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279" r:id="rId6"/>
    <p:sldId id="305" r:id="rId7"/>
    <p:sldId id="306" r:id="rId8"/>
    <p:sldId id="308" r:id="rId9"/>
    <p:sldId id="309" r:id="rId10"/>
    <p:sldId id="310" r:id="rId11"/>
    <p:sldId id="311" r:id="rId12"/>
    <p:sldId id="25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575B"/>
    <a:srgbClr val="FF4343"/>
    <a:srgbClr val="EE9CEE"/>
    <a:srgbClr val="4DC58D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0" autoAdjust="0"/>
  </p:normalViewPr>
  <p:slideViewPr>
    <p:cSldViewPr snapToGrid="0">
      <p:cViewPr varScale="1">
        <p:scale>
          <a:sx n="55" d="100"/>
          <a:sy n="5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jpe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Impact Skills Development Program </a:t>
            </a:r>
            <a:endParaRPr lang="en-US" sz="4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815467" y="3554693"/>
            <a:ext cx="656106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Module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Science Fundamentals</a:t>
            </a:r>
            <a:endParaRPr dirty="0"/>
          </a:p>
          <a:p>
            <a:pPr lvl="0" algn="ctr"/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Lecture </a:t>
            </a:r>
            <a:r>
              <a:rPr lang="en-US" sz="2400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400" dirty="0" smtClean="0"/>
              <a:t>Data Processing Tools</a:t>
            </a: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54;p1"/>
          <p:cNvSpPr txBox="1"/>
          <p:nvPr/>
        </p:nvSpPr>
        <p:spPr>
          <a:xfrm>
            <a:off x="2942467" y="4443693"/>
            <a:ext cx="6561067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Maham Jahagir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35056" y="1212187"/>
            <a:ext cx="1707895" cy="3167512"/>
          </a:xfrm>
          <a:prstGeom prst="roundRect">
            <a:avLst>
              <a:gd name="adj" fmla="val 62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Visualization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88100" y="1821435"/>
            <a:ext cx="3063153" cy="1851330"/>
          </a:xfrm>
          <a:prstGeom prst="roundRect">
            <a:avLst>
              <a:gd name="adj" fmla="val 626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Coding/ 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25488" y="3771141"/>
            <a:ext cx="7004481" cy="3001470"/>
          </a:xfrm>
          <a:prstGeom prst="roundRect">
            <a:avLst>
              <a:gd name="adj" fmla="val 626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ML/AI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9061" y="1133080"/>
            <a:ext cx="3063153" cy="1435054"/>
          </a:xfrm>
          <a:prstGeom prst="roundRect">
            <a:avLst>
              <a:gd name="adj" fmla="val 62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9099" y="1755794"/>
            <a:ext cx="3254293" cy="4834513"/>
          </a:xfrm>
          <a:prstGeom prst="roundRect">
            <a:avLst>
              <a:gd name="adj" fmla="val 6264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04" y="6003676"/>
            <a:ext cx="1634685" cy="374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42" y="2548022"/>
            <a:ext cx="1232899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5" b="32684"/>
          <a:stretch>
            <a:fillRect/>
          </a:stretch>
        </p:blipFill>
        <p:spPr>
          <a:xfrm>
            <a:off x="4276662" y="3476068"/>
            <a:ext cx="1785635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9" y="1726405"/>
            <a:ext cx="1087582" cy="6241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86" y="1565092"/>
            <a:ext cx="971550" cy="485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18" y="4695753"/>
            <a:ext cx="1580284" cy="101138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564790" y="2193794"/>
            <a:ext cx="1322384" cy="595745"/>
            <a:chOff x="3308135" y="2600300"/>
            <a:chExt cx="1322384" cy="59574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135" y="2600300"/>
              <a:ext cx="663007" cy="59574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98999" y="274428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Matlab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6171" y="2769703"/>
            <a:ext cx="1258671" cy="469614"/>
            <a:chOff x="4060751" y="4283220"/>
            <a:chExt cx="1258671" cy="46961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751" y="4283220"/>
              <a:ext cx="469614" cy="46961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78116" y="4364139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18020" y="5574542"/>
            <a:ext cx="1497394" cy="617251"/>
            <a:chOff x="5379875" y="2859712"/>
            <a:chExt cx="1497394" cy="61725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875" y="2859712"/>
              <a:ext cx="617251" cy="6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35963" y="3014448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Weka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10307" y="2621139"/>
            <a:ext cx="1401148" cy="627132"/>
            <a:chOff x="9952652" y="2794390"/>
            <a:chExt cx="1401148" cy="62713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652" y="2794390"/>
              <a:ext cx="627132" cy="62713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512494" y="2846346"/>
              <a:ext cx="841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Matplot</a:t>
              </a:r>
              <a:r>
                <a:rPr lang="en-US" dirty="0" smtClean="0"/>
                <a:t> Lib</a:t>
              </a:r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34" y="4819353"/>
            <a:ext cx="849288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94" y="4940272"/>
            <a:ext cx="1131216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4" b="23593"/>
          <a:stretch>
            <a:fillRect/>
          </a:stretch>
        </p:blipFill>
        <p:spPr>
          <a:xfrm>
            <a:off x="5373945" y="5527899"/>
            <a:ext cx="1939337" cy="5077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66" y="5465485"/>
            <a:ext cx="1318488" cy="73152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278568" y="1938098"/>
            <a:ext cx="1197815" cy="457200"/>
            <a:chOff x="428475" y="6014720"/>
            <a:chExt cx="1197815" cy="4572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5" y="601472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84984" y="6089432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numpy</a:t>
              </a:r>
              <a:endParaRPr lang="en-US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71" y="2762224"/>
            <a:ext cx="1059246" cy="37196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509303" y="4304987"/>
            <a:ext cx="1208873" cy="457200"/>
            <a:chOff x="5421088" y="4286692"/>
            <a:chExt cx="1208873" cy="4572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088" y="4286692"/>
              <a:ext cx="377559" cy="4572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788655" y="4361404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Pytorch</a:t>
              </a:r>
              <a:endParaRPr lang="en-US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81" y="4865615"/>
            <a:ext cx="752220" cy="73343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28253" y="4517329"/>
            <a:ext cx="1098577" cy="326957"/>
          </a:xfrm>
          <a:prstGeom prst="rect">
            <a:avLst/>
          </a:prstGeom>
        </p:spPr>
      </p:pic>
      <p:pic>
        <p:nvPicPr>
          <p:cNvPr id="47" name="Picture 4" descr="BigML.com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9" y="4213433"/>
            <a:ext cx="982987" cy="50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454491" y="3134189"/>
            <a:ext cx="2704084" cy="2242429"/>
            <a:chOff x="8573253" y="1151935"/>
            <a:chExt cx="2704084" cy="2242429"/>
          </a:xfrm>
        </p:grpSpPr>
        <p:sp>
          <p:nvSpPr>
            <p:cNvPr id="49" name="Rounded Rectangle 48"/>
            <p:cNvSpPr/>
            <p:nvPr/>
          </p:nvSpPr>
          <p:spPr>
            <a:xfrm>
              <a:off x="8573253" y="1151935"/>
              <a:ext cx="2704084" cy="2242429"/>
            </a:xfrm>
            <a:prstGeom prst="roundRect">
              <a:avLst>
                <a:gd name="adj" fmla="val 6264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Data Management</a:t>
              </a:r>
              <a:endParaRPr lang="en-US" b="1" dirty="0"/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276" y="2709155"/>
              <a:ext cx="1696278" cy="4572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75" b="32310"/>
            <a:stretch>
              <a:fillRect/>
            </a:stretch>
          </p:blipFill>
          <p:spPr>
            <a:xfrm>
              <a:off x="8600654" y="1834875"/>
              <a:ext cx="2590800" cy="789709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56119" y="3543251"/>
            <a:ext cx="1291446" cy="457200"/>
            <a:chOff x="754479" y="4286693"/>
            <a:chExt cx="1291446" cy="4572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79" y="4286693"/>
              <a:ext cx="484236" cy="4572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204619" y="4361405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Excel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380480" y="5089695"/>
            <a:ext cx="171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Many more!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367" y="1767705"/>
            <a:ext cx="5514148" cy="1107831"/>
            <a:chOff x="126783" y="1510443"/>
            <a:chExt cx="5514148" cy="1107831"/>
          </a:xfrm>
        </p:grpSpPr>
        <p:sp>
          <p:nvSpPr>
            <p:cNvPr id="6" name="Rectangle 5"/>
            <p:cNvSpPr/>
            <p:nvPr/>
          </p:nvSpPr>
          <p:spPr>
            <a:xfrm>
              <a:off x="1385454" y="1510443"/>
              <a:ext cx="4255477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Programming language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Comes with many libraries </a:t>
              </a:r>
              <a:r>
                <a:rPr lang="en-US" dirty="0">
                  <a:solidFill>
                    <a:schemeClr val="tx1"/>
                  </a:solidFill>
                </a:rPr>
                <a:t>and packages specifically designed for data </a:t>
              </a:r>
              <a:r>
                <a:rPr lang="en-US" dirty="0" smtClean="0">
                  <a:solidFill>
                    <a:schemeClr val="tx1"/>
                  </a:solidFill>
                </a:rPr>
                <a:t>processing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dirty="0" smtClean="0">
                  <a:solidFill>
                    <a:schemeClr val="tx1"/>
                  </a:solidFill>
                </a:rPr>
                <a:t>.g. </a:t>
              </a:r>
              <a:r>
                <a:rPr lang="en-US" dirty="0" err="1">
                  <a:solidFill>
                    <a:schemeClr val="tx1"/>
                  </a:solidFill>
                </a:rPr>
                <a:t>NumPy</a:t>
              </a:r>
              <a:r>
                <a:rPr lang="en-US" dirty="0">
                  <a:solidFill>
                    <a:schemeClr val="tx1"/>
                  </a:solidFill>
                </a:rPr>
                <a:t>, Pandas, and </a:t>
              </a:r>
              <a:r>
                <a:rPr lang="en-US" dirty="0" err="1" smtClean="0">
                  <a:solidFill>
                    <a:schemeClr val="tx1"/>
                  </a:solidFill>
                </a:rPr>
                <a:t>SciPy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6783" y="1829551"/>
              <a:ext cx="1258671" cy="469614"/>
              <a:chOff x="4060751" y="4283220"/>
              <a:chExt cx="1258671" cy="46961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0751" y="4283220"/>
                <a:ext cx="469614" cy="46961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478116" y="4364139"/>
                <a:ext cx="84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44828" y="3169393"/>
            <a:ext cx="5213687" cy="1413685"/>
            <a:chOff x="427244" y="2912130"/>
            <a:chExt cx="5213687" cy="1413685"/>
          </a:xfrm>
        </p:grpSpPr>
        <p:sp>
          <p:nvSpPr>
            <p:cNvPr id="13" name="Rectangle 12"/>
            <p:cNvSpPr/>
            <p:nvPr/>
          </p:nvSpPr>
          <p:spPr>
            <a:xfrm>
              <a:off x="1385454" y="2912130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Programming language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Well suited for data analysis and statistical analysis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Pacakages</a:t>
              </a:r>
              <a:r>
                <a:rPr lang="en-US" dirty="0" smtClean="0">
                  <a:solidFill>
                    <a:schemeClr val="tx1"/>
                  </a:solidFill>
                </a:rPr>
                <a:t> such as </a:t>
              </a:r>
              <a:r>
                <a:rPr lang="en-US" dirty="0" err="1">
                  <a:solidFill>
                    <a:schemeClr val="tx1"/>
                  </a:solidFill>
                </a:rPr>
                <a:t>dplyr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tidyr</a:t>
              </a:r>
              <a:r>
                <a:rPr lang="en-US" dirty="0">
                  <a:solidFill>
                    <a:schemeClr val="tx1"/>
                  </a:solidFill>
                </a:rPr>
                <a:t>, and ggplot2, which facilitate data cleaning, transformation, and </a:t>
              </a:r>
              <a:r>
                <a:rPr lang="en-US" dirty="0" smtClean="0">
                  <a:solidFill>
                    <a:schemeClr val="tx1"/>
                  </a:solidFill>
                </a:rPr>
                <a:t>visualization.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44" y="3385800"/>
              <a:ext cx="601841" cy="46634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94597" y="4876934"/>
            <a:ext cx="5363918" cy="989820"/>
            <a:chOff x="277013" y="4619672"/>
            <a:chExt cx="5363918" cy="989820"/>
          </a:xfrm>
        </p:grpSpPr>
        <p:sp>
          <p:nvSpPr>
            <p:cNvPr id="12" name="Rectangle 11"/>
            <p:cNvSpPr/>
            <p:nvPr/>
          </p:nvSpPr>
          <p:spPr>
            <a:xfrm>
              <a:off x="1385454" y="4619672"/>
              <a:ext cx="4255477" cy="989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Structured Query Language (SQL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essential </a:t>
              </a:r>
              <a:r>
                <a:rPr lang="en-US" dirty="0">
                  <a:solidFill>
                    <a:schemeClr val="tx1"/>
                  </a:solidFill>
                </a:rPr>
                <a:t>for working with relational </a:t>
              </a:r>
              <a:r>
                <a:rPr lang="en-US" dirty="0" smtClean="0">
                  <a:solidFill>
                    <a:schemeClr val="tx1"/>
                  </a:solidFill>
                </a:rPr>
                <a:t>databases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efficiently </a:t>
              </a:r>
              <a:r>
                <a:rPr lang="en-US" dirty="0">
                  <a:solidFill>
                    <a:schemeClr val="tx1"/>
                  </a:solidFill>
                </a:rPr>
                <a:t>extract, manipulate, and analyze data stored in databases using query statements.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7013" y="5019697"/>
              <a:ext cx="902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SQL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3235" y="1386179"/>
            <a:ext cx="5794887" cy="1413685"/>
            <a:chOff x="5848788" y="1386179"/>
            <a:chExt cx="5794887" cy="1413685"/>
          </a:xfrm>
        </p:grpSpPr>
        <p:sp>
          <p:nvSpPr>
            <p:cNvPr id="17" name="Rectangle 16"/>
            <p:cNvSpPr/>
            <p:nvPr/>
          </p:nvSpPr>
          <p:spPr>
            <a:xfrm>
              <a:off x="7388198" y="1386179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distributed computing </a:t>
              </a:r>
              <a:r>
                <a:rPr lang="en-US" dirty="0" smtClean="0">
                  <a:solidFill>
                    <a:schemeClr val="tx1"/>
                  </a:solidFill>
                </a:rPr>
                <a:t>framework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enables processing </a:t>
              </a:r>
              <a:r>
                <a:rPr lang="en-US" dirty="0">
                  <a:solidFill>
                    <a:schemeClr val="tx1"/>
                  </a:solidFill>
                </a:rPr>
                <a:t>of large datasets across clusters of computers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Hadoop </a:t>
              </a:r>
              <a:r>
                <a:rPr lang="en-US" dirty="0">
                  <a:solidFill>
                    <a:schemeClr val="tx1"/>
                  </a:solidFill>
                </a:rPr>
                <a:t>Distributed File System (HDFS) for storing and managing </a:t>
              </a:r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MapReduce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for parallel processing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75" b="32310"/>
            <a:stretch>
              <a:fillRect/>
            </a:stretch>
          </p:blipFill>
          <p:spPr>
            <a:xfrm>
              <a:off x="5848788" y="1864421"/>
              <a:ext cx="1499937" cy="457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602355" y="3075328"/>
            <a:ext cx="5445767" cy="1413685"/>
            <a:chOff x="6158435" y="3117705"/>
            <a:chExt cx="5445767" cy="14136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435" y="3595947"/>
              <a:ext cx="880642" cy="4572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7348725" y="3117705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distributed computing </a:t>
              </a:r>
              <a:r>
                <a:rPr lang="en-US" dirty="0" smtClean="0">
                  <a:solidFill>
                    <a:schemeClr val="tx1"/>
                  </a:solidFill>
                </a:rPr>
                <a:t>framework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provides </a:t>
              </a:r>
              <a:r>
                <a:rPr lang="en-US" dirty="0">
                  <a:solidFill>
                    <a:schemeClr val="tx1"/>
                  </a:solidFill>
                </a:rPr>
                <a:t>fast and scalable data processing capabilities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Supports </a:t>
              </a:r>
              <a:r>
                <a:rPr lang="en-US" dirty="0">
                  <a:solidFill>
                    <a:schemeClr val="tx1"/>
                  </a:solidFill>
                </a:rPr>
                <a:t>in-memory </a:t>
              </a:r>
              <a:r>
                <a:rPr lang="en-US" dirty="0" smtClean="0">
                  <a:solidFill>
                    <a:schemeClr val="tx1"/>
                  </a:solidFill>
                </a:rPr>
                <a:t>processing (well-suited </a:t>
              </a:r>
              <a:r>
                <a:rPr lang="en-US" dirty="0">
                  <a:solidFill>
                    <a:schemeClr val="tx1"/>
                  </a:solidFill>
                </a:rPr>
                <a:t>for iterative algorithms and interactive data </a:t>
              </a:r>
              <a:r>
                <a:rPr lang="en-US" dirty="0" smtClean="0">
                  <a:solidFill>
                    <a:schemeClr val="tx1"/>
                  </a:solidFill>
                </a:rPr>
                <a:t>exploration). 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2610" y="4764477"/>
            <a:ext cx="5465512" cy="1171404"/>
            <a:chOff x="6178163" y="4764477"/>
            <a:chExt cx="5465512" cy="1171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163" y="5040617"/>
              <a:ext cx="1114425" cy="619125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7388198" y="4764477"/>
              <a:ext cx="4255477" cy="1171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distributed streaming </a:t>
              </a:r>
              <a:r>
                <a:rPr lang="en-US" dirty="0" smtClean="0">
                  <a:solidFill>
                    <a:schemeClr val="tx1"/>
                  </a:solidFill>
                </a:rPr>
                <a:t>platform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Handles real-time </a:t>
              </a:r>
              <a:r>
                <a:rPr lang="en-US" dirty="0">
                  <a:solidFill>
                    <a:schemeClr val="tx1"/>
                  </a:solidFill>
                </a:rPr>
                <a:t>data streams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It </a:t>
              </a:r>
              <a:r>
                <a:rPr lang="en-US" dirty="0">
                  <a:solidFill>
                    <a:schemeClr val="tx1"/>
                  </a:solidFill>
                </a:rPr>
                <a:t>allows data ingestion, processing, and delivery of data streams across multiple systems or applications.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6766" y="1767705"/>
            <a:ext cx="4255477" cy="1785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Open-source deep learning framework developed by Google.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Comprehensive ecosystem for building and deploying </a:t>
            </a:r>
            <a:r>
              <a:rPr lang="en-US" dirty="0" smtClean="0">
                <a:solidFill>
                  <a:schemeClr val="tx1"/>
                </a:solidFill>
              </a:rPr>
              <a:t>ML </a:t>
            </a:r>
            <a:r>
              <a:rPr lang="en-US" dirty="0">
                <a:solidFill>
                  <a:schemeClr val="tx1"/>
                </a:solidFill>
              </a:rPr>
              <a:t>models.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Supports various neural network architectures and offers scalability.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Python API, computational graphs, pre-built models, and deployment tools.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18" y="2154946"/>
            <a:ext cx="1580284" cy="1011382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0651" y="3647127"/>
            <a:ext cx="5591592" cy="1413685"/>
            <a:chOff x="80651" y="3647127"/>
            <a:chExt cx="5591592" cy="1413685"/>
          </a:xfrm>
        </p:grpSpPr>
        <p:sp>
          <p:nvSpPr>
            <p:cNvPr id="13" name="Rectangle 12"/>
            <p:cNvSpPr/>
            <p:nvPr/>
          </p:nvSpPr>
          <p:spPr>
            <a:xfrm>
              <a:off x="1416766" y="3647127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 </a:t>
              </a:r>
              <a:r>
                <a:rPr lang="en-US" dirty="0">
                  <a:solidFill>
                    <a:schemeClr val="tx1"/>
                  </a:solidFill>
                </a:rPr>
                <a:t>platform to programmatically author, schedule, and monitor workflows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Used </a:t>
              </a:r>
              <a:r>
                <a:rPr lang="en-US" dirty="0">
                  <a:solidFill>
                    <a:schemeClr val="tx1"/>
                  </a:solidFill>
                </a:rPr>
                <a:t>for data pipeline </a:t>
              </a:r>
              <a:r>
                <a:rPr lang="en-US" dirty="0" smtClean="0">
                  <a:solidFill>
                    <a:schemeClr val="tx1"/>
                  </a:solidFill>
                </a:rPr>
                <a:t>orchestration (to </a:t>
              </a:r>
              <a:r>
                <a:rPr lang="en-US" dirty="0">
                  <a:solidFill>
                    <a:schemeClr val="tx1"/>
                  </a:solidFill>
                </a:rPr>
                <a:t>define and manage complex data processing </a:t>
              </a:r>
              <a:r>
                <a:rPr lang="en-US" dirty="0" smtClean="0">
                  <a:solidFill>
                    <a:schemeClr val="tx1"/>
                  </a:solidFill>
                </a:rPr>
                <a:t>pipelines)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0651" y="3940037"/>
              <a:ext cx="1380506" cy="827864"/>
              <a:chOff x="80651" y="3828246"/>
              <a:chExt cx="1380506" cy="82786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304" y="382824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0651" y="4348333"/>
                <a:ext cx="1380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Apache Airflow</a:t>
                </a:r>
                <a:endParaRPr lang="en-US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637389" y="1337048"/>
            <a:ext cx="5472549" cy="1617785"/>
            <a:chOff x="6637389" y="1337048"/>
            <a:chExt cx="5472549" cy="1617785"/>
          </a:xfrm>
        </p:grpSpPr>
        <p:grpSp>
          <p:nvGrpSpPr>
            <p:cNvPr id="25" name="Group 24"/>
            <p:cNvGrpSpPr/>
            <p:nvPr/>
          </p:nvGrpSpPr>
          <p:grpSpPr>
            <a:xfrm>
              <a:off x="6637389" y="2000630"/>
              <a:ext cx="1208873" cy="457200"/>
              <a:chOff x="5421088" y="4286692"/>
              <a:chExt cx="1208873" cy="4572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088" y="4286692"/>
                <a:ext cx="377559" cy="4572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788655" y="4361404"/>
                <a:ext cx="84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Pytorch</a:t>
                </a:r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854461" y="1337048"/>
              <a:ext cx="4255477" cy="1617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Open-source deep learning framework maintained by Facebook's AI Research (FAIR) lab.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Popular for research and development of </a:t>
              </a:r>
              <a:r>
                <a:rPr lang="en-US" dirty="0" smtClean="0">
                  <a:solidFill>
                    <a:schemeClr val="tx1"/>
                  </a:solidFill>
                </a:rPr>
                <a:t>NN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Provides </a:t>
              </a:r>
              <a:r>
                <a:rPr lang="en-US" dirty="0">
                  <a:solidFill>
                    <a:schemeClr val="tx1"/>
                  </a:solidFill>
                </a:rPr>
                <a:t>Python API, libraries for computer vision and NLP, and flexibility in model development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73" y="5154369"/>
            <a:ext cx="5519070" cy="1413685"/>
            <a:chOff x="153173" y="5154369"/>
            <a:chExt cx="5519070" cy="1413685"/>
          </a:xfrm>
        </p:grpSpPr>
        <p:sp>
          <p:nvSpPr>
            <p:cNvPr id="34" name="Rectangle 33"/>
            <p:cNvSpPr/>
            <p:nvPr/>
          </p:nvSpPr>
          <p:spPr>
            <a:xfrm>
              <a:off x="1416766" y="5154369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Powerful data visualization and business intelligence tool.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Connects to diverse data sources and creates interactive dashboards and reports.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User-friendly drag-and-drop interface, extensive visualization options, and advanced features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73" y="5549123"/>
              <a:ext cx="1087582" cy="624177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637390" y="4767902"/>
            <a:ext cx="5464350" cy="1657872"/>
            <a:chOff x="6637390" y="4767902"/>
            <a:chExt cx="5464350" cy="1657872"/>
          </a:xfrm>
        </p:grpSpPr>
        <p:sp>
          <p:nvSpPr>
            <p:cNvPr id="37" name="Rectangle 36"/>
            <p:cNvSpPr/>
            <p:nvPr/>
          </p:nvSpPr>
          <p:spPr>
            <a:xfrm>
              <a:off x="7846263" y="4767902"/>
              <a:ext cx="4255477" cy="1657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Business </a:t>
              </a:r>
              <a:r>
                <a:rPr lang="en-US" dirty="0">
                  <a:solidFill>
                    <a:schemeClr val="tx1"/>
                  </a:solidFill>
                </a:rPr>
                <a:t>analytics tool developed by </a:t>
              </a:r>
              <a:r>
                <a:rPr lang="en-US" dirty="0" smtClean="0">
                  <a:solidFill>
                    <a:schemeClr val="tx1"/>
                  </a:solidFill>
                </a:rPr>
                <a:t>Microsoft.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Connects </a:t>
              </a:r>
              <a:r>
                <a:rPr lang="en-US" dirty="0">
                  <a:solidFill>
                    <a:schemeClr val="tx1"/>
                  </a:solidFill>
                </a:rPr>
                <a:t>to multiple data sources, transforms data, and creates interactive visualizations.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User-friendly </a:t>
              </a:r>
              <a:r>
                <a:rPr lang="en-US" dirty="0">
                  <a:solidFill>
                    <a:schemeClr val="tx1"/>
                  </a:solidFill>
                </a:rPr>
                <a:t>interface with drag-and-drop capabilities and data modeling features.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Supports </a:t>
              </a:r>
              <a:r>
                <a:rPr lang="en-US" dirty="0">
                  <a:solidFill>
                    <a:schemeClr val="tx1"/>
                  </a:solidFill>
                </a:rPr>
                <a:t>collaboration, sharing, and publishing of reports and dashboards.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7390" y="5227506"/>
              <a:ext cx="9023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MS Power BI</a:t>
              </a:r>
              <a:endParaRPr lang="en-US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43669" y="3028394"/>
            <a:ext cx="5458070" cy="1657872"/>
            <a:chOff x="6643669" y="3028394"/>
            <a:chExt cx="5458070" cy="1657872"/>
          </a:xfrm>
        </p:grpSpPr>
        <p:sp>
          <p:nvSpPr>
            <p:cNvPr id="39" name="Rectangle 38"/>
            <p:cNvSpPr/>
            <p:nvPr/>
          </p:nvSpPr>
          <p:spPr>
            <a:xfrm>
              <a:off x="7846262" y="3028394"/>
              <a:ext cx="4255477" cy="1657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Powerful </a:t>
              </a:r>
              <a:r>
                <a:rPr lang="en-US" dirty="0">
                  <a:solidFill>
                    <a:schemeClr val="tx1"/>
                  </a:solidFill>
                </a:rPr>
                <a:t>stream processing and batch processing framework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Low-latency</a:t>
              </a:r>
              <a:r>
                <a:rPr lang="en-US" dirty="0">
                  <a:solidFill>
                    <a:schemeClr val="tx1"/>
                  </a:solidFill>
                </a:rPr>
                <a:t>, fault-tolerant data processing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Real-time </a:t>
              </a:r>
              <a:r>
                <a:rPr lang="en-US" dirty="0">
                  <a:solidFill>
                    <a:schemeClr val="tx1"/>
                  </a:solidFill>
                </a:rPr>
                <a:t>stream processing and large-scale batch processing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Enables </a:t>
              </a:r>
              <a:r>
                <a:rPr lang="en-US" dirty="0">
                  <a:solidFill>
                    <a:schemeClr val="tx1"/>
                  </a:solidFill>
                </a:rPr>
                <a:t>advanced analytics and real-time applications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643669" y="3351821"/>
              <a:ext cx="902302" cy="1011018"/>
              <a:chOff x="6643669" y="3564582"/>
              <a:chExt cx="902302" cy="1011018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168" y="356458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6643669" y="4052380"/>
                <a:ext cx="90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Apache </a:t>
                </a:r>
                <a:r>
                  <a:rPr lang="en-US" b="1" dirty="0" err="1" smtClean="0"/>
                  <a:t>Flink</a:t>
                </a:r>
                <a:endParaRPr lang="en-US" b="1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Rapidminer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043" y="1348079"/>
            <a:ext cx="10338670" cy="5509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580" y="1315895"/>
            <a:ext cx="10341220" cy="554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634" y="1265116"/>
            <a:ext cx="10486658" cy="5592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8" name="Google Shape;78;p3" descr="What is Machine Learning? - by Rahul Dogra - AI World Today"/>
          <p:cNvPicPr preferRelativeResize="0"/>
          <p:nvPr/>
        </p:nvPicPr>
        <p:blipFill rotWithShape="1">
          <a:blip r:embed="rId1"/>
          <a:srcRect t="9091" r="17265" b="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/>
              <a:t>Happy Learning!</a:t>
            </a:r>
            <a:endParaRPr lang="en-US" sz="4800"/>
          </a:p>
        </p:txBody>
      </p:sp>
      <p:sp>
        <p:nvSpPr>
          <p:cNvPr id="81" name="Google Shape;81;p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WPS Presentation</Application>
  <PresentationFormat>Widescreen</PresentationFormat>
  <Paragraphs>132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Twentieth Century</vt:lpstr>
      <vt:lpstr>Century</vt:lpstr>
      <vt:lpstr>Microsoft YaHei</vt:lpstr>
      <vt:lpstr>Arial Unicode MS</vt:lpstr>
      <vt:lpstr>Office Theme</vt:lpstr>
      <vt:lpstr>Office Theme</vt:lpstr>
      <vt:lpstr>PowerPoint 演示文稿</vt:lpstr>
      <vt:lpstr>Recall!</vt:lpstr>
      <vt:lpstr>Data Processing Tools</vt:lpstr>
      <vt:lpstr>Data Processing Tools</vt:lpstr>
      <vt:lpstr>Rapidminer in action!</vt:lpstr>
      <vt:lpstr>The main GUI</vt:lpstr>
      <vt:lpstr>Read a CSV file</vt:lpstr>
      <vt:lpstr>First run!</vt:lpstr>
      <vt:lpstr>Happy Learning!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Maham</cp:lastModifiedBy>
  <cp:revision>356</cp:revision>
  <dcterms:created xsi:type="dcterms:W3CDTF">2023-05-28T17:43:00Z</dcterms:created>
  <dcterms:modified xsi:type="dcterms:W3CDTF">2024-08-21T10:23:42Z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D1CDB9C3CB0E465481C513A28EC21C11_12</vt:lpwstr>
  </property>
  <property fmtid="{D5CDD505-2E9C-101B-9397-08002B2CF9AE}" pid="3" name="KSOProductBuildVer">
    <vt:lpwstr>1033-12.2.0.17562</vt:lpwstr>
  </property>
</Properties>
</file>