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4" r:id="rId3"/>
  </p:sldMasterIdLst>
  <p:notesMasterIdLst>
    <p:notesMasterId r:id="rId5"/>
  </p:notesMasterIdLst>
  <p:sldIdLst>
    <p:sldId id="256" r:id="rId4"/>
    <p:sldId id="316" r:id="rId6"/>
    <p:sldId id="313" r:id="rId7"/>
    <p:sldId id="314" r:id="rId8"/>
    <p:sldId id="317" r:id="rId9"/>
    <p:sldId id="321" r:id="rId10"/>
    <p:sldId id="318" r:id="rId11"/>
    <p:sldId id="319" r:id="rId12"/>
    <p:sldId id="320" r:id="rId13"/>
    <p:sldId id="323" r:id="rId14"/>
    <p:sldId id="325" r:id="rId15"/>
    <p:sldId id="327" r:id="rId16"/>
    <p:sldId id="324" r:id="rId17"/>
    <p:sldId id="326" r:id="rId18"/>
    <p:sldId id="328" r:id="rId19"/>
    <p:sldId id="330" r:id="rId20"/>
    <p:sldId id="332" r:id="rId21"/>
    <p:sldId id="337" r:id="rId22"/>
    <p:sldId id="339" r:id="rId23"/>
    <p:sldId id="341" r:id="rId24"/>
    <p:sldId id="342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259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FF575B"/>
    <a:srgbClr val="FF4343"/>
    <a:srgbClr val="EE9CEE"/>
    <a:srgbClr val="4DC58D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30" autoAdjust="0"/>
  </p:normalViewPr>
  <p:slideViewPr>
    <p:cSldViewPr snapToGrid="0">
      <p:cViewPr varScale="1">
        <p:scale>
          <a:sx n="55" d="100"/>
          <a:sy n="55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7E2E3C-E49C-4323-9E6C-93DDCDC157D9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E3A067-A843-4876-AEA8-1236E5A587AD}">
      <dgm:prSet phldrT="[Text]"/>
      <dgm:spPr/>
      <dgm:t>
        <a:bodyPr/>
        <a:lstStyle/>
        <a:p>
          <a:r>
            <a:rPr lang="en-US" smtClean="0"/>
            <a:t>Relevance </a:t>
          </a:r>
          <a:endParaRPr lang="en-US"/>
        </a:p>
      </dgm:t>
    </dgm:pt>
    <dgm:pt modelId="{D66CAE41-CA49-430E-8424-34E340D66B4A}" cxnId="{410A6B26-CD2A-4AD5-8B00-FAD539AAE674}" type="parTrans">
      <dgm:prSet/>
      <dgm:spPr/>
      <dgm:t>
        <a:bodyPr/>
        <a:lstStyle/>
        <a:p>
          <a:endParaRPr lang="en-US"/>
        </a:p>
      </dgm:t>
    </dgm:pt>
    <dgm:pt modelId="{24F1CA54-5544-4BE3-93AC-91F01898E88C}" cxnId="{410A6B26-CD2A-4AD5-8B00-FAD539AAE674}" type="sibTrans">
      <dgm:prSet/>
      <dgm:spPr/>
      <dgm:t>
        <a:bodyPr/>
        <a:lstStyle/>
        <a:p>
          <a:endParaRPr lang="en-US"/>
        </a:p>
      </dgm:t>
    </dgm:pt>
    <dgm:pt modelId="{210941A7-5A32-4240-99FD-734E7BAF26E0}">
      <dgm:prSet/>
      <dgm:spPr/>
      <dgm:t>
        <a:bodyPr/>
        <a:lstStyle/>
        <a:p>
          <a:r>
            <a:rPr lang="en-US" dirty="0" smtClean="0"/>
            <a:t>How is the data related to the research question or problem statement?</a:t>
          </a:r>
          <a:endParaRPr lang="en-US" dirty="0"/>
        </a:p>
      </dgm:t>
    </dgm:pt>
    <dgm:pt modelId="{6CD7313D-AB60-40C6-91D8-382727A339EC}" cxnId="{7CC311CC-FC03-41DF-8E04-3334F1F284F8}" type="parTrans">
      <dgm:prSet/>
      <dgm:spPr/>
      <dgm:t>
        <a:bodyPr/>
        <a:lstStyle/>
        <a:p>
          <a:endParaRPr lang="en-US"/>
        </a:p>
      </dgm:t>
    </dgm:pt>
    <dgm:pt modelId="{39FC9D1C-F404-415F-94F2-4598BD853A35}" cxnId="{7CC311CC-FC03-41DF-8E04-3334F1F284F8}" type="sibTrans">
      <dgm:prSet/>
      <dgm:spPr/>
      <dgm:t>
        <a:bodyPr/>
        <a:lstStyle/>
        <a:p>
          <a:endParaRPr lang="en-US"/>
        </a:p>
      </dgm:t>
    </dgm:pt>
    <dgm:pt modelId="{F019F1BC-003D-48C8-BA03-52538353B9EA}">
      <dgm:prSet/>
      <dgm:spPr/>
      <dgm:t>
        <a:bodyPr/>
        <a:lstStyle/>
        <a:p>
          <a:r>
            <a:rPr lang="en-US" smtClean="0"/>
            <a:t>Accuracy</a:t>
          </a:r>
          <a:endParaRPr lang="en-US" dirty="0" smtClean="0"/>
        </a:p>
      </dgm:t>
    </dgm:pt>
    <dgm:pt modelId="{A8DC5233-C90D-4C30-95A5-8E128A01B852}" cxnId="{6C15A59E-D366-4856-99AF-3E0487812EE9}" type="parTrans">
      <dgm:prSet/>
      <dgm:spPr/>
      <dgm:t>
        <a:bodyPr/>
        <a:lstStyle/>
        <a:p>
          <a:endParaRPr lang="en-US"/>
        </a:p>
      </dgm:t>
    </dgm:pt>
    <dgm:pt modelId="{6FF14BB7-E649-4729-81D4-6D306687219A}" cxnId="{6C15A59E-D366-4856-99AF-3E0487812EE9}" type="sibTrans">
      <dgm:prSet/>
      <dgm:spPr/>
      <dgm:t>
        <a:bodyPr/>
        <a:lstStyle/>
        <a:p>
          <a:endParaRPr lang="en-US"/>
        </a:p>
      </dgm:t>
    </dgm:pt>
    <dgm:pt modelId="{BB075B09-D50C-4FE7-969F-EB5163CE3CD0}">
      <dgm:prSet/>
      <dgm:spPr/>
      <dgm:t>
        <a:bodyPr/>
        <a:lstStyle/>
        <a:p>
          <a:r>
            <a:rPr lang="en-US" dirty="0" smtClean="0"/>
            <a:t>Is the data free from errors, mistakes, or inconsistencies.</a:t>
          </a:r>
          <a:endParaRPr lang="en-US" dirty="0"/>
        </a:p>
      </dgm:t>
    </dgm:pt>
    <dgm:pt modelId="{5F429658-8CB6-4B95-841A-7C2F2E7B5417}" cxnId="{83FDE6A3-29D7-4803-A0CF-914D03B8949D}" type="parTrans">
      <dgm:prSet/>
      <dgm:spPr/>
      <dgm:t>
        <a:bodyPr/>
        <a:lstStyle/>
        <a:p>
          <a:endParaRPr lang="en-US"/>
        </a:p>
      </dgm:t>
    </dgm:pt>
    <dgm:pt modelId="{281156CE-7594-4566-90BC-C143B9200883}" cxnId="{83FDE6A3-29D7-4803-A0CF-914D03B8949D}" type="sibTrans">
      <dgm:prSet/>
      <dgm:spPr/>
      <dgm:t>
        <a:bodyPr/>
        <a:lstStyle/>
        <a:p>
          <a:endParaRPr lang="en-US"/>
        </a:p>
      </dgm:t>
    </dgm:pt>
    <dgm:pt modelId="{E339E751-5BF8-4000-93AE-0FBA629A462F}">
      <dgm:prSet/>
      <dgm:spPr/>
      <dgm:t>
        <a:bodyPr/>
        <a:lstStyle/>
        <a:p>
          <a:r>
            <a:rPr lang="en-US" smtClean="0"/>
            <a:t>Completeness</a:t>
          </a:r>
          <a:endParaRPr lang="en-US" dirty="0" smtClean="0"/>
        </a:p>
      </dgm:t>
    </dgm:pt>
    <dgm:pt modelId="{A1BA6309-A76F-45BE-9CDF-B39B4C26EDA8}" cxnId="{98851FA2-217F-4042-A832-7F1F02BDB66E}" type="parTrans">
      <dgm:prSet/>
      <dgm:spPr/>
      <dgm:t>
        <a:bodyPr/>
        <a:lstStyle/>
        <a:p>
          <a:endParaRPr lang="en-US"/>
        </a:p>
      </dgm:t>
    </dgm:pt>
    <dgm:pt modelId="{8FCF0E40-07F6-4E8D-B31C-D77E7A26EE29}" cxnId="{98851FA2-217F-4042-A832-7F1F02BDB66E}" type="sibTrans">
      <dgm:prSet/>
      <dgm:spPr/>
      <dgm:t>
        <a:bodyPr/>
        <a:lstStyle/>
        <a:p>
          <a:endParaRPr lang="en-US"/>
        </a:p>
      </dgm:t>
    </dgm:pt>
    <dgm:pt modelId="{0F65678D-D36C-4A15-A278-83E23D474CDB}">
      <dgm:prSet/>
      <dgm:spPr/>
      <dgm:t>
        <a:bodyPr/>
        <a:lstStyle/>
        <a:p>
          <a:r>
            <a:rPr lang="en-US" dirty="0" smtClean="0"/>
            <a:t>Does the data include all relevant information without any missing values?</a:t>
          </a:r>
          <a:endParaRPr lang="en-US" dirty="0"/>
        </a:p>
      </dgm:t>
    </dgm:pt>
    <dgm:pt modelId="{AAFB6BDE-8895-45C9-991C-DC47BE684A5E}" cxnId="{2C6D9B7C-ADB6-4239-AAA5-58BD82F830D8}" type="parTrans">
      <dgm:prSet/>
      <dgm:spPr/>
      <dgm:t>
        <a:bodyPr/>
        <a:lstStyle/>
        <a:p>
          <a:endParaRPr lang="en-US"/>
        </a:p>
      </dgm:t>
    </dgm:pt>
    <dgm:pt modelId="{46A7BC60-3A04-483F-BC5C-C5326D795862}" cxnId="{2C6D9B7C-ADB6-4239-AAA5-58BD82F830D8}" type="sibTrans">
      <dgm:prSet/>
      <dgm:spPr/>
      <dgm:t>
        <a:bodyPr/>
        <a:lstStyle/>
        <a:p>
          <a:endParaRPr lang="en-US"/>
        </a:p>
      </dgm:t>
    </dgm:pt>
    <dgm:pt modelId="{3889E669-ACED-4024-A8B2-FFC88456E686}">
      <dgm:prSet/>
      <dgm:spPr/>
      <dgm:t>
        <a:bodyPr/>
        <a:lstStyle/>
        <a:p>
          <a:r>
            <a:rPr lang="en-US" smtClean="0"/>
            <a:t>Consistency</a:t>
          </a:r>
          <a:endParaRPr lang="en-US" dirty="0" smtClean="0"/>
        </a:p>
      </dgm:t>
    </dgm:pt>
    <dgm:pt modelId="{950553EF-447F-49F8-B21D-1C79A5476193}" cxnId="{31ABAFE6-E8FE-4AC4-B7B3-2727BCBB87E7}" type="parTrans">
      <dgm:prSet/>
      <dgm:spPr/>
      <dgm:t>
        <a:bodyPr/>
        <a:lstStyle/>
        <a:p>
          <a:endParaRPr lang="en-US"/>
        </a:p>
      </dgm:t>
    </dgm:pt>
    <dgm:pt modelId="{5C2D163E-2E80-4452-87B1-C3E8D8170EDE}" cxnId="{31ABAFE6-E8FE-4AC4-B7B3-2727BCBB87E7}" type="sibTrans">
      <dgm:prSet/>
      <dgm:spPr/>
      <dgm:t>
        <a:bodyPr/>
        <a:lstStyle/>
        <a:p>
          <a:endParaRPr lang="en-US"/>
        </a:p>
      </dgm:t>
    </dgm:pt>
    <dgm:pt modelId="{D6D1D53F-43B1-403A-9FCA-4109E425C454}">
      <dgm:prSet/>
      <dgm:spPr/>
      <dgm:t>
        <a:bodyPr/>
        <a:lstStyle/>
        <a:p>
          <a:r>
            <a:rPr lang="en-US" dirty="0" smtClean="0"/>
            <a:t>Is the data uniform and follows a standardized format or structure?</a:t>
          </a:r>
          <a:endParaRPr lang="en-US" dirty="0"/>
        </a:p>
      </dgm:t>
    </dgm:pt>
    <dgm:pt modelId="{44AEB6A2-D434-4D6A-9CC3-29E5355B68A8}" cxnId="{83ED0F8A-F527-46BB-A08B-7AF2AB5ED9C4}" type="parTrans">
      <dgm:prSet/>
      <dgm:spPr/>
      <dgm:t>
        <a:bodyPr/>
        <a:lstStyle/>
        <a:p>
          <a:endParaRPr lang="en-US"/>
        </a:p>
      </dgm:t>
    </dgm:pt>
    <dgm:pt modelId="{25CEAB63-D760-46D8-9037-C751A8381D46}" cxnId="{83ED0F8A-F527-46BB-A08B-7AF2AB5ED9C4}" type="sibTrans">
      <dgm:prSet/>
      <dgm:spPr/>
      <dgm:t>
        <a:bodyPr/>
        <a:lstStyle/>
        <a:p>
          <a:endParaRPr lang="en-US"/>
        </a:p>
      </dgm:t>
    </dgm:pt>
    <dgm:pt modelId="{72626BA4-4BF8-4EC1-B703-DC70305B194B}">
      <dgm:prSet/>
      <dgm:spPr/>
      <dgm:t>
        <a:bodyPr/>
        <a:lstStyle/>
        <a:p>
          <a:r>
            <a:rPr lang="en-US" smtClean="0"/>
            <a:t>Reliability</a:t>
          </a:r>
          <a:endParaRPr lang="en-US" dirty="0" smtClean="0"/>
        </a:p>
      </dgm:t>
    </dgm:pt>
    <dgm:pt modelId="{862D49A8-55E1-43E6-AF6C-DA7FB7A41960}" cxnId="{70BBFAB5-DC88-4E28-9468-E87BB13D8EA7}" type="parTrans">
      <dgm:prSet/>
      <dgm:spPr/>
      <dgm:t>
        <a:bodyPr/>
        <a:lstStyle/>
        <a:p>
          <a:endParaRPr lang="en-US"/>
        </a:p>
      </dgm:t>
    </dgm:pt>
    <dgm:pt modelId="{15E1141A-E86F-4D6B-B61A-8F5BA1554E5F}" cxnId="{70BBFAB5-DC88-4E28-9468-E87BB13D8EA7}" type="sibTrans">
      <dgm:prSet/>
      <dgm:spPr/>
      <dgm:t>
        <a:bodyPr/>
        <a:lstStyle/>
        <a:p>
          <a:endParaRPr lang="en-US"/>
        </a:p>
      </dgm:t>
    </dgm:pt>
    <dgm:pt modelId="{C6F9A4BB-8632-43DA-8B3D-4303922383E5}">
      <dgm:prSet/>
      <dgm:spPr/>
      <dgm:t>
        <a:bodyPr/>
        <a:lstStyle/>
        <a:p>
          <a:r>
            <a:rPr lang="en-US" dirty="0" smtClean="0"/>
            <a:t>Can the data be trusted and depended upon for analysis and decision-making?</a:t>
          </a:r>
          <a:endParaRPr lang="en-US" dirty="0"/>
        </a:p>
      </dgm:t>
    </dgm:pt>
    <dgm:pt modelId="{A56DF50E-744B-4C94-8F29-7DE4D682D97F}" cxnId="{054E182C-B3DE-4A62-A1AC-CF335853A18D}" type="parTrans">
      <dgm:prSet/>
      <dgm:spPr/>
      <dgm:t>
        <a:bodyPr/>
        <a:lstStyle/>
        <a:p>
          <a:endParaRPr lang="en-US"/>
        </a:p>
      </dgm:t>
    </dgm:pt>
    <dgm:pt modelId="{125C2316-DB17-4DE0-A942-9EE5F03CF5EB}" cxnId="{054E182C-B3DE-4A62-A1AC-CF335853A18D}" type="sibTrans">
      <dgm:prSet/>
      <dgm:spPr/>
      <dgm:t>
        <a:bodyPr/>
        <a:lstStyle/>
        <a:p>
          <a:endParaRPr lang="en-US"/>
        </a:p>
      </dgm:t>
    </dgm:pt>
    <dgm:pt modelId="{AEABE150-6360-45CC-A6C7-10F5106AF9D2}" type="pres">
      <dgm:prSet presAssocID="{667E2E3C-E49C-4323-9E6C-93DDCDC157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87E0E0-FE87-4559-92F0-BA8D56CE53DA}" type="pres">
      <dgm:prSet presAssocID="{19E3A067-A843-4876-AEA8-1236E5A587AD}" presName="linNode" presStyleCnt="0"/>
      <dgm:spPr/>
    </dgm:pt>
    <dgm:pt modelId="{0081AFEC-480B-4026-92F9-3087C74F9CB3}" type="pres">
      <dgm:prSet presAssocID="{19E3A067-A843-4876-AEA8-1236E5A587AD}" presName="parTx" presStyleLbl="revTx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FFF5C-9921-484C-B11F-DF4F746E59FA}" type="pres">
      <dgm:prSet presAssocID="{19E3A067-A843-4876-AEA8-1236E5A587AD}" presName="bracket" presStyleLbl="parChTrans1D1" presStyleIdx="0" presStyleCnt="5"/>
      <dgm:spPr/>
    </dgm:pt>
    <dgm:pt modelId="{3C825B33-1ACF-45F8-9D90-35298C76829D}" type="pres">
      <dgm:prSet presAssocID="{19E3A067-A843-4876-AEA8-1236E5A587AD}" presName="spH" presStyleCnt="0"/>
      <dgm:spPr/>
    </dgm:pt>
    <dgm:pt modelId="{BF7DCB11-3D03-44ED-828F-6A7A21D65F0B}" type="pres">
      <dgm:prSet presAssocID="{19E3A067-A843-4876-AEA8-1236E5A587AD}" presName="des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AE58E-EE0D-41AB-8361-E5D287172EC8}" type="pres">
      <dgm:prSet presAssocID="{24F1CA54-5544-4BE3-93AC-91F01898E88C}" presName="spV" presStyleCnt="0"/>
      <dgm:spPr/>
    </dgm:pt>
    <dgm:pt modelId="{CFA565A9-DD59-4D7F-A42C-0B5578B4273F}" type="pres">
      <dgm:prSet presAssocID="{F019F1BC-003D-48C8-BA03-52538353B9EA}" presName="linNode" presStyleCnt="0"/>
      <dgm:spPr/>
    </dgm:pt>
    <dgm:pt modelId="{B10509C9-A075-4E00-BA2D-2B27CACFFB4E}" type="pres">
      <dgm:prSet presAssocID="{F019F1BC-003D-48C8-BA03-52538353B9EA}" presName="parTx" presStyleLbl="revTx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8D21BB-395E-4FBE-8204-7CBC632BE247}" type="pres">
      <dgm:prSet presAssocID="{F019F1BC-003D-48C8-BA03-52538353B9EA}" presName="bracket" presStyleLbl="parChTrans1D1" presStyleIdx="1" presStyleCnt="5"/>
      <dgm:spPr/>
    </dgm:pt>
    <dgm:pt modelId="{8E471A7E-6047-4E02-A6D9-4C19318709CA}" type="pres">
      <dgm:prSet presAssocID="{F019F1BC-003D-48C8-BA03-52538353B9EA}" presName="spH" presStyleCnt="0"/>
      <dgm:spPr/>
    </dgm:pt>
    <dgm:pt modelId="{4F2B4583-BC69-476A-8374-9733DF09519D}" type="pres">
      <dgm:prSet presAssocID="{F019F1BC-003D-48C8-BA03-52538353B9EA}" presName="des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2B892-3A09-4D8F-9B42-2B3F4DE6E8B3}" type="pres">
      <dgm:prSet presAssocID="{6FF14BB7-E649-4729-81D4-6D306687219A}" presName="spV" presStyleCnt="0"/>
      <dgm:spPr/>
    </dgm:pt>
    <dgm:pt modelId="{1CC3FB03-6B1B-4782-B422-C3C8557D7480}" type="pres">
      <dgm:prSet presAssocID="{E339E751-5BF8-4000-93AE-0FBA629A462F}" presName="linNode" presStyleCnt="0"/>
      <dgm:spPr/>
    </dgm:pt>
    <dgm:pt modelId="{3D180D06-CBEC-4125-93DA-7AF8DF7967C5}" type="pres">
      <dgm:prSet presAssocID="{E339E751-5BF8-4000-93AE-0FBA629A462F}" presName="parTx" presStyleLbl="revTx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E996AE-6685-4816-A560-1BEA7413601A}" type="pres">
      <dgm:prSet presAssocID="{E339E751-5BF8-4000-93AE-0FBA629A462F}" presName="bracket" presStyleLbl="parChTrans1D1" presStyleIdx="2" presStyleCnt="5"/>
      <dgm:spPr/>
    </dgm:pt>
    <dgm:pt modelId="{5E345337-4E80-40FB-AC94-DA57B7644924}" type="pres">
      <dgm:prSet presAssocID="{E339E751-5BF8-4000-93AE-0FBA629A462F}" presName="spH" presStyleCnt="0"/>
      <dgm:spPr/>
    </dgm:pt>
    <dgm:pt modelId="{D52989A5-27BC-4323-9614-8F710A2DC47F}" type="pres">
      <dgm:prSet presAssocID="{E339E751-5BF8-4000-93AE-0FBA629A462F}" presName="des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4FAE6-45C8-4E5B-853E-54A97F9F4AAF}" type="pres">
      <dgm:prSet presAssocID="{8FCF0E40-07F6-4E8D-B31C-D77E7A26EE29}" presName="spV" presStyleCnt="0"/>
      <dgm:spPr/>
    </dgm:pt>
    <dgm:pt modelId="{48A92A35-090D-4CC9-BB34-E032CA603E77}" type="pres">
      <dgm:prSet presAssocID="{3889E669-ACED-4024-A8B2-FFC88456E686}" presName="linNode" presStyleCnt="0"/>
      <dgm:spPr/>
    </dgm:pt>
    <dgm:pt modelId="{11633730-B232-402E-B23C-D139F5334B8A}" type="pres">
      <dgm:prSet presAssocID="{3889E669-ACED-4024-A8B2-FFC88456E686}" presName="parTx" presStyleLbl="revTx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DD3D2-244C-4AC7-B690-E16FE0F10E2D}" type="pres">
      <dgm:prSet presAssocID="{3889E669-ACED-4024-A8B2-FFC88456E686}" presName="bracket" presStyleLbl="parChTrans1D1" presStyleIdx="3" presStyleCnt="5"/>
      <dgm:spPr/>
    </dgm:pt>
    <dgm:pt modelId="{4297CA6B-690A-4E3A-87E4-58A6C3A1089A}" type="pres">
      <dgm:prSet presAssocID="{3889E669-ACED-4024-A8B2-FFC88456E686}" presName="spH" presStyleCnt="0"/>
      <dgm:spPr/>
    </dgm:pt>
    <dgm:pt modelId="{1317E174-80C3-4F1E-B2C0-58C9F08A14FC}" type="pres">
      <dgm:prSet presAssocID="{3889E669-ACED-4024-A8B2-FFC88456E686}" presName="des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5FA64-042B-4AF4-B4BE-54381D4C483D}" type="pres">
      <dgm:prSet presAssocID="{5C2D163E-2E80-4452-87B1-C3E8D8170EDE}" presName="spV" presStyleCnt="0"/>
      <dgm:spPr/>
    </dgm:pt>
    <dgm:pt modelId="{3DCDF519-A89D-4A16-A2BC-9FBF7EE864D3}" type="pres">
      <dgm:prSet presAssocID="{72626BA4-4BF8-4EC1-B703-DC70305B194B}" presName="linNode" presStyleCnt="0"/>
      <dgm:spPr/>
    </dgm:pt>
    <dgm:pt modelId="{4BE27B7B-B835-4A58-8C40-576AF6DE04CA}" type="pres">
      <dgm:prSet presAssocID="{72626BA4-4BF8-4EC1-B703-DC70305B194B}" presName="parTx" presStyleLbl="revTx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5FECD5-8037-42E0-AC67-34059F38C4B7}" type="pres">
      <dgm:prSet presAssocID="{72626BA4-4BF8-4EC1-B703-DC70305B194B}" presName="bracket" presStyleLbl="parChTrans1D1" presStyleIdx="4" presStyleCnt="5"/>
      <dgm:spPr/>
    </dgm:pt>
    <dgm:pt modelId="{BEC303AF-2A0E-4F62-A08D-0D6693326840}" type="pres">
      <dgm:prSet presAssocID="{72626BA4-4BF8-4EC1-B703-DC70305B194B}" presName="spH" presStyleCnt="0"/>
      <dgm:spPr/>
    </dgm:pt>
    <dgm:pt modelId="{5627864D-0C3A-4ADE-8B94-31B3F2B80A91}" type="pres">
      <dgm:prSet presAssocID="{72626BA4-4BF8-4EC1-B703-DC70305B194B}" presName="des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ED0F8A-F527-46BB-A08B-7AF2AB5ED9C4}" srcId="{3889E669-ACED-4024-A8B2-FFC88456E686}" destId="{D6D1D53F-43B1-403A-9FCA-4109E425C454}" srcOrd="0" destOrd="0" parTransId="{44AEB6A2-D434-4D6A-9CC3-29E5355B68A8}" sibTransId="{25CEAB63-D760-46D8-9037-C751A8381D46}"/>
    <dgm:cxn modelId="{9BBDEE17-0060-4827-BEF3-20CB4CE01B82}" type="presOf" srcId="{BB075B09-D50C-4FE7-969F-EB5163CE3CD0}" destId="{4F2B4583-BC69-476A-8374-9733DF09519D}" srcOrd="0" destOrd="0" presId="urn:diagrams.loki3.com/BracketList"/>
    <dgm:cxn modelId="{DC442814-A311-4B5D-B0BC-7B138C963788}" type="presOf" srcId="{19E3A067-A843-4876-AEA8-1236E5A587AD}" destId="{0081AFEC-480B-4026-92F9-3087C74F9CB3}" srcOrd="0" destOrd="0" presId="urn:diagrams.loki3.com/BracketList"/>
    <dgm:cxn modelId="{0013FB18-4869-4008-B4E8-9CF6E7310B81}" type="presOf" srcId="{D6D1D53F-43B1-403A-9FCA-4109E425C454}" destId="{1317E174-80C3-4F1E-B2C0-58C9F08A14FC}" srcOrd="0" destOrd="0" presId="urn:diagrams.loki3.com/BracketList"/>
    <dgm:cxn modelId="{2C6D9B7C-ADB6-4239-AAA5-58BD82F830D8}" srcId="{E339E751-5BF8-4000-93AE-0FBA629A462F}" destId="{0F65678D-D36C-4A15-A278-83E23D474CDB}" srcOrd="0" destOrd="0" parTransId="{AAFB6BDE-8895-45C9-991C-DC47BE684A5E}" sibTransId="{46A7BC60-3A04-483F-BC5C-C5326D795862}"/>
    <dgm:cxn modelId="{6C15A59E-D366-4856-99AF-3E0487812EE9}" srcId="{667E2E3C-E49C-4323-9E6C-93DDCDC157D9}" destId="{F019F1BC-003D-48C8-BA03-52538353B9EA}" srcOrd="1" destOrd="0" parTransId="{A8DC5233-C90D-4C30-95A5-8E128A01B852}" sibTransId="{6FF14BB7-E649-4729-81D4-6D306687219A}"/>
    <dgm:cxn modelId="{3078EF12-7385-465F-AFB2-29428E462E80}" type="presOf" srcId="{3889E669-ACED-4024-A8B2-FFC88456E686}" destId="{11633730-B232-402E-B23C-D139F5334B8A}" srcOrd="0" destOrd="0" presId="urn:diagrams.loki3.com/BracketList"/>
    <dgm:cxn modelId="{83FDE6A3-29D7-4803-A0CF-914D03B8949D}" srcId="{F019F1BC-003D-48C8-BA03-52538353B9EA}" destId="{BB075B09-D50C-4FE7-969F-EB5163CE3CD0}" srcOrd="0" destOrd="0" parTransId="{5F429658-8CB6-4B95-841A-7C2F2E7B5417}" sibTransId="{281156CE-7594-4566-90BC-C143B9200883}"/>
    <dgm:cxn modelId="{70BBFAB5-DC88-4E28-9468-E87BB13D8EA7}" srcId="{667E2E3C-E49C-4323-9E6C-93DDCDC157D9}" destId="{72626BA4-4BF8-4EC1-B703-DC70305B194B}" srcOrd="4" destOrd="0" parTransId="{862D49A8-55E1-43E6-AF6C-DA7FB7A41960}" sibTransId="{15E1141A-E86F-4D6B-B61A-8F5BA1554E5F}"/>
    <dgm:cxn modelId="{CDA052FA-6BF5-443E-8B4B-1E28B9699A06}" type="presOf" srcId="{E339E751-5BF8-4000-93AE-0FBA629A462F}" destId="{3D180D06-CBEC-4125-93DA-7AF8DF7967C5}" srcOrd="0" destOrd="0" presId="urn:diagrams.loki3.com/BracketList"/>
    <dgm:cxn modelId="{31ABAFE6-E8FE-4AC4-B7B3-2727BCBB87E7}" srcId="{667E2E3C-E49C-4323-9E6C-93DDCDC157D9}" destId="{3889E669-ACED-4024-A8B2-FFC88456E686}" srcOrd="3" destOrd="0" parTransId="{950553EF-447F-49F8-B21D-1C79A5476193}" sibTransId="{5C2D163E-2E80-4452-87B1-C3E8D8170EDE}"/>
    <dgm:cxn modelId="{054E182C-B3DE-4A62-A1AC-CF335853A18D}" srcId="{72626BA4-4BF8-4EC1-B703-DC70305B194B}" destId="{C6F9A4BB-8632-43DA-8B3D-4303922383E5}" srcOrd="0" destOrd="0" parTransId="{A56DF50E-744B-4C94-8F29-7DE4D682D97F}" sibTransId="{125C2316-DB17-4DE0-A942-9EE5F03CF5EB}"/>
    <dgm:cxn modelId="{257584FD-9F7B-4DFB-8375-DC34E9BA5DA0}" type="presOf" srcId="{667E2E3C-E49C-4323-9E6C-93DDCDC157D9}" destId="{AEABE150-6360-45CC-A6C7-10F5106AF9D2}" srcOrd="0" destOrd="0" presId="urn:diagrams.loki3.com/BracketList"/>
    <dgm:cxn modelId="{7CC311CC-FC03-41DF-8E04-3334F1F284F8}" srcId="{19E3A067-A843-4876-AEA8-1236E5A587AD}" destId="{210941A7-5A32-4240-99FD-734E7BAF26E0}" srcOrd="0" destOrd="0" parTransId="{6CD7313D-AB60-40C6-91D8-382727A339EC}" sibTransId="{39FC9D1C-F404-415F-94F2-4598BD853A35}"/>
    <dgm:cxn modelId="{997AAEE4-C192-4F66-B1C3-D9946807160B}" type="presOf" srcId="{0F65678D-D36C-4A15-A278-83E23D474CDB}" destId="{D52989A5-27BC-4323-9614-8F710A2DC47F}" srcOrd="0" destOrd="0" presId="urn:diagrams.loki3.com/BracketList"/>
    <dgm:cxn modelId="{BC3BA3D8-654C-410C-8441-98F192006238}" type="presOf" srcId="{C6F9A4BB-8632-43DA-8B3D-4303922383E5}" destId="{5627864D-0C3A-4ADE-8B94-31B3F2B80A91}" srcOrd="0" destOrd="0" presId="urn:diagrams.loki3.com/BracketList"/>
    <dgm:cxn modelId="{98851FA2-217F-4042-A832-7F1F02BDB66E}" srcId="{667E2E3C-E49C-4323-9E6C-93DDCDC157D9}" destId="{E339E751-5BF8-4000-93AE-0FBA629A462F}" srcOrd="2" destOrd="0" parTransId="{A1BA6309-A76F-45BE-9CDF-B39B4C26EDA8}" sibTransId="{8FCF0E40-07F6-4E8D-B31C-D77E7A26EE29}"/>
    <dgm:cxn modelId="{A2AF6A42-E396-4657-8EF5-EE5BD05F1D67}" type="presOf" srcId="{210941A7-5A32-4240-99FD-734E7BAF26E0}" destId="{BF7DCB11-3D03-44ED-828F-6A7A21D65F0B}" srcOrd="0" destOrd="0" presId="urn:diagrams.loki3.com/BracketList"/>
    <dgm:cxn modelId="{410A6B26-CD2A-4AD5-8B00-FAD539AAE674}" srcId="{667E2E3C-E49C-4323-9E6C-93DDCDC157D9}" destId="{19E3A067-A843-4876-AEA8-1236E5A587AD}" srcOrd="0" destOrd="0" parTransId="{D66CAE41-CA49-430E-8424-34E340D66B4A}" sibTransId="{24F1CA54-5544-4BE3-93AC-91F01898E88C}"/>
    <dgm:cxn modelId="{FC44977D-D088-4511-8829-BEEC9A98ADC0}" type="presOf" srcId="{72626BA4-4BF8-4EC1-B703-DC70305B194B}" destId="{4BE27B7B-B835-4A58-8C40-576AF6DE04CA}" srcOrd="0" destOrd="0" presId="urn:diagrams.loki3.com/BracketList"/>
    <dgm:cxn modelId="{DE0B2DCE-4B00-4E97-AD24-7EA8F4FDC414}" type="presOf" srcId="{F019F1BC-003D-48C8-BA03-52538353B9EA}" destId="{B10509C9-A075-4E00-BA2D-2B27CACFFB4E}" srcOrd="0" destOrd="0" presId="urn:diagrams.loki3.com/BracketList"/>
    <dgm:cxn modelId="{A10C6490-C834-482A-AEF7-CFAA087170E4}" type="presParOf" srcId="{AEABE150-6360-45CC-A6C7-10F5106AF9D2}" destId="{9F87E0E0-FE87-4559-92F0-BA8D56CE53DA}" srcOrd="0" destOrd="0" presId="urn:diagrams.loki3.com/BracketList"/>
    <dgm:cxn modelId="{022C01EF-DF7C-49D2-A320-29D39B563DD0}" type="presParOf" srcId="{9F87E0E0-FE87-4559-92F0-BA8D56CE53DA}" destId="{0081AFEC-480B-4026-92F9-3087C74F9CB3}" srcOrd="0" destOrd="0" presId="urn:diagrams.loki3.com/BracketList"/>
    <dgm:cxn modelId="{1381E3CF-D2CD-4358-8C31-E72713375FC9}" type="presParOf" srcId="{9F87E0E0-FE87-4559-92F0-BA8D56CE53DA}" destId="{4C6FFF5C-9921-484C-B11F-DF4F746E59FA}" srcOrd="1" destOrd="0" presId="urn:diagrams.loki3.com/BracketList"/>
    <dgm:cxn modelId="{F38C8C57-1955-433C-8F2E-EC7DFFC96B8B}" type="presParOf" srcId="{9F87E0E0-FE87-4559-92F0-BA8D56CE53DA}" destId="{3C825B33-1ACF-45F8-9D90-35298C76829D}" srcOrd="2" destOrd="0" presId="urn:diagrams.loki3.com/BracketList"/>
    <dgm:cxn modelId="{AC0A7923-D33D-4C0A-801E-B67EB7A1DE8A}" type="presParOf" srcId="{9F87E0E0-FE87-4559-92F0-BA8D56CE53DA}" destId="{BF7DCB11-3D03-44ED-828F-6A7A21D65F0B}" srcOrd="3" destOrd="0" presId="urn:diagrams.loki3.com/BracketList"/>
    <dgm:cxn modelId="{E9E7DF2D-DA7E-4A27-8868-2EE5B05176E8}" type="presParOf" srcId="{AEABE150-6360-45CC-A6C7-10F5106AF9D2}" destId="{C29AE58E-EE0D-41AB-8361-E5D287172EC8}" srcOrd="1" destOrd="0" presId="urn:diagrams.loki3.com/BracketList"/>
    <dgm:cxn modelId="{F3E87B4C-72C3-4598-8668-6758FA0D2E1A}" type="presParOf" srcId="{AEABE150-6360-45CC-A6C7-10F5106AF9D2}" destId="{CFA565A9-DD59-4D7F-A42C-0B5578B4273F}" srcOrd="2" destOrd="0" presId="urn:diagrams.loki3.com/BracketList"/>
    <dgm:cxn modelId="{C10E931C-FF43-4FCF-AA04-C0EB462F907F}" type="presParOf" srcId="{CFA565A9-DD59-4D7F-A42C-0B5578B4273F}" destId="{B10509C9-A075-4E00-BA2D-2B27CACFFB4E}" srcOrd="0" destOrd="0" presId="urn:diagrams.loki3.com/BracketList"/>
    <dgm:cxn modelId="{3195101E-EA6B-41D1-98F5-30799939B581}" type="presParOf" srcId="{CFA565A9-DD59-4D7F-A42C-0B5578B4273F}" destId="{698D21BB-395E-4FBE-8204-7CBC632BE247}" srcOrd="1" destOrd="0" presId="urn:diagrams.loki3.com/BracketList"/>
    <dgm:cxn modelId="{BEA74E45-965D-4A84-8265-39F8D3AA4F6A}" type="presParOf" srcId="{CFA565A9-DD59-4D7F-A42C-0B5578B4273F}" destId="{8E471A7E-6047-4E02-A6D9-4C19318709CA}" srcOrd="2" destOrd="0" presId="urn:diagrams.loki3.com/BracketList"/>
    <dgm:cxn modelId="{CC8B4CA2-4FC1-47A6-8D35-6CF4B07A37C3}" type="presParOf" srcId="{CFA565A9-DD59-4D7F-A42C-0B5578B4273F}" destId="{4F2B4583-BC69-476A-8374-9733DF09519D}" srcOrd="3" destOrd="0" presId="urn:diagrams.loki3.com/BracketList"/>
    <dgm:cxn modelId="{392381CB-3933-4A76-8E39-0487C9E9E680}" type="presParOf" srcId="{AEABE150-6360-45CC-A6C7-10F5106AF9D2}" destId="{EAA2B892-3A09-4D8F-9B42-2B3F4DE6E8B3}" srcOrd="3" destOrd="0" presId="urn:diagrams.loki3.com/BracketList"/>
    <dgm:cxn modelId="{8FA405D1-665D-4A70-833D-F9FD590C833E}" type="presParOf" srcId="{AEABE150-6360-45CC-A6C7-10F5106AF9D2}" destId="{1CC3FB03-6B1B-4782-B422-C3C8557D7480}" srcOrd="4" destOrd="0" presId="urn:diagrams.loki3.com/BracketList"/>
    <dgm:cxn modelId="{06F166C2-A362-47E2-88F7-4F8F8E3809D7}" type="presParOf" srcId="{1CC3FB03-6B1B-4782-B422-C3C8557D7480}" destId="{3D180D06-CBEC-4125-93DA-7AF8DF7967C5}" srcOrd="0" destOrd="0" presId="urn:diagrams.loki3.com/BracketList"/>
    <dgm:cxn modelId="{C7B0B4CE-AA51-4170-8613-A663372E2DB0}" type="presParOf" srcId="{1CC3FB03-6B1B-4782-B422-C3C8557D7480}" destId="{06E996AE-6685-4816-A560-1BEA7413601A}" srcOrd="1" destOrd="0" presId="urn:diagrams.loki3.com/BracketList"/>
    <dgm:cxn modelId="{1531E0CE-D9E5-43D0-B687-108E1255519D}" type="presParOf" srcId="{1CC3FB03-6B1B-4782-B422-C3C8557D7480}" destId="{5E345337-4E80-40FB-AC94-DA57B7644924}" srcOrd="2" destOrd="0" presId="urn:diagrams.loki3.com/BracketList"/>
    <dgm:cxn modelId="{11733148-8492-4C4D-BB7E-A93CA6FD83C3}" type="presParOf" srcId="{1CC3FB03-6B1B-4782-B422-C3C8557D7480}" destId="{D52989A5-27BC-4323-9614-8F710A2DC47F}" srcOrd="3" destOrd="0" presId="urn:diagrams.loki3.com/BracketList"/>
    <dgm:cxn modelId="{9BC26516-DB67-4AF9-800B-EF153C95C1F1}" type="presParOf" srcId="{AEABE150-6360-45CC-A6C7-10F5106AF9D2}" destId="{EFC4FAE6-45C8-4E5B-853E-54A97F9F4AAF}" srcOrd="5" destOrd="0" presId="urn:diagrams.loki3.com/BracketList"/>
    <dgm:cxn modelId="{CD7AD3D9-B314-44BF-AF55-2A0165B4DC0F}" type="presParOf" srcId="{AEABE150-6360-45CC-A6C7-10F5106AF9D2}" destId="{48A92A35-090D-4CC9-BB34-E032CA603E77}" srcOrd="6" destOrd="0" presId="urn:diagrams.loki3.com/BracketList"/>
    <dgm:cxn modelId="{BF0A7366-2412-4F10-A7D6-2960534360C4}" type="presParOf" srcId="{48A92A35-090D-4CC9-BB34-E032CA603E77}" destId="{11633730-B232-402E-B23C-D139F5334B8A}" srcOrd="0" destOrd="0" presId="urn:diagrams.loki3.com/BracketList"/>
    <dgm:cxn modelId="{B2D7B98A-8795-4A10-BE8A-8AE880763698}" type="presParOf" srcId="{48A92A35-090D-4CC9-BB34-E032CA603E77}" destId="{14ADD3D2-244C-4AC7-B690-E16FE0F10E2D}" srcOrd="1" destOrd="0" presId="urn:diagrams.loki3.com/BracketList"/>
    <dgm:cxn modelId="{2E3EFA73-6602-4CCB-AB91-6E5492FB9DDD}" type="presParOf" srcId="{48A92A35-090D-4CC9-BB34-E032CA603E77}" destId="{4297CA6B-690A-4E3A-87E4-58A6C3A1089A}" srcOrd="2" destOrd="0" presId="urn:diagrams.loki3.com/BracketList"/>
    <dgm:cxn modelId="{E93E9422-EEB7-41E2-9AFF-4E449777482E}" type="presParOf" srcId="{48A92A35-090D-4CC9-BB34-E032CA603E77}" destId="{1317E174-80C3-4F1E-B2C0-58C9F08A14FC}" srcOrd="3" destOrd="0" presId="urn:diagrams.loki3.com/BracketList"/>
    <dgm:cxn modelId="{D9EED214-221B-466E-A5EA-29FC0B9CA0DA}" type="presParOf" srcId="{AEABE150-6360-45CC-A6C7-10F5106AF9D2}" destId="{6D75FA64-042B-4AF4-B4BE-54381D4C483D}" srcOrd="7" destOrd="0" presId="urn:diagrams.loki3.com/BracketList"/>
    <dgm:cxn modelId="{0BBFECEA-E457-4190-9C67-CCCCF9008DD2}" type="presParOf" srcId="{AEABE150-6360-45CC-A6C7-10F5106AF9D2}" destId="{3DCDF519-A89D-4A16-A2BC-9FBF7EE864D3}" srcOrd="8" destOrd="0" presId="urn:diagrams.loki3.com/BracketList"/>
    <dgm:cxn modelId="{1CA6EF7A-CBD0-4EFD-BCBF-9CE5B2E4405C}" type="presParOf" srcId="{3DCDF519-A89D-4A16-A2BC-9FBF7EE864D3}" destId="{4BE27B7B-B835-4A58-8C40-576AF6DE04CA}" srcOrd="0" destOrd="0" presId="urn:diagrams.loki3.com/BracketList"/>
    <dgm:cxn modelId="{35DD844B-A90E-4F73-8C2D-9E62C960D650}" type="presParOf" srcId="{3DCDF519-A89D-4A16-A2BC-9FBF7EE864D3}" destId="{D95FECD5-8037-42E0-AC67-34059F38C4B7}" srcOrd="1" destOrd="0" presId="urn:diagrams.loki3.com/BracketList"/>
    <dgm:cxn modelId="{8FCBEB6D-5FB5-419B-BC9A-4956C61504D5}" type="presParOf" srcId="{3DCDF519-A89D-4A16-A2BC-9FBF7EE864D3}" destId="{BEC303AF-2A0E-4F62-A08D-0D6693326840}" srcOrd="2" destOrd="0" presId="urn:diagrams.loki3.com/BracketList"/>
    <dgm:cxn modelId="{A9913DCA-6485-4776-B44A-99011D2E7455}" type="presParOf" srcId="{3DCDF519-A89D-4A16-A2BC-9FBF7EE864D3}" destId="{5627864D-0C3A-4ADE-8B94-31B3F2B80A9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615055" cy="5418667"/>
        <a:chOff x="0" y="0"/>
        <a:chExt cx="9615055" cy="5418667"/>
      </a:xfrm>
    </dsp:grpSpPr>
    <dsp:sp modelId="{0081AFEC-480B-4026-92F9-3087C74F9CB3}">
      <dsp:nvSpPr>
        <dsp:cNvPr id="3" name="Rectangles 2"/>
        <dsp:cNvSpPr/>
      </dsp:nvSpPr>
      <dsp:spPr bwMode="white">
        <a:xfrm>
          <a:off x="0" y="280444"/>
          <a:ext cx="2403764" cy="50863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77800" tIns="63500" rIns="177800" bIns="63500" anchor="ctr"/>
        <a:lstStyle>
          <a:lvl1pPr algn="r">
            <a:defRPr sz="2500"/>
          </a:lvl1pPr>
          <a:lvl2pPr marL="171450" indent="-171450" algn="r">
            <a:defRPr sz="1900"/>
          </a:lvl2pPr>
          <a:lvl3pPr marL="342900" indent="-171450" algn="r">
            <a:defRPr sz="1900"/>
          </a:lvl3pPr>
          <a:lvl4pPr marL="514350" indent="-171450" algn="r">
            <a:defRPr sz="1900"/>
          </a:lvl4pPr>
          <a:lvl5pPr marL="685800" indent="-171450" algn="r">
            <a:defRPr sz="1900"/>
          </a:lvl5pPr>
          <a:lvl6pPr marL="857250" indent="-171450" algn="r">
            <a:defRPr sz="1900"/>
          </a:lvl6pPr>
          <a:lvl7pPr marL="1028700" indent="-171450" algn="r">
            <a:defRPr sz="1900"/>
          </a:lvl7pPr>
          <a:lvl8pPr marL="1200150" indent="-171450" algn="r">
            <a:defRPr sz="1900"/>
          </a:lvl8pPr>
          <a:lvl9pPr marL="1371600" indent="-171450" algn="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mtClean="0">
              <a:solidFill>
                <a:schemeClr val="tx1"/>
              </a:solidFill>
            </a:rPr>
            <a:t>Relevance </a:t>
          </a:r>
          <a:endParaRPr lang="en-US">
            <a:solidFill>
              <a:schemeClr val="tx1"/>
            </a:solidFill>
          </a:endParaRPr>
        </a:p>
      </dsp:txBody>
      <dsp:txXfrm>
        <a:off x="0" y="280444"/>
        <a:ext cx="2403764" cy="508635"/>
      </dsp:txXfrm>
    </dsp:sp>
    <dsp:sp modelId="{4C6FFF5C-9921-484C-B11F-DF4F746E59FA}">
      <dsp:nvSpPr>
        <dsp:cNvPr id="4" name="Left Brace 3"/>
        <dsp:cNvSpPr/>
      </dsp:nvSpPr>
      <dsp:spPr bwMode="white">
        <a:xfrm>
          <a:off x="2403764" y="287261"/>
          <a:ext cx="480753" cy="495000"/>
        </a:xfrm>
        <a:prstGeom prst="leftBrace">
          <a:avLst>
            <a:gd name="adj1" fmla="val 35000"/>
            <a:gd name="adj2" fmla="val 5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403764" y="287261"/>
        <a:ext cx="480753" cy="495000"/>
      </dsp:txXfrm>
    </dsp:sp>
    <dsp:sp modelId="{BF7DCB11-3D03-44ED-828F-6A7A21D65F0B}">
      <dsp:nvSpPr>
        <dsp:cNvPr id="5" name="Rectangles 4"/>
        <dsp:cNvSpPr/>
      </dsp:nvSpPr>
      <dsp:spPr bwMode="white">
        <a:xfrm>
          <a:off x="3076818" y="58194"/>
          <a:ext cx="6538237" cy="953135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0" tIns="95250" rIns="95250" bIns="95250" anchor="ctr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/>
            <a:t>How is the data related to the research question or problem statement?</a:t>
          </a:r>
          <a:endParaRPr lang="en-US" dirty="0"/>
        </a:p>
      </dsp:txBody>
      <dsp:txXfrm>
        <a:off x="3076818" y="58194"/>
        <a:ext cx="6538237" cy="953135"/>
      </dsp:txXfrm>
    </dsp:sp>
    <dsp:sp modelId="{B10509C9-A075-4E00-BA2D-2B27CACFFB4E}">
      <dsp:nvSpPr>
        <dsp:cNvPr id="6" name="Rectangles 5"/>
        <dsp:cNvSpPr/>
      </dsp:nvSpPr>
      <dsp:spPr bwMode="white">
        <a:xfrm>
          <a:off x="0" y="1367730"/>
          <a:ext cx="2403764" cy="50863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77800" tIns="63500" rIns="177800" bIns="63500" anchor="ctr"/>
        <a:lstStyle>
          <a:lvl1pPr algn="r">
            <a:defRPr sz="2500"/>
          </a:lvl1pPr>
          <a:lvl2pPr marL="171450" indent="-171450" algn="r">
            <a:defRPr sz="1900"/>
          </a:lvl2pPr>
          <a:lvl3pPr marL="342900" indent="-171450" algn="r">
            <a:defRPr sz="1900"/>
          </a:lvl3pPr>
          <a:lvl4pPr marL="514350" indent="-171450" algn="r">
            <a:defRPr sz="1900"/>
          </a:lvl4pPr>
          <a:lvl5pPr marL="685800" indent="-171450" algn="r">
            <a:defRPr sz="1900"/>
          </a:lvl5pPr>
          <a:lvl6pPr marL="857250" indent="-171450" algn="r">
            <a:defRPr sz="1900"/>
          </a:lvl6pPr>
          <a:lvl7pPr marL="1028700" indent="-171450" algn="r">
            <a:defRPr sz="1900"/>
          </a:lvl7pPr>
          <a:lvl8pPr marL="1200150" indent="-171450" algn="r">
            <a:defRPr sz="1900"/>
          </a:lvl8pPr>
          <a:lvl9pPr marL="1371600" indent="-171450" algn="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mtClean="0">
              <a:solidFill>
                <a:schemeClr val="tx1"/>
              </a:solidFill>
            </a:rPr>
            <a:t>Accuracy</a:t>
          </a:r>
          <a:endParaRPr lang="en-US" dirty="0" smtClean="0">
            <a:solidFill>
              <a:schemeClr val="tx1"/>
            </a:solidFill>
          </a:endParaRPr>
        </a:p>
      </dsp:txBody>
      <dsp:txXfrm>
        <a:off x="0" y="1367730"/>
        <a:ext cx="2403764" cy="508635"/>
      </dsp:txXfrm>
    </dsp:sp>
    <dsp:sp modelId="{698D21BB-395E-4FBE-8204-7CBC632BE247}">
      <dsp:nvSpPr>
        <dsp:cNvPr id="7" name="Left Brace 6"/>
        <dsp:cNvSpPr/>
      </dsp:nvSpPr>
      <dsp:spPr bwMode="white">
        <a:xfrm>
          <a:off x="2403764" y="1374547"/>
          <a:ext cx="480753" cy="495000"/>
        </a:xfrm>
        <a:prstGeom prst="leftBrace">
          <a:avLst>
            <a:gd name="adj1" fmla="val 35000"/>
            <a:gd name="adj2" fmla="val 5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403764" y="1374547"/>
        <a:ext cx="480753" cy="495000"/>
      </dsp:txXfrm>
    </dsp:sp>
    <dsp:sp modelId="{4F2B4583-BC69-476A-8374-9733DF09519D}">
      <dsp:nvSpPr>
        <dsp:cNvPr id="8" name="Rectangles 7"/>
        <dsp:cNvSpPr/>
      </dsp:nvSpPr>
      <dsp:spPr bwMode="white">
        <a:xfrm>
          <a:off x="3076818" y="1145480"/>
          <a:ext cx="6538237" cy="953135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0" tIns="95250" rIns="95250" bIns="95250" anchor="ctr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/>
            <a:t>Is the data free from errors, mistakes, or inconsistencies.</a:t>
          </a:r>
          <a:endParaRPr lang="en-US" dirty="0"/>
        </a:p>
      </dsp:txBody>
      <dsp:txXfrm>
        <a:off x="3076818" y="1145480"/>
        <a:ext cx="6538237" cy="953135"/>
      </dsp:txXfrm>
    </dsp:sp>
    <dsp:sp modelId="{3D180D06-CBEC-4125-93DA-7AF8DF7967C5}">
      <dsp:nvSpPr>
        <dsp:cNvPr id="9" name="Rectangles 8"/>
        <dsp:cNvSpPr/>
      </dsp:nvSpPr>
      <dsp:spPr bwMode="white">
        <a:xfrm>
          <a:off x="0" y="2455016"/>
          <a:ext cx="2403764" cy="50863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77800" tIns="63500" rIns="177800" bIns="63500" anchor="ctr"/>
        <a:lstStyle>
          <a:lvl1pPr algn="r">
            <a:defRPr sz="2500"/>
          </a:lvl1pPr>
          <a:lvl2pPr marL="171450" indent="-171450" algn="r">
            <a:defRPr sz="1900"/>
          </a:lvl2pPr>
          <a:lvl3pPr marL="342900" indent="-171450" algn="r">
            <a:defRPr sz="1900"/>
          </a:lvl3pPr>
          <a:lvl4pPr marL="514350" indent="-171450" algn="r">
            <a:defRPr sz="1900"/>
          </a:lvl4pPr>
          <a:lvl5pPr marL="685800" indent="-171450" algn="r">
            <a:defRPr sz="1900"/>
          </a:lvl5pPr>
          <a:lvl6pPr marL="857250" indent="-171450" algn="r">
            <a:defRPr sz="1900"/>
          </a:lvl6pPr>
          <a:lvl7pPr marL="1028700" indent="-171450" algn="r">
            <a:defRPr sz="1900"/>
          </a:lvl7pPr>
          <a:lvl8pPr marL="1200150" indent="-171450" algn="r">
            <a:defRPr sz="1900"/>
          </a:lvl8pPr>
          <a:lvl9pPr marL="1371600" indent="-171450" algn="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mtClean="0">
              <a:solidFill>
                <a:schemeClr val="tx1"/>
              </a:solidFill>
            </a:rPr>
            <a:t>Completeness</a:t>
          </a:r>
          <a:endParaRPr lang="en-US" dirty="0" smtClean="0">
            <a:solidFill>
              <a:schemeClr val="tx1"/>
            </a:solidFill>
          </a:endParaRPr>
        </a:p>
      </dsp:txBody>
      <dsp:txXfrm>
        <a:off x="0" y="2455016"/>
        <a:ext cx="2403764" cy="508635"/>
      </dsp:txXfrm>
    </dsp:sp>
    <dsp:sp modelId="{06E996AE-6685-4816-A560-1BEA7413601A}">
      <dsp:nvSpPr>
        <dsp:cNvPr id="10" name="Left Brace 9"/>
        <dsp:cNvSpPr/>
      </dsp:nvSpPr>
      <dsp:spPr bwMode="white">
        <a:xfrm>
          <a:off x="2403764" y="2461834"/>
          <a:ext cx="480753" cy="495000"/>
        </a:xfrm>
        <a:prstGeom prst="leftBrace">
          <a:avLst>
            <a:gd name="adj1" fmla="val 35000"/>
            <a:gd name="adj2" fmla="val 5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403764" y="2461834"/>
        <a:ext cx="480753" cy="495000"/>
      </dsp:txXfrm>
    </dsp:sp>
    <dsp:sp modelId="{D52989A5-27BC-4323-9614-8F710A2DC47F}">
      <dsp:nvSpPr>
        <dsp:cNvPr id="11" name="Rectangles 10"/>
        <dsp:cNvSpPr/>
      </dsp:nvSpPr>
      <dsp:spPr bwMode="white">
        <a:xfrm>
          <a:off x="3076818" y="2232766"/>
          <a:ext cx="6538237" cy="953135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0" tIns="95250" rIns="95250" bIns="95250" anchor="ctr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/>
            <a:t>Does the data include all relevant information without any missing values?</a:t>
          </a:r>
          <a:endParaRPr lang="en-US" dirty="0"/>
        </a:p>
      </dsp:txBody>
      <dsp:txXfrm>
        <a:off x="3076818" y="2232766"/>
        <a:ext cx="6538237" cy="953135"/>
      </dsp:txXfrm>
    </dsp:sp>
    <dsp:sp modelId="{11633730-B232-402E-B23C-D139F5334B8A}">
      <dsp:nvSpPr>
        <dsp:cNvPr id="12" name="Rectangles 11"/>
        <dsp:cNvSpPr/>
      </dsp:nvSpPr>
      <dsp:spPr bwMode="white">
        <a:xfrm>
          <a:off x="0" y="3542302"/>
          <a:ext cx="2403764" cy="50863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77800" tIns="63500" rIns="177800" bIns="63500" anchor="ctr"/>
        <a:lstStyle>
          <a:lvl1pPr algn="r">
            <a:defRPr sz="2500"/>
          </a:lvl1pPr>
          <a:lvl2pPr marL="171450" indent="-171450" algn="r">
            <a:defRPr sz="1900"/>
          </a:lvl2pPr>
          <a:lvl3pPr marL="342900" indent="-171450" algn="r">
            <a:defRPr sz="1900"/>
          </a:lvl3pPr>
          <a:lvl4pPr marL="514350" indent="-171450" algn="r">
            <a:defRPr sz="1900"/>
          </a:lvl4pPr>
          <a:lvl5pPr marL="685800" indent="-171450" algn="r">
            <a:defRPr sz="1900"/>
          </a:lvl5pPr>
          <a:lvl6pPr marL="857250" indent="-171450" algn="r">
            <a:defRPr sz="1900"/>
          </a:lvl6pPr>
          <a:lvl7pPr marL="1028700" indent="-171450" algn="r">
            <a:defRPr sz="1900"/>
          </a:lvl7pPr>
          <a:lvl8pPr marL="1200150" indent="-171450" algn="r">
            <a:defRPr sz="1900"/>
          </a:lvl8pPr>
          <a:lvl9pPr marL="1371600" indent="-171450" algn="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mtClean="0">
              <a:solidFill>
                <a:schemeClr val="tx1"/>
              </a:solidFill>
            </a:rPr>
            <a:t>Consistency</a:t>
          </a:r>
          <a:endParaRPr lang="en-US" dirty="0" smtClean="0">
            <a:solidFill>
              <a:schemeClr val="tx1"/>
            </a:solidFill>
          </a:endParaRPr>
        </a:p>
      </dsp:txBody>
      <dsp:txXfrm>
        <a:off x="0" y="3542302"/>
        <a:ext cx="2403764" cy="508635"/>
      </dsp:txXfrm>
    </dsp:sp>
    <dsp:sp modelId="{14ADD3D2-244C-4AC7-B690-E16FE0F10E2D}">
      <dsp:nvSpPr>
        <dsp:cNvPr id="13" name="Left Brace 12"/>
        <dsp:cNvSpPr/>
      </dsp:nvSpPr>
      <dsp:spPr bwMode="white">
        <a:xfrm>
          <a:off x="2403764" y="3549120"/>
          <a:ext cx="480753" cy="495000"/>
        </a:xfrm>
        <a:prstGeom prst="leftBrace">
          <a:avLst>
            <a:gd name="adj1" fmla="val 35000"/>
            <a:gd name="adj2" fmla="val 5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403764" y="3549120"/>
        <a:ext cx="480753" cy="495000"/>
      </dsp:txXfrm>
    </dsp:sp>
    <dsp:sp modelId="{1317E174-80C3-4F1E-B2C0-58C9F08A14FC}">
      <dsp:nvSpPr>
        <dsp:cNvPr id="14" name="Rectangles 13"/>
        <dsp:cNvSpPr/>
      </dsp:nvSpPr>
      <dsp:spPr bwMode="white">
        <a:xfrm>
          <a:off x="3076818" y="3320052"/>
          <a:ext cx="6538237" cy="953135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0" tIns="95250" rIns="95250" bIns="95250" anchor="ctr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/>
            <a:t>Is the data uniform and follows a standardized format or structure?</a:t>
          </a:r>
          <a:endParaRPr lang="en-US" dirty="0"/>
        </a:p>
      </dsp:txBody>
      <dsp:txXfrm>
        <a:off x="3076818" y="3320052"/>
        <a:ext cx="6538237" cy="953135"/>
      </dsp:txXfrm>
    </dsp:sp>
    <dsp:sp modelId="{4BE27B7B-B835-4A58-8C40-576AF6DE04CA}">
      <dsp:nvSpPr>
        <dsp:cNvPr id="15" name="Rectangles 14"/>
        <dsp:cNvSpPr/>
      </dsp:nvSpPr>
      <dsp:spPr bwMode="white">
        <a:xfrm>
          <a:off x="0" y="4629588"/>
          <a:ext cx="2403764" cy="50863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77800" tIns="63500" rIns="177800" bIns="63500" anchor="ctr"/>
        <a:lstStyle>
          <a:lvl1pPr algn="r">
            <a:defRPr sz="2500"/>
          </a:lvl1pPr>
          <a:lvl2pPr marL="171450" indent="-171450" algn="r">
            <a:defRPr sz="1900"/>
          </a:lvl2pPr>
          <a:lvl3pPr marL="342900" indent="-171450" algn="r">
            <a:defRPr sz="1900"/>
          </a:lvl3pPr>
          <a:lvl4pPr marL="514350" indent="-171450" algn="r">
            <a:defRPr sz="1900"/>
          </a:lvl4pPr>
          <a:lvl5pPr marL="685800" indent="-171450" algn="r">
            <a:defRPr sz="1900"/>
          </a:lvl5pPr>
          <a:lvl6pPr marL="857250" indent="-171450" algn="r">
            <a:defRPr sz="1900"/>
          </a:lvl6pPr>
          <a:lvl7pPr marL="1028700" indent="-171450" algn="r">
            <a:defRPr sz="1900"/>
          </a:lvl7pPr>
          <a:lvl8pPr marL="1200150" indent="-171450" algn="r">
            <a:defRPr sz="1900"/>
          </a:lvl8pPr>
          <a:lvl9pPr marL="1371600" indent="-171450" algn="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mtClean="0">
              <a:solidFill>
                <a:schemeClr val="tx1"/>
              </a:solidFill>
            </a:rPr>
            <a:t>Reliability</a:t>
          </a:r>
          <a:endParaRPr lang="en-US" dirty="0" smtClean="0">
            <a:solidFill>
              <a:schemeClr val="tx1"/>
            </a:solidFill>
          </a:endParaRPr>
        </a:p>
      </dsp:txBody>
      <dsp:txXfrm>
        <a:off x="0" y="4629588"/>
        <a:ext cx="2403764" cy="508635"/>
      </dsp:txXfrm>
    </dsp:sp>
    <dsp:sp modelId="{D95FECD5-8037-42E0-AC67-34059F38C4B7}">
      <dsp:nvSpPr>
        <dsp:cNvPr id="16" name="Left Brace 15"/>
        <dsp:cNvSpPr/>
      </dsp:nvSpPr>
      <dsp:spPr bwMode="white">
        <a:xfrm>
          <a:off x="2403764" y="4636406"/>
          <a:ext cx="480753" cy="495000"/>
        </a:xfrm>
        <a:prstGeom prst="leftBrace">
          <a:avLst>
            <a:gd name="adj1" fmla="val 35000"/>
            <a:gd name="adj2" fmla="val 50000"/>
          </a:avLst>
        </a:pr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403764" y="4636406"/>
        <a:ext cx="480753" cy="495000"/>
      </dsp:txXfrm>
    </dsp:sp>
    <dsp:sp modelId="{5627864D-0C3A-4ADE-8B94-31B3F2B80A91}">
      <dsp:nvSpPr>
        <dsp:cNvPr id="17" name="Rectangles 16"/>
        <dsp:cNvSpPr/>
      </dsp:nvSpPr>
      <dsp:spPr bwMode="white">
        <a:xfrm>
          <a:off x="3076818" y="4407338"/>
          <a:ext cx="6538237" cy="953135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0" tIns="95250" rIns="95250" bIns="95250" anchor="ctr"/>
        <a:lstStyle>
          <a:lvl1pPr algn="l">
            <a:defRPr sz="25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/>
            <a:t>Can the data be trusted and depended upon for analysis and decision-making?</a:t>
          </a:r>
          <a:endParaRPr lang="en-US" dirty="0"/>
        </a:p>
      </dsp:txBody>
      <dsp:txXfrm>
        <a:off x="3076818" y="4407338"/>
        <a:ext cx="6538237" cy="953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type="leftBrace" r:blip="" rot="180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 anchorCtr="0"/>
          <a:p>
            <a:pPr lvl="0" algn="r" defTabSz="932180"/>
            <a:fld id="{9A0DB2DC-4C9A-4742-B13C-FB6460FD3503}" type="slidenum">
              <a:rPr lang="en-US" sz="1200" dirty="0">
                <a:latin typeface="Times New Roman" panose="02020603050405020304" pitchFamily="18" charset="0"/>
              </a:rPr>
            </a:fld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0" tIns="46586" rIns="93170" bIns="4658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 anchorCtr="0"/>
          <a:p>
            <a:pPr lvl="0" algn="r" defTabSz="932180"/>
            <a:fld id="{9A0DB2DC-4C9A-4742-B13C-FB6460FD3503}" type="slidenum">
              <a:rPr lang="en-US" sz="1200" dirty="0">
                <a:latin typeface="Times New Roman" panose="02020603050405020304" pitchFamily="18" charset="0"/>
              </a:rPr>
            </a:fld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0" tIns="46586" rIns="93170" bIns="4658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 anchorCtr="0"/>
          <a:p>
            <a:pPr lvl="0" algn="r" defTabSz="932180"/>
            <a:fld id="{9A0DB2DC-4C9A-4742-B13C-FB6460FD3503}" type="slidenum">
              <a:rPr lang="en-US" sz="1200" dirty="0">
                <a:latin typeface="Times New Roman" panose="02020603050405020304" pitchFamily="18" charset="0"/>
              </a:rPr>
            </a:fld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0" tIns="46586" rIns="93170" bIns="4658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 anchorCtr="0"/>
          <a:p>
            <a:pPr lvl="0" algn="r" defTabSz="932180"/>
            <a:fld id="{9A0DB2DC-4C9A-4742-B13C-FB6460FD3503}" type="slidenum">
              <a:rPr lang="en-US" sz="1200" dirty="0">
                <a:latin typeface="Times New Roman" panose="02020603050405020304" pitchFamily="18" charset="0"/>
              </a:rPr>
            </a:fld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0" tIns="46586" rIns="93170" bIns="4658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 anchorCtr="0"/>
          <a:p>
            <a:pPr lvl="0" algn="r" defTabSz="932180"/>
            <a:fld id="{9A0DB2DC-4C9A-4742-B13C-FB6460FD3503}" type="slidenum">
              <a:rPr lang="en-US" sz="1200" dirty="0">
                <a:latin typeface="Times New Roman" panose="02020603050405020304" pitchFamily="18" charset="0"/>
              </a:rPr>
            </a:fld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0" tIns="46586" rIns="93170" bIns="4658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 anchorCtr="0"/>
          <a:p>
            <a:pPr lvl="0" algn="r" defTabSz="932180"/>
            <a:fld id="{9A0DB2DC-4C9A-4742-B13C-FB6460FD3503}" type="slidenum">
              <a:rPr lang="en-US" sz="1200" dirty="0">
                <a:latin typeface="Times New Roman" panose="02020603050405020304" pitchFamily="18" charset="0"/>
              </a:rPr>
            </a:fld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0" tIns="46586" rIns="93170" bIns="4658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Rectangle 7"/>
          <p:cNvSpPr txBox="1">
            <a:spLocks noGrp="1"/>
          </p:cNvSpPr>
          <p:nvPr/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 anchorCtr="0"/>
          <a:p>
            <a:pPr lvl="0" algn="r" defTabSz="932180"/>
            <a:fld id="{9A0DB2DC-4C9A-4742-B13C-FB6460FD3503}" type="slidenum">
              <a:rPr lang="en-US" sz="1200" dirty="0">
                <a:latin typeface="Times New Roman" panose="02020603050405020304" pitchFamily="18" charset="0"/>
              </a:rPr>
            </a:fld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67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0" tIns="46586" rIns="93170" bIns="4658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 anchorCtr="0"/>
          <a:p>
            <a:pPr lvl="0" algn="r" defTabSz="932180"/>
            <a:fld id="{9A0DB2DC-4C9A-4742-B13C-FB6460FD3503}" type="slidenum">
              <a:rPr lang="en-US" sz="1200" dirty="0">
                <a:latin typeface="Times New Roman" panose="02020603050405020304" pitchFamily="18" charset="0"/>
              </a:rPr>
            </a:fld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</p:spPr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0" tIns="46586" rIns="93170" bIns="4658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Rectangle 7"/>
          <p:cNvSpPr txBox="1">
            <a:spLocks noGrp="1"/>
          </p:cNvSpPr>
          <p:nvPr/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 anchorCtr="0"/>
          <a:p>
            <a:pPr lvl="0" algn="r" defTabSz="932180"/>
            <a:fld id="{9A0DB2DC-4C9A-4742-B13C-FB6460FD3503}" type="slidenum">
              <a:rPr lang="en-US" sz="1200" dirty="0">
                <a:latin typeface="Times New Roman" panose="02020603050405020304" pitchFamily="18" charset="0"/>
              </a:rPr>
            </a:fld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</p:spPr>
      </p:sp>
      <p:sp>
        <p:nvSpPr>
          <p:cNvPr id="1208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0" tIns="46586" rIns="93170" bIns="4658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7"/>
          <p:cNvSpPr txBox="1">
            <a:spLocks noGrp="1"/>
          </p:cNvSpPr>
          <p:nvPr/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 anchorCtr="0"/>
          <a:p>
            <a:pPr lvl="0" algn="r" defTabSz="932180"/>
            <a:fld id="{9A0DB2DC-4C9A-4742-B13C-FB6460FD3503}" type="slidenum">
              <a:rPr lang="en-US" sz="1200" dirty="0">
                <a:latin typeface="Times New Roman" panose="02020603050405020304" pitchFamily="18" charset="0"/>
              </a:rPr>
            </a:fld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TextEdit="1"/>
          </p:cNvSpPr>
          <p:nvPr>
            <p:ph type="sldImg"/>
          </p:nvPr>
        </p:nvSpPr>
        <p:spPr>
          <a:xfrm>
            <a:off x="1196975" y="693738"/>
            <a:ext cx="4616450" cy="3462337"/>
          </a:xfrm>
        </p:spPr>
      </p:sp>
      <p:sp>
        <p:nvSpPr>
          <p:cNvPr id="96260" name="Rectangle 3"/>
          <p:cNvSpPr>
            <a:spLocks noGrp="1"/>
          </p:cNvSpPr>
          <p:nvPr>
            <p:ph type="body" idx="1"/>
          </p:nvPr>
        </p:nvSpPr>
        <p:spPr>
          <a:xfrm>
            <a:off x="701675" y="4387850"/>
            <a:ext cx="5607050" cy="4154488"/>
          </a:xfrm>
        </p:spPr>
        <p:txBody>
          <a:bodyPr wrap="square" lIns="93170" tIns="46586" rIns="93170" bIns="4658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 anchorCtr="0"/>
          <a:p>
            <a:pPr lvl="0" algn="r" defTabSz="932180"/>
            <a:fld id="{9A0DB2DC-4C9A-4742-B13C-FB6460FD3503}" type="slidenum">
              <a:rPr lang="en-US" sz="1200" dirty="0">
                <a:latin typeface="Times New Roman" panose="02020603050405020304" pitchFamily="18" charset="0"/>
              </a:rPr>
            </a:fld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0" tIns="46586" rIns="93170" bIns="4658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 anchorCtr="0"/>
          <a:p>
            <a:pPr lvl="0" algn="r" defTabSz="932180"/>
            <a:fld id="{9A0DB2DC-4C9A-4742-B13C-FB6460FD3503}" type="slidenum">
              <a:rPr lang="en-US" sz="1200" dirty="0">
                <a:latin typeface="Times New Roman" panose="02020603050405020304" pitchFamily="18" charset="0"/>
              </a:rPr>
            </a:fld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TextEdit="1"/>
          </p:cNvSpPr>
          <p:nvPr>
            <p:ph type="sldImg"/>
          </p:nvPr>
        </p:nvSpPr>
        <p:spPr>
          <a:xfrm>
            <a:off x="1198563" y="693738"/>
            <a:ext cx="4616450" cy="3462337"/>
          </a:xfrm>
        </p:spPr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</p:spPr>
        <p:txBody>
          <a:bodyPr wrap="square" lIns="90748" tIns="45373" rIns="90748" bIns="45373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7"/>
          <p:cNvSpPr txBox="1">
            <a:spLocks noGrp="1"/>
          </p:cNvSpPr>
          <p:nvPr/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 anchorCtr="0"/>
          <a:p>
            <a:pPr lvl="0" algn="r" defTabSz="932180"/>
            <a:fld id="{9A0DB2DC-4C9A-4742-B13C-FB6460FD3503}" type="slidenum">
              <a:rPr lang="en-US" sz="1200" dirty="0">
                <a:latin typeface="Times New Roman" panose="02020603050405020304" pitchFamily="18" charset="0"/>
              </a:rPr>
            </a:fld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</p:spPr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</p:spPr>
        <p:txBody>
          <a:bodyPr wrap="square" lIns="93170" tIns="46586" rIns="93170" bIns="4658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 anchorCtr="0"/>
          <a:p>
            <a:pPr lvl="0" algn="r" defTabSz="932180"/>
            <a:fld id="{9A0DB2DC-4C9A-4742-B13C-FB6460FD3503}" type="slidenum">
              <a:rPr lang="en-US" sz="1200" dirty="0">
                <a:latin typeface="Times New Roman" panose="02020603050405020304" pitchFamily="18" charset="0"/>
              </a:rPr>
            </a:fld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3170" tIns="46586" rIns="93170" bIns="46586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88068" y="94658"/>
            <a:ext cx="1183531" cy="1322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681476" y="90376"/>
            <a:ext cx="1322456" cy="1326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385454" y="60616"/>
            <a:ext cx="93010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Twentieth Century"/>
              <a:buNone/>
              <a:defRPr sz="4800">
                <a:solidFill>
                  <a:srgbClr val="1F3864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385454" y="1496291"/>
            <a:ext cx="9301019" cy="468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0467" y="232405"/>
            <a:ext cx="878734" cy="981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851764" y="230815"/>
            <a:ext cx="981880" cy="985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4A591B-6E94-4F86-A909-734330CDD1BE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ahoma" panose="020B0604030504040204" pitchFamily="34" charset="0"/>
              </a:rPr>
            </a:fld>
            <a:endParaRPr 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295400"/>
            <a:ext cx="5486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4A591B-6E94-4F86-A909-734330CDD1BE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ahoma" panose="020B0604030504040204" pitchFamily="34" charset="0"/>
              </a:rPr>
            </a:fld>
            <a:endParaRPr 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4A591B-6E94-4F86-A909-734330CDD1BE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Data Mining: Concepts and Techniques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ahoma" panose="020B0604030504040204" pitchFamily="34" charset="0"/>
              </a:rPr>
            </a:fld>
            <a:endParaRPr 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44000"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1612612" y="1800950"/>
            <a:ext cx="896681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High Impact Skills Development Program </a:t>
            </a:r>
            <a:endParaRPr lang="en-US" sz="40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 Artificial Intelligence, Data Science, and Blockchain</a:t>
            </a:r>
            <a:endParaRPr sz="20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2815467" y="3554693"/>
            <a:ext cx="6561067" cy="8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Module 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en-US" sz="2800" b="1" i="0" u="none" strike="noStrike" cap="none" dirty="0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Science Fundamentals</a:t>
            </a:r>
            <a:endParaRPr dirty="0"/>
          </a:p>
          <a:p>
            <a:pPr lvl="0" algn="ctr"/>
            <a:r>
              <a:rPr lang="en-US" sz="24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Lecture 5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en-US" sz="2400" dirty="0" smtClean="0"/>
              <a:t>Data Pre-Processing</a:t>
            </a:r>
            <a:endParaRPr sz="20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" name="Google Shape;55;p1"/>
          <p:cNvSpPr/>
          <p:nvPr/>
        </p:nvSpPr>
        <p:spPr>
          <a:xfrm rot="10800000" flipH="1">
            <a:off x="2977204" y="2995979"/>
            <a:ext cx="6237605" cy="45719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" name="Google Shape;57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Google Shape;54;p1"/>
          <p:cNvSpPr txBox="1"/>
          <p:nvPr/>
        </p:nvSpPr>
        <p:spPr>
          <a:xfrm>
            <a:off x="2942467" y="4555453"/>
            <a:ext cx="6561067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Maham Jahangir</a:t>
            </a:r>
            <a:endParaRPr lang="en-US" sz="20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061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1847850" y="304800"/>
            <a:ext cx="8591550" cy="609600"/>
          </a:xfrm>
        </p:spPr>
        <p:txBody>
          <a:bodyPr vert="horz" wrap="square" lIns="91440" tIns="45720" rIns="91440" bIns="45720" anchor="b" anchorCtr="0">
            <a:normAutofit fontScale="90000"/>
          </a:bodyPr>
          <a:p>
            <a:pPr eaLnBrk="1" hangingPunct="1"/>
            <a:r>
              <a:rPr lang="en-US">
                <a:sym typeface="+mn-ea"/>
              </a:rPr>
              <a:t>Data Cleaning - noisy data</a:t>
            </a:r>
            <a:endParaRPr dirty="0"/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xfrm>
            <a:off x="1828800" y="1371600"/>
            <a:ext cx="8382000" cy="5029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sz="2400" dirty="0">
                <a:solidFill>
                  <a:schemeClr val="folHlink"/>
                </a:solidFill>
              </a:rPr>
              <a:t>Binning</a:t>
            </a:r>
            <a:endParaRPr sz="2400" dirty="0">
              <a:solidFill>
                <a:schemeClr val="folHlink"/>
              </a:solidFill>
            </a:endParaRPr>
          </a:p>
          <a:p>
            <a:pPr lvl="1" eaLnBrk="1" hangingPunct="1"/>
            <a:r>
              <a:rPr sz="2400" dirty="0"/>
              <a:t>first sort data and partition into (equal-frequency) bins</a:t>
            </a:r>
            <a:endParaRPr sz="2400" dirty="0"/>
          </a:p>
          <a:p>
            <a:pPr lvl="1" eaLnBrk="1" hangingPunct="1"/>
            <a:r>
              <a:rPr sz="2400" dirty="0"/>
              <a:t>then one can </a:t>
            </a:r>
            <a:r>
              <a:rPr sz="2400" dirty="0">
                <a:solidFill>
                  <a:schemeClr val="hlink"/>
                </a:solidFill>
              </a:rPr>
              <a:t>smooth by bin means,  smooth by bin median, smooth by bin boundaries</a:t>
            </a:r>
            <a:r>
              <a:rPr sz="2400" dirty="0"/>
              <a:t>, etc.</a:t>
            </a:r>
            <a:endParaRPr sz="2400" dirty="0"/>
          </a:p>
          <a:p>
            <a:pPr eaLnBrk="1" hangingPunct="1"/>
            <a:r>
              <a:rPr sz="2400" dirty="0">
                <a:solidFill>
                  <a:schemeClr val="folHlink"/>
                </a:solidFill>
              </a:rPr>
              <a:t>Regression</a:t>
            </a:r>
            <a:endParaRPr sz="2400" dirty="0">
              <a:solidFill>
                <a:schemeClr val="folHlink"/>
              </a:solidFill>
            </a:endParaRPr>
          </a:p>
          <a:p>
            <a:pPr lvl="1" eaLnBrk="1" hangingPunct="1"/>
            <a:r>
              <a:rPr sz="2400" dirty="0"/>
              <a:t>smooth by fitting the data into regression functions</a:t>
            </a:r>
            <a:endParaRPr sz="2400" dirty="0"/>
          </a:p>
          <a:p>
            <a:pPr eaLnBrk="1" hangingPunct="1"/>
            <a:r>
              <a:rPr sz="2400" dirty="0">
                <a:solidFill>
                  <a:schemeClr val="folHlink"/>
                </a:solidFill>
              </a:rPr>
              <a:t>Clustering</a:t>
            </a:r>
            <a:endParaRPr sz="2400" dirty="0">
              <a:solidFill>
                <a:schemeClr val="folHlink"/>
              </a:solidFill>
            </a:endParaRPr>
          </a:p>
          <a:p>
            <a:pPr lvl="1" eaLnBrk="1" hangingPunct="1"/>
            <a:r>
              <a:rPr sz="2400" dirty="0"/>
              <a:t>detect and remove outliers</a:t>
            </a:r>
            <a:endParaRPr sz="2400" dirty="0"/>
          </a:p>
          <a:p>
            <a:pPr eaLnBrk="1" hangingPunct="1"/>
            <a:r>
              <a:rPr sz="2400" dirty="0">
                <a:solidFill>
                  <a:schemeClr val="folHlink"/>
                </a:solidFill>
              </a:rPr>
              <a:t>Combined computer and human inspection</a:t>
            </a:r>
            <a:endParaRPr sz="2400" dirty="0">
              <a:solidFill>
                <a:schemeClr val="folHlink"/>
              </a:solidFill>
            </a:endParaRPr>
          </a:p>
          <a:p>
            <a:pPr lvl="1" eaLnBrk="1" hangingPunct="1"/>
            <a:r>
              <a:rPr sz="2400" dirty="0"/>
              <a:t>detect suspicious values and check by human (e.g., deal with possible outliers)</a:t>
            </a:r>
            <a:endParaRPr sz="2400" dirty="0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Integration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Data Integration implies combining data from multiple sources into a coherent data store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Integration -Issues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 lnSpcReduction="20000"/>
          </a:bodyPr>
          <a:p>
            <a:endParaRPr lang="en-US"/>
          </a:p>
          <a:p>
            <a:r>
              <a:rPr lang="en-US"/>
              <a:t>Entity identification process</a:t>
            </a:r>
            <a:endParaRPr lang="en-US"/>
          </a:p>
          <a:p>
            <a:pPr marL="1371600" lvl="4"/>
            <a:r>
              <a:rPr dirty="0">
                <a:sym typeface="+mn-ea"/>
              </a:rPr>
              <a:t>Identify real world entities from multiple data sources, e.g., Bill Clinton = William Clinton</a:t>
            </a:r>
            <a:endParaRPr dirty="0"/>
          </a:p>
          <a:p>
            <a:pPr lvl="1"/>
            <a:endParaRPr lang="en-US"/>
          </a:p>
          <a:p>
            <a:r>
              <a:rPr lang="en-US"/>
              <a:t>Redundancy</a:t>
            </a:r>
            <a:endParaRPr lang="en-US"/>
          </a:p>
          <a:p>
            <a:r>
              <a:rPr lang="en-US"/>
              <a:t>Tuple Duplication</a:t>
            </a:r>
            <a:endParaRPr lang="en-US"/>
          </a:p>
          <a:p>
            <a:r>
              <a:rPr lang="en-US"/>
              <a:t>Detecting data value conflicts</a:t>
            </a:r>
            <a:endParaRPr lang="en-US"/>
          </a:p>
          <a:p>
            <a:pPr lvl="1" eaLnBrk="1" hangingPunct="1">
              <a:lnSpc>
                <a:spcPct val="130000"/>
              </a:lnSpc>
            </a:pPr>
            <a:r>
              <a:rPr dirty="0">
                <a:sym typeface="+mn-ea"/>
              </a:rPr>
              <a:t>For the same real world entity, attribute values from different sources are different</a:t>
            </a:r>
            <a:endParaRPr dirty="0"/>
          </a:p>
          <a:p>
            <a:pPr lvl="1" eaLnBrk="1" hangingPunct="1">
              <a:lnSpc>
                <a:spcPct val="130000"/>
              </a:lnSpc>
            </a:pPr>
            <a:r>
              <a:rPr dirty="0">
                <a:sym typeface="+mn-ea"/>
              </a:rPr>
              <a:t>Possible reasons: different representations, different scales, e.g., metric vs. British units</a:t>
            </a:r>
            <a:endParaRPr dirty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Reduction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Data reduction techniques are applied to obtain a reduced representationof the dataset that is much smaller in volume yet closely maintains the integrity of base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Handling redundant data in data integration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Redundant data offer occur during integration</a:t>
            </a:r>
            <a:endParaRPr lang="en-US"/>
          </a:p>
          <a:p>
            <a:pPr lvl="2"/>
            <a:r>
              <a:rPr lang="en-US"/>
              <a:t>the same attribute may have different names in different databases</a:t>
            </a:r>
            <a:endParaRPr lang="en-US"/>
          </a:p>
          <a:p>
            <a:pPr lvl="2"/>
            <a:r>
              <a:rPr lang="en-US"/>
              <a:t>one attribute may be a ‘derived’ attribute in another table eg. annual revenue</a:t>
            </a:r>
            <a:endParaRPr lang="en-US"/>
          </a:p>
          <a:p>
            <a:pPr lvl="0"/>
            <a:r>
              <a:rPr lang="en-US"/>
              <a:t>Redundant data is detected by data correlation</a:t>
            </a:r>
            <a:endParaRPr lang="en-US"/>
          </a:p>
          <a:p>
            <a:pPr lvl="0"/>
            <a:r>
              <a:rPr lang="en-US"/>
              <a:t>Carefult integration of data from multiple sources may help reduce/avoid redundancies and inconsistencies and improve mining speed and quality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Transformation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Transforming or consolidation data into mining suitable form is known as Data Transformation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2901950" y="3117850"/>
            <a:ext cx="2172970" cy="5245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Smoothing	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901950" y="3832225"/>
            <a:ext cx="2172970" cy="5245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Aggregation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2901950" y="4481830"/>
            <a:ext cx="2172970" cy="5245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Generalization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2901950" y="5131435"/>
            <a:ext cx="2172970" cy="5245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Normalization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901950" y="5781040"/>
            <a:ext cx="2172970" cy="5245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Attribute construction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061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55299" name="Rectangle 2"/>
          <p:cNvSpPr>
            <a:spLocks noGrp="1"/>
          </p:cNvSpPr>
          <p:nvPr>
            <p:ph type="title" idx="4294967295"/>
          </p:nvPr>
        </p:nvSpPr>
        <p:spPr>
          <a:xfrm>
            <a:off x="2019300" y="304800"/>
            <a:ext cx="8054975" cy="609600"/>
          </a:xfrm>
        </p:spPr>
        <p:txBody>
          <a:bodyPr vert="horz" wrap="square" lIns="91440" tIns="45720" rIns="91440" bIns="45720" anchor="b" anchorCtr="0">
            <a:normAutofit fontScale="90000"/>
          </a:bodyPr>
          <a:p>
            <a:pPr eaLnBrk="1" hangingPunct="1"/>
            <a:r>
              <a:rPr dirty="0">
                <a:solidFill>
                  <a:srgbClr val="170981"/>
                </a:solidFill>
              </a:rPr>
              <a:t>Data Transformation</a:t>
            </a:r>
            <a:endParaRPr dirty="0">
              <a:solidFill>
                <a:srgbClr val="170981"/>
              </a:solidFill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type="body" idx="4294967295"/>
          </p:nvPr>
        </p:nvSpPr>
        <p:spPr>
          <a:xfrm>
            <a:off x="1828800" y="1219200"/>
            <a:ext cx="8305800" cy="5334000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sz="2000" dirty="0"/>
              <a:t>A function that maps the entire set of values of a given attribute to a new set of replacement values s.t. each old value can be identified with one of the new values</a:t>
            </a:r>
            <a:endParaRPr sz="20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sz="2000" dirty="0"/>
              <a:t>Methods</a:t>
            </a:r>
            <a:endParaRPr sz="2000" dirty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sz="2000" dirty="0"/>
              <a:t>Smoothing: Remove noise from data</a:t>
            </a:r>
            <a:endParaRPr sz="2000" dirty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sz="2000" dirty="0"/>
              <a:t>Attribute/feature construction</a:t>
            </a:r>
            <a:endParaRPr sz="2000" dirty="0"/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sz="2000" dirty="0"/>
              <a:t>New attributes constructed from the given ones</a:t>
            </a:r>
            <a:endParaRPr sz="2000" dirty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sz="2000" dirty="0"/>
              <a:t>Aggregation: Summarization, data cube construction</a:t>
            </a:r>
            <a:endParaRPr sz="2000" dirty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sz="2000" dirty="0"/>
              <a:t>Normalization: Scaled to fall within a smaller, specified range</a:t>
            </a:r>
            <a:endParaRPr sz="2000" dirty="0"/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sz="2000" dirty="0"/>
              <a:t>min-max normalization</a:t>
            </a:r>
            <a:endParaRPr sz="2000" dirty="0"/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sz="2000" dirty="0"/>
              <a:t>z-score normalization</a:t>
            </a:r>
            <a:endParaRPr sz="2000" dirty="0"/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sz="2000" dirty="0"/>
              <a:t>normalization by decimal scaling</a:t>
            </a:r>
            <a:endParaRPr sz="2000" dirty="0"/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061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30723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What Is Wavelet Transform?</a:t>
            </a:r>
            <a:endParaRPr dirty="0"/>
          </a:p>
        </p:txBody>
      </p:sp>
      <p:sp>
        <p:nvSpPr>
          <p:cNvPr id="30724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828800" y="1295400"/>
            <a:ext cx="4572000" cy="5181600"/>
          </a:xfrm>
        </p:spPr>
        <p:txBody>
          <a:bodyPr vert="horz" wrap="square" lIns="91440" tIns="45720" rIns="91440" bIns="45720" anchor="t" anchorCtr="0"/>
          <a:lstStyle>
            <a:lvl1pPr lvl="0">
              <a:buClr>
                <a:schemeClr val="folHlink"/>
              </a:buClr>
              <a:buSzPct val="60000"/>
              <a:buFont typeface="Wingdings" panose="05000000000000000000" pitchFamily="2" charset="2"/>
              <a:defRPr sz="2400"/>
            </a:lvl1pPr>
            <a:lvl2pPr lvl="1">
              <a:buClr>
                <a:schemeClr val="hlink"/>
              </a:buClr>
              <a:buSzPct val="55000"/>
              <a:buFont typeface="Wingdings" panose="05000000000000000000" pitchFamily="2" charset="2"/>
              <a:defRPr sz="2400"/>
            </a:lvl2pPr>
            <a:lvl3pPr lvl="2">
              <a:buClr>
                <a:schemeClr val="folHlink"/>
              </a:buClr>
              <a:buSzPct val="50000"/>
              <a:buFont typeface="Wingdings" panose="05000000000000000000" pitchFamily="2" charset="2"/>
              <a:defRPr sz="2000"/>
            </a:lvl3pPr>
            <a:lvl4pPr lvl="3">
              <a:buClr>
                <a:schemeClr val="accent2"/>
              </a:buClr>
              <a:buSzPct val="55000"/>
              <a:buFont typeface="Wingdings" panose="05000000000000000000" pitchFamily="2" charset="2"/>
              <a:defRPr sz="1800"/>
            </a:lvl4pPr>
            <a:lvl5pPr lvl="4">
              <a:buClr>
                <a:schemeClr val="accent1"/>
              </a:buClr>
              <a:buSzPct val="50000"/>
              <a:buFont typeface="Wingdings" panose="05000000000000000000" pitchFamily="2" charset="2"/>
              <a:defRPr sz="1800"/>
            </a:lvl5pPr>
          </a:lstStyle>
          <a:p>
            <a:pPr lvl="0" eaLnBrk="1" hangingPunct="1">
              <a:lnSpc>
                <a:spcPct val="110000"/>
              </a:lnSpc>
            </a:pPr>
            <a:r>
              <a:rPr dirty="0"/>
              <a:t>Decomposes a signal into different frequency subbands</a:t>
            </a:r>
            <a:endParaRPr dirty="0"/>
          </a:p>
          <a:p>
            <a:pPr lvl="1" eaLnBrk="1" hangingPunct="1">
              <a:lnSpc>
                <a:spcPct val="110000"/>
              </a:lnSpc>
            </a:pPr>
            <a:r>
              <a:rPr dirty="0"/>
              <a:t>Applicable to n-dimensional signals</a:t>
            </a:r>
            <a:endParaRPr dirty="0"/>
          </a:p>
          <a:p>
            <a:pPr lvl="0" eaLnBrk="1" hangingPunct="1">
              <a:lnSpc>
                <a:spcPct val="110000"/>
              </a:lnSpc>
            </a:pPr>
            <a:r>
              <a:rPr dirty="0"/>
              <a:t>Data are transformed to preserve relative distance between objects at different levels of resolution</a:t>
            </a:r>
            <a:endParaRPr dirty="0"/>
          </a:p>
          <a:p>
            <a:pPr lvl="0" eaLnBrk="1" hangingPunct="1">
              <a:lnSpc>
                <a:spcPct val="110000"/>
              </a:lnSpc>
            </a:pPr>
            <a:r>
              <a:rPr dirty="0"/>
              <a:t>Allow natural clusters to become more distinguishable</a:t>
            </a:r>
            <a:endParaRPr dirty="0"/>
          </a:p>
          <a:p>
            <a:pPr lvl="0" eaLnBrk="1" hangingPunct="1">
              <a:lnSpc>
                <a:spcPct val="110000"/>
              </a:lnSpc>
            </a:pPr>
            <a:r>
              <a:rPr dirty="0"/>
              <a:t>Used for image compression</a:t>
            </a:r>
            <a:endParaRPr dirty="0"/>
          </a:p>
        </p:txBody>
      </p:sp>
      <p:pic>
        <p:nvPicPr>
          <p:cNvPr id="30725" name="Picture 4" descr="Li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1435100"/>
            <a:ext cx="4111625" cy="4584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061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grpSp>
        <p:nvGrpSpPr>
          <p:cNvPr id="35843" name="Group 39"/>
          <p:cNvGrpSpPr/>
          <p:nvPr/>
        </p:nvGrpSpPr>
        <p:grpSpPr>
          <a:xfrm>
            <a:off x="3655907" y="2951126"/>
            <a:ext cx="4235663" cy="3433499"/>
            <a:chOff x="1553" y="1952"/>
            <a:chExt cx="2123" cy="1925"/>
          </a:xfrm>
        </p:grpSpPr>
        <p:sp>
          <p:nvSpPr>
            <p:cNvPr id="35846" name="Text Box 13"/>
            <p:cNvSpPr txBox="1"/>
            <p:nvPr/>
          </p:nvSpPr>
          <p:spPr>
            <a:xfrm>
              <a:off x="1553" y="1978"/>
              <a:ext cx="165" cy="1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/>
              <a:r>
                <a:rPr dirty="0">
                  <a:latin typeface="Times New Roman" panose="02020603050405020304" pitchFamily="18" charset="0"/>
                </a:rPr>
                <a:t>x</a:t>
              </a:r>
              <a:r>
                <a:rPr baseline="-25000" dirty="0">
                  <a:latin typeface="Times New Roman" panose="02020603050405020304" pitchFamily="18" charset="0"/>
                </a:rPr>
                <a:t>2</a:t>
              </a:r>
              <a:endParaRPr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5847" name="Line 15"/>
            <p:cNvSpPr/>
            <p:nvPr/>
          </p:nvSpPr>
          <p:spPr>
            <a:xfrm flipV="1">
              <a:off x="1820" y="1952"/>
              <a:ext cx="0" cy="165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35848" name="Line 16"/>
            <p:cNvSpPr/>
            <p:nvPr/>
          </p:nvSpPr>
          <p:spPr>
            <a:xfrm>
              <a:off x="1820" y="3608"/>
              <a:ext cx="171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35849" name="Line 17"/>
            <p:cNvSpPr/>
            <p:nvPr/>
          </p:nvSpPr>
          <p:spPr>
            <a:xfrm flipV="1">
              <a:off x="1828" y="2717"/>
              <a:ext cx="1632" cy="882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35850" name="Oval 18"/>
            <p:cNvSpPr/>
            <p:nvPr/>
          </p:nvSpPr>
          <p:spPr>
            <a:xfrm>
              <a:off x="2164" y="3234"/>
              <a:ext cx="47" cy="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35851" name="Oval 19"/>
            <p:cNvSpPr/>
            <p:nvPr/>
          </p:nvSpPr>
          <p:spPr>
            <a:xfrm>
              <a:off x="2340" y="309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35852" name="Oval 20"/>
            <p:cNvSpPr/>
            <p:nvPr/>
          </p:nvSpPr>
          <p:spPr>
            <a:xfrm>
              <a:off x="2044" y="3417"/>
              <a:ext cx="47" cy="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35853" name="Oval 21"/>
            <p:cNvSpPr/>
            <p:nvPr/>
          </p:nvSpPr>
          <p:spPr>
            <a:xfrm>
              <a:off x="2428" y="3160"/>
              <a:ext cx="47" cy="4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35854" name="Oval 22"/>
            <p:cNvSpPr/>
            <p:nvPr/>
          </p:nvSpPr>
          <p:spPr>
            <a:xfrm>
              <a:off x="2332" y="32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35855" name="Oval 23"/>
            <p:cNvSpPr/>
            <p:nvPr/>
          </p:nvSpPr>
          <p:spPr>
            <a:xfrm>
              <a:off x="2692" y="32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35856" name="Oval 24"/>
            <p:cNvSpPr/>
            <p:nvPr/>
          </p:nvSpPr>
          <p:spPr>
            <a:xfrm>
              <a:off x="2612" y="34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35857" name="Oval 25"/>
            <p:cNvSpPr/>
            <p:nvPr/>
          </p:nvSpPr>
          <p:spPr>
            <a:xfrm>
              <a:off x="2468" y="3359"/>
              <a:ext cx="47" cy="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35858" name="Oval 26"/>
            <p:cNvSpPr/>
            <p:nvPr/>
          </p:nvSpPr>
          <p:spPr>
            <a:xfrm>
              <a:off x="2588" y="30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35859" name="Oval 27"/>
            <p:cNvSpPr/>
            <p:nvPr/>
          </p:nvSpPr>
          <p:spPr>
            <a:xfrm>
              <a:off x="2964" y="309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35860" name="Oval 28"/>
            <p:cNvSpPr/>
            <p:nvPr/>
          </p:nvSpPr>
          <p:spPr>
            <a:xfrm>
              <a:off x="3204" y="276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35861" name="Oval 29"/>
            <p:cNvSpPr/>
            <p:nvPr/>
          </p:nvSpPr>
          <p:spPr>
            <a:xfrm>
              <a:off x="2236" y="3442"/>
              <a:ext cx="47" cy="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35862" name="Oval 30"/>
            <p:cNvSpPr/>
            <p:nvPr/>
          </p:nvSpPr>
          <p:spPr>
            <a:xfrm>
              <a:off x="2756" y="3001"/>
              <a:ext cx="47" cy="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35863" name="Oval 31"/>
            <p:cNvSpPr/>
            <p:nvPr/>
          </p:nvSpPr>
          <p:spPr>
            <a:xfrm>
              <a:off x="2932" y="2818"/>
              <a:ext cx="47" cy="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35864" name="Oval 32"/>
            <p:cNvSpPr/>
            <p:nvPr/>
          </p:nvSpPr>
          <p:spPr>
            <a:xfrm>
              <a:off x="2452" y="3026"/>
              <a:ext cx="47" cy="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35865" name="Oval 33"/>
            <p:cNvSpPr/>
            <p:nvPr/>
          </p:nvSpPr>
          <p:spPr>
            <a:xfrm>
              <a:off x="2836" y="2902"/>
              <a:ext cx="47" cy="4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35866" name="Oval 34"/>
            <p:cNvSpPr/>
            <p:nvPr/>
          </p:nvSpPr>
          <p:spPr>
            <a:xfrm>
              <a:off x="2908" y="3243"/>
              <a:ext cx="47" cy="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35867" name="Freeform 35"/>
            <p:cNvSpPr/>
            <p:nvPr/>
          </p:nvSpPr>
          <p:spPr>
            <a:xfrm>
              <a:off x="1928" y="2697"/>
              <a:ext cx="1457" cy="1006"/>
            </a:xfrm>
            <a:custGeom>
              <a:avLst/>
              <a:gdLst>
                <a:gd name="txL" fmla="*/ 0 w 1457"/>
                <a:gd name="txT" fmla="*/ 0 h 968"/>
                <a:gd name="txR" fmla="*/ 1457 w 1457"/>
                <a:gd name="txB" fmla="*/ 968 h 968"/>
              </a:gdLst>
              <a:ahLst/>
              <a:cxnLst>
                <a:cxn ang="0">
                  <a:pos x="4" y="1002"/>
                </a:cxn>
                <a:cxn ang="0">
                  <a:pos x="212" y="488"/>
                </a:cxn>
                <a:cxn ang="0">
                  <a:pos x="716" y="166"/>
                </a:cxn>
                <a:cxn ang="0">
                  <a:pos x="1356" y="26"/>
                </a:cxn>
                <a:cxn ang="0">
                  <a:pos x="1324" y="318"/>
                </a:cxn>
                <a:cxn ang="0">
                  <a:pos x="940" y="882"/>
                </a:cxn>
                <a:cxn ang="0">
                  <a:pos x="188" y="1194"/>
                </a:cxn>
                <a:cxn ang="0">
                  <a:pos x="4" y="1002"/>
                </a:cxn>
              </a:cxnLst>
              <a:rect l="txL" t="txT" r="txR" b="txB"/>
              <a:pathLst>
                <a:path w="1457" h="968">
                  <a:moveTo>
                    <a:pt x="4" y="796"/>
                  </a:moveTo>
                  <a:cubicBezTo>
                    <a:pt x="8" y="703"/>
                    <a:pt x="93" y="499"/>
                    <a:pt x="212" y="388"/>
                  </a:cubicBezTo>
                  <a:cubicBezTo>
                    <a:pt x="331" y="277"/>
                    <a:pt x="525" y="193"/>
                    <a:pt x="716" y="132"/>
                  </a:cubicBezTo>
                  <a:cubicBezTo>
                    <a:pt x="907" y="71"/>
                    <a:pt x="1255" y="0"/>
                    <a:pt x="1356" y="20"/>
                  </a:cubicBezTo>
                  <a:cubicBezTo>
                    <a:pt x="1457" y="40"/>
                    <a:pt x="1393" y="139"/>
                    <a:pt x="1324" y="252"/>
                  </a:cubicBezTo>
                  <a:cubicBezTo>
                    <a:pt x="1255" y="365"/>
                    <a:pt x="1129" y="584"/>
                    <a:pt x="940" y="700"/>
                  </a:cubicBezTo>
                  <a:cubicBezTo>
                    <a:pt x="751" y="816"/>
                    <a:pt x="344" y="928"/>
                    <a:pt x="188" y="948"/>
                  </a:cubicBezTo>
                  <a:cubicBezTo>
                    <a:pt x="32" y="968"/>
                    <a:pt x="0" y="889"/>
                    <a:pt x="4" y="796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35868" name="Oval 36"/>
            <p:cNvSpPr/>
            <p:nvPr/>
          </p:nvSpPr>
          <p:spPr>
            <a:xfrm>
              <a:off x="2124" y="3559"/>
              <a:ext cx="47" cy="4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35869" name="Text Box 37"/>
            <p:cNvSpPr txBox="1"/>
            <p:nvPr/>
          </p:nvSpPr>
          <p:spPr>
            <a:xfrm>
              <a:off x="3511" y="3705"/>
              <a:ext cx="165" cy="1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/>
              <a:r>
                <a:rPr dirty="0">
                  <a:latin typeface="Times New Roman" panose="02020603050405020304" pitchFamily="18" charset="0"/>
                </a:rPr>
                <a:t>x</a:t>
              </a:r>
              <a:r>
                <a:rPr baseline="-25000" dirty="0">
                  <a:latin typeface="Times New Roman" panose="02020603050405020304" pitchFamily="18" charset="0"/>
                </a:rPr>
                <a:t>1</a:t>
              </a:r>
              <a:endParaRPr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5870" name="Text Box 38"/>
            <p:cNvSpPr txBox="1"/>
            <p:nvPr/>
          </p:nvSpPr>
          <p:spPr>
            <a:xfrm>
              <a:off x="3538" y="2553"/>
              <a:ext cx="131" cy="1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/>
              <a:r>
                <a:rPr dirty="0">
                  <a:latin typeface="Times New Roman" panose="02020603050405020304" pitchFamily="18" charset="0"/>
                </a:rPr>
                <a:t>e</a:t>
              </a:r>
              <a:endParaRPr baseline="-25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5844" name="Rectangle 40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763000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sz="3200" dirty="0"/>
              <a:t>Principal Component Analysis (PCA)</a:t>
            </a:r>
            <a:endParaRPr sz="3200" dirty="0"/>
          </a:p>
        </p:txBody>
      </p:sp>
      <p:sp>
        <p:nvSpPr>
          <p:cNvPr id="35845" name="Rectangle 41"/>
          <p:cNvSpPr>
            <a:spLocks noGrp="1"/>
          </p:cNvSpPr>
          <p:nvPr>
            <p:ph idx="1"/>
          </p:nvPr>
        </p:nvSpPr>
        <p:spPr>
          <a:xfrm>
            <a:off x="1828800" y="1295400"/>
            <a:ext cx="8382000" cy="1600200"/>
          </a:xfrm>
        </p:spPr>
        <p:txBody>
          <a:bodyPr vert="horz" wrap="square" lIns="91440" tIns="45720" rIns="91440" bIns="45720" anchor="t" anchorCtr="0">
            <a:normAutofit fontScale="90000"/>
          </a:bodyPr>
          <a:p>
            <a:pPr eaLnBrk="1" hangingPunct="1">
              <a:lnSpc>
                <a:spcPct val="110000"/>
              </a:lnSpc>
            </a:pPr>
            <a:r>
              <a:rPr sz="2000" dirty="0"/>
              <a:t>Find a projection that captures the largest amount of variation in data</a:t>
            </a:r>
            <a:endParaRPr sz="2000" dirty="0"/>
          </a:p>
          <a:p>
            <a:pPr eaLnBrk="1" hangingPunct="1">
              <a:lnSpc>
                <a:spcPct val="110000"/>
              </a:lnSpc>
            </a:pPr>
            <a:r>
              <a:rPr sz="2000" dirty="0"/>
              <a:t>The original data are projected onto a much smaller space, resulting in dimensionality reduction. We find the eigenvectors of the covariance matrix, and these eigenvectors define the new space</a:t>
            </a:r>
            <a:endParaRPr sz="2000" dirty="0"/>
          </a:p>
          <a:p>
            <a:pPr eaLnBrk="1" hangingPunct="1">
              <a:lnSpc>
                <a:spcPct val="90000"/>
              </a:lnSpc>
            </a:pPr>
            <a:endParaRPr sz="2000" dirty="0"/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061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Attribute Subset Selection</a:t>
            </a:r>
            <a:endParaRPr dirty="0"/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>
            <a:normAutofit lnSpcReduction="10000"/>
          </a:bodyPr>
          <a:p>
            <a:pPr eaLnBrk="1" hangingPunct="1">
              <a:lnSpc>
                <a:spcPct val="110000"/>
              </a:lnSpc>
            </a:pPr>
            <a:r>
              <a:rPr sz="2400" dirty="0"/>
              <a:t>Another way to reduce dimensionality of data</a:t>
            </a:r>
            <a:endParaRPr sz="2400" dirty="0"/>
          </a:p>
          <a:p>
            <a:pPr eaLnBrk="1" hangingPunct="1">
              <a:lnSpc>
                <a:spcPct val="110000"/>
              </a:lnSpc>
            </a:pPr>
            <a:r>
              <a:rPr sz="2400" dirty="0"/>
              <a:t>Redundant attributes </a:t>
            </a:r>
            <a:endParaRPr sz="2400" dirty="0"/>
          </a:p>
          <a:p>
            <a:pPr lvl="1" eaLnBrk="1" hangingPunct="1">
              <a:lnSpc>
                <a:spcPct val="110000"/>
              </a:lnSpc>
            </a:pPr>
            <a:r>
              <a:rPr sz="2400" dirty="0"/>
              <a:t>Duplicate much or all of the information contained in one or more other attributes</a:t>
            </a:r>
            <a:endParaRPr sz="2400" dirty="0"/>
          </a:p>
          <a:p>
            <a:pPr lvl="1" eaLnBrk="1" hangingPunct="1">
              <a:lnSpc>
                <a:spcPct val="110000"/>
              </a:lnSpc>
            </a:pPr>
            <a:r>
              <a:rPr sz="2400" dirty="0"/>
              <a:t>E.g., purchase price of a product and the amount of sales tax paid</a:t>
            </a:r>
            <a:endParaRPr sz="2400" dirty="0"/>
          </a:p>
          <a:p>
            <a:pPr eaLnBrk="1" hangingPunct="1">
              <a:lnSpc>
                <a:spcPct val="110000"/>
              </a:lnSpc>
            </a:pPr>
            <a:r>
              <a:rPr sz="2400" dirty="0"/>
              <a:t>Irrelevant attributes</a:t>
            </a:r>
            <a:endParaRPr sz="2400" dirty="0"/>
          </a:p>
          <a:p>
            <a:pPr lvl="1" eaLnBrk="1" hangingPunct="1">
              <a:lnSpc>
                <a:spcPct val="110000"/>
              </a:lnSpc>
            </a:pPr>
            <a:r>
              <a:rPr sz="2400" dirty="0"/>
              <a:t>Contain no information that is useful for the data mining task at hand</a:t>
            </a:r>
            <a:endParaRPr sz="2400" dirty="0"/>
          </a:p>
          <a:p>
            <a:pPr lvl="1" eaLnBrk="1" hangingPunct="1">
              <a:lnSpc>
                <a:spcPct val="110000"/>
              </a:lnSpc>
            </a:pPr>
            <a:r>
              <a:rPr sz="2400" dirty="0"/>
              <a:t>E.g., students' ID is often irrelevant to the task of predicting students' GPA</a:t>
            </a:r>
            <a:endParaRPr sz="2400" dirty="0"/>
          </a:p>
        </p:txBody>
      </p:sp>
      <p:sp>
        <p:nvSpPr>
          <p:cNvPr id="37893" name="Text Box 4"/>
          <p:cNvSpPr txBox="1"/>
          <p:nvPr/>
        </p:nvSpPr>
        <p:spPr>
          <a:xfrm>
            <a:off x="3200400" y="3657600"/>
            <a:ext cx="1600200" cy="30670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endParaRPr sz="1400" b="1" dirty="0">
              <a:latin typeface="Arial" panose="020B0604020202020204" pitchFamily="34" charset="0"/>
            </a:endParaRPr>
          </a:p>
        </p:txBody>
      </p:sp>
      <p:sp>
        <p:nvSpPr>
          <p:cNvPr id="37894" name="Rectangle 5"/>
          <p:cNvSpPr/>
          <p:nvPr/>
        </p:nvSpPr>
        <p:spPr>
          <a:xfrm>
            <a:off x="3241675" y="5984875"/>
            <a:ext cx="309880" cy="30670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50000"/>
              </a:spcBef>
            </a:pPr>
            <a:endParaRPr sz="1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310" y="294703"/>
            <a:ext cx="317817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Recall !</a:t>
            </a:r>
            <a:endParaRPr lang="en-US" spc="-20" dirty="0"/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11467" y="1726692"/>
            <a:ext cx="5027676" cy="493471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19845" y="3828744"/>
            <a:ext cx="101028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" algn="ctr">
              <a:lnSpc>
                <a:spcPts val="3240"/>
              </a:lnSpc>
              <a:spcBef>
                <a:spcPts val="105"/>
              </a:spcBef>
            </a:pPr>
            <a:r>
              <a:rPr sz="29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DS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3240"/>
              </a:lnSpc>
            </a:pPr>
            <a:r>
              <a:rPr sz="29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Magic</a:t>
            </a:r>
            <a:endParaRPr sz="2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43721" y="2149220"/>
            <a:ext cx="966469" cy="424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565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Problem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565"/>
              </a:lnSpc>
            </a:pP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Formulation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75342" y="2868549"/>
            <a:ext cx="890269" cy="424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565"/>
              </a:lnSpc>
              <a:spcBef>
                <a:spcPts val="105"/>
              </a:spcBef>
            </a:pPr>
            <a:r>
              <a:rPr sz="14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565"/>
              </a:lnSpc>
            </a:pP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Acquisition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05466" y="4484877"/>
            <a:ext cx="1167130" cy="4241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382270">
              <a:lnSpc>
                <a:spcPts val="1450"/>
              </a:lnSpc>
              <a:spcBef>
                <a:spcPts val="340"/>
              </a:spcBef>
            </a:pPr>
            <a:r>
              <a:rPr sz="14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Preprocessing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03817" y="5781243"/>
            <a:ext cx="1102360" cy="4241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89535">
              <a:lnSpc>
                <a:spcPts val="1450"/>
              </a:lnSpc>
              <a:spcBef>
                <a:spcPts val="340"/>
              </a:spcBef>
            </a:pP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Exploratory Data</a:t>
            </a:r>
            <a:r>
              <a:rPr sz="14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Analysis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08569" y="5781243"/>
            <a:ext cx="977900" cy="4241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168910">
              <a:lnSpc>
                <a:spcPts val="1450"/>
              </a:lnSpc>
              <a:spcBef>
                <a:spcPts val="340"/>
              </a:spcBef>
            </a:pP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Feature Engineering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60260" y="4484877"/>
            <a:ext cx="808355" cy="4241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1275" marR="5080" indent="-29210">
              <a:lnSpc>
                <a:spcPts val="1450"/>
              </a:lnSpc>
              <a:spcBef>
                <a:spcPts val="340"/>
              </a:spcBef>
            </a:pP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Predictive Modeling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19721" y="2960624"/>
            <a:ext cx="10255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Visualization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1243" y="4373874"/>
            <a:ext cx="1687195" cy="730250"/>
            <a:chOff x="431243" y="4373874"/>
            <a:chExt cx="1687195" cy="73025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243" y="4373874"/>
              <a:ext cx="1687164" cy="7300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572" y="4495787"/>
              <a:ext cx="1063764" cy="50598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02158" y="4406646"/>
              <a:ext cx="1569720" cy="629920"/>
            </a:xfrm>
            <a:custGeom>
              <a:avLst/>
              <a:gdLst/>
              <a:ahLst/>
              <a:cxnLst/>
              <a:rect l="l" t="t" r="r" b="b"/>
              <a:pathLst>
                <a:path w="1569720" h="629920">
                  <a:moveTo>
                    <a:pt x="1255014" y="0"/>
                  </a:moveTo>
                  <a:lnTo>
                    <a:pt x="0" y="0"/>
                  </a:lnTo>
                  <a:lnTo>
                    <a:pt x="314705" y="314705"/>
                  </a:lnTo>
                  <a:lnTo>
                    <a:pt x="0" y="629411"/>
                  </a:lnTo>
                  <a:lnTo>
                    <a:pt x="1255014" y="629411"/>
                  </a:lnTo>
                  <a:lnTo>
                    <a:pt x="1569720" y="314705"/>
                  </a:lnTo>
                  <a:lnTo>
                    <a:pt x="125501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02158" y="4406646"/>
              <a:ext cx="1569720" cy="629920"/>
            </a:xfrm>
            <a:custGeom>
              <a:avLst/>
              <a:gdLst/>
              <a:ahLst/>
              <a:cxnLst/>
              <a:rect l="l" t="t" r="r" b="b"/>
              <a:pathLst>
                <a:path w="1569720" h="629920">
                  <a:moveTo>
                    <a:pt x="0" y="0"/>
                  </a:moveTo>
                  <a:lnTo>
                    <a:pt x="1255014" y="0"/>
                  </a:lnTo>
                  <a:lnTo>
                    <a:pt x="1569720" y="314705"/>
                  </a:lnTo>
                  <a:lnTo>
                    <a:pt x="1255014" y="629411"/>
                  </a:lnTo>
                  <a:lnTo>
                    <a:pt x="0" y="629411"/>
                  </a:lnTo>
                  <a:lnTo>
                    <a:pt x="314705" y="31470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76706" y="4538217"/>
            <a:ext cx="847725" cy="338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222250">
              <a:lnSpc>
                <a:spcPts val="1140"/>
              </a:lnSpc>
              <a:spcBef>
                <a:spcPts val="290"/>
              </a:spcBef>
            </a:pPr>
            <a:r>
              <a:rPr sz="11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Model Development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825751" y="4364748"/>
            <a:ext cx="1725295" cy="748665"/>
            <a:chOff x="1825751" y="4364748"/>
            <a:chExt cx="1725295" cy="74866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5751" y="4364748"/>
              <a:ext cx="1725168" cy="74827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4905" y="4406645"/>
              <a:ext cx="1571625" cy="629920"/>
            </a:xfrm>
            <a:custGeom>
              <a:avLst/>
              <a:gdLst/>
              <a:ahLst/>
              <a:cxnLst/>
              <a:rect l="l" t="t" r="r" b="b"/>
              <a:pathLst>
                <a:path w="1571625" h="629920">
                  <a:moveTo>
                    <a:pt x="1256538" y="0"/>
                  </a:moveTo>
                  <a:lnTo>
                    <a:pt x="0" y="0"/>
                  </a:lnTo>
                  <a:lnTo>
                    <a:pt x="314706" y="314705"/>
                  </a:lnTo>
                  <a:lnTo>
                    <a:pt x="0" y="629411"/>
                  </a:lnTo>
                  <a:lnTo>
                    <a:pt x="1256538" y="629411"/>
                  </a:lnTo>
                  <a:lnTo>
                    <a:pt x="1571244" y="314705"/>
                  </a:lnTo>
                  <a:lnTo>
                    <a:pt x="125653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914905" y="4406645"/>
              <a:ext cx="1571625" cy="629920"/>
            </a:xfrm>
            <a:custGeom>
              <a:avLst/>
              <a:gdLst/>
              <a:ahLst/>
              <a:cxnLst/>
              <a:rect l="l" t="t" r="r" b="b"/>
              <a:pathLst>
                <a:path w="1571625" h="629920">
                  <a:moveTo>
                    <a:pt x="0" y="0"/>
                  </a:moveTo>
                  <a:lnTo>
                    <a:pt x="1256538" y="0"/>
                  </a:lnTo>
                  <a:lnTo>
                    <a:pt x="1571244" y="314705"/>
                  </a:lnTo>
                  <a:lnTo>
                    <a:pt x="1256538" y="629411"/>
                  </a:lnTo>
                  <a:lnTo>
                    <a:pt x="0" y="629411"/>
                  </a:lnTo>
                  <a:lnTo>
                    <a:pt x="314706" y="31470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376297" y="4538217"/>
            <a:ext cx="676910" cy="338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137160">
              <a:lnSpc>
                <a:spcPts val="1140"/>
              </a:lnSpc>
              <a:spcBef>
                <a:spcPts val="290"/>
              </a:spcBef>
            </a:pPr>
            <a:r>
              <a:rPr sz="11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Model </a:t>
            </a:r>
            <a:r>
              <a:rPr sz="11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Evaluation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240023" y="4364748"/>
            <a:ext cx="1725295" cy="748665"/>
            <a:chOff x="3240023" y="4364748"/>
            <a:chExt cx="1725295" cy="748665"/>
          </a:xfrm>
        </p:grpSpPr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0023" y="4364748"/>
              <a:ext cx="1725168" cy="7482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3215" y="4495787"/>
              <a:ext cx="986015" cy="50598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329177" y="4406645"/>
              <a:ext cx="1571625" cy="629920"/>
            </a:xfrm>
            <a:custGeom>
              <a:avLst/>
              <a:gdLst/>
              <a:ahLst/>
              <a:cxnLst/>
              <a:rect l="l" t="t" r="r" b="b"/>
              <a:pathLst>
                <a:path w="1571625" h="629920">
                  <a:moveTo>
                    <a:pt x="1256538" y="0"/>
                  </a:moveTo>
                  <a:lnTo>
                    <a:pt x="0" y="0"/>
                  </a:lnTo>
                  <a:lnTo>
                    <a:pt x="314706" y="314705"/>
                  </a:lnTo>
                  <a:lnTo>
                    <a:pt x="0" y="629411"/>
                  </a:lnTo>
                  <a:lnTo>
                    <a:pt x="1256538" y="629411"/>
                  </a:lnTo>
                  <a:lnTo>
                    <a:pt x="1571244" y="314705"/>
                  </a:lnTo>
                  <a:lnTo>
                    <a:pt x="125653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329177" y="4406645"/>
              <a:ext cx="1571625" cy="629920"/>
            </a:xfrm>
            <a:custGeom>
              <a:avLst/>
              <a:gdLst/>
              <a:ahLst/>
              <a:cxnLst/>
              <a:rect l="l" t="t" r="r" b="b"/>
              <a:pathLst>
                <a:path w="1571625" h="629920">
                  <a:moveTo>
                    <a:pt x="0" y="0"/>
                  </a:moveTo>
                  <a:lnTo>
                    <a:pt x="1256538" y="0"/>
                  </a:lnTo>
                  <a:lnTo>
                    <a:pt x="1571244" y="314705"/>
                  </a:lnTo>
                  <a:lnTo>
                    <a:pt x="1256538" y="629411"/>
                  </a:lnTo>
                  <a:lnTo>
                    <a:pt x="0" y="629411"/>
                  </a:lnTo>
                  <a:lnTo>
                    <a:pt x="314706" y="31470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743071" y="4538217"/>
            <a:ext cx="770255" cy="338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184150">
              <a:lnSpc>
                <a:spcPts val="1140"/>
              </a:lnSpc>
              <a:spcBef>
                <a:spcPts val="290"/>
              </a:spcBef>
            </a:pPr>
            <a:r>
              <a:rPr sz="11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Model Deployment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654296" y="4350994"/>
            <a:ext cx="1724025" cy="795655"/>
            <a:chOff x="4654296" y="4350994"/>
            <a:chExt cx="1724025" cy="795655"/>
          </a:xfrm>
        </p:grpSpPr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4296" y="4364748"/>
              <a:ext cx="1723644" cy="74827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0056" y="4350994"/>
              <a:ext cx="1039355" cy="79555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743450" y="4406645"/>
              <a:ext cx="1569720" cy="629920"/>
            </a:xfrm>
            <a:custGeom>
              <a:avLst/>
              <a:gdLst/>
              <a:ahLst/>
              <a:cxnLst/>
              <a:rect l="l" t="t" r="r" b="b"/>
              <a:pathLst>
                <a:path w="1569720" h="629920">
                  <a:moveTo>
                    <a:pt x="1255014" y="0"/>
                  </a:moveTo>
                  <a:lnTo>
                    <a:pt x="0" y="0"/>
                  </a:lnTo>
                  <a:lnTo>
                    <a:pt x="314705" y="314705"/>
                  </a:lnTo>
                  <a:lnTo>
                    <a:pt x="0" y="629411"/>
                  </a:lnTo>
                  <a:lnTo>
                    <a:pt x="1255014" y="629411"/>
                  </a:lnTo>
                  <a:lnTo>
                    <a:pt x="1569720" y="314705"/>
                  </a:lnTo>
                  <a:lnTo>
                    <a:pt x="125501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743450" y="4406645"/>
              <a:ext cx="1569720" cy="629920"/>
            </a:xfrm>
            <a:custGeom>
              <a:avLst/>
              <a:gdLst/>
              <a:ahLst/>
              <a:cxnLst/>
              <a:rect l="l" t="t" r="r" b="b"/>
              <a:pathLst>
                <a:path w="1569720" h="629920">
                  <a:moveTo>
                    <a:pt x="0" y="0"/>
                  </a:moveTo>
                  <a:lnTo>
                    <a:pt x="1255014" y="0"/>
                  </a:lnTo>
                  <a:lnTo>
                    <a:pt x="1569720" y="314705"/>
                  </a:lnTo>
                  <a:lnTo>
                    <a:pt x="1255014" y="629411"/>
                  </a:lnTo>
                  <a:lnTo>
                    <a:pt x="0" y="629411"/>
                  </a:lnTo>
                  <a:lnTo>
                    <a:pt x="314705" y="31470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5131053" y="4393438"/>
            <a:ext cx="824230" cy="6280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635" algn="ctr">
              <a:lnSpc>
                <a:spcPts val="1140"/>
              </a:lnSpc>
              <a:spcBef>
                <a:spcPts val="290"/>
              </a:spcBef>
            </a:pPr>
            <a:r>
              <a:rPr sz="11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Model Monitoring </a:t>
            </a:r>
            <a:r>
              <a:rPr sz="11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1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Maintenance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96834" y="3851147"/>
            <a:ext cx="4727575" cy="457200"/>
            <a:chOff x="996834" y="3851147"/>
            <a:chExt cx="4727575" cy="457200"/>
          </a:xfrm>
        </p:grpSpPr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6834" y="3855766"/>
              <a:ext cx="429490" cy="44796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6207" y="3851147"/>
              <a:ext cx="457200" cy="4572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69528" y="3865002"/>
              <a:ext cx="438727" cy="42949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03704" y="3851147"/>
              <a:ext cx="420254" cy="457200"/>
            </a:xfrm>
            <a:prstGeom prst="rect">
              <a:avLst/>
            </a:prstGeom>
          </p:spPr>
        </p:pic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46" name="Oval 45"/>
          <p:cNvSpPr/>
          <p:nvPr/>
        </p:nvSpPr>
        <p:spPr>
          <a:xfrm>
            <a:off x="9950450" y="3820795"/>
            <a:ext cx="1744980" cy="166433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061"/>
          <p:cNvSpPr txBox="1">
            <a:spLocks noGrp="1"/>
          </p:cNvSpPr>
          <p:nvPr/>
        </p:nvSpPr>
        <p:spPr>
          <a:xfrm>
            <a:off x="8763000" y="6477000"/>
            <a:ext cx="1905000" cy="381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/>
            <a:fld id="{9A0DB2DC-4C9A-4742-B13C-FB6460FD3503}" type="slidenum">
              <a:rPr lang="en-US" sz="1200" dirty="0">
                <a:latin typeface="Tahoma" panose="020B0604030504040204" pitchFamily="34" charset="0"/>
              </a:rPr>
            </a:fld>
            <a:endParaRPr lang="en-US" sz="1200" dirty="0">
              <a:latin typeface="Tahoma" panose="020B0604030504040204" pitchFamily="34" charset="0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normAutofit fontScale="90000"/>
          </a:bodyPr>
          <a:p>
            <a:pPr eaLnBrk="1" hangingPunct="1"/>
            <a:r>
              <a:rPr dirty="0"/>
              <a:t>Attribute Creation (Feature Generation)</a:t>
            </a:r>
            <a:endParaRPr dirty="0"/>
          </a:p>
        </p:txBody>
      </p:sp>
      <p:sp>
        <p:nvSpPr>
          <p:cNvPr id="39940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sz="2400" dirty="0"/>
              <a:t>Create new attributes (features) that can capture the important information in a data set more effectively than the original ones</a:t>
            </a:r>
            <a:endParaRPr sz="2400" dirty="0"/>
          </a:p>
          <a:p>
            <a:pPr eaLnBrk="1" hangingPunct="1"/>
            <a:r>
              <a:rPr sz="2400" dirty="0"/>
              <a:t>Three general methodologies</a:t>
            </a:r>
            <a:endParaRPr sz="2400" dirty="0"/>
          </a:p>
          <a:p>
            <a:pPr lvl="1" eaLnBrk="1" hangingPunct="1"/>
            <a:r>
              <a:rPr sz="2400" dirty="0"/>
              <a:t>Attribute extraction</a:t>
            </a:r>
            <a:endParaRPr sz="2400" dirty="0"/>
          </a:p>
          <a:p>
            <a:pPr lvl="2" eaLnBrk="1" hangingPunct="1"/>
            <a:r>
              <a:rPr dirty="0"/>
              <a:t> Domain-specific</a:t>
            </a:r>
            <a:endParaRPr dirty="0"/>
          </a:p>
          <a:p>
            <a:pPr lvl="1" eaLnBrk="1" hangingPunct="1"/>
            <a:r>
              <a:rPr sz="2400" dirty="0"/>
              <a:t>Mapping data to new space (see: data reduction)</a:t>
            </a:r>
            <a:endParaRPr sz="2400" dirty="0"/>
          </a:p>
          <a:p>
            <a:pPr lvl="2" eaLnBrk="1" hangingPunct="1"/>
            <a:r>
              <a:rPr dirty="0"/>
              <a:t>E.g., Fourier transformation, wavelet transformation, manifold approaches (not covered)</a:t>
            </a:r>
            <a:endParaRPr dirty="0"/>
          </a:p>
          <a:p>
            <a:pPr lvl="1" eaLnBrk="1" hangingPunct="1"/>
            <a:r>
              <a:rPr sz="2400" dirty="0"/>
              <a:t>Attribute construction </a:t>
            </a:r>
            <a:endParaRPr sz="2400" dirty="0"/>
          </a:p>
          <a:p>
            <a:pPr lvl="2" eaLnBrk="1" hangingPunct="1"/>
            <a:r>
              <a:rPr dirty="0"/>
              <a:t>Combining features (see: discriminative frequent patterns in Chapter 7)</a:t>
            </a:r>
            <a:endParaRPr dirty="0"/>
          </a:p>
          <a:p>
            <a:pPr lvl="2" eaLnBrk="1" hangingPunct="1"/>
            <a:r>
              <a:rPr dirty="0"/>
              <a:t>Data discretization</a:t>
            </a:r>
            <a:endParaRPr dirty="0"/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061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1524000" y="438150"/>
            <a:ext cx="8991600" cy="838200"/>
          </a:xfrm>
        </p:spPr>
        <p:txBody>
          <a:bodyPr vert="horz" wrap="square" lIns="91440" tIns="45720" rIns="91440" bIns="45720" anchor="b" anchorCtr="0">
            <a:normAutofit fontScale="90000"/>
          </a:bodyPr>
          <a:p>
            <a:pPr eaLnBrk="1" hangingPunct="1"/>
            <a:r>
              <a:rPr dirty="0"/>
              <a:t>Data Reduction 2: Numerosity Reduction</a:t>
            </a:r>
            <a:endParaRPr dirty="0"/>
          </a:p>
        </p:txBody>
      </p:sp>
      <p:sp>
        <p:nvSpPr>
          <p:cNvPr id="40964" name="Rectangle 3"/>
          <p:cNvSpPr/>
          <p:nvPr>
            <p:ph idx="1"/>
          </p:nvPr>
        </p:nvSpPr>
        <p:spPr>
          <a:xfrm>
            <a:off x="1828800" y="1295400"/>
            <a:ext cx="8229600" cy="51816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sz="2400" dirty="0"/>
              <a:t>Reduce data volume by choosing alternative, </a:t>
            </a:r>
            <a:r>
              <a:rPr sz="2400" i="1" dirty="0"/>
              <a:t>smaller forms</a:t>
            </a:r>
            <a:r>
              <a:rPr sz="2400" dirty="0"/>
              <a:t> of data representation</a:t>
            </a:r>
            <a:endParaRPr sz="2400" dirty="0"/>
          </a:p>
          <a:p>
            <a:pPr eaLnBrk="1" hangingPunct="1"/>
            <a:r>
              <a:rPr sz="2400" b="1" dirty="0"/>
              <a:t>Parametric methods</a:t>
            </a:r>
            <a:r>
              <a:rPr sz="2400" dirty="0"/>
              <a:t> (e.g., regression)</a:t>
            </a:r>
            <a:endParaRPr sz="2400" dirty="0"/>
          </a:p>
          <a:p>
            <a:pPr lvl="1" eaLnBrk="1" hangingPunct="1"/>
            <a:r>
              <a:rPr sz="2400" dirty="0"/>
              <a:t>Assume the data fits some model, estimate model parameters, store only the parameters, and discard the data (except possible outliers)</a:t>
            </a:r>
            <a:endParaRPr sz="2400" dirty="0">
              <a:sym typeface="Symbol" panose="05050102010706020507" pitchFamily="18" charset="2"/>
            </a:endParaRPr>
          </a:p>
          <a:p>
            <a:pPr marL="533400" lvl="1" indent="0" eaLnBrk="1" hangingPunct="1">
              <a:buNone/>
            </a:pPr>
            <a:r>
              <a:rPr sz="2400" dirty="0"/>
              <a:t> </a:t>
            </a:r>
            <a:endParaRPr sz="2400" dirty="0"/>
          </a:p>
          <a:p>
            <a:pPr eaLnBrk="1" hangingPunct="1"/>
            <a:r>
              <a:rPr sz="2400" b="1" dirty="0"/>
              <a:t>Non-parametric</a:t>
            </a:r>
            <a:r>
              <a:rPr sz="2400" dirty="0"/>
              <a:t> methods</a:t>
            </a:r>
            <a:r>
              <a:rPr sz="2400" dirty="0">
                <a:sym typeface="Symbol" panose="05050102010706020507" pitchFamily="18" charset="2"/>
              </a:rPr>
              <a:t> </a:t>
            </a:r>
            <a:endParaRPr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sz="2400" dirty="0">
                <a:sym typeface="Symbol" panose="05050102010706020507" pitchFamily="18" charset="2"/>
              </a:rPr>
              <a:t>Do not assume models</a:t>
            </a:r>
            <a:endParaRPr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sz="2400" dirty="0">
                <a:sym typeface="Symbol" panose="05050102010706020507" pitchFamily="18" charset="2"/>
              </a:rPr>
              <a:t>Major families: histograms, clustering, sampling, … </a:t>
            </a:r>
            <a:endParaRPr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061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xfrm>
            <a:off x="2057400" y="152400"/>
            <a:ext cx="7924800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dirty="0">
                <a:solidFill>
                  <a:srgbClr val="170981"/>
                </a:solidFill>
              </a:rPr>
              <a:t>Histogram Analysis</a:t>
            </a:r>
            <a:endParaRPr dirty="0">
              <a:solidFill>
                <a:srgbClr val="170981"/>
              </a:solidFill>
            </a:endParaRPr>
          </a:p>
        </p:txBody>
      </p:sp>
      <p:sp>
        <p:nvSpPr>
          <p:cNvPr id="45060" name="Rectangle 3"/>
          <p:cNvSpPr/>
          <p:nvPr>
            <p:ph idx="1"/>
          </p:nvPr>
        </p:nvSpPr>
        <p:spPr>
          <a:xfrm>
            <a:off x="1524000" y="1371600"/>
            <a:ext cx="4648200" cy="41910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</a:pPr>
            <a:r>
              <a:rPr sz="2400" dirty="0"/>
              <a:t>Divide data into buckets and store average (sum) for each bucket</a:t>
            </a:r>
            <a:endParaRPr sz="2400" dirty="0"/>
          </a:p>
          <a:p>
            <a:pPr eaLnBrk="1" hangingPunct="1">
              <a:lnSpc>
                <a:spcPct val="120000"/>
              </a:lnSpc>
            </a:pPr>
            <a:r>
              <a:rPr sz="2400" dirty="0"/>
              <a:t>Partitioning rules:</a:t>
            </a:r>
            <a:endParaRPr sz="2400" dirty="0"/>
          </a:p>
          <a:p>
            <a:pPr lvl="1" eaLnBrk="1" hangingPunct="1">
              <a:lnSpc>
                <a:spcPct val="120000"/>
              </a:lnSpc>
            </a:pPr>
            <a:r>
              <a:rPr sz="2400" dirty="0"/>
              <a:t>Equal-width: equal bucket range</a:t>
            </a:r>
            <a:endParaRPr sz="2400" dirty="0"/>
          </a:p>
          <a:p>
            <a:pPr lvl="1" eaLnBrk="1" hangingPunct="1">
              <a:lnSpc>
                <a:spcPct val="120000"/>
              </a:lnSpc>
            </a:pPr>
            <a:r>
              <a:rPr sz="2400" dirty="0"/>
              <a:t>Equal-frequency (or equal-depth)</a:t>
            </a:r>
            <a:endParaRPr sz="2400" dirty="0"/>
          </a:p>
          <a:p>
            <a:pPr lvl="1" eaLnBrk="1" hangingPunct="1">
              <a:lnSpc>
                <a:spcPct val="120000"/>
              </a:lnSpc>
            </a:pPr>
            <a:endParaRPr sz="2400" dirty="0"/>
          </a:p>
        </p:txBody>
      </p:sp>
      <p:graphicFrame>
        <p:nvGraphicFramePr>
          <p:cNvPr id="45061" name="Object 4"/>
          <p:cNvGraphicFramePr/>
          <p:nvPr/>
        </p:nvGraphicFramePr>
        <p:xfrm>
          <a:off x="5486400" y="1295400"/>
          <a:ext cx="64770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7924800" imgH="3857625" progId="">
                  <p:embed/>
                </p:oleObj>
              </mc:Choice>
              <mc:Fallback>
                <p:oleObj name="" r:id="rId1" imgW="7924800" imgH="3857625" progId="">
                  <p:embed/>
                  <p:pic>
                    <p:nvPicPr>
                      <p:cNvPr id="0" name="Picture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86400" y="1295400"/>
                        <a:ext cx="6477000" cy="541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061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 vert="horz" wrap="square" lIns="91440" tIns="45720" rIns="91440" bIns="45720" anchor="b" anchorCtr="0">
            <a:normAutofit fontScale="90000"/>
          </a:bodyPr>
          <a:p>
            <a:pPr eaLnBrk="1" hangingPunct="1"/>
            <a:r>
              <a:rPr dirty="0">
                <a:solidFill>
                  <a:srgbClr val="170981"/>
                </a:solidFill>
              </a:rPr>
              <a:t>Clustering</a:t>
            </a:r>
            <a:endParaRPr dirty="0">
              <a:solidFill>
                <a:srgbClr val="170981"/>
              </a:solidFill>
            </a:endParaRPr>
          </a:p>
        </p:txBody>
      </p:sp>
      <p:sp>
        <p:nvSpPr>
          <p:cNvPr id="46084" name="Rectangle 3"/>
          <p:cNvSpPr/>
          <p:nvPr>
            <p:ph idx="1"/>
          </p:nvPr>
        </p:nvSpPr>
        <p:spPr>
          <a:xfrm>
            <a:off x="1905000" y="1371600"/>
            <a:ext cx="8229600" cy="5105400"/>
          </a:xfrm>
        </p:spPr>
        <p:txBody>
          <a:bodyPr vert="horz" wrap="square" lIns="91440" tIns="45720" rIns="91440" bIns="45720" anchor="t" anchorCtr="0">
            <a:normAutofit lnSpcReduction="10000"/>
          </a:bodyPr>
          <a:p>
            <a:pPr eaLnBrk="1" hangingPunct="1">
              <a:lnSpc>
                <a:spcPct val="120000"/>
              </a:lnSpc>
            </a:pPr>
            <a:r>
              <a:rPr sz="2400" dirty="0"/>
              <a:t>Partition data set into clusters based on similarity, and store cluster representation (e.g., centroid and diameter) only</a:t>
            </a:r>
            <a:endParaRPr sz="2400" dirty="0"/>
          </a:p>
          <a:p>
            <a:pPr eaLnBrk="1" hangingPunct="1">
              <a:lnSpc>
                <a:spcPct val="120000"/>
              </a:lnSpc>
            </a:pPr>
            <a:r>
              <a:rPr sz="2400" dirty="0"/>
              <a:t>Can be very effective if data is clustered but not if data is “smeared”</a:t>
            </a:r>
            <a:endParaRPr sz="2400" dirty="0"/>
          </a:p>
          <a:p>
            <a:pPr eaLnBrk="1" hangingPunct="1">
              <a:lnSpc>
                <a:spcPct val="120000"/>
              </a:lnSpc>
            </a:pPr>
            <a:r>
              <a:rPr sz="2400" dirty="0"/>
              <a:t>Can have hierarchical clustering and be stored in multi-dimensional index tree structures</a:t>
            </a:r>
            <a:endParaRPr sz="2400" dirty="0"/>
          </a:p>
          <a:p>
            <a:pPr eaLnBrk="1" hangingPunct="1">
              <a:lnSpc>
                <a:spcPct val="120000"/>
              </a:lnSpc>
            </a:pPr>
            <a:r>
              <a:rPr sz="2400" dirty="0"/>
              <a:t>There are many choices of clustering definitions and clustering algorithms</a:t>
            </a:r>
            <a:endParaRPr sz="2400" dirty="0"/>
          </a:p>
          <a:p>
            <a:pPr marL="50800" indent="0" eaLnBrk="1" hangingPunct="1">
              <a:lnSpc>
                <a:spcPct val="120000"/>
              </a:lnSpc>
              <a:buNone/>
            </a:pPr>
            <a:endParaRPr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061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xfrm>
            <a:off x="1371600" y="152400"/>
            <a:ext cx="9525000" cy="762000"/>
          </a:xfrm>
        </p:spPr>
        <p:txBody>
          <a:bodyPr vert="horz" wrap="square" lIns="91440" tIns="45720" rIns="91440" bIns="45720" anchor="b" anchorCtr="0">
            <a:normAutofit fontScale="90000"/>
          </a:bodyPr>
          <a:p>
            <a:pPr eaLnBrk="1" hangingPunct="1"/>
            <a:r>
              <a:rPr dirty="0">
                <a:solidFill>
                  <a:srgbClr val="170981"/>
                </a:solidFill>
              </a:rPr>
              <a:t>Sampling</a:t>
            </a:r>
            <a:endParaRPr dirty="0">
              <a:solidFill>
                <a:srgbClr val="170981"/>
              </a:solidFill>
            </a:endParaRPr>
          </a:p>
        </p:txBody>
      </p:sp>
      <p:sp>
        <p:nvSpPr>
          <p:cNvPr id="47108" name="Rectangle 3"/>
          <p:cNvSpPr/>
          <p:nvPr>
            <p:ph idx="1"/>
          </p:nvPr>
        </p:nvSpPr>
        <p:spPr>
          <a:xfrm>
            <a:off x="1905000" y="1371600"/>
            <a:ext cx="8458200" cy="5181600"/>
          </a:xfrm>
        </p:spPr>
        <p:txBody>
          <a:bodyPr vert="horz" wrap="square" lIns="91440" tIns="45720" rIns="91440" bIns="45720" anchor="t" anchorCtr="0">
            <a:normAutofit lnSpcReduction="20000"/>
          </a:bodyPr>
          <a:p>
            <a:pPr eaLnBrk="1" hangingPunct="1">
              <a:lnSpc>
                <a:spcPct val="120000"/>
              </a:lnSpc>
            </a:pPr>
            <a:r>
              <a:rPr sz="2400" dirty="0"/>
              <a:t>Sampling: obtaining a small sample </a:t>
            </a:r>
            <a:r>
              <a:rPr sz="2400" i="1" dirty="0"/>
              <a:t>s</a:t>
            </a:r>
            <a:r>
              <a:rPr sz="2400" dirty="0"/>
              <a:t> to represent the whole data set </a:t>
            </a:r>
            <a:r>
              <a:rPr sz="2400" i="1" dirty="0"/>
              <a:t>N</a:t>
            </a:r>
            <a:endParaRPr sz="2400" i="1" dirty="0"/>
          </a:p>
          <a:p>
            <a:pPr eaLnBrk="1" hangingPunct="1">
              <a:lnSpc>
                <a:spcPct val="120000"/>
              </a:lnSpc>
            </a:pPr>
            <a:r>
              <a:rPr sz="2400" dirty="0"/>
              <a:t>Allow a mining algorithm to run in complexity that is potentially sub-linear to the size of the data</a:t>
            </a:r>
            <a:endParaRPr sz="2400" dirty="0"/>
          </a:p>
          <a:p>
            <a:pPr eaLnBrk="1" hangingPunct="1">
              <a:lnSpc>
                <a:spcPct val="120000"/>
              </a:lnSpc>
            </a:pPr>
            <a:r>
              <a:rPr sz="2400" dirty="0"/>
              <a:t>Key principle: Choose a </a:t>
            </a:r>
            <a:r>
              <a:rPr sz="2400" dirty="0">
                <a:solidFill>
                  <a:schemeClr val="hlink"/>
                </a:solidFill>
              </a:rPr>
              <a:t>representative</a:t>
            </a:r>
            <a:r>
              <a:rPr sz="2400" dirty="0"/>
              <a:t> subset of the data</a:t>
            </a:r>
            <a:endParaRPr sz="2400" dirty="0"/>
          </a:p>
          <a:p>
            <a:pPr lvl="1" eaLnBrk="1" hangingPunct="1">
              <a:lnSpc>
                <a:spcPct val="120000"/>
              </a:lnSpc>
            </a:pPr>
            <a:r>
              <a:rPr sz="2400" dirty="0"/>
              <a:t>Simple random sampling may have very poor performance in the presence of skew</a:t>
            </a:r>
            <a:endParaRPr sz="2400" dirty="0"/>
          </a:p>
          <a:p>
            <a:pPr lvl="1" eaLnBrk="1" hangingPunct="1">
              <a:lnSpc>
                <a:spcPct val="120000"/>
              </a:lnSpc>
            </a:pPr>
            <a:r>
              <a:rPr sz="2400" dirty="0"/>
              <a:t>Develop adaptive sampling methods, e.g., stratified sampling: </a:t>
            </a:r>
            <a:endParaRPr sz="2400" dirty="0"/>
          </a:p>
          <a:p>
            <a:pPr eaLnBrk="1" hangingPunct="1">
              <a:lnSpc>
                <a:spcPct val="120000"/>
              </a:lnSpc>
            </a:pPr>
            <a:r>
              <a:rPr sz="2400" dirty="0"/>
              <a:t>Note: Sampling may not reduce database I/Os (page at a time)</a:t>
            </a:r>
            <a:endParaRPr sz="2400" dirty="0"/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061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1371600" y="152400"/>
            <a:ext cx="9525000" cy="762000"/>
          </a:xfrm>
        </p:spPr>
        <p:txBody>
          <a:bodyPr vert="horz" wrap="square" lIns="91440" tIns="45720" rIns="91440" bIns="45720" anchor="b" anchorCtr="0">
            <a:normAutofit fontScale="90000"/>
          </a:bodyPr>
          <a:p>
            <a:pPr eaLnBrk="1" hangingPunct="1"/>
            <a:r>
              <a:rPr dirty="0"/>
              <a:t>Types of Sampling</a:t>
            </a:r>
            <a:endParaRPr dirty="0"/>
          </a:p>
        </p:txBody>
      </p:sp>
      <p:sp>
        <p:nvSpPr>
          <p:cNvPr id="48132" name="Rectangle 3"/>
          <p:cNvSpPr/>
          <p:nvPr>
            <p:ph idx="1"/>
          </p:nvPr>
        </p:nvSpPr>
        <p:spPr>
          <a:xfrm>
            <a:off x="1828800" y="1447800"/>
            <a:ext cx="8534400" cy="51054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sz="2400" b="1" dirty="0"/>
              <a:t>Simple random sampling</a:t>
            </a:r>
            <a:endParaRPr sz="2400" b="1" dirty="0"/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There is an equal probability of selecting any particular item</a:t>
            </a:r>
            <a:endParaRPr sz="2400" dirty="0"/>
          </a:p>
          <a:p>
            <a:pPr eaLnBrk="1" hangingPunct="1">
              <a:lnSpc>
                <a:spcPct val="90000"/>
              </a:lnSpc>
            </a:pPr>
            <a:r>
              <a:rPr sz="2400" b="1" dirty="0"/>
              <a:t>Sampling without replacement</a:t>
            </a:r>
            <a:endParaRPr sz="2400" b="1" dirty="0"/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Once an object is selected, it is removed from the population</a:t>
            </a:r>
            <a:endParaRPr sz="2400" dirty="0"/>
          </a:p>
          <a:p>
            <a:pPr eaLnBrk="1" hangingPunct="1">
              <a:lnSpc>
                <a:spcPct val="90000"/>
              </a:lnSpc>
            </a:pPr>
            <a:r>
              <a:rPr sz="2400" b="1" dirty="0"/>
              <a:t>Sampling with replacement</a:t>
            </a:r>
            <a:endParaRPr sz="2400" b="1" dirty="0"/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A selected object is not removed from the population</a:t>
            </a:r>
            <a:endParaRPr sz="2400" dirty="0"/>
          </a:p>
          <a:p>
            <a:pPr eaLnBrk="1" hangingPunct="1">
              <a:lnSpc>
                <a:spcPct val="90000"/>
              </a:lnSpc>
            </a:pPr>
            <a:r>
              <a:rPr sz="2400" b="1" dirty="0"/>
              <a:t>Stratified sampling: </a:t>
            </a:r>
            <a:endParaRPr sz="2400" b="1" dirty="0"/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Partition the data set, and draw samples from each partition (proportionally, i.e., approximately the same percentage of the data) </a:t>
            </a:r>
            <a:endParaRPr sz="2400" dirty="0"/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Used in conjunction with skewed data</a:t>
            </a:r>
            <a:endParaRPr sz="2400" dirty="0"/>
          </a:p>
          <a:p>
            <a:pPr lvl="1" eaLnBrk="1" hangingPunct="1">
              <a:lnSpc>
                <a:spcPct val="90000"/>
              </a:lnSpc>
            </a:pPr>
            <a:endParaRPr sz="2000" dirty="0"/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061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49155" name="Text Box 2"/>
          <p:cNvSpPr txBox="1"/>
          <p:nvPr/>
        </p:nvSpPr>
        <p:spPr>
          <a:xfrm>
            <a:off x="1676400" y="381000"/>
            <a:ext cx="86106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0" hangingPunct="0"/>
            <a:r>
              <a:rPr sz="3200" b="1" dirty="0">
                <a:solidFill>
                  <a:schemeClr val="tx2"/>
                </a:solidFill>
                <a:latin typeface="Tahoma" panose="020B0604030504040204" pitchFamily="34" charset="0"/>
              </a:rPr>
              <a:t>Sampling: With or without Replacement</a:t>
            </a:r>
            <a:endParaRPr sz="32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9156" name="Text Box 3"/>
          <p:cNvSpPr txBox="1"/>
          <p:nvPr/>
        </p:nvSpPr>
        <p:spPr>
          <a:xfrm rot="-1013563">
            <a:off x="5257800" y="2819400"/>
            <a:ext cx="1363345" cy="9531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dirty="0">
                <a:latin typeface="Times New Roman" panose="02020603050405020304" pitchFamily="18" charset="0"/>
              </a:rPr>
              <a:t>SRSWOR</a:t>
            </a:r>
            <a:endParaRPr dirty="0">
              <a:latin typeface="Times New Roman" panose="02020603050405020304" pitchFamily="18" charset="0"/>
            </a:endParaRPr>
          </a:p>
          <a:p>
            <a:pPr eaLnBrk="0" hangingPunct="0"/>
            <a:r>
              <a:rPr dirty="0">
                <a:latin typeface="Times New Roman" panose="02020603050405020304" pitchFamily="18" charset="0"/>
              </a:rPr>
              <a:t>(simple random</a:t>
            </a:r>
            <a:endParaRPr dirty="0">
              <a:latin typeface="Times New Roman" panose="02020603050405020304" pitchFamily="18" charset="0"/>
            </a:endParaRPr>
          </a:p>
          <a:p>
            <a:pPr eaLnBrk="0" hangingPunct="0"/>
            <a:r>
              <a:rPr dirty="0">
                <a:latin typeface="Times New Roman" panose="02020603050405020304" pitchFamily="18" charset="0"/>
              </a:rPr>
              <a:t> sample without </a:t>
            </a:r>
            <a:endParaRPr dirty="0">
              <a:latin typeface="Times New Roman" panose="02020603050405020304" pitchFamily="18" charset="0"/>
            </a:endParaRPr>
          </a:p>
          <a:p>
            <a:pPr eaLnBrk="0" hangingPunct="0"/>
            <a:r>
              <a:rPr dirty="0">
                <a:latin typeface="Times New Roman" panose="02020603050405020304" pitchFamily="18" charset="0"/>
              </a:rPr>
              <a:t>replacement)</a:t>
            </a:r>
            <a:endParaRPr dirty="0">
              <a:latin typeface="Times New Roman" panose="02020603050405020304" pitchFamily="18" charset="0"/>
            </a:endParaRPr>
          </a:p>
        </p:txBody>
      </p:sp>
      <p:grpSp>
        <p:nvGrpSpPr>
          <p:cNvPr id="49157" name="Group 4"/>
          <p:cNvGrpSpPr/>
          <p:nvPr/>
        </p:nvGrpSpPr>
        <p:grpSpPr>
          <a:xfrm>
            <a:off x="7219950" y="1771650"/>
            <a:ext cx="2438400" cy="1676400"/>
            <a:chOff x="3588" y="1116"/>
            <a:chExt cx="1536" cy="1056"/>
          </a:xfrm>
        </p:grpSpPr>
        <p:sp>
          <p:nvSpPr>
            <p:cNvPr id="49178" name="AutoShape 5"/>
            <p:cNvSpPr/>
            <p:nvPr/>
          </p:nvSpPr>
          <p:spPr>
            <a:xfrm>
              <a:off x="3588" y="1116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49179" name="Oval 6"/>
            <p:cNvSpPr/>
            <p:nvPr/>
          </p:nvSpPr>
          <p:spPr>
            <a:xfrm>
              <a:off x="4092" y="1788"/>
              <a:ext cx="540" cy="36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49180" name="Oval 7"/>
            <p:cNvSpPr/>
            <p:nvPr/>
          </p:nvSpPr>
          <p:spPr>
            <a:xfrm>
              <a:off x="4632" y="1632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49181" name="Oval 8"/>
            <p:cNvSpPr/>
            <p:nvPr/>
          </p:nvSpPr>
          <p:spPr>
            <a:xfrm>
              <a:off x="3588" y="1668"/>
              <a:ext cx="540" cy="360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</p:grpSp>
      <p:sp>
        <p:nvSpPr>
          <p:cNvPr id="49158" name="Text Box 9"/>
          <p:cNvSpPr txBox="1"/>
          <p:nvPr/>
        </p:nvSpPr>
        <p:spPr>
          <a:xfrm rot="848056">
            <a:off x="5486400" y="5105400"/>
            <a:ext cx="786130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dirty="0">
                <a:latin typeface="Times New Roman" panose="02020603050405020304" pitchFamily="18" charset="0"/>
              </a:rPr>
              <a:t>SRSWR</a:t>
            </a:r>
            <a:endParaRPr dirty="0">
              <a:latin typeface="Times New Roman" panose="02020603050405020304" pitchFamily="18" charset="0"/>
            </a:endParaRPr>
          </a:p>
        </p:txBody>
      </p:sp>
      <p:grpSp>
        <p:nvGrpSpPr>
          <p:cNvPr id="49159" name="Group 10"/>
          <p:cNvGrpSpPr/>
          <p:nvPr/>
        </p:nvGrpSpPr>
        <p:grpSpPr>
          <a:xfrm>
            <a:off x="7296150" y="4457700"/>
            <a:ext cx="2438400" cy="1676400"/>
            <a:chOff x="3636" y="2808"/>
            <a:chExt cx="1536" cy="1056"/>
          </a:xfrm>
        </p:grpSpPr>
        <p:sp>
          <p:nvSpPr>
            <p:cNvPr id="49174" name="AutoShape 11"/>
            <p:cNvSpPr/>
            <p:nvPr/>
          </p:nvSpPr>
          <p:spPr>
            <a:xfrm>
              <a:off x="3636" y="2808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49175" name="Oval 12"/>
            <p:cNvSpPr/>
            <p:nvPr/>
          </p:nvSpPr>
          <p:spPr>
            <a:xfrm>
              <a:off x="3648" y="3372"/>
              <a:ext cx="540" cy="360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49176" name="Oval 13"/>
            <p:cNvSpPr/>
            <p:nvPr/>
          </p:nvSpPr>
          <p:spPr>
            <a:xfrm>
              <a:off x="4188" y="3480"/>
              <a:ext cx="540" cy="360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49177" name="Oval 14"/>
            <p:cNvSpPr/>
            <p:nvPr/>
          </p:nvSpPr>
          <p:spPr>
            <a:xfrm>
              <a:off x="4656" y="3288"/>
              <a:ext cx="516" cy="396"/>
            </a:xfrm>
            <a:prstGeom prst="ellipse">
              <a:avLst/>
            </a:prstGeom>
            <a:solidFill>
              <a:srgbClr val="FAE2F6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49160" name="Group 15"/>
          <p:cNvGrpSpPr/>
          <p:nvPr/>
        </p:nvGrpSpPr>
        <p:grpSpPr>
          <a:xfrm>
            <a:off x="2400300" y="1905000"/>
            <a:ext cx="2724150" cy="4405313"/>
            <a:chOff x="564" y="1284"/>
            <a:chExt cx="1716" cy="2775"/>
          </a:xfrm>
        </p:grpSpPr>
        <p:sp>
          <p:nvSpPr>
            <p:cNvPr id="49163" name="AutoShape 16"/>
            <p:cNvSpPr/>
            <p:nvPr/>
          </p:nvSpPr>
          <p:spPr>
            <a:xfrm>
              <a:off x="564" y="1284"/>
              <a:ext cx="1716" cy="2616"/>
            </a:xfrm>
            <a:prstGeom prst="can">
              <a:avLst>
                <a:gd name="adj" fmla="val 38111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49164" name="Oval 17"/>
            <p:cNvSpPr/>
            <p:nvPr/>
          </p:nvSpPr>
          <p:spPr>
            <a:xfrm>
              <a:off x="672" y="3336"/>
              <a:ext cx="516" cy="396"/>
            </a:xfrm>
            <a:prstGeom prst="ellipse">
              <a:avLst/>
            </a:prstGeom>
            <a:solidFill>
              <a:srgbClr val="FAE2F6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49165" name="Oval 18"/>
            <p:cNvSpPr/>
            <p:nvPr/>
          </p:nvSpPr>
          <p:spPr>
            <a:xfrm>
              <a:off x="660" y="2916"/>
              <a:ext cx="540" cy="360"/>
            </a:xfrm>
            <a:prstGeom prst="ellipse">
              <a:avLst/>
            </a:prstGeom>
            <a:solidFill>
              <a:srgbClr val="006666"/>
            </a:solidFill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49166" name="Oval 19"/>
            <p:cNvSpPr/>
            <p:nvPr/>
          </p:nvSpPr>
          <p:spPr>
            <a:xfrm>
              <a:off x="1236" y="3468"/>
              <a:ext cx="564" cy="396"/>
            </a:xfrm>
            <a:prstGeom prst="ellipse">
              <a:avLst/>
            </a:prstGeom>
            <a:solidFill>
              <a:srgbClr val="121328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49167" name="Oval 20"/>
            <p:cNvSpPr/>
            <p:nvPr/>
          </p:nvSpPr>
          <p:spPr>
            <a:xfrm>
              <a:off x="1764" y="3240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49168" name="Oval 21"/>
            <p:cNvSpPr/>
            <p:nvPr/>
          </p:nvSpPr>
          <p:spPr>
            <a:xfrm>
              <a:off x="1236" y="3084"/>
              <a:ext cx="468" cy="372"/>
            </a:xfrm>
            <a:prstGeom prst="ellipse">
              <a:avLst/>
            </a:prstGeom>
            <a:solidFill>
              <a:srgbClr val="CC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49169" name="Oval 22"/>
            <p:cNvSpPr/>
            <p:nvPr/>
          </p:nvSpPr>
          <p:spPr>
            <a:xfrm>
              <a:off x="1680" y="2808"/>
              <a:ext cx="540" cy="36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49170" name="Oval 23"/>
            <p:cNvSpPr/>
            <p:nvPr/>
          </p:nvSpPr>
          <p:spPr>
            <a:xfrm>
              <a:off x="1092" y="2664"/>
              <a:ext cx="540" cy="36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49171" name="Oval 24"/>
            <p:cNvSpPr/>
            <p:nvPr/>
          </p:nvSpPr>
          <p:spPr>
            <a:xfrm>
              <a:off x="564" y="2556"/>
              <a:ext cx="540" cy="360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49172" name="Oval 25"/>
            <p:cNvSpPr/>
            <p:nvPr/>
          </p:nvSpPr>
          <p:spPr>
            <a:xfrm>
              <a:off x="1620" y="2424"/>
              <a:ext cx="540" cy="360"/>
            </a:xfrm>
            <a:prstGeom prst="ellipse">
              <a:avLst/>
            </a:prstGeom>
            <a:solidFill>
              <a:srgbClr val="423E78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49173" name="Text Box 26"/>
            <p:cNvSpPr txBox="1"/>
            <p:nvPr/>
          </p:nvSpPr>
          <p:spPr>
            <a:xfrm>
              <a:off x="974" y="3866"/>
              <a:ext cx="560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0" hangingPunct="0"/>
              <a:r>
                <a:rPr dirty="0">
                  <a:latin typeface="Times New Roman" panose="02020603050405020304" pitchFamily="18" charset="0"/>
                </a:rPr>
                <a:t>Raw Data</a:t>
              </a:r>
              <a:endParaRPr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9161" name="Line 27"/>
          <p:cNvSpPr/>
          <p:nvPr/>
        </p:nvSpPr>
        <p:spPr>
          <a:xfrm flipV="1">
            <a:off x="5334000" y="2971800"/>
            <a:ext cx="1657350" cy="5524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9162" name="Line 28"/>
          <p:cNvSpPr/>
          <p:nvPr/>
        </p:nvSpPr>
        <p:spPr>
          <a:xfrm>
            <a:off x="5353050" y="4895850"/>
            <a:ext cx="1790700" cy="495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061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xfrm>
            <a:off x="1752600" y="304800"/>
            <a:ext cx="8686800" cy="838200"/>
          </a:xfrm>
        </p:spPr>
        <p:txBody>
          <a:bodyPr vert="horz" wrap="square" lIns="91440" tIns="45720" rIns="91440" bIns="45720" anchor="b" anchorCtr="0">
            <a:normAutofit fontScale="90000"/>
          </a:bodyPr>
          <a:p>
            <a:pPr eaLnBrk="1" hangingPunct="1"/>
            <a:r>
              <a:rPr dirty="0"/>
              <a:t>Sampling: Cluster or Stratified Sampling</a:t>
            </a:r>
            <a:endParaRPr dirty="0"/>
          </a:p>
        </p:txBody>
      </p:sp>
      <p:grpSp>
        <p:nvGrpSpPr>
          <p:cNvPr id="50180" name="Group 3"/>
          <p:cNvGrpSpPr/>
          <p:nvPr/>
        </p:nvGrpSpPr>
        <p:grpSpPr>
          <a:xfrm>
            <a:off x="2044700" y="2698750"/>
            <a:ext cx="3751263" cy="3348038"/>
            <a:chOff x="274" y="1418"/>
            <a:chExt cx="2363" cy="2109"/>
          </a:xfrm>
        </p:grpSpPr>
        <p:sp>
          <p:nvSpPr>
            <p:cNvPr id="50201" name="Rectangle 4"/>
            <p:cNvSpPr/>
            <p:nvPr/>
          </p:nvSpPr>
          <p:spPr>
            <a:xfrm>
              <a:off x="274" y="1418"/>
              <a:ext cx="2363" cy="210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202" name="AutoShape 5"/>
            <p:cNvSpPr/>
            <p:nvPr/>
          </p:nvSpPr>
          <p:spPr>
            <a:xfrm>
              <a:off x="1609" y="1993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203" name="AutoShape 6"/>
            <p:cNvSpPr/>
            <p:nvPr/>
          </p:nvSpPr>
          <p:spPr>
            <a:xfrm>
              <a:off x="1566" y="2316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204" name="AutoShape 7"/>
            <p:cNvSpPr/>
            <p:nvPr/>
          </p:nvSpPr>
          <p:spPr>
            <a:xfrm>
              <a:off x="1711" y="213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205" name="AutoShape 8"/>
            <p:cNvSpPr/>
            <p:nvPr/>
          </p:nvSpPr>
          <p:spPr>
            <a:xfrm>
              <a:off x="1510" y="2168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206" name="AutoShape 9"/>
            <p:cNvSpPr/>
            <p:nvPr/>
          </p:nvSpPr>
          <p:spPr>
            <a:xfrm>
              <a:off x="1944" y="219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207" name="AutoShape 10"/>
            <p:cNvSpPr/>
            <p:nvPr/>
          </p:nvSpPr>
          <p:spPr>
            <a:xfrm>
              <a:off x="1874" y="235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208" name="AutoShape 11"/>
            <p:cNvSpPr/>
            <p:nvPr/>
          </p:nvSpPr>
          <p:spPr>
            <a:xfrm>
              <a:off x="1740" y="2393"/>
              <a:ext cx="57" cy="75"/>
            </a:xfrm>
            <a:prstGeom prst="flowChartConnector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209" name="AutoShape 12"/>
            <p:cNvSpPr/>
            <p:nvPr/>
          </p:nvSpPr>
          <p:spPr>
            <a:xfrm>
              <a:off x="1433" y="184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210" name="Freeform 13"/>
            <p:cNvSpPr/>
            <p:nvPr/>
          </p:nvSpPr>
          <p:spPr>
            <a:xfrm>
              <a:off x="1376" y="1763"/>
              <a:ext cx="686" cy="877"/>
            </a:xfrm>
            <a:custGeom>
              <a:avLst/>
              <a:gdLst>
                <a:gd name="txL" fmla="*/ 0 w 1101"/>
                <a:gd name="txT" fmla="*/ 0 h 1077"/>
                <a:gd name="txR" fmla="*/ 1101 w 1101"/>
                <a:gd name="txB" fmla="*/ 1077 h 1077"/>
              </a:gdLst>
              <a:ahLst/>
              <a:cxnLst>
                <a:cxn ang="0">
                  <a:pos x="61" y="86"/>
                </a:cxn>
                <a:cxn ang="0">
                  <a:pos x="63" y="141"/>
                </a:cxn>
                <a:cxn ang="0">
                  <a:pos x="59" y="271"/>
                </a:cxn>
                <a:cxn ang="0">
                  <a:pos x="55" y="304"/>
                </a:cxn>
                <a:cxn ang="0">
                  <a:pos x="50" y="314"/>
                </a:cxn>
                <a:cxn ang="0">
                  <a:pos x="35" y="304"/>
                </a:cxn>
                <a:cxn ang="0">
                  <a:pos x="29" y="290"/>
                </a:cxn>
                <a:cxn ang="0">
                  <a:pos x="27" y="287"/>
                </a:cxn>
                <a:cxn ang="0">
                  <a:pos x="19" y="256"/>
                </a:cxn>
                <a:cxn ang="0">
                  <a:pos x="14" y="234"/>
                </a:cxn>
                <a:cxn ang="0">
                  <a:pos x="6" y="200"/>
                </a:cxn>
                <a:cxn ang="0">
                  <a:pos x="1" y="131"/>
                </a:cxn>
                <a:cxn ang="0">
                  <a:pos x="1" y="37"/>
                </a:cxn>
                <a:cxn ang="0">
                  <a:pos x="11" y="6"/>
                </a:cxn>
                <a:cxn ang="0">
                  <a:pos x="13" y="4"/>
                </a:cxn>
                <a:cxn ang="0">
                  <a:pos x="25" y="9"/>
                </a:cxn>
                <a:cxn ang="0">
                  <a:pos x="34" y="30"/>
                </a:cxn>
                <a:cxn ang="0">
                  <a:pos x="40" y="51"/>
                </a:cxn>
                <a:cxn ang="0">
                  <a:pos x="45" y="59"/>
                </a:cxn>
                <a:cxn ang="0">
                  <a:pos x="61" y="86"/>
                </a:cxn>
              </a:cxnLst>
              <a:rect l="txL" t="txT" r="txR" b="txB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50211" name="AutoShape 14"/>
            <p:cNvSpPr/>
            <p:nvPr/>
          </p:nvSpPr>
          <p:spPr>
            <a:xfrm>
              <a:off x="1104" y="258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212" name="AutoShape 15"/>
            <p:cNvSpPr/>
            <p:nvPr/>
          </p:nvSpPr>
          <p:spPr>
            <a:xfrm>
              <a:off x="1391" y="2647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213" name="AutoShape 16"/>
            <p:cNvSpPr/>
            <p:nvPr/>
          </p:nvSpPr>
          <p:spPr>
            <a:xfrm>
              <a:off x="1286" y="290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214" name="AutoShape 17"/>
            <p:cNvSpPr/>
            <p:nvPr/>
          </p:nvSpPr>
          <p:spPr>
            <a:xfrm>
              <a:off x="1345" y="279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215" name="AutoShape 18"/>
            <p:cNvSpPr/>
            <p:nvPr/>
          </p:nvSpPr>
          <p:spPr>
            <a:xfrm>
              <a:off x="1171" y="275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216" name="AutoShape 19"/>
            <p:cNvSpPr/>
            <p:nvPr/>
          </p:nvSpPr>
          <p:spPr>
            <a:xfrm>
              <a:off x="1168" y="287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217" name="AutoShape 20"/>
            <p:cNvSpPr/>
            <p:nvPr/>
          </p:nvSpPr>
          <p:spPr>
            <a:xfrm>
              <a:off x="1224" y="250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218" name="AutoShape 21"/>
            <p:cNvSpPr/>
            <p:nvPr/>
          </p:nvSpPr>
          <p:spPr>
            <a:xfrm>
              <a:off x="1289" y="2628"/>
              <a:ext cx="56" cy="74"/>
            </a:xfrm>
            <a:prstGeom prst="flowChartConnector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219" name="AutoShape 22"/>
            <p:cNvSpPr/>
            <p:nvPr/>
          </p:nvSpPr>
          <p:spPr>
            <a:xfrm>
              <a:off x="1429" y="288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220" name="Freeform 23"/>
            <p:cNvSpPr/>
            <p:nvPr/>
          </p:nvSpPr>
          <p:spPr>
            <a:xfrm>
              <a:off x="1061" y="2373"/>
              <a:ext cx="573" cy="785"/>
            </a:xfrm>
            <a:custGeom>
              <a:avLst/>
              <a:gdLst>
                <a:gd name="txL" fmla="*/ 0 w 918"/>
                <a:gd name="txT" fmla="*/ 0 h 965"/>
                <a:gd name="txR" fmla="*/ 918 w 918"/>
                <a:gd name="txB" fmla="*/ 965 h 965"/>
              </a:gdLst>
              <a:ahLst/>
              <a:cxnLst>
                <a:cxn ang="0">
                  <a:pos x="14" y="237"/>
                </a:cxn>
                <a:cxn ang="0">
                  <a:pos x="11" y="226"/>
                </a:cxn>
                <a:cxn ang="0">
                  <a:pos x="7" y="214"/>
                </a:cxn>
                <a:cxn ang="0">
                  <a:pos x="4" y="203"/>
                </a:cxn>
                <a:cxn ang="0">
                  <a:pos x="2" y="187"/>
                </a:cxn>
                <a:cxn ang="0">
                  <a:pos x="0" y="134"/>
                </a:cxn>
                <a:cxn ang="0">
                  <a:pos x="1" y="59"/>
                </a:cxn>
                <a:cxn ang="0">
                  <a:pos x="4" y="39"/>
                </a:cxn>
                <a:cxn ang="0">
                  <a:pos x="17" y="0"/>
                </a:cxn>
                <a:cxn ang="0">
                  <a:pos x="23" y="6"/>
                </a:cxn>
                <a:cxn ang="0">
                  <a:pos x="29" y="16"/>
                </a:cxn>
                <a:cxn ang="0">
                  <a:pos x="41" y="48"/>
                </a:cxn>
                <a:cxn ang="0">
                  <a:pos x="42" y="63"/>
                </a:cxn>
                <a:cxn ang="0">
                  <a:pos x="44" y="72"/>
                </a:cxn>
                <a:cxn ang="0">
                  <a:pos x="48" y="100"/>
                </a:cxn>
                <a:cxn ang="0">
                  <a:pos x="50" y="123"/>
                </a:cxn>
                <a:cxn ang="0">
                  <a:pos x="51" y="150"/>
                </a:cxn>
                <a:cxn ang="0">
                  <a:pos x="52" y="177"/>
                </a:cxn>
                <a:cxn ang="0">
                  <a:pos x="54" y="224"/>
                </a:cxn>
                <a:cxn ang="0">
                  <a:pos x="49" y="268"/>
                </a:cxn>
                <a:cxn ang="0">
                  <a:pos x="45" y="274"/>
                </a:cxn>
                <a:cxn ang="0">
                  <a:pos x="42" y="277"/>
                </a:cxn>
                <a:cxn ang="0">
                  <a:pos x="21" y="272"/>
                </a:cxn>
                <a:cxn ang="0">
                  <a:pos x="14" y="250"/>
                </a:cxn>
                <a:cxn ang="0">
                  <a:pos x="14" y="237"/>
                </a:cxn>
              </a:cxnLst>
              <a:rect l="txL" t="txT" r="txR" b="txB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grpSp>
          <p:nvGrpSpPr>
            <p:cNvPr id="50221" name="Group 24"/>
            <p:cNvGrpSpPr/>
            <p:nvPr/>
          </p:nvGrpSpPr>
          <p:grpSpPr>
            <a:xfrm>
              <a:off x="551" y="1796"/>
              <a:ext cx="542" cy="954"/>
              <a:chOff x="551" y="1796"/>
              <a:chExt cx="542" cy="954"/>
            </a:xfrm>
          </p:grpSpPr>
          <p:sp>
            <p:nvSpPr>
              <p:cNvPr id="50222" name="AutoShape 25"/>
              <p:cNvSpPr/>
              <p:nvPr/>
            </p:nvSpPr>
            <p:spPr>
              <a:xfrm>
                <a:off x="727" y="24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0223" name="AutoShape 26"/>
              <p:cNvSpPr/>
              <p:nvPr/>
            </p:nvSpPr>
            <p:spPr>
              <a:xfrm>
                <a:off x="651" y="23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0224" name="AutoShape 27"/>
              <p:cNvSpPr/>
              <p:nvPr/>
            </p:nvSpPr>
            <p:spPr>
              <a:xfrm>
                <a:off x="848" y="2405"/>
                <a:ext cx="56" cy="74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0225" name="AutoShape 28"/>
              <p:cNvSpPr/>
              <p:nvPr/>
            </p:nvSpPr>
            <p:spPr>
              <a:xfrm>
                <a:off x="753" y="2230"/>
                <a:ext cx="57" cy="75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0226" name="AutoShape 29"/>
              <p:cNvSpPr/>
              <p:nvPr/>
            </p:nvSpPr>
            <p:spPr>
              <a:xfrm>
                <a:off x="615" y="250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0227" name="AutoShape 30"/>
              <p:cNvSpPr/>
              <p:nvPr/>
            </p:nvSpPr>
            <p:spPr>
              <a:xfrm>
                <a:off x="669" y="226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0228" name="AutoShape 31"/>
              <p:cNvSpPr/>
              <p:nvPr/>
            </p:nvSpPr>
            <p:spPr>
              <a:xfrm>
                <a:off x="857" y="2566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0229" name="AutoShape 32"/>
              <p:cNvSpPr/>
              <p:nvPr/>
            </p:nvSpPr>
            <p:spPr>
              <a:xfrm>
                <a:off x="924" y="2260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0230" name="AutoShape 33"/>
              <p:cNvSpPr/>
              <p:nvPr/>
            </p:nvSpPr>
            <p:spPr>
              <a:xfrm>
                <a:off x="931" y="20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0231" name="AutoShape 34"/>
              <p:cNvSpPr/>
              <p:nvPr/>
            </p:nvSpPr>
            <p:spPr>
              <a:xfrm>
                <a:off x="881" y="194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0232" name="Freeform 35"/>
              <p:cNvSpPr/>
              <p:nvPr/>
            </p:nvSpPr>
            <p:spPr>
              <a:xfrm>
                <a:off x="551" y="1796"/>
                <a:ext cx="542" cy="954"/>
              </a:xfrm>
              <a:custGeom>
                <a:avLst/>
                <a:gdLst>
                  <a:gd name="txL" fmla="*/ 0 w 869"/>
                  <a:gd name="txT" fmla="*/ 0 h 1173"/>
                  <a:gd name="txR" fmla="*/ 869 w 869"/>
                  <a:gd name="txB" fmla="*/ 1173 h 1173"/>
                </a:gdLst>
                <a:ahLst/>
                <a:cxnLst>
                  <a:cxn ang="0">
                    <a:pos x="44" y="229"/>
                  </a:cxn>
                  <a:cxn ang="0">
                    <a:pos x="41" y="273"/>
                  </a:cxn>
                  <a:cxn ang="0">
                    <a:pos x="39" y="313"/>
                  </a:cxn>
                  <a:cxn ang="0">
                    <a:pos x="37" y="329"/>
                  </a:cxn>
                  <a:cxn ang="0">
                    <a:pos x="37" y="334"/>
                  </a:cxn>
                  <a:cxn ang="0">
                    <a:pos x="33" y="339"/>
                  </a:cxn>
                  <a:cxn ang="0">
                    <a:pos x="17" y="331"/>
                  </a:cxn>
                  <a:cxn ang="0">
                    <a:pos x="7" y="310"/>
                  </a:cxn>
                  <a:cxn ang="0">
                    <a:pos x="2" y="292"/>
                  </a:cxn>
                  <a:cxn ang="0">
                    <a:pos x="0" y="277"/>
                  </a:cxn>
                  <a:cxn ang="0">
                    <a:pos x="4" y="145"/>
                  </a:cxn>
                  <a:cxn ang="0">
                    <a:pos x="6" y="68"/>
                  </a:cxn>
                  <a:cxn ang="0">
                    <a:pos x="9" y="48"/>
                  </a:cxn>
                  <a:cxn ang="0">
                    <a:pos x="12" y="39"/>
                  </a:cxn>
                  <a:cxn ang="0">
                    <a:pos x="18" y="21"/>
                  </a:cxn>
                  <a:cxn ang="0">
                    <a:pos x="21" y="13"/>
                  </a:cxn>
                  <a:cxn ang="0">
                    <a:pos x="26" y="0"/>
                  </a:cxn>
                  <a:cxn ang="0">
                    <a:pos x="42" y="24"/>
                  </a:cxn>
                  <a:cxn ang="0">
                    <a:pos x="47" y="59"/>
                  </a:cxn>
                  <a:cxn ang="0">
                    <a:pos x="50" y="73"/>
                  </a:cxn>
                  <a:cxn ang="0">
                    <a:pos x="51" y="89"/>
                  </a:cxn>
                  <a:cxn ang="0">
                    <a:pos x="46" y="205"/>
                  </a:cxn>
                  <a:cxn ang="0">
                    <a:pos x="44" y="229"/>
                  </a:cxn>
                </a:cxnLst>
                <a:rect l="txL" t="txT" r="txR" b="txB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</p:grpSp>
      </p:grpSp>
      <p:sp>
        <p:nvSpPr>
          <p:cNvPr id="50181" name="Rectangle 36"/>
          <p:cNvSpPr/>
          <p:nvPr/>
        </p:nvSpPr>
        <p:spPr>
          <a:xfrm>
            <a:off x="6326188" y="2678113"/>
            <a:ext cx="3751262" cy="33480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Tahoma" panose="020B0604030504040204" pitchFamily="34" charset="0"/>
            </a:endParaRPr>
          </a:p>
        </p:txBody>
      </p:sp>
      <p:grpSp>
        <p:nvGrpSpPr>
          <p:cNvPr id="50182" name="Group 37"/>
          <p:cNvGrpSpPr/>
          <p:nvPr/>
        </p:nvGrpSpPr>
        <p:grpSpPr>
          <a:xfrm>
            <a:off x="6765925" y="3225800"/>
            <a:ext cx="2398713" cy="2214563"/>
            <a:chOff x="3302" y="2032"/>
            <a:chExt cx="1511" cy="1395"/>
          </a:xfrm>
        </p:grpSpPr>
        <p:sp>
          <p:nvSpPr>
            <p:cNvPr id="50185" name="AutoShape 38"/>
            <p:cNvSpPr/>
            <p:nvPr/>
          </p:nvSpPr>
          <p:spPr>
            <a:xfrm>
              <a:off x="3366" y="277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186" name="AutoShape 39"/>
            <p:cNvSpPr/>
            <p:nvPr/>
          </p:nvSpPr>
          <p:spPr>
            <a:xfrm>
              <a:off x="3420" y="253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187" name="AutoShape 40"/>
            <p:cNvSpPr/>
            <p:nvPr/>
          </p:nvSpPr>
          <p:spPr>
            <a:xfrm>
              <a:off x="4360" y="2262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188" name="AutoShape 41"/>
            <p:cNvSpPr/>
            <p:nvPr/>
          </p:nvSpPr>
          <p:spPr>
            <a:xfrm>
              <a:off x="4317" y="2585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189" name="AutoShape 42"/>
            <p:cNvSpPr/>
            <p:nvPr/>
          </p:nvSpPr>
          <p:spPr>
            <a:xfrm>
              <a:off x="4695" y="246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190" name="AutoShape 43"/>
            <p:cNvSpPr/>
            <p:nvPr/>
          </p:nvSpPr>
          <p:spPr>
            <a:xfrm>
              <a:off x="3608" y="2835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191" name="AutoShape 44"/>
            <p:cNvSpPr/>
            <p:nvPr/>
          </p:nvSpPr>
          <p:spPr>
            <a:xfrm>
              <a:off x="4037" y="317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192" name="AutoShape 45"/>
            <p:cNvSpPr/>
            <p:nvPr/>
          </p:nvSpPr>
          <p:spPr>
            <a:xfrm>
              <a:off x="4096" y="306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193" name="AutoShape 46"/>
            <p:cNvSpPr/>
            <p:nvPr/>
          </p:nvSpPr>
          <p:spPr>
            <a:xfrm>
              <a:off x="3675" y="2529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194" name="AutoShape 47"/>
            <p:cNvSpPr/>
            <p:nvPr/>
          </p:nvSpPr>
          <p:spPr>
            <a:xfrm>
              <a:off x="3922" y="3021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195" name="AutoShape 48"/>
            <p:cNvSpPr/>
            <p:nvPr/>
          </p:nvSpPr>
          <p:spPr>
            <a:xfrm>
              <a:off x="3682" y="2361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196" name="AutoShape 49"/>
            <p:cNvSpPr/>
            <p:nvPr/>
          </p:nvSpPr>
          <p:spPr>
            <a:xfrm>
              <a:off x="4184" y="211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197" name="AutoShape 50"/>
            <p:cNvSpPr/>
            <p:nvPr/>
          </p:nvSpPr>
          <p:spPr>
            <a:xfrm>
              <a:off x="3975" y="277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Tahoma" panose="020B0604030504040204" pitchFamily="34" charset="0"/>
              </a:endParaRPr>
            </a:p>
          </p:txBody>
        </p:sp>
        <p:sp>
          <p:nvSpPr>
            <p:cNvPr id="50198" name="Freeform 51"/>
            <p:cNvSpPr/>
            <p:nvPr/>
          </p:nvSpPr>
          <p:spPr>
            <a:xfrm>
              <a:off x="4127" y="2032"/>
              <a:ext cx="686" cy="877"/>
            </a:xfrm>
            <a:custGeom>
              <a:avLst/>
              <a:gdLst>
                <a:gd name="txL" fmla="*/ 0 w 1101"/>
                <a:gd name="txT" fmla="*/ 0 h 1077"/>
                <a:gd name="txR" fmla="*/ 1101 w 1101"/>
                <a:gd name="txB" fmla="*/ 1077 h 1077"/>
              </a:gdLst>
              <a:ahLst/>
              <a:cxnLst>
                <a:cxn ang="0">
                  <a:pos x="61" y="86"/>
                </a:cxn>
                <a:cxn ang="0">
                  <a:pos x="63" y="141"/>
                </a:cxn>
                <a:cxn ang="0">
                  <a:pos x="59" y="271"/>
                </a:cxn>
                <a:cxn ang="0">
                  <a:pos x="55" y="304"/>
                </a:cxn>
                <a:cxn ang="0">
                  <a:pos x="50" y="314"/>
                </a:cxn>
                <a:cxn ang="0">
                  <a:pos x="35" y="304"/>
                </a:cxn>
                <a:cxn ang="0">
                  <a:pos x="29" y="290"/>
                </a:cxn>
                <a:cxn ang="0">
                  <a:pos x="27" y="287"/>
                </a:cxn>
                <a:cxn ang="0">
                  <a:pos x="19" y="256"/>
                </a:cxn>
                <a:cxn ang="0">
                  <a:pos x="14" y="234"/>
                </a:cxn>
                <a:cxn ang="0">
                  <a:pos x="6" y="200"/>
                </a:cxn>
                <a:cxn ang="0">
                  <a:pos x="1" y="131"/>
                </a:cxn>
                <a:cxn ang="0">
                  <a:pos x="1" y="37"/>
                </a:cxn>
                <a:cxn ang="0">
                  <a:pos x="11" y="6"/>
                </a:cxn>
                <a:cxn ang="0">
                  <a:pos x="13" y="4"/>
                </a:cxn>
                <a:cxn ang="0">
                  <a:pos x="25" y="9"/>
                </a:cxn>
                <a:cxn ang="0">
                  <a:pos x="34" y="30"/>
                </a:cxn>
                <a:cxn ang="0">
                  <a:pos x="40" y="51"/>
                </a:cxn>
                <a:cxn ang="0">
                  <a:pos x="45" y="59"/>
                </a:cxn>
                <a:cxn ang="0">
                  <a:pos x="61" y="86"/>
                </a:cxn>
              </a:cxnLst>
              <a:rect l="txL" t="txT" r="txR" b="txB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50199" name="Freeform 52"/>
            <p:cNvSpPr/>
            <p:nvPr/>
          </p:nvSpPr>
          <p:spPr>
            <a:xfrm>
              <a:off x="3812" y="2642"/>
              <a:ext cx="573" cy="785"/>
            </a:xfrm>
            <a:custGeom>
              <a:avLst/>
              <a:gdLst>
                <a:gd name="txL" fmla="*/ 0 w 918"/>
                <a:gd name="txT" fmla="*/ 0 h 965"/>
                <a:gd name="txR" fmla="*/ 918 w 918"/>
                <a:gd name="txB" fmla="*/ 965 h 965"/>
              </a:gdLst>
              <a:ahLst/>
              <a:cxnLst>
                <a:cxn ang="0">
                  <a:pos x="14" y="237"/>
                </a:cxn>
                <a:cxn ang="0">
                  <a:pos x="11" y="226"/>
                </a:cxn>
                <a:cxn ang="0">
                  <a:pos x="7" y="214"/>
                </a:cxn>
                <a:cxn ang="0">
                  <a:pos x="4" y="203"/>
                </a:cxn>
                <a:cxn ang="0">
                  <a:pos x="2" y="187"/>
                </a:cxn>
                <a:cxn ang="0">
                  <a:pos x="0" y="134"/>
                </a:cxn>
                <a:cxn ang="0">
                  <a:pos x="1" y="59"/>
                </a:cxn>
                <a:cxn ang="0">
                  <a:pos x="4" y="39"/>
                </a:cxn>
                <a:cxn ang="0">
                  <a:pos x="17" y="0"/>
                </a:cxn>
                <a:cxn ang="0">
                  <a:pos x="23" y="6"/>
                </a:cxn>
                <a:cxn ang="0">
                  <a:pos x="29" y="16"/>
                </a:cxn>
                <a:cxn ang="0">
                  <a:pos x="41" y="48"/>
                </a:cxn>
                <a:cxn ang="0">
                  <a:pos x="42" y="63"/>
                </a:cxn>
                <a:cxn ang="0">
                  <a:pos x="44" y="72"/>
                </a:cxn>
                <a:cxn ang="0">
                  <a:pos x="48" y="100"/>
                </a:cxn>
                <a:cxn ang="0">
                  <a:pos x="50" y="123"/>
                </a:cxn>
                <a:cxn ang="0">
                  <a:pos x="51" y="150"/>
                </a:cxn>
                <a:cxn ang="0">
                  <a:pos x="52" y="177"/>
                </a:cxn>
                <a:cxn ang="0">
                  <a:pos x="54" y="224"/>
                </a:cxn>
                <a:cxn ang="0">
                  <a:pos x="49" y="268"/>
                </a:cxn>
                <a:cxn ang="0">
                  <a:pos x="45" y="274"/>
                </a:cxn>
                <a:cxn ang="0">
                  <a:pos x="42" y="277"/>
                </a:cxn>
                <a:cxn ang="0">
                  <a:pos x="21" y="272"/>
                </a:cxn>
                <a:cxn ang="0">
                  <a:pos x="14" y="250"/>
                </a:cxn>
                <a:cxn ang="0">
                  <a:pos x="14" y="237"/>
                </a:cxn>
              </a:cxnLst>
              <a:rect l="txL" t="txT" r="txR" b="txB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50200" name="Freeform 53"/>
            <p:cNvSpPr/>
            <p:nvPr/>
          </p:nvSpPr>
          <p:spPr>
            <a:xfrm>
              <a:off x="3302" y="2065"/>
              <a:ext cx="542" cy="954"/>
            </a:xfrm>
            <a:custGeom>
              <a:avLst/>
              <a:gdLst>
                <a:gd name="txL" fmla="*/ 0 w 869"/>
                <a:gd name="txT" fmla="*/ 0 h 1173"/>
                <a:gd name="txR" fmla="*/ 869 w 869"/>
                <a:gd name="txB" fmla="*/ 1173 h 1173"/>
              </a:gdLst>
              <a:ahLst/>
              <a:cxnLst>
                <a:cxn ang="0">
                  <a:pos x="44" y="229"/>
                </a:cxn>
                <a:cxn ang="0">
                  <a:pos x="41" y="273"/>
                </a:cxn>
                <a:cxn ang="0">
                  <a:pos x="39" y="313"/>
                </a:cxn>
                <a:cxn ang="0">
                  <a:pos x="37" y="329"/>
                </a:cxn>
                <a:cxn ang="0">
                  <a:pos x="37" y="334"/>
                </a:cxn>
                <a:cxn ang="0">
                  <a:pos x="33" y="339"/>
                </a:cxn>
                <a:cxn ang="0">
                  <a:pos x="17" y="331"/>
                </a:cxn>
                <a:cxn ang="0">
                  <a:pos x="7" y="310"/>
                </a:cxn>
                <a:cxn ang="0">
                  <a:pos x="2" y="292"/>
                </a:cxn>
                <a:cxn ang="0">
                  <a:pos x="0" y="277"/>
                </a:cxn>
                <a:cxn ang="0">
                  <a:pos x="4" y="145"/>
                </a:cxn>
                <a:cxn ang="0">
                  <a:pos x="6" y="68"/>
                </a:cxn>
                <a:cxn ang="0">
                  <a:pos x="9" y="48"/>
                </a:cxn>
                <a:cxn ang="0">
                  <a:pos x="12" y="39"/>
                </a:cxn>
                <a:cxn ang="0">
                  <a:pos x="18" y="21"/>
                </a:cxn>
                <a:cxn ang="0">
                  <a:pos x="21" y="13"/>
                </a:cxn>
                <a:cxn ang="0">
                  <a:pos x="26" y="0"/>
                </a:cxn>
                <a:cxn ang="0">
                  <a:pos x="42" y="24"/>
                </a:cxn>
                <a:cxn ang="0">
                  <a:pos x="47" y="59"/>
                </a:cxn>
                <a:cxn ang="0">
                  <a:pos x="50" y="73"/>
                </a:cxn>
                <a:cxn ang="0">
                  <a:pos x="51" y="89"/>
                </a:cxn>
                <a:cxn ang="0">
                  <a:pos x="46" y="205"/>
                </a:cxn>
                <a:cxn ang="0">
                  <a:pos x="44" y="229"/>
                </a:cxn>
              </a:cxnLst>
              <a:rect l="txL" t="txT" r="txR" b="txB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  <p:sp>
        <p:nvSpPr>
          <p:cNvPr id="50183" name="Text Box 54"/>
          <p:cNvSpPr txBox="1"/>
          <p:nvPr/>
        </p:nvSpPr>
        <p:spPr>
          <a:xfrm>
            <a:off x="2987675" y="1897063"/>
            <a:ext cx="932815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dirty="0">
                <a:latin typeface="Times New Roman" panose="02020603050405020304" pitchFamily="18" charset="0"/>
              </a:rPr>
              <a:t>Raw Data 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50184" name="Text Box 55"/>
          <p:cNvSpPr txBox="1"/>
          <p:nvPr/>
        </p:nvSpPr>
        <p:spPr>
          <a:xfrm>
            <a:off x="6567488" y="1839913"/>
            <a:ext cx="1985645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/>
            <a:r>
              <a:rPr dirty="0">
                <a:latin typeface="Times New Roman" panose="02020603050405020304" pitchFamily="18" charset="0"/>
              </a:rPr>
              <a:t>Cluster/Stratified Sample</a:t>
            </a:r>
            <a:endParaRPr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061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51203" name="Rectangle 2"/>
          <p:cNvSpPr>
            <a:spLocks noGrp="1"/>
          </p:cNvSpPr>
          <p:nvPr>
            <p:ph type="title" idx="4294967295"/>
          </p:nvPr>
        </p:nvSpPr>
        <p:spPr>
          <a:xfrm>
            <a:off x="2362200" y="228600"/>
            <a:ext cx="7162800" cy="685800"/>
          </a:xfrm>
        </p:spPr>
        <p:txBody>
          <a:bodyPr vert="horz" wrap="square" lIns="91440" tIns="45720" rIns="91440" bIns="45720" anchor="b" anchorCtr="0">
            <a:normAutofit fontScale="90000"/>
          </a:bodyPr>
          <a:p>
            <a:pPr eaLnBrk="1" hangingPunct="1"/>
            <a:r>
              <a:rPr dirty="0">
                <a:solidFill>
                  <a:srgbClr val="170981"/>
                </a:solidFill>
              </a:rPr>
              <a:t>Data Cube Aggregation</a:t>
            </a:r>
            <a:endParaRPr dirty="0">
              <a:solidFill>
                <a:srgbClr val="170981"/>
              </a:solidFill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type="body" idx="4294967295"/>
          </p:nvPr>
        </p:nvSpPr>
        <p:spPr>
          <a:xfrm>
            <a:off x="1828800" y="1371600"/>
            <a:ext cx="8458200" cy="523875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</a:pPr>
            <a:r>
              <a:rPr sz="2400" dirty="0"/>
              <a:t>The lowest level of a data cube (base cuboid)</a:t>
            </a:r>
            <a:endParaRPr sz="2400" dirty="0"/>
          </a:p>
          <a:p>
            <a:pPr lvl="1" eaLnBrk="1" hangingPunct="1">
              <a:lnSpc>
                <a:spcPct val="120000"/>
              </a:lnSpc>
            </a:pPr>
            <a:r>
              <a:rPr sz="2400" dirty="0"/>
              <a:t>The aggregated data for an </a:t>
            </a:r>
            <a:r>
              <a:rPr sz="2400" dirty="0">
                <a:solidFill>
                  <a:schemeClr val="hlink"/>
                </a:solidFill>
              </a:rPr>
              <a:t>individual entity of interest</a:t>
            </a:r>
            <a:endParaRPr sz="2400" dirty="0">
              <a:solidFill>
                <a:schemeClr val="hlink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sz="2400" dirty="0"/>
              <a:t>E.g., a customer in a phone calling data warehouse</a:t>
            </a:r>
            <a:endParaRPr sz="2400" dirty="0"/>
          </a:p>
          <a:p>
            <a:pPr eaLnBrk="1" hangingPunct="1">
              <a:lnSpc>
                <a:spcPct val="120000"/>
              </a:lnSpc>
            </a:pPr>
            <a:r>
              <a:rPr sz="2400" dirty="0"/>
              <a:t>Multiple levels of aggregation in data cubes</a:t>
            </a:r>
            <a:endParaRPr sz="2400" dirty="0"/>
          </a:p>
          <a:p>
            <a:pPr lvl="1" eaLnBrk="1" hangingPunct="1">
              <a:lnSpc>
                <a:spcPct val="120000"/>
              </a:lnSpc>
            </a:pPr>
            <a:r>
              <a:rPr sz="2400" dirty="0"/>
              <a:t>Further reduce the size of data to deal with</a:t>
            </a:r>
            <a:endParaRPr sz="2400" dirty="0"/>
          </a:p>
          <a:p>
            <a:pPr eaLnBrk="1" hangingPunct="1">
              <a:lnSpc>
                <a:spcPct val="120000"/>
              </a:lnSpc>
            </a:pPr>
            <a:r>
              <a:rPr sz="2400" dirty="0"/>
              <a:t>Reference appropriate levels</a:t>
            </a:r>
            <a:endParaRPr sz="2400" dirty="0"/>
          </a:p>
          <a:p>
            <a:pPr lvl="1" eaLnBrk="1" hangingPunct="1">
              <a:lnSpc>
                <a:spcPct val="120000"/>
              </a:lnSpc>
            </a:pPr>
            <a:r>
              <a:rPr sz="2400" dirty="0"/>
              <a:t>Use the smallest representation which is enough to solve the task</a:t>
            </a:r>
            <a:endParaRPr sz="2400" dirty="0"/>
          </a:p>
          <a:p>
            <a:pPr eaLnBrk="1" hangingPunct="1">
              <a:lnSpc>
                <a:spcPct val="120000"/>
              </a:lnSpc>
            </a:pPr>
            <a:r>
              <a:rPr sz="2400" dirty="0"/>
              <a:t>Queries regarding aggregated information should be answered using data cube, when possible</a:t>
            </a:r>
            <a:endParaRPr sz="2400" dirty="0"/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8" name="Google Shape;78;p3" descr="What is Machine Learning? - by Rahul Dogra - AI World Today"/>
          <p:cNvPicPr preferRelativeResize="0"/>
          <p:nvPr/>
        </p:nvPicPr>
        <p:blipFill rotWithShape="1">
          <a:blip r:embed="rId1"/>
          <a:srcRect t="9091" r="17265" b="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 panose="020F0502020204030204"/>
              <a:buNone/>
            </a:pPr>
            <a:r>
              <a:rPr lang="en-US" sz="4800"/>
              <a:t>Happy Learning!</a:t>
            </a:r>
            <a:endParaRPr lang="en-US" sz="4800"/>
          </a:p>
        </p:txBody>
      </p:sp>
      <p:sp>
        <p:nvSpPr>
          <p:cNvPr id="81" name="Google Shape;81;p3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blipFill dpi="0" rotWithShape="1">
            <a:blip r:embed="rId1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454" y="1758461"/>
            <a:ext cx="9301019" cy="4418501"/>
          </a:xfrm>
        </p:spPr>
        <p:txBody>
          <a:bodyPr/>
          <a:lstStyle/>
          <a:p>
            <a:r>
              <a:rPr lang="en-US" dirty="0"/>
              <a:t>What and Why we Pre-process Data?</a:t>
            </a:r>
            <a:endParaRPr lang="en-US" dirty="0"/>
          </a:p>
          <a:p>
            <a:r>
              <a:rPr lang="en-US" dirty="0"/>
              <a:t>Data Cleaning</a:t>
            </a:r>
            <a:endParaRPr lang="en-US" dirty="0"/>
          </a:p>
          <a:p>
            <a:r>
              <a:rPr lang="en-US" dirty="0"/>
              <a:t>Data Integration</a:t>
            </a:r>
            <a:endParaRPr lang="en-US" dirty="0"/>
          </a:p>
          <a:p>
            <a:r>
              <a:rPr lang="en-US" dirty="0"/>
              <a:t>Data Tranformation</a:t>
            </a:r>
            <a:endParaRPr lang="en-US" dirty="0"/>
          </a:p>
          <a:p>
            <a:r>
              <a:rPr lang="en-US" dirty="0"/>
              <a:t>Data Reduction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779" y="461936"/>
            <a:ext cx="9301019" cy="1325563"/>
          </a:xfrm>
        </p:spPr>
        <p:txBody>
          <a:bodyPr/>
          <a:lstStyle/>
          <a:p>
            <a:r>
              <a:rPr lang="en-US" dirty="0"/>
              <a:t>Data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570" y="2750185"/>
            <a:ext cx="9300845" cy="3426460"/>
          </a:xfrm>
        </p:spPr>
        <p:txBody>
          <a:bodyPr/>
          <a:p>
            <a:r>
              <a:rPr lang="en-US" sz="3200" dirty="0"/>
              <a:t>It is a data mining technique that transforms raw data into an understandable format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preprocess the Data ?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Data in the real world is </a:t>
            </a:r>
            <a:endParaRPr lang="en-US"/>
          </a:p>
          <a:p>
            <a:pPr lvl="1"/>
            <a:r>
              <a:rPr lang="en-US"/>
              <a:t>incomplete : lacking values , certain attributes of interest, etc</a:t>
            </a:r>
            <a:endParaRPr lang="en-US"/>
          </a:p>
          <a:p>
            <a:pPr lvl="1"/>
            <a:r>
              <a:rPr lang="en-US"/>
              <a:t>noisy: containing erros or outliers</a:t>
            </a:r>
            <a:endParaRPr lang="en-US"/>
          </a:p>
          <a:p>
            <a:pPr lvl="1"/>
            <a:r>
              <a:rPr lang="en-US"/>
              <a:t>inconsistent: lack of compatibility or similarity between two or more facts</a:t>
            </a:r>
            <a:endParaRPr lang="en-US"/>
          </a:p>
          <a:p>
            <a:pPr lvl="0"/>
            <a:r>
              <a:rPr lang="en-US"/>
              <a:t>No quality data, no quality mining results</a:t>
            </a:r>
            <a:endParaRPr lang="en-US"/>
          </a:p>
          <a:p>
            <a:pPr lvl="1"/>
            <a:r>
              <a:rPr lang="en-US"/>
              <a:t>quality decisions must be based on quality data</a:t>
            </a:r>
            <a:endParaRPr lang="en-US"/>
          </a:p>
          <a:p>
            <a:pPr lvl="1"/>
            <a:r>
              <a:rPr lang="en-US"/>
              <a:t>Data warehouse needs consistent integration of quality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1385454" y="60616"/>
            <a:ext cx="93010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 smtClean="0"/>
              <a:t>Measures of Data Quality</a:t>
            </a:r>
            <a:endParaRPr dirty="0"/>
          </a:p>
        </p:txBody>
      </p:sp>
      <p:sp>
        <p:nvSpPr>
          <p:cNvPr id="64" name="Google Shape;6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aphicFrame>
        <p:nvGraphicFramePr>
          <p:cNvPr id="2" name="Diagram 1"/>
          <p:cNvGraphicFramePr/>
          <p:nvPr/>
        </p:nvGraphicFramePr>
        <p:xfrm>
          <a:off x="1385453" y="1302808"/>
          <a:ext cx="961505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8" y="1768766"/>
            <a:ext cx="731520" cy="731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8" y="5621698"/>
            <a:ext cx="731520" cy="731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8" y="4658465"/>
            <a:ext cx="731520" cy="731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8" y="2731999"/>
            <a:ext cx="731520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68" y="3695232"/>
            <a:ext cx="731520" cy="731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Preprocessing techniques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730" y="1367155"/>
            <a:ext cx="11735435" cy="5471795"/>
          </a:xfrm>
        </p:spPr>
        <p:txBody>
          <a:bodyPr>
            <a:noAutofit/>
          </a:bodyPr>
          <a:p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Cleaning</a:t>
            </a:r>
            <a:endParaRPr 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en-US" sz="2000"/>
              <a:t>fill in mising values, smooth noisy data, identify or remove outliers, resolve inconsistencies </a:t>
            </a:r>
            <a:endParaRPr lang="en-US" sz="2000"/>
          </a:p>
          <a:p>
            <a:pPr marL="50800" indent="0">
              <a:buNone/>
            </a:pPr>
            <a:endParaRPr 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Integration</a:t>
            </a:r>
            <a:endParaRPr 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en-US" sz="2000">
                <a:sym typeface="+mn-ea"/>
              </a:rPr>
              <a:t>integration of multiple databases</a:t>
            </a:r>
            <a:endParaRPr 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Transformation</a:t>
            </a:r>
            <a:endParaRPr 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en-US" sz="2000">
                <a:sym typeface="+mn-ea"/>
              </a:rPr>
              <a:t>normalization and aggregation </a:t>
            </a:r>
            <a:endParaRPr 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Reduction</a:t>
            </a:r>
            <a:endParaRPr 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1"/>
            <a:r>
              <a:rPr lang="en-US" sz="2000">
                <a:sym typeface="+mn-ea"/>
              </a:rPr>
              <a:t>obtains reduced representation in volume but produces the same or similar analytical results</a:t>
            </a:r>
            <a:endParaRPr 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Cleaning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Data cleaning attempts to fill in missing values, smooth out noise, while identifying outliers and correct inconsistencies in the real world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Cleaning - missing values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ignore the tuple</a:t>
            </a:r>
            <a:endParaRPr lang="en-US"/>
          </a:p>
          <a:p>
            <a:r>
              <a:rPr lang="en-US"/>
              <a:t>fill in the missing values manually </a:t>
            </a:r>
            <a:endParaRPr lang="en-US"/>
          </a:p>
          <a:p>
            <a:r>
              <a:rPr lang="en-US"/>
              <a:t>use a global constant</a:t>
            </a:r>
            <a:endParaRPr lang="en-US"/>
          </a:p>
          <a:p>
            <a:r>
              <a:rPr lang="en-US"/>
              <a:t>use attribute mean</a:t>
            </a:r>
            <a:endParaRPr lang="en-US"/>
          </a:p>
          <a:p>
            <a:r>
              <a:rPr lang="en-US"/>
              <a:t>use the most probable value</a:t>
            </a:r>
            <a:endParaRPr lang="en-US"/>
          </a:p>
          <a:p>
            <a:pPr marL="533400" lvl="1" indent="457200">
              <a:buNone/>
            </a:pPr>
            <a:r>
              <a:rPr lang="en-US"/>
              <a:t>(decision tree, nauve bayes)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7762</Words>
  <Application>WPS Presentation</Application>
  <PresentationFormat>Widescreen</PresentationFormat>
  <Paragraphs>332</Paragraphs>
  <Slides>29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SimSun</vt:lpstr>
      <vt:lpstr>Wingdings</vt:lpstr>
      <vt:lpstr>Arial</vt:lpstr>
      <vt:lpstr>Calibri</vt:lpstr>
      <vt:lpstr>Twentieth Century</vt:lpstr>
      <vt:lpstr>Century</vt:lpstr>
      <vt:lpstr>Tahoma</vt:lpstr>
      <vt:lpstr>Times New Roman</vt:lpstr>
      <vt:lpstr>Microsoft YaHei</vt:lpstr>
      <vt:lpstr>Arial Unicode MS</vt:lpstr>
      <vt:lpstr>Symbol</vt:lpstr>
      <vt:lpstr>Office Theme</vt:lpstr>
      <vt:lpstr>Office Theme</vt:lpstr>
      <vt:lpstr>PowerPoint 演示文稿</vt:lpstr>
      <vt:lpstr>Recall !</vt:lpstr>
      <vt:lpstr>Outline</vt:lpstr>
      <vt:lpstr>Data Preprocessing</vt:lpstr>
      <vt:lpstr>Why preprocess the Data ?</vt:lpstr>
      <vt:lpstr>Measures of Data Quality</vt:lpstr>
      <vt:lpstr>Data Preprocessing techniques</vt:lpstr>
      <vt:lpstr>Data Cleaning</vt:lpstr>
      <vt:lpstr>Data Cleaning - missing values</vt:lpstr>
      <vt:lpstr>Data Cleaning - noisy data</vt:lpstr>
      <vt:lpstr>Data Integration</vt:lpstr>
      <vt:lpstr>Data Integration -Issues</vt:lpstr>
      <vt:lpstr>Data Reduction</vt:lpstr>
      <vt:lpstr>Handling redundant data in data integration</vt:lpstr>
      <vt:lpstr>Data Transformation</vt:lpstr>
      <vt:lpstr>Data Transformation</vt:lpstr>
      <vt:lpstr>What Is Wavelet Transform?</vt:lpstr>
      <vt:lpstr>Principal Component Analysis (PCA)</vt:lpstr>
      <vt:lpstr>Attribute Subset Selection</vt:lpstr>
      <vt:lpstr>Attribute Creation (Feature Generation)</vt:lpstr>
      <vt:lpstr>Data Reduction 2: Numerosity Reduction</vt:lpstr>
      <vt:lpstr>Histogram Analysis</vt:lpstr>
      <vt:lpstr>Clustering</vt:lpstr>
      <vt:lpstr>Sampling</vt:lpstr>
      <vt:lpstr>Types of Sampling</vt:lpstr>
      <vt:lpstr>PowerPoint 演示文稿</vt:lpstr>
      <vt:lpstr>Sampling: Cluster or Stratified Sampling</vt:lpstr>
      <vt:lpstr>Data Cube Aggregation</vt:lpstr>
      <vt:lpstr>Happy Learning!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Shafait</dc:creator>
  <cp:lastModifiedBy>Maham</cp:lastModifiedBy>
  <cp:revision>460</cp:revision>
  <dcterms:created xsi:type="dcterms:W3CDTF">2023-05-28T17:43:00Z</dcterms:created>
  <dcterms:modified xsi:type="dcterms:W3CDTF">2024-08-23T07:00:51Z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0E24BF916EFB4F878821E961635FD864_12</vt:lpwstr>
  </property>
  <property fmtid="{D5CDD505-2E9C-101B-9397-08002B2CF9AE}" pid="3" name="KSOProductBuildVer">
    <vt:lpwstr>1033-12.2.0.17562</vt:lpwstr>
  </property>
</Properties>
</file>