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60" r:id="rId2"/>
  </p:sldMasterIdLst>
  <p:notesMasterIdLst>
    <p:notesMasterId r:id="rId34"/>
  </p:notesMasterIdLst>
  <p:sldIdLst>
    <p:sldId id="256" r:id="rId3"/>
    <p:sldId id="540" r:id="rId4"/>
    <p:sldId id="533" r:id="rId5"/>
    <p:sldId id="477" r:id="rId6"/>
    <p:sldId id="555" r:id="rId7"/>
    <p:sldId id="515" r:id="rId8"/>
    <p:sldId id="566" r:id="rId9"/>
    <p:sldId id="567" r:id="rId10"/>
    <p:sldId id="541" r:id="rId11"/>
    <p:sldId id="543" r:id="rId12"/>
    <p:sldId id="544" r:id="rId13"/>
    <p:sldId id="478" r:id="rId14"/>
    <p:sldId id="545" r:id="rId15"/>
    <p:sldId id="552" r:id="rId16"/>
    <p:sldId id="556" r:id="rId17"/>
    <p:sldId id="279" r:id="rId18"/>
    <p:sldId id="471" r:id="rId19"/>
    <p:sldId id="565" r:id="rId20"/>
    <p:sldId id="558" r:id="rId21"/>
    <p:sldId id="562" r:id="rId22"/>
    <p:sldId id="554" r:id="rId23"/>
    <p:sldId id="377" r:id="rId24"/>
    <p:sldId id="560" r:id="rId25"/>
    <p:sldId id="505" r:id="rId26"/>
    <p:sldId id="548" r:id="rId27"/>
    <p:sldId id="522" r:id="rId28"/>
    <p:sldId id="551" r:id="rId29"/>
    <p:sldId id="380" r:id="rId30"/>
    <p:sldId id="382" r:id="rId31"/>
    <p:sldId id="383" r:id="rId32"/>
    <p:sldId id="381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SIKUKdiHVpR28nFfK5dN0zUp8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8740-6BC8-4F50-AA31-0E4D5B2DBC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8740-6BC8-4F50-AA31-0E4D5B2DBC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6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8740-6BC8-4F50-AA31-0E4D5B2DBC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8740-6BC8-4F50-AA31-0E4D5B2DBC9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4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2264-16DB-B24A-CCD5-AC170ADB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1FD8-78EF-A3C3-8827-2F760A4C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457200" indent="-406800" algn="ctr">
              <a:spcBef>
                <a:spcPts val="1200"/>
              </a:spcBef>
              <a:buNone/>
              <a:defRPr lang="en-US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36F3-1DCF-0141-2B4C-46DD1C7E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0E32-D446-2E83-296A-CCC088E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FD03-5161-86D8-8866-074E7DE7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1;p5">
            <a:extLst>
              <a:ext uri="{FF2B5EF4-FFF2-40B4-BE49-F238E27FC236}">
                <a16:creationId xmlns:a16="http://schemas.microsoft.com/office/drawing/2014/main" id="{93950126-72D0-4E82-5F5C-421815EB622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;p5">
            <a:extLst>
              <a:ext uri="{FF2B5EF4-FFF2-40B4-BE49-F238E27FC236}">
                <a16:creationId xmlns:a16="http://schemas.microsoft.com/office/drawing/2014/main" id="{22E5471D-F6E6-237F-B3C1-9271B2299C6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2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A27-28EE-247A-483B-86DBACB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B802-4DA1-CE79-0E58-79D8E673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B8C3-37C8-4762-AFB0-C10D495A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CEE3-8B09-496B-2D75-A822B360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E419-7464-2E7E-50FF-F02CE587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CD6E-1C36-74FA-5829-FCC9E418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3F06-4AFF-3E52-0669-CCE1A652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F908-5C49-0947-9E31-706B97A3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0616-3D37-FFAA-1BB2-294D502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21F7-0F1E-5918-D551-04DECA4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A932-CA38-D03E-B3DA-E3E29CF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83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A7D-E03C-B6DB-AC0B-EAB8EE95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563-B810-8F13-C045-0FD4235C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F325-F3A5-68BA-67A7-F03B7A77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FD30-B152-A617-2214-C67D668C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4FCB6-765B-7132-5799-FA4482E5F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00A7D-116F-EA62-5A0B-485B6675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02EA-9002-BF04-53F4-8BFF24D6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48AA2-92BB-299F-C5D0-BD456085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7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8F25-66CD-FF10-A5FC-1332021B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A2088-6817-586E-30EE-6DD86967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0F325-6B18-9264-436B-3AB6B95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D5662-A62A-E912-C5C0-CDB38A6C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7737-7F47-A5AE-4631-7CB71185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A9F75-1147-C376-AC67-EE94B6F2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36871-F068-74DC-5DF8-BE63335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7AA-F94C-EBCF-28D6-E0534623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90805"/>
            <a:ext cx="9301019" cy="1325563"/>
          </a:xfrm>
        </p:spPr>
        <p:txBody>
          <a:bodyPr/>
          <a:lstStyle>
            <a:lvl1pPr>
              <a:defRPr>
                <a:solidFill>
                  <a:srgbClr val="1F38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713F-08C5-79AC-6ED2-99BB7654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454" y="1496291"/>
            <a:ext cx="9301019" cy="4680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DF68-3768-9F50-FB37-668DFA44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F554-D7B9-7041-2821-47E75D6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448-C39A-61CE-2CDF-5A6DBAF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9;p6">
            <a:extLst>
              <a:ext uri="{FF2B5EF4-FFF2-40B4-BE49-F238E27FC236}">
                <a16:creationId xmlns:a16="http://schemas.microsoft.com/office/drawing/2014/main" id="{02A7A60E-E21C-D8F8-940B-2BDB6E34069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;p6">
            <a:extLst>
              <a:ext uri="{FF2B5EF4-FFF2-40B4-BE49-F238E27FC236}">
                <a16:creationId xmlns:a16="http://schemas.microsoft.com/office/drawing/2014/main" id="{F80C470A-C23F-6ED3-03A1-E32E4904174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95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A27-28EE-247A-483B-86DBACBC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B802-4DA1-CE79-0E58-79D8E673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B8C3-37C8-4762-AFB0-C10D495A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CEE3-8B09-496B-2D75-A822B360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6E419-7464-2E7E-50FF-F02CE587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7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CD6E-1C36-74FA-5829-FCC9E418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3F06-4AFF-3E52-0669-CCE1A652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BF908-5C49-0947-9E31-706B97A3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70616-3D37-FFAA-1BB2-294D5025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21F7-0F1E-5918-D551-04DECA40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A932-CA38-D03E-B3DA-E3E29CFD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A7D-E03C-B6DB-AC0B-EAB8EE95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B2563-B810-8F13-C045-0FD4235C8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4F325-F3A5-68BA-67A7-F03B7A77A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FD30-B152-A617-2214-C67D668C5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4FCB6-765B-7132-5799-FA4482E5F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00A7D-116F-EA62-5A0B-485B6675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C02EA-9002-BF04-53F4-8BFF24D6C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48AA2-92BB-299F-C5D0-BD456085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8F25-66CD-FF10-A5FC-1332021B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A2088-6817-586E-30EE-6DD86967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0F325-6B18-9264-436B-3AB6B95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D5662-A62A-E912-C5C0-CDB38A6C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9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47737-7F47-A5AE-4631-7CB71185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A9F75-1147-C376-AC67-EE94B6F2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36871-F068-74DC-5DF8-BE633352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2264-16DB-B24A-CCD5-AC170ADB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71FD8-78EF-A3C3-8827-2F760A4C8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457200" indent="-406800" algn="ctr">
              <a:spcBef>
                <a:spcPts val="1200"/>
              </a:spcBef>
              <a:buNone/>
              <a:defRPr lang="en-US" sz="2400" b="0" i="0" u="none" strike="noStrike" cap="none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36F3-1DCF-0141-2B4C-46DD1C7E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30E32-D446-2E83-296A-CCC088E3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FD03-5161-86D8-8866-074E7DE7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1;p5">
            <a:extLst>
              <a:ext uri="{FF2B5EF4-FFF2-40B4-BE49-F238E27FC236}">
                <a16:creationId xmlns:a16="http://schemas.microsoft.com/office/drawing/2014/main" id="{93950126-72D0-4E82-5F5C-421815EB62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;p5">
            <a:extLst>
              <a:ext uri="{FF2B5EF4-FFF2-40B4-BE49-F238E27FC236}">
                <a16:creationId xmlns:a16="http://schemas.microsoft.com/office/drawing/2014/main" id="{22E5471D-F6E6-237F-B3C1-9271B2299C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1;p5">
            <a:extLst>
              <a:ext uri="{FF2B5EF4-FFF2-40B4-BE49-F238E27FC236}">
                <a16:creationId xmlns:a16="http://schemas.microsoft.com/office/drawing/2014/main" id="{91402BE4-024B-AFB1-295A-47687B5D374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;p5">
            <a:extLst>
              <a:ext uri="{FF2B5EF4-FFF2-40B4-BE49-F238E27FC236}">
                <a16:creationId xmlns:a16="http://schemas.microsoft.com/office/drawing/2014/main" id="{DBDE4992-DBA4-4753-F1EE-BFFDE95CE33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78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7AA-F94C-EBCF-28D6-E0534623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>
            <a:lvl1pPr>
              <a:defRPr>
                <a:solidFill>
                  <a:srgbClr val="1F386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713F-08C5-79AC-6ED2-99BB7654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11493176" cy="50581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DF68-3768-9F50-FB37-668DFA44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F554-D7B9-7041-2821-47E75D63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3448-C39A-61CE-2CDF-5A6DBAF0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9;p6">
            <a:extLst>
              <a:ext uri="{FF2B5EF4-FFF2-40B4-BE49-F238E27FC236}">
                <a16:creationId xmlns:a16="http://schemas.microsoft.com/office/drawing/2014/main" id="{02A7A60E-E21C-D8F8-940B-2BDB6E3406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0;p6">
            <a:extLst>
              <a:ext uri="{FF2B5EF4-FFF2-40B4-BE49-F238E27FC236}">
                <a16:creationId xmlns:a16="http://schemas.microsoft.com/office/drawing/2014/main" id="{F80C470A-C23F-6ED3-03A1-E32E490417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9;p6">
            <a:extLst>
              <a:ext uri="{FF2B5EF4-FFF2-40B4-BE49-F238E27FC236}">
                <a16:creationId xmlns:a16="http://schemas.microsoft.com/office/drawing/2014/main" id="{BFC69652-C0DA-C25C-4286-99BB56E1C7C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0;p6">
            <a:extLst>
              <a:ext uri="{FF2B5EF4-FFF2-40B4-BE49-F238E27FC236}">
                <a16:creationId xmlns:a16="http://schemas.microsoft.com/office/drawing/2014/main" id="{5F75C5C3-98F5-6A28-B223-8A87E02E4FE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16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EDFC5-DF26-129B-A86F-15E5DD2A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F46D-1B2D-6BC8-EB60-8B4571B2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706-C0ED-7E83-E1D0-193D0D302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C3B7-D97E-D5CB-A163-7004351C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Visualization - Advanced Visualizations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1AF7-8E4F-B0FC-DCCF-DEB0D443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1D2E-7D28-4689-A3BE-471EA6186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2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0" i="0" u="none" strike="noStrike" kern="1200" cap="none" dirty="0">
          <a:solidFill>
            <a:srgbClr val="1F3864"/>
          </a:solidFill>
          <a:latin typeface="Calibri"/>
          <a:ea typeface="Calibri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EDFC5-DF26-129B-A86F-15E5DD2A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DF46D-1B2D-6BC8-EB60-8B4571B2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517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706-C0ED-7E83-E1D0-193D0D3026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0C3B7-D97E-D5CB-A163-7004351C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3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Visualization - Advanced Visualizations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1AF7-8E4F-B0FC-DCCF-DEB0D4438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1D2E-7D28-4689-A3BE-471EA6186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3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0" i="0" u="none" strike="noStrike" kern="1200" cap="none" dirty="0">
          <a:solidFill>
            <a:srgbClr val="1F3864"/>
          </a:solidFill>
          <a:latin typeface="Calibri"/>
          <a:ea typeface="Calibri"/>
          <a:cs typeface="Calibri"/>
          <a:sym typeface="Calibri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Impact Skills Development Program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382321" y="3554693"/>
            <a:ext cx="5427382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PK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Blocks of Visualization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581422" y="5263557"/>
            <a:ext cx="502917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Arham Muslim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r>
              <a:rPr lang="en-PK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SEECS, NUST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B760B7-AB96-5970-BB5C-29491BF2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71489E-98F5-8288-BE21-6E593DE3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1647-B730-4D1D-B55D-9C9B3139F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Types – Geometry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28033-0152-4731-9E2E-7BA4D1B8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2490F-1364-4E7D-919B-F4EEC81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1990D-C70C-45C1-B8A7-C96B793814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7632" t="-2940" r="-401" b="40837"/>
          <a:stretch/>
        </p:blipFill>
        <p:spPr>
          <a:xfrm>
            <a:off x="2244032" y="2977503"/>
            <a:ext cx="2491863" cy="2987437"/>
          </a:xfrm>
          <a:prstGeom prst="rect">
            <a:avLst/>
          </a:prstGeom>
        </p:spPr>
      </p:pic>
      <p:pic>
        <p:nvPicPr>
          <p:cNvPr id="2050" name="Picture 2" descr="National University of Science &amp; Technology Islamabad NUST Programs Fee  Structure 2020 Merit lists Prospectus Contact Number">
            <a:extLst>
              <a:ext uri="{FF2B5EF4-FFF2-40B4-BE49-F238E27FC236}">
                <a16:creationId xmlns:a16="http://schemas.microsoft.com/office/drawing/2014/main" id="{0471349E-F6A3-4DC4-A4D1-2F261FD1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963" y="2476391"/>
            <a:ext cx="4987081" cy="398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15CD6-8EDE-4454-91D8-D609D04C5A1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1983" t="14744" r="18604" b="2078"/>
          <a:stretch/>
        </p:blipFill>
        <p:spPr>
          <a:xfrm>
            <a:off x="299497" y="1401553"/>
            <a:ext cx="1371600" cy="1797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40A461-762D-42D2-AE83-4F657DC1B2DF}"/>
              </a:ext>
            </a:extLst>
          </p:cNvPr>
          <p:cNvSpPr txBox="1"/>
          <p:nvPr/>
        </p:nvSpPr>
        <p:spPr>
          <a:xfrm>
            <a:off x="1712068" y="1091396"/>
            <a:ext cx="10135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the items with explicit spatial positions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items could be points, one-dimensional lines or curves, 2D surfaces or regions, or 3D volumes</a:t>
            </a:r>
          </a:p>
        </p:txBody>
      </p:sp>
    </p:spTree>
    <p:extLst>
      <p:ext uri="{BB962C8B-B14F-4D97-AF65-F5344CB8AC3E}">
        <p14:creationId xmlns:p14="http://schemas.microsoft.com/office/powerpoint/2010/main" val="64202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03EA-B240-4078-B82D-A10C163A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Types – Sets, Lists, Clusters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6EE6C-5F4D-4E5E-B9CD-BC962438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090C-7AB2-44D4-A9E4-9E17984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FF92-5775-4A90-B9D9-4DCBB481BB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865" t="17976" r="-278" b="-1154"/>
          <a:stretch/>
        </p:blipFill>
        <p:spPr>
          <a:xfrm>
            <a:off x="272869" y="1444047"/>
            <a:ext cx="1463291" cy="19171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ACBDC-E585-4A26-8DEC-34CA7BC2D678}"/>
              </a:ext>
            </a:extLst>
          </p:cNvPr>
          <p:cNvSpPr txBox="1"/>
          <p:nvPr/>
        </p:nvSpPr>
        <p:spPr>
          <a:xfrm>
            <a:off x="1712068" y="1091396"/>
            <a:ext cx="101356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simply an unordered group of items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group of items with a specified ordering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grouping based on attribute similarity, where items within a cluster are more similar to each other than to ones in another cluster</a:t>
            </a:r>
          </a:p>
        </p:txBody>
      </p:sp>
      <p:pic>
        <p:nvPicPr>
          <p:cNvPr id="2050" name="Picture 2" descr="What is Hierarchical Clustering? - KDnuggets">
            <a:extLst>
              <a:ext uri="{FF2B5EF4-FFF2-40B4-BE49-F238E27FC236}">
                <a16:creationId xmlns:a16="http://schemas.microsoft.com/office/drawing/2014/main" id="{ACC0ACF9-E70D-4F85-B6AB-2EB34AA82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35" y="2987034"/>
            <a:ext cx="4753771" cy="35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D1DE953-983C-4F35-A9AA-0665334F2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95" y="3508413"/>
            <a:ext cx="3178194" cy="282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069E2-D089-435C-A908-197A4296DF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8397" y="3322835"/>
            <a:ext cx="3052719" cy="31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9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/>
          <a:p>
            <a:r>
              <a:rPr lang="en-US" noProof="0"/>
              <a:t>Variables/Attributes in ML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19514"/>
            <a:ext cx="11493176" cy="5058137"/>
          </a:xfrm>
        </p:spPr>
        <p:txBody>
          <a:bodyPr/>
          <a:lstStyle/>
          <a:p>
            <a:r>
              <a:rPr lang="en-US" noProof="0" dirty="0"/>
              <a:t>Dataset (sample or table) consists of examples / instances (row in a table)</a:t>
            </a:r>
          </a:p>
          <a:p>
            <a:pPr lvl="1"/>
            <a:endParaRPr lang="en-US" b="1" noProof="0" dirty="0"/>
          </a:p>
          <a:p>
            <a:r>
              <a:rPr lang="en-US" noProof="0" dirty="0"/>
              <a:t>Variables are often referred to as features / attributes (column in a table)</a:t>
            </a:r>
          </a:p>
          <a:p>
            <a:pPr lvl="1"/>
            <a:endParaRPr lang="en-US" b="1" noProof="0" dirty="0"/>
          </a:p>
          <a:p>
            <a:r>
              <a:rPr lang="en-US" noProof="0" dirty="0"/>
              <a:t>Two types:</a:t>
            </a:r>
          </a:p>
          <a:p>
            <a:pPr lvl="1"/>
            <a:r>
              <a:rPr lang="en-US" noProof="0" dirty="0"/>
              <a:t>Categorical (discrete) variables</a:t>
            </a:r>
          </a:p>
          <a:p>
            <a:pPr lvl="2"/>
            <a:r>
              <a:rPr lang="en-US" noProof="0" dirty="0"/>
              <a:t>Has only a finite set of values</a:t>
            </a:r>
          </a:p>
          <a:p>
            <a:pPr lvl="2"/>
            <a:r>
              <a:rPr lang="en-US" noProof="0" dirty="0"/>
              <a:t>Ordinal (high-med-low, grades)</a:t>
            </a:r>
          </a:p>
          <a:p>
            <a:pPr lvl="2"/>
            <a:r>
              <a:rPr lang="en-US" noProof="0" dirty="0"/>
              <a:t>Nominal (true-false, color, profession)</a:t>
            </a:r>
          </a:p>
          <a:p>
            <a:pPr lvl="1"/>
            <a:r>
              <a:rPr lang="en-US" noProof="0" dirty="0"/>
              <a:t>Numerical (continuous) variables</a:t>
            </a:r>
          </a:p>
          <a:p>
            <a:pPr lvl="2"/>
            <a:r>
              <a:rPr lang="en-US" noProof="0" dirty="0"/>
              <a:t>Has real numbers as values (e.g. Temperature, height, weight)</a:t>
            </a:r>
          </a:p>
          <a:p>
            <a:pPr lvl="2"/>
            <a:r>
              <a:rPr lang="en-US" noProof="0" dirty="0"/>
              <a:t>Ordered, cannot be enumerated easily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3675"/>
            <a:ext cx="41148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23378857-D732-4D8D-B19A-85D82ADBBC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Types in </a:t>
            </a:r>
            <a:r>
              <a:rPr lang="en-US" dirty="0" err="1"/>
              <a:t>InfoVis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83C888-13F9-4C7F-A709-624B8241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5867400" cy="5058137"/>
          </a:xfrm>
        </p:spPr>
        <p:txBody>
          <a:bodyPr>
            <a:normAutofit/>
          </a:bodyPr>
          <a:lstStyle/>
          <a:p>
            <a:r>
              <a:rPr lang="en-US" dirty="0"/>
              <a:t>Categorical</a:t>
            </a:r>
          </a:p>
          <a:p>
            <a:pPr lvl="1"/>
            <a:r>
              <a:rPr lang="en-US" dirty="0"/>
              <a:t>No implicit ordering</a:t>
            </a:r>
          </a:p>
          <a:p>
            <a:pPr lvl="1"/>
            <a:r>
              <a:rPr lang="en-US" dirty="0"/>
              <a:t>Called nominal attribute in ML</a:t>
            </a:r>
          </a:p>
          <a:p>
            <a:pPr lvl="1"/>
            <a:r>
              <a:rPr lang="en-US" dirty="0"/>
              <a:t>E.g., movie genres, file types, city names, fruit name, color names,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13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F7341BF-FBDC-4302-9069-DE43B6C3BEE2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207868" y="1319514"/>
            <a:ext cx="5867400" cy="5308600"/>
          </a:xfrm>
        </p:spPr>
        <p:txBody>
          <a:bodyPr/>
          <a:lstStyle/>
          <a:p>
            <a:r>
              <a:rPr lang="en-US" dirty="0"/>
              <a:t>Ordered</a:t>
            </a:r>
          </a:p>
          <a:p>
            <a:pPr lvl="1"/>
            <a:r>
              <a:rPr lang="en-US" dirty="0"/>
              <a:t>Implicit ordering</a:t>
            </a:r>
          </a:p>
          <a:p>
            <a:pPr lvl="1"/>
            <a:r>
              <a:rPr lang="en-US" dirty="0"/>
              <a:t>Further subdivided into</a:t>
            </a:r>
          </a:p>
          <a:p>
            <a:pPr lvl="2"/>
            <a:r>
              <a:rPr lang="en-US" b="1" dirty="0"/>
              <a:t>Ordinal</a:t>
            </a:r>
          </a:p>
          <a:p>
            <a:pPr lvl="3"/>
            <a:r>
              <a:rPr lang="en-US" dirty="0"/>
              <a:t>Cannot do meaningful arithmetic operation</a:t>
            </a:r>
          </a:p>
          <a:p>
            <a:pPr lvl="3"/>
            <a:r>
              <a:rPr lang="en-US" dirty="0"/>
              <a:t>There is a well-defined ordering</a:t>
            </a:r>
          </a:p>
          <a:p>
            <a:pPr lvl="3"/>
            <a:r>
              <a:rPr lang="en-US" dirty="0"/>
              <a:t>E.g., large-medium-small, good-average-bad, order ids, etc. </a:t>
            </a:r>
          </a:p>
          <a:p>
            <a:pPr lvl="3"/>
            <a:endParaRPr lang="en-US" dirty="0"/>
          </a:p>
          <a:p>
            <a:pPr lvl="2"/>
            <a:r>
              <a:rPr lang="en-US" b="1" dirty="0"/>
              <a:t>Quantitative</a:t>
            </a:r>
          </a:p>
          <a:p>
            <a:pPr lvl="3"/>
            <a:r>
              <a:rPr lang="en-US" sz="1800" b="0" i="0" u="none" strike="noStrike" baseline="0" dirty="0">
                <a:latin typeface="URWBookmanL-Ligh"/>
              </a:rPr>
              <a:t>Supports arithmetic operations</a:t>
            </a:r>
          </a:p>
          <a:p>
            <a:pPr lvl="3"/>
            <a:r>
              <a:rPr lang="en-US" dirty="0">
                <a:latin typeface="URWBookmanL-Ligh"/>
              </a:rPr>
              <a:t>E.g., height, weight, temperature, stock price, number of drinks sold at a coffee shop in a day, etc.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887" t="10057" r="70833" b="80001"/>
          <a:stretch/>
        </p:blipFill>
        <p:spPr>
          <a:xfrm>
            <a:off x="1590919" y="3678049"/>
            <a:ext cx="1685681" cy="43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593219-B4D2-4B3D-B029-E56583A1E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8837" t="9889" r="31742" b="80169"/>
          <a:stretch/>
        </p:blipFill>
        <p:spPr>
          <a:xfrm>
            <a:off x="1590919" y="4859338"/>
            <a:ext cx="1406281" cy="434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0FDCAC-29CF-4909-BB20-36425369B7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526" t="21692" r="24164" b="70860"/>
          <a:stretch/>
        </p:blipFill>
        <p:spPr>
          <a:xfrm>
            <a:off x="1930400" y="5374640"/>
            <a:ext cx="1615440" cy="325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CBC070-956D-4286-A2E3-33327D3D8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804" t="20762" b="70860"/>
          <a:stretch/>
        </p:blipFill>
        <p:spPr>
          <a:xfrm>
            <a:off x="3833200" y="5334000"/>
            <a:ext cx="1462382" cy="36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8618B-F003-229D-8C4F-98686A29C2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576" t="19999" r="59920" b="67553"/>
          <a:stretch/>
        </p:blipFill>
        <p:spPr>
          <a:xfrm>
            <a:off x="1930400" y="4112071"/>
            <a:ext cx="2136392" cy="543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778772-A786-0672-7332-CD364E50B1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526" t="31002" r="24164" b="52821"/>
          <a:stretch/>
        </p:blipFill>
        <p:spPr>
          <a:xfrm>
            <a:off x="1930400" y="5781040"/>
            <a:ext cx="1615440" cy="7062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F2427E-F897-6238-0A02-25FBB395AD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9804" t="29140" b="52821"/>
          <a:stretch/>
        </p:blipFill>
        <p:spPr>
          <a:xfrm>
            <a:off x="3833200" y="5699760"/>
            <a:ext cx="1462382" cy="78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/>
          <a:p>
            <a:r>
              <a:rPr lang="en-US" noProof="0" dirty="0"/>
              <a:t>ML to </a:t>
            </a:r>
            <a:r>
              <a:rPr lang="en-US" noProof="0" dirty="0" err="1"/>
              <a:t>InfoVis</a:t>
            </a:r>
            <a:r>
              <a:rPr lang="en-US" noProof="0" dirty="0"/>
              <a:t> Attribute Mappings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19514"/>
            <a:ext cx="11493176" cy="5058137"/>
          </a:xfrm>
        </p:spPr>
        <p:txBody>
          <a:bodyPr/>
          <a:lstStyle/>
          <a:p>
            <a:r>
              <a:rPr lang="en-US" noProof="0" dirty="0"/>
              <a:t>Dataset (sample or table) consists of examples / instances (row in a table)</a:t>
            </a:r>
          </a:p>
          <a:p>
            <a:pPr lvl="1"/>
            <a:r>
              <a:rPr lang="en-US" b="1" noProof="0" dirty="0" err="1"/>
              <a:t>InfoVis</a:t>
            </a:r>
            <a:r>
              <a:rPr lang="en-US" b="1" noProof="0" dirty="0"/>
              <a:t>: Items</a:t>
            </a:r>
          </a:p>
          <a:p>
            <a:r>
              <a:rPr lang="en-US" noProof="0" dirty="0"/>
              <a:t>Variables are often referred to as features / attributes (column in a table)</a:t>
            </a:r>
          </a:p>
          <a:p>
            <a:pPr lvl="1"/>
            <a:r>
              <a:rPr lang="en-US" b="1" noProof="0" dirty="0" err="1"/>
              <a:t>InfoVis</a:t>
            </a:r>
            <a:r>
              <a:rPr lang="en-US" b="1" dirty="0"/>
              <a:t>: </a:t>
            </a:r>
            <a:r>
              <a:rPr lang="en-US" b="1" noProof="0" dirty="0"/>
              <a:t>Attributes</a:t>
            </a:r>
          </a:p>
          <a:p>
            <a:r>
              <a:rPr lang="en-US" noProof="0" dirty="0"/>
              <a:t>Two types:</a:t>
            </a:r>
          </a:p>
          <a:p>
            <a:pPr lvl="1"/>
            <a:r>
              <a:rPr lang="en-US" noProof="0" dirty="0"/>
              <a:t>Categorical (discrete) variables</a:t>
            </a:r>
          </a:p>
          <a:p>
            <a:pPr lvl="2"/>
            <a:r>
              <a:rPr lang="en-US" noProof="0" dirty="0"/>
              <a:t>Has only a finite set of values</a:t>
            </a:r>
          </a:p>
          <a:p>
            <a:pPr lvl="2"/>
            <a:r>
              <a:rPr lang="en-US" b="1" noProof="0" dirty="0"/>
              <a:t>Ordinal</a:t>
            </a:r>
            <a:r>
              <a:rPr lang="en-US" noProof="0" dirty="0"/>
              <a:t> (high-med-low, grades)</a:t>
            </a:r>
            <a:endParaRPr lang="en-US" b="1" noProof="0" dirty="0"/>
          </a:p>
          <a:p>
            <a:pPr lvl="2"/>
            <a:r>
              <a:rPr lang="en-US" b="1" noProof="0" dirty="0"/>
              <a:t>Nominal</a:t>
            </a:r>
            <a:r>
              <a:rPr lang="en-US" noProof="0" dirty="0"/>
              <a:t> (true-false, color, profession)</a:t>
            </a:r>
            <a:endParaRPr lang="en-US" b="1" noProof="0" dirty="0"/>
          </a:p>
          <a:p>
            <a:pPr lvl="1"/>
            <a:r>
              <a:rPr lang="en-US" b="1" noProof="0" dirty="0"/>
              <a:t>Numerical</a:t>
            </a:r>
            <a:r>
              <a:rPr lang="en-US" noProof="0" dirty="0"/>
              <a:t> (continuous) variables</a:t>
            </a:r>
            <a:endParaRPr lang="en-US" b="1" noProof="0" dirty="0"/>
          </a:p>
          <a:p>
            <a:pPr lvl="2"/>
            <a:r>
              <a:rPr lang="en-US" noProof="0" dirty="0"/>
              <a:t>Has real numbers as values (e.g. Temperature, height, weight)</a:t>
            </a:r>
          </a:p>
          <a:p>
            <a:pPr lvl="2"/>
            <a:r>
              <a:rPr lang="en-US" noProof="0" dirty="0"/>
              <a:t>Ordered, cannot be enumerated easily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3675"/>
            <a:ext cx="41148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23378857-D732-4D8D-B19A-85D82ADBBC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8B2EA-BD7F-3260-BF9E-73F38FC7EE79}"/>
              </a:ext>
            </a:extLst>
          </p:cNvPr>
          <p:cNvSpPr txBox="1"/>
          <p:nvPr/>
        </p:nvSpPr>
        <p:spPr>
          <a:xfrm>
            <a:off x="4766310" y="4306020"/>
            <a:ext cx="2172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InfoVis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Ordinal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8308-81D6-D778-3F36-43D0F60F8276}"/>
              </a:ext>
            </a:extLst>
          </p:cNvPr>
          <p:cNvSpPr txBox="1"/>
          <p:nvPr/>
        </p:nvSpPr>
        <p:spPr>
          <a:xfrm>
            <a:off x="5478780" y="4644172"/>
            <a:ext cx="2537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2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InfoVis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Categorical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6309C-3AAA-47AE-CFFF-CB301BEA5FC6}"/>
              </a:ext>
            </a:extLst>
          </p:cNvPr>
          <p:cNvSpPr txBox="1"/>
          <p:nvPr/>
        </p:nvSpPr>
        <p:spPr>
          <a:xfrm>
            <a:off x="5166360" y="4979214"/>
            <a:ext cx="33121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=&gt;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InfoVis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Quantitative</a:t>
            </a:r>
          </a:p>
        </p:txBody>
      </p:sp>
    </p:spTree>
    <p:extLst>
      <p:ext uri="{BB962C8B-B14F-4D97-AF65-F5344CB8AC3E}">
        <p14:creationId xmlns:p14="http://schemas.microsoft.com/office/powerpoint/2010/main" val="35268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793CEA-4BAB-3944-D0E6-566F0152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rgbClr val="EEB21C"/>
                </a:solidFill>
              </a:rPr>
              <a:t>Why? </a:t>
            </a:r>
            <a:r>
              <a:rPr lang="en-US" dirty="0"/>
              <a:t>– Task Abstraction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732DE6-03AA-534A-5B89-B318112EB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18D35A-B72D-92C5-72AE-1F428097E2B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7713" y="2755636"/>
            <a:ext cx="1863667" cy="186062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F5014B-52AF-9ABA-914A-95805825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6F214-DB43-9D52-5232-8B7371E6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Task Abstraction – Vis Objectives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8E786-8F8B-4F05-979C-DC5C7B671760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01" t="25825"/>
          <a:stretch/>
        </p:blipFill>
        <p:spPr>
          <a:xfrm>
            <a:off x="358356" y="1514650"/>
            <a:ext cx="5434079" cy="13495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0068"/>
          <a:stretch/>
        </p:blipFill>
        <p:spPr>
          <a:xfrm>
            <a:off x="358356" y="3263706"/>
            <a:ext cx="5949847" cy="2937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0924"/>
          <a:stretch/>
        </p:blipFill>
        <p:spPr>
          <a:xfrm>
            <a:off x="6571237" y="1420175"/>
            <a:ext cx="3708336" cy="29923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7216" r="42785"/>
          <a:stretch/>
        </p:blipFill>
        <p:spPr>
          <a:xfrm>
            <a:off x="9403895" y="3941649"/>
            <a:ext cx="2121746" cy="16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8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/>
            <a:r>
              <a:rPr lang="en-US" dirty="0">
                <a:solidFill>
                  <a:srgbClr val="22A186"/>
                </a:solidFill>
              </a:rPr>
              <a:t>How?</a:t>
            </a:r>
            <a:r>
              <a:rPr lang="en-US" dirty="0"/>
              <a:t> – Visual Encoding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D5BD30B-65D3-CFAC-B78E-626D198C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40261-36EE-D39D-2353-821473CC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26" y="2777438"/>
            <a:ext cx="1790998" cy="178503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4CD4C8-C5F9-B3A2-EE62-0A8B2CE2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4F0E-53C3-C2DF-6A1D-9F493D9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92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0059-FE9C-E806-E107-793E3450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Chart – Revisit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A507A-FDAA-F269-D1C3-CAE3F0C9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5927164" cy="5277931"/>
          </a:xfrm>
        </p:spPr>
        <p:txBody>
          <a:bodyPr>
            <a:normAutofit/>
          </a:bodyPr>
          <a:lstStyle/>
          <a:p>
            <a:r>
              <a:rPr lang="en-US" dirty="0"/>
              <a:t>How are </a:t>
            </a:r>
            <a:r>
              <a:rPr lang="en-US" b="1" dirty="0"/>
              <a:t>items</a:t>
            </a:r>
            <a:r>
              <a:rPr lang="en-US" dirty="0"/>
              <a:t> represented?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Bars</a:t>
            </a:r>
          </a:p>
          <a:p>
            <a:pPr lvl="4"/>
            <a:endParaRPr lang="en-US" b="1" dirty="0"/>
          </a:p>
          <a:p>
            <a:r>
              <a:rPr lang="en-US" dirty="0"/>
              <a:t>How are </a:t>
            </a:r>
            <a:r>
              <a:rPr lang="en-US" b="1" dirty="0"/>
              <a:t>attributes</a:t>
            </a:r>
            <a:r>
              <a:rPr lang="en-US" dirty="0"/>
              <a:t> represented?</a:t>
            </a:r>
          </a:p>
          <a:p>
            <a:pPr lvl="1"/>
            <a:r>
              <a:rPr lang="en-US" dirty="0"/>
              <a:t>Year:</a:t>
            </a:r>
            <a:endParaRPr lang="en-PK" dirty="0"/>
          </a:p>
          <a:p>
            <a:pPr lvl="1"/>
            <a:r>
              <a:rPr lang="en-US" dirty="0"/>
              <a:t>Population:</a:t>
            </a:r>
          </a:p>
          <a:p>
            <a:pPr lvl="1"/>
            <a:r>
              <a:rPr lang="en-US" dirty="0"/>
              <a:t>Country: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EA96C-FDE9-443F-D4A0-189C3FBF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BFF4-0F96-C253-00B0-560DC126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1D2E-7D28-4689-A3BE-471EA6186B83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BF76546-5080-75EB-2B9F-72C591A0C6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" t="3492" r="1779" b="3049"/>
          <a:stretch/>
        </p:blipFill>
        <p:spPr bwMode="auto">
          <a:xfrm>
            <a:off x="6267632" y="1558916"/>
            <a:ext cx="5775023" cy="457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196DA4-397D-518E-4769-ACA8C602CD73}"/>
              </a:ext>
            </a:extLst>
          </p:cNvPr>
          <p:cNvSpPr txBox="1"/>
          <p:nvPr/>
        </p:nvSpPr>
        <p:spPr>
          <a:xfrm>
            <a:off x="1708150" y="4909253"/>
            <a:ext cx="2148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of bars</a:t>
            </a:r>
            <a:endParaRPr lang="en-PK" sz="2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A307F-BA33-16CD-9852-9D1FB6ABE705}"/>
              </a:ext>
            </a:extLst>
          </p:cNvPr>
          <p:cNvSpPr txBox="1"/>
          <p:nvPr/>
        </p:nvSpPr>
        <p:spPr>
          <a:xfrm>
            <a:off x="2512060" y="5305493"/>
            <a:ext cx="2148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Length</a:t>
            </a: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of bars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C92A73-68F3-D54D-65AF-36E146A0A2B4}"/>
              </a:ext>
            </a:extLst>
          </p:cNvPr>
          <p:cNvSpPr txBox="1"/>
          <p:nvPr/>
        </p:nvSpPr>
        <p:spPr>
          <a:xfrm>
            <a:off x="2161540" y="5696345"/>
            <a:ext cx="336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Position</a:t>
            </a: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of bars on x-axis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995F31-32E7-09E4-16B3-A0B638847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252411"/>
              </p:ext>
            </p:extLst>
          </p:nvPr>
        </p:nvGraphicFramePr>
        <p:xfrm>
          <a:off x="862993" y="1757951"/>
          <a:ext cx="5033073" cy="1828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31923">
                  <a:extLst>
                    <a:ext uri="{9D8B030D-6E8A-4147-A177-3AD203B41FA5}">
                      <a16:colId xmlns:a16="http://schemas.microsoft.com/office/drawing/2014/main" val="880810389"/>
                    </a:ext>
                  </a:extLst>
                </a:gridCol>
                <a:gridCol w="1123459">
                  <a:extLst>
                    <a:ext uri="{9D8B030D-6E8A-4147-A177-3AD203B41FA5}">
                      <a16:colId xmlns:a16="http://schemas.microsoft.com/office/drawing/2014/main" val="866404936"/>
                    </a:ext>
                  </a:extLst>
                </a:gridCol>
                <a:gridCol w="1677691">
                  <a:extLst>
                    <a:ext uri="{9D8B030D-6E8A-4147-A177-3AD203B41FA5}">
                      <a16:colId xmlns:a16="http://schemas.microsoft.com/office/drawing/2014/main" val="1094730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515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0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00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France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796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United Kingdom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885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4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Building Blocks: Marks and Channels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340468" y="1319514"/>
            <a:ext cx="5263459" cy="5058137"/>
          </a:xfrm>
        </p:spPr>
        <p:txBody>
          <a:bodyPr/>
          <a:lstStyle/>
          <a:p>
            <a:r>
              <a:rPr lang="en-US" altLang="en-US" dirty="0"/>
              <a:t>Marks</a:t>
            </a:r>
          </a:p>
          <a:p>
            <a:pPr lvl="1"/>
            <a:r>
              <a:rPr lang="en-US" dirty="0"/>
              <a:t>Represent individual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Represent </a:t>
            </a:r>
            <a:r>
              <a:rPr lang="en-US" b="1" dirty="0"/>
              <a:t>links </a:t>
            </a:r>
            <a:r>
              <a:rPr lang="en-US" dirty="0"/>
              <a:t>between items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Channels</a:t>
            </a:r>
          </a:p>
          <a:p>
            <a:pPr lvl="1"/>
            <a:r>
              <a:rPr lang="en-US" altLang="en-US" dirty="0"/>
              <a:t>Control </a:t>
            </a:r>
            <a:r>
              <a:rPr lang="en-US" altLang="en-US" b="1" dirty="0"/>
              <a:t>appearance</a:t>
            </a:r>
            <a:r>
              <a:rPr lang="en-US" altLang="en-US" dirty="0"/>
              <a:t> of marks</a:t>
            </a:r>
          </a:p>
          <a:p>
            <a:pPr lvl="1"/>
            <a:r>
              <a:rPr lang="en-US" altLang="en-US" dirty="0"/>
              <a:t>Mapped to </a:t>
            </a:r>
            <a:r>
              <a:rPr lang="en-US" altLang="en-US" b="1" dirty="0"/>
              <a:t>attributes </a:t>
            </a:r>
            <a:r>
              <a:rPr lang="en-US" altLang="en-US" dirty="0"/>
              <a:t>of items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EB67-7900-42E1-A985-8C5746ACF5E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340468" y="3429000"/>
            <a:ext cx="11758613" cy="0"/>
          </a:xfrm>
          <a:prstGeom prst="line">
            <a:avLst/>
          </a:prstGeom>
          <a:noFill/>
          <a:ln w="38100" cap="flat">
            <a:solidFill>
              <a:srgbClr val="999999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33" y="3661707"/>
            <a:ext cx="4040440" cy="2821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1803"/>
          <a:stretch/>
        </p:blipFill>
        <p:spPr>
          <a:xfrm>
            <a:off x="6588075" y="1214390"/>
            <a:ext cx="4655328" cy="10310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6A5345-5452-88EA-4FAF-03E7494696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5321"/>
          <a:stretch/>
        </p:blipFill>
        <p:spPr>
          <a:xfrm>
            <a:off x="6588075" y="2397902"/>
            <a:ext cx="4655328" cy="95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4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6F5A-5B8F-5E53-9C23-FC91991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/>
          <a:p>
            <a:r>
              <a:rPr lang="en-US" dirty="0"/>
              <a:t>Lecture 2 –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118F-D159-9DE0-D304-B794D745A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11493176" cy="5058137"/>
          </a:xfrm>
        </p:spPr>
        <p:txBody>
          <a:bodyPr>
            <a:normAutofit/>
          </a:bodyPr>
          <a:lstStyle/>
          <a:p>
            <a:r>
              <a:rPr lang="en-US" altLang="en-US" dirty="0"/>
              <a:t>Resource Limitations</a:t>
            </a:r>
          </a:p>
          <a:p>
            <a:pPr lvl="1"/>
            <a:r>
              <a:rPr lang="en-US" dirty="0"/>
              <a:t>Computational limits</a:t>
            </a:r>
          </a:p>
          <a:p>
            <a:pPr lvl="1"/>
            <a:r>
              <a:rPr lang="en-US" dirty="0"/>
              <a:t>Human limits</a:t>
            </a:r>
          </a:p>
          <a:p>
            <a:pPr lvl="1"/>
            <a:r>
              <a:rPr lang="en-US" dirty="0"/>
              <a:t>Display limits</a:t>
            </a:r>
          </a:p>
          <a:p>
            <a:pPr lvl="3"/>
            <a:endParaRPr lang="en-US" dirty="0"/>
          </a:p>
          <a:p>
            <a:r>
              <a:rPr lang="en-US" dirty="0"/>
              <a:t>Visualization Analysis Framework</a:t>
            </a:r>
          </a:p>
          <a:p>
            <a:pPr lvl="1"/>
            <a:r>
              <a:rPr lang="en-US" altLang="en-US" dirty="0"/>
              <a:t>Why Analyze a Vis?</a:t>
            </a:r>
          </a:p>
          <a:p>
            <a:pPr lvl="4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F42D1-8643-7292-5196-3E726F76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675"/>
            <a:ext cx="41148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AA8A2-2F09-A3D3-3B67-37C3BC7F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585D1D2E-7D28-4689-A3BE-471EA6186B8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D105F5-A2A2-BD86-35F2-0D64499C6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t="14059" r="11111" b="14059"/>
          <a:stretch/>
        </p:blipFill>
        <p:spPr bwMode="auto">
          <a:xfrm>
            <a:off x="8239760" y="3011247"/>
            <a:ext cx="3759200" cy="34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1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Analyze Idiom Structure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  <a:endParaRPr lang="en-US" dirty="0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4F2C-11FA-4B9E-B59D-BBC2E7C81F91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1232808" y="3337510"/>
            <a:ext cx="188314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Bar chart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Mark: line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Channel:</a:t>
            </a:r>
            <a:br>
              <a:rPr lang="en-US" altLang="en-US" sz="1800" dirty="0">
                <a:latin typeface="+mn-lt"/>
                <a:cs typeface="Rockwell" charset="0"/>
                <a:sym typeface="Rockwell" charset="0"/>
              </a:rPr>
            </a:br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Horizontal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Size (length)</a:t>
            </a:r>
          </a:p>
        </p:txBody>
      </p:sp>
      <p:sp>
        <p:nvSpPr>
          <p:cNvPr id="40968" name="Rectangle 8"/>
          <p:cNvSpPr>
            <a:spLocks/>
          </p:cNvSpPr>
          <p:nvPr/>
        </p:nvSpPr>
        <p:spPr bwMode="auto">
          <a:xfrm>
            <a:off x="3870499" y="3337510"/>
            <a:ext cx="1883144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Scatterplot 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Mark: point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Channel:</a:t>
            </a:r>
            <a:br>
              <a:rPr lang="en-US" altLang="en-US" sz="1800" dirty="0">
                <a:latin typeface="+mn-lt"/>
                <a:cs typeface="Rockwell" charset="0"/>
                <a:sym typeface="Rockwell" charset="0"/>
              </a:rPr>
            </a:br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Horizontal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Vertical position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cs typeface="Rockwell" charset="0"/>
                <a:sym typeface="Rockwell" charset="0"/>
              </a:rPr>
              <a:t>Encode 2 attributes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78998"/>
          <a:stretch/>
        </p:blipFill>
        <p:spPr>
          <a:xfrm>
            <a:off x="1147762" y="1678243"/>
            <a:ext cx="2058425" cy="1602423"/>
          </a:xfrm>
          <a:prstGeom prst="rect">
            <a:avLst/>
          </a:prstGeom>
        </p:spPr>
      </p:pic>
      <p:sp>
        <p:nvSpPr>
          <p:cNvPr id="20" name="Rectangle 8"/>
          <p:cNvSpPr>
            <a:spLocks/>
          </p:cNvSpPr>
          <p:nvPr/>
        </p:nvSpPr>
        <p:spPr bwMode="auto">
          <a:xfrm>
            <a:off x="6592034" y="3337510"/>
            <a:ext cx="1883144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Scatterplot 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Mark: point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Channel:</a:t>
            </a:r>
            <a:br>
              <a:rPr lang="en-US" altLang="en-US" sz="1800" dirty="0">
                <a:latin typeface="+mn-lt"/>
                <a:cs typeface="Rockwell" charset="0"/>
                <a:sym typeface="Rockwell" charset="0"/>
              </a:rPr>
            </a:br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Horizontal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Vertical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Color hue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cs typeface="Rockwell" charset="0"/>
                <a:sym typeface="Rockwell" charset="0"/>
              </a:rPr>
              <a:t>Encode 3 attributes</a:t>
            </a:r>
          </a:p>
        </p:txBody>
      </p:sp>
      <p:sp>
        <p:nvSpPr>
          <p:cNvPr id="21" name="Rectangle 8"/>
          <p:cNvSpPr>
            <a:spLocks/>
          </p:cNvSpPr>
          <p:nvPr/>
        </p:nvSpPr>
        <p:spPr bwMode="auto">
          <a:xfrm>
            <a:off x="9277605" y="3337510"/>
            <a:ext cx="188314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Scatterplot 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Mark: point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Channel:</a:t>
            </a:r>
            <a:br>
              <a:rPr lang="en-US" altLang="en-US" sz="1800" dirty="0">
                <a:latin typeface="+mn-lt"/>
                <a:cs typeface="Rockwell" charset="0"/>
                <a:sym typeface="Rockwell" charset="0"/>
              </a:rPr>
            </a:br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Horizontal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Vertical position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Color hue</a:t>
            </a:r>
          </a:p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  Size (area)</a:t>
            </a:r>
          </a:p>
          <a:p>
            <a:endParaRPr lang="en-US" altLang="en-US" sz="1800" dirty="0">
              <a:latin typeface="+mn-lt"/>
              <a:cs typeface="Rockwell" charset="0"/>
              <a:sym typeface="Rockwell" charset="0"/>
            </a:endParaRPr>
          </a:p>
          <a:p>
            <a:r>
              <a:rPr lang="en-US" altLang="en-US" sz="1800" dirty="0">
                <a:cs typeface="Rockwell" charset="0"/>
                <a:sym typeface="Rockwell" charset="0"/>
              </a:rPr>
              <a:t>Encode 4 attributes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C0945-B800-4A2E-BD3C-561FAC39A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079" r="52919"/>
          <a:stretch/>
        </p:blipFill>
        <p:spPr>
          <a:xfrm>
            <a:off x="3703899" y="1678243"/>
            <a:ext cx="2058426" cy="1602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F12EC6-08AA-4CE2-8130-D953A690F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890" r="25108"/>
          <a:stretch/>
        </p:blipFill>
        <p:spPr>
          <a:xfrm>
            <a:off x="6429677" y="1678243"/>
            <a:ext cx="2058426" cy="1602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05C03C-C435-4793-B876-4006884320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0521"/>
          <a:stretch/>
        </p:blipFill>
        <p:spPr>
          <a:xfrm>
            <a:off x="9039828" y="1678243"/>
            <a:ext cx="1909160" cy="1602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64428-7EBC-F17A-C152-004FD674996B}"/>
              </a:ext>
            </a:extLst>
          </p:cNvPr>
          <p:cNvSpPr txBox="1"/>
          <p:nvPr/>
        </p:nvSpPr>
        <p:spPr>
          <a:xfrm>
            <a:off x="1147762" y="5477435"/>
            <a:ext cx="205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+mn-lt"/>
                <a:cs typeface="Rockwell" charset="0"/>
                <a:sym typeface="Rockwell" charset="0"/>
              </a:rPr>
              <a:t>Encode 2 attributes</a:t>
            </a:r>
          </a:p>
        </p:txBody>
      </p:sp>
    </p:spTree>
    <p:extLst>
      <p:ext uri="{BB962C8B-B14F-4D97-AF65-F5344CB8AC3E}">
        <p14:creationId xmlns:p14="http://schemas.microsoft.com/office/powerpoint/2010/main" val="202480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8" grpId="0"/>
      <p:bldP spid="20" grpId="0"/>
      <p:bldP spid="21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Channels Types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7A1FB7-915C-5319-8F7F-B51E1EF6DB0E}"/>
              </a:ext>
            </a:extLst>
          </p:cNvPr>
          <p:cNvGrpSpPr/>
          <p:nvPr/>
        </p:nvGrpSpPr>
        <p:grpSpPr>
          <a:xfrm>
            <a:off x="422911" y="1211304"/>
            <a:ext cx="8542020" cy="5504986"/>
            <a:chOff x="422911" y="1211304"/>
            <a:chExt cx="8542020" cy="5504986"/>
          </a:xfrm>
        </p:grpSpPr>
        <p:grpSp>
          <p:nvGrpSpPr>
            <p:cNvPr id="4" name="Group 3"/>
            <p:cNvGrpSpPr/>
            <p:nvPr/>
          </p:nvGrpSpPr>
          <p:grpSpPr>
            <a:xfrm>
              <a:off x="422911" y="1236705"/>
              <a:ext cx="8385424" cy="5479585"/>
              <a:chOff x="1885949" y="820005"/>
              <a:chExt cx="8724901" cy="5701421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85949" y="820005"/>
                <a:ext cx="8724901" cy="5701421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981699" y="1143854"/>
                <a:ext cx="742951" cy="52632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87CE35-B423-3230-7D05-B8CC8A74F455}"/>
                </a:ext>
              </a:extLst>
            </p:cNvPr>
            <p:cNvSpPr/>
            <p:nvPr/>
          </p:nvSpPr>
          <p:spPr>
            <a:xfrm>
              <a:off x="6963411" y="1218107"/>
              <a:ext cx="2001520" cy="392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1D1C8C-6255-E63A-4B2C-75BE0B0457E1}"/>
                </a:ext>
              </a:extLst>
            </p:cNvPr>
            <p:cNvSpPr/>
            <p:nvPr/>
          </p:nvSpPr>
          <p:spPr>
            <a:xfrm>
              <a:off x="2505712" y="1211304"/>
              <a:ext cx="2017741" cy="392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5241-27AB-4A0F-BB0D-741567B503CD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13" name="Rounded Rectangle 12"/>
          <p:cNvSpPr/>
          <p:nvPr/>
        </p:nvSpPr>
        <p:spPr>
          <a:xfrm>
            <a:off x="5138928" y="1218108"/>
            <a:ext cx="1824484" cy="329846"/>
          </a:xfrm>
          <a:prstGeom prst="roundRect">
            <a:avLst>
              <a:gd name="adj" fmla="val 3077"/>
            </a:avLst>
          </a:prstGeom>
          <a:noFill/>
          <a:ln w="38100" cmpd="sng">
            <a:solidFill>
              <a:srgbClr val="004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3"/>
          <p:cNvSpPr>
            <a:spLocks/>
          </p:cNvSpPr>
          <p:nvPr/>
        </p:nvSpPr>
        <p:spPr bwMode="auto">
          <a:xfrm>
            <a:off x="5220972" y="3644689"/>
            <a:ext cx="6717028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 marL="342900" indent="-34290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228600" indent="-228600">
              <a:spcBef>
                <a:spcPts val="760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altLang="en-US" sz="2400" b="1" dirty="0">
                <a:latin typeface="+mn-lt"/>
                <a:cs typeface="Gill Sans" charset="0"/>
              </a:rPr>
              <a:t>Identity channels</a:t>
            </a:r>
            <a:endParaRPr lang="en-US" altLang="en-US" sz="2400" b="1" dirty="0">
              <a:latin typeface="+mn-lt"/>
              <a:cs typeface="Gill Sans" charset="0"/>
            </a:endParaRPr>
          </a:p>
          <a:p>
            <a:pPr marL="571500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altLang="en-US" sz="2000" dirty="0">
                <a:latin typeface="+mn-lt"/>
                <a:cs typeface="Gill Sans" charset="0"/>
              </a:rPr>
              <a:t>Tell us information about </a:t>
            </a:r>
            <a:r>
              <a:rPr lang="de-DE" altLang="en-US" sz="2000" b="1" dirty="0">
                <a:latin typeface="+mn-lt"/>
                <a:cs typeface="Gill Sans" charset="0"/>
              </a:rPr>
              <a:t>what</a:t>
            </a:r>
            <a:r>
              <a:rPr lang="de-DE" altLang="en-US" sz="2000" dirty="0">
                <a:latin typeface="+mn-lt"/>
                <a:cs typeface="Gill Sans" charset="0"/>
              </a:rPr>
              <a:t> something is or </a:t>
            </a:r>
            <a:r>
              <a:rPr lang="de-DE" altLang="en-US" sz="2000" b="1" dirty="0">
                <a:latin typeface="+mn-lt"/>
                <a:cs typeface="Gill Sans" charset="0"/>
              </a:rPr>
              <a:t>where</a:t>
            </a:r>
            <a:r>
              <a:rPr lang="de-DE" altLang="en-US" sz="2000" dirty="0">
                <a:latin typeface="+mn-lt"/>
                <a:cs typeface="Gill Sans" charset="0"/>
              </a:rPr>
              <a:t> it is</a:t>
            </a:r>
          </a:p>
          <a:p>
            <a:pPr marL="571500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altLang="en-US" sz="2000" dirty="0">
                <a:latin typeface="+mn-lt"/>
                <a:cs typeface="Gill Sans" charset="0"/>
              </a:rPr>
              <a:t>What shape we see? Where is the region?</a:t>
            </a:r>
            <a:endParaRPr lang="en-US" altLang="en-US" sz="2000" dirty="0">
              <a:latin typeface="+mn-lt"/>
              <a:cs typeface="Gill Sans" charset="0"/>
            </a:endParaRPr>
          </a:p>
          <a:p>
            <a:pPr marL="285750" lvl="2">
              <a:spcBef>
                <a:spcPts val="666"/>
              </a:spcBef>
              <a:buSzPct val="100000"/>
            </a:pPr>
            <a:endParaRPr lang="en-US" altLang="en-US" sz="300" dirty="0">
              <a:latin typeface="+mn-lt"/>
              <a:cs typeface="Gill Sans" charset="0"/>
            </a:endParaRPr>
          </a:p>
          <a:p>
            <a:pPr marL="228600" indent="-228600">
              <a:spcBef>
                <a:spcPts val="76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cs typeface="Gill Sans" charset="0"/>
              </a:rPr>
              <a:t>Magnitude channels</a:t>
            </a:r>
          </a:p>
          <a:p>
            <a:pPr marL="571500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Gill Sans" charset="0"/>
              </a:rPr>
              <a:t>Tell us information about </a:t>
            </a:r>
            <a:r>
              <a:rPr lang="en-US" altLang="en-US" sz="2000" b="1" dirty="0">
                <a:latin typeface="+mn-lt"/>
                <a:cs typeface="Gill Sans" charset="0"/>
              </a:rPr>
              <a:t>how much </a:t>
            </a:r>
            <a:r>
              <a:rPr lang="en-US" altLang="en-US" sz="2000" dirty="0">
                <a:latin typeface="+mn-lt"/>
                <a:cs typeface="Gill Sans" charset="0"/>
              </a:rPr>
              <a:t>of something there is</a:t>
            </a:r>
          </a:p>
          <a:p>
            <a:pPr marL="571500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de-DE" altLang="en-US" sz="2000" dirty="0">
                <a:latin typeface="+mn-lt"/>
                <a:cs typeface="Gill Sans" charset="0"/>
              </a:rPr>
              <a:t>How much longer is this line than that line? How much space between lines? </a:t>
            </a:r>
            <a:r>
              <a:rPr lang="de-DE" altLang="en-US" sz="2000" dirty="0">
                <a:cs typeface="Gill Sans" charset="0"/>
              </a:rPr>
              <a:t>etc.</a:t>
            </a:r>
            <a:endParaRPr lang="en-US" altLang="en-US" sz="2000" dirty="0">
              <a:latin typeface="+mn-lt"/>
              <a:cs typeface="Gill Sans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28498" y="1232988"/>
            <a:ext cx="2104167" cy="314966"/>
          </a:xfrm>
          <a:prstGeom prst="roundRect">
            <a:avLst>
              <a:gd name="adj" fmla="val 3077"/>
            </a:avLst>
          </a:prstGeom>
          <a:noFill/>
          <a:ln w="38100" cmpd="sng">
            <a:solidFill>
              <a:srgbClr val="004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9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/>
          <a:p>
            <a:r>
              <a:rPr lang="en-US"/>
              <a:t>Using Marks and Channels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19514"/>
            <a:ext cx="5838255" cy="5058137"/>
          </a:xfrm>
        </p:spPr>
        <p:txBody>
          <a:bodyPr>
            <a:normAutofit/>
          </a:bodyPr>
          <a:lstStyle/>
          <a:p>
            <a:r>
              <a:rPr lang="en-US" dirty="0"/>
              <a:t>All channels are not equal</a:t>
            </a:r>
          </a:p>
          <a:p>
            <a:pPr lvl="1"/>
            <a:endParaRPr lang="en-US" dirty="0"/>
          </a:p>
          <a:p>
            <a:r>
              <a:rPr lang="en-US" b="1" dirty="0"/>
              <a:t>Same data </a:t>
            </a:r>
            <a:r>
              <a:rPr lang="en-US" dirty="0"/>
              <a:t>attribute encoded with two </a:t>
            </a:r>
            <a:r>
              <a:rPr lang="en-US" b="1" dirty="0"/>
              <a:t>different channel</a:t>
            </a:r>
            <a:r>
              <a:rPr lang="en-US" dirty="0"/>
              <a:t> will result with </a:t>
            </a:r>
            <a:r>
              <a:rPr lang="en-US" b="1" dirty="0"/>
              <a:t>different information</a:t>
            </a:r>
            <a:r>
              <a:rPr lang="en-US" dirty="0"/>
              <a:t> content in our head</a:t>
            </a:r>
          </a:p>
          <a:p>
            <a:pPr lvl="1"/>
            <a:endParaRPr lang="en-US" dirty="0"/>
          </a:p>
          <a:p>
            <a:r>
              <a:rPr lang="en-US" dirty="0"/>
              <a:t>Use of marks and channels guided by two principles </a:t>
            </a:r>
          </a:p>
          <a:p>
            <a:pPr lvl="1"/>
            <a:r>
              <a:rPr lang="en-US" dirty="0"/>
              <a:t>Expressiveness principle</a:t>
            </a:r>
          </a:p>
          <a:p>
            <a:pPr lvl="1"/>
            <a:r>
              <a:rPr lang="en-US" dirty="0"/>
              <a:t>Effectiveness principle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83675"/>
            <a:ext cx="41148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23378857-D732-4D8D-B19A-85D82ADBBC33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5736FF-FAA9-4F80-8827-9FA7C40AEFA5}"/>
              </a:ext>
            </a:extLst>
          </p:cNvPr>
          <p:cNvGrpSpPr/>
          <p:nvPr/>
        </p:nvGrpSpPr>
        <p:grpSpPr>
          <a:xfrm>
            <a:off x="6021243" y="1227884"/>
            <a:ext cx="6145932" cy="4016152"/>
            <a:chOff x="6019800" y="1402284"/>
            <a:chExt cx="6145932" cy="4016152"/>
          </a:xfrm>
        </p:grpSpPr>
        <p:grpSp>
          <p:nvGrpSpPr>
            <p:cNvPr id="11" name="Group 10"/>
            <p:cNvGrpSpPr/>
            <p:nvPr/>
          </p:nvGrpSpPr>
          <p:grpSpPr>
            <a:xfrm>
              <a:off x="6019800" y="1402284"/>
              <a:ext cx="6145932" cy="4016152"/>
              <a:chOff x="1885949" y="820005"/>
              <a:chExt cx="8724901" cy="5701421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85949" y="820005"/>
                <a:ext cx="8724901" cy="5701421"/>
              </a:xfrm>
              <a:prstGeom prst="rect">
                <a:avLst/>
              </a:prstGeom>
            </p:spPr>
          </p:pic>
          <p:sp>
            <p:nvSpPr>
              <p:cNvPr id="13" name="Rectangle 12"/>
              <p:cNvSpPr/>
              <p:nvPr/>
            </p:nvSpPr>
            <p:spPr>
              <a:xfrm>
                <a:off x="5997758" y="1143855"/>
                <a:ext cx="726894" cy="52809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599650-6DFE-4421-911B-21AF9F85C8D6}"/>
                </a:ext>
              </a:extLst>
            </p:cNvPr>
            <p:cNvSpPr/>
            <p:nvPr/>
          </p:nvSpPr>
          <p:spPr>
            <a:xfrm>
              <a:off x="7496933" y="1411992"/>
              <a:ext cx="1220347" cy="19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D7CF0-3645-494F-9051-655EA70C62C8}"/>
                </a:ext>
              </a:extLst>
            </p:cNvPr>
            <p:cNvSpPr/>
            <p:nvPr/>
          </p:nvSpPr>
          <p:spPr>
            <a:xfrm>
              <a:off x="10759480" y="1406094"/>
              <a:ext cx="1406252" cy="197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222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Expressiveness Principle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0468" y="1319514"/>
            <a:ext cx="5755532" cy="5058137"/>
          </a:xfrm>
        </p:spPr>
        <p:txBody>
          <a:bodyPr>
            <a:normAutofit/>
          </a:bodyPr>
          <a:lstStyle/>
          <a:p>
            <a:r>
              <a:rPr lang="en-US" dirty="0"/>
              <a:t>Match channel and data characteristics</a:t>
            </a:r>
          </a:p>
          <a:p>
            <a:pPr lvl="4"/>
            <a:endParaRPr lang="en-US" dirty="0"/>
          </a:p>
          <a:p>
            <a:r>
              <a:rPr lang="en-US" dirty="0"/>
              <a:t>Unordered data</a:t>
            </a:r>
          </a:p>
          <a:p>
            <a:pPr lvl="1"/>
            <a:r>
              <a:rPr lang="en-US" dirty="0"/>
              <a:t>Should not implies an ordering that does not exist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identity channels</a:t>
            </a:r>
          </a:p>
          <a:p>
            <a:pPr lvl="4"/>
            <a:endParaRPr lang="en-US" dirty="0"/>
          </a:p>
          <a:p>
            <a:r>
              <a:rPr lang="en-US" dirty="0"/>
              <a:t>Ordered data</a:t>
            </a:r>
          </a:p>
          <a:p>
            <a:pPr lvl="1"/>
            <a:r>
              <a:rPr lang="en-US" dirty="0"/>
              <a:t>Our perceptual system should intrinsically sense an ordered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magnitude channels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5241-27AB-4A0F-BB0D-741567B503CD}" type="slidenum">
              <a:rPr lang="en-US" altLang="en-US" smtClean="0"/>
              <a:pPr/>
              <a:t>23</a:t>
            </a:fld>
            <a:endParaRPr lang="en-US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019800" y="1227871"/>
            <a:ext cx="6145932" cy="4016152"/>
            <a:chOff x="1885949" y="820005"/>
            <a:chExt cx="8724901" cy="5701421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5949" y="820005"/>
              <a:ext cx="8724901" cy="5701421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5997758" y="1143855"/>
              <a:ext cx="726894" cy="52809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72202" y="5146090"/>
            <a:ext cx="545610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Categorical Attributes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(color, profession, …)</a:t>
            </a:r>
          </a:p>
          <a:p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Ordered Attributes </a:t>
            </a:r>
          </a:p>
          <a:p>
            <a:pPr marL="515938" lvl="1"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Ordinal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(high-med-low, grades, …) </a:t>
            </a:r>
          </a:p>
          <a:p>
            <a:pPr marL="515938" lvl="1" indent="-2286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Quantitative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(temperature, height, weight, …)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5CDF6-2BAA-9BEF-8804-D9BF2FB132E7}"/>
              </a:ext>
            </a:extLst>
          </p:cNvPr>
          <p:cNvSpPr/>
          <p:nvPr/>
        </p:nvSpPr>
        <p:spPr>
          <a:xfrm>
            <a:off x="7497844" y="1227871"/>
            <a:ext cx="1220071" cy="19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0F8DC3-2480-5098-E020-2A10F9AF2FA6}"/>
              </a:ext>
            </a:extLst>
          </p:cNvPr>
          <p:cNvSpPr/>
          <p:nvPr/>
        </p:nvSpPr>
        <p:spPr>
          <a:xfrm>
            <a:off x="10754707" y="1232903"/>
            <a:ext cx="1381996" cy="196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1BE45F1-FC4B-4A40-8EC3-4310A92D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>
            <a:normAutofit/>
          </a:bodyPr>
          <a:lstStyle/>
          <a:p>
            <a:r>
              <a:rPr lang="en-US" altLang="en-US" dirty="0"/>
              <a:t>Expressiveness Principle – </a:t>
            </a:r>
            <a:r>
              <a:rPr lang="en-US" dirty="0"/>
              <a:t>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AF170-A920-4CE8-82E6-FB9EA23F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5" y="1319213"/>
            <a:ext cx="5451475" cy="5057775"/>
          </a:xfrm>
        </p:spPr>
        <p:txBody>
          <a:bodyPr>
            <a:normAutofit/>
          </a:bodyPr>
          <a:lstStyle/>
          <a:p>
            <a:r>
              <a:rPr lang="en-US" dirty="0"/>
              <a:t>Correctly used channels</a:t>
            </a:r>
          </a:p>
          <a:p>
            <a:pPr lvl="1"/>
            <a:r>
              <a:rPr lang="en-US" dirty="0"/>
              <a:t>Spatial position to group information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Color Hue to identify used colors </a:t>
            </a:r>
          </a:p>
          <a:p>
            <a:endParaRPr lang="en-US" dirty="0"/>
          </a:p>
          <a:p>
            <a:r>
              <a:rPr lang="en-US" dirty="0"/>
              <a:t>Incorrectly used channels</a:t>
            </a:r>
          </a:p>
          <a:p>
            <a:pPr lvl="1"/>
            <a:r>
              <a:rPr lang="en-US" dirty="0"/>
              <a:t>Color Hue to encode multiple attributes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Size of the circle has no meaning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03699-2C74-4F81-99DD-D42A2714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3675"/>
            <a:ext cx="41148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0F81-85A0-49E3-8394-C5737192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18D48B80-C6F2-494F-89CA-743713A8CBC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Meaningless visualization">
            <a:extLst>
              <a:ext uri="{FF2B5EF4-FFF2-40B4-BE49-F238E27FC236}">
                <a16:creationId xmlns:a16="http://schemas.microsoft.com/office/drawing/2014/main" id="{5BDF6B21-B8C8-4557-A3FB-E3495531A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t="2210" r="3341" b="5861"/>
          <a:stretch/>
        </p:blipFill>
        <p:spPr bwMode="auto">
          <a:xfrm>
            <a:off x="5791200" y="1177004"/>
            <a:ext cx="6427808" cy="52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6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Effectiveness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68" y="1319514"/>
            <a:ext cx="5552332" cy="5058137"/>
          </a:xfrm>
        </p:spPr>
        <p:txBody>
          <a:bodyPr>
            <a:normAutofit/>
          </a:bodyPr>
          <a:lstStyle/>
          <a:p>
            <a:r>
              <a:rPr lang="en-US" dirty="0"/>
              <a:t>Encode most </a:t>
            </a:r>
            <a:r>
              <a:rPr lang="en-US" b="1" dirty="0"/>
              <a:t>important attributes </a:t>
            </a:r>
            <a:r>
              <a:rPr lang="en-US" dirty="0"/>
              <a:t>with </a:t>
            </a:r>
            <a:r>
              <a:rPr lang="en-US" b="1" dirty="0"/>
              <a:t>highest ranked</a:t>
            </a:r>
            <a:r>
              <a:rPr lang="en-US" dirty="0"/>
              <a:t> channels</a:t>
            </a:r>
          </a:p>
          <a:p>
            <a:endParaRPr lang="en-US" dirty="0"/>
          </a:p>
          <a:p>
            <a:r>
              <a:rPr lang="en-US" dirty="0"/>
              <a:t>Decreasingly important attributes can be matched with less effective channels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19800" y="1229262"/>
            <a:ext cx="6145932" cy="401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5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610F-B190-C395-16C1-B476BF3E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Channels are Ranked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DA50A4-3AFC-14AE-E0BF-94A6DE1FA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7096652" cy="5058137"/>
          </a:xfrm>
        </p:spPr>
        <p:txBody>
          <a:bodyPr>
            <a:normAutofit/>
          </a:bodyPr>
          <a:lstStyle/>
          <a:p>
            <a:r>
              <a:rPr lang="en-US" b="1" dirty="0"/>
              <a:t>Accuracy</a:t>
            </a:r>
            <a:r>
              <a:rPr lang="en-US" dirty="0"/>
              <a:t> is used to quantify effectiveness</a:t>
            </a:r>
          </a:p>
          <a:p>
            <a:pPr lvl="1"/>
            <a:r>
              <a:rPr lang="en-US" dirty="0"/>
              <a:t>How close is human perceptual judgement to some objective measurement of the stimulus</a:t>
            </a:r>
          </a:p>
          <a:p>
            <a:pPr lvl="4"/>
            <a:endParaRPr lang="en-US" dirty="0"/>
          </a:p>
          <a:p>
            <a:r>
              <a:rPr lang="en-US" dirty="0"/>
              <a:t>Psychophysics</a:t>
            </a:r>
          </a:p>
          <a:p>
            <a:pPr lvl="1"/>
            <a:r>
              <a:rPr lang="en-US" dirty="0"/>
              <a:t>Subfield of psychology devoted to the </a:t>
            </a:r>
            <a:r>
              <a:rPr lang="en-US" b="1" i="1" dirty="0"/>
              <a:t>systematic measurement of general human perception</a:t>
            </a:r>
          </a:p>
          <a:p>
            <a:pPr lvl="4"/>
            <a:endParaRPr lang="en-US" dirty="0"/>
          </a:p>
          <a:p>
            <a:pPr lvl="1"/>
            <a:r>
              <a:rPr lang="en-US" dirty="0"/>
              <a:t>Psychophysical Power Law of Stevens</a:t>
            </a:r>
          </a:p>
          <a:p>
            <a:pPr lvl="4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9FB63-55EC-BDB4-7EB4-A734D06B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13E3A-C908-815D-A5A1-4946D5B3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74EF-631F-4E9B-8A08-1CACC194D760}" type="slidenum">
              <a:rPr lang="en-US" smtClean="0"/>
              <a:t>26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98659CD-991A-D787-B1B6-35D86057B7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7120" y="1214390"/>
            <a:ext cx="4558148" cy="55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3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0ECBC-2062-208A-6315-677C203C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910" y="1239140"/>
            <a:ext cx="8385425" cy="5479585"/>
          </a:xfrm>
          <a:prstGeom prst="rect">
            <a:avLst/>
          </a:prstGeom>
        </p:spPr>
      </p:pic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Channel Rankings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5241-27AB-4A0F-BB0D-741567B503CD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25B44913-BCE1-4551-B95A-3A90D20A8FB0}"/>
              </a:ext>
            </a:extLst>
          </p:cNvPr>
          <p:cNvSpPr/>
          <p:nvPr/>
        </p:nvSpPr>
        <p:spPr>
          <a:xfrm>
            <a:off x="380385" y="1179415"/>
            <a:ext cx="4135120" cy="1402495"/>
          </a:xfrm>
          <a:prstGeom prst="roundRect">
            <a:avLst>
              <a:gd name="adj" fmla="val 3077"/>
            </a:avLst>
          </a:prstGeom>
          <a:noFill/>
          <a:ln w="38100" cmpd="sng">
            <a:solidFill>
              <a:srgbClr val="004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45E291FE-52BA-4E5F-8B28-F2F8FFE0C51F}"/>
              </a:ext>
            </a:extLst>
          </p:cNvPr>
          <p:cNvSpPr/>
          <p:nvPr/>
        </p:nvSpPr>
        <p:spPr>
          <a:xfrm>
            <a:off x="5084692" y="1185765"/>
            <a:ext cx="3862538" cy="843695"/>
          </a:xfrm>
          <a:prstGeom prst="roundRect">
            <a:avLst>
              <a:gd name="adj" fmla="val 3077"/>
            </a:avLst>
          </a:prstGeom>
          <a:noFill/>
          <a:ln w="38100" cmpd="sng">
            <a:solidFill>
              <a:srgbClr val="00499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E0F0E-A76C-EB0D-5CB1-1DA2C0DC1223}"/>
              </a:ext>
            </a:extLst>
          </p:cNvPr>
          <p:cNvSpPr>
            <a:spLocks/>
          </p:cNvSpPr>
          <p:nvPr/>
        </p:nvSpPr>
        <p:spPr bwMode="auto">
          <a:xfrm>
            <a:off x="5498718" y="3570435"/>
            <a:ext cx="6518506" cy="301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>
            <a:lvl1pPr marL="342900" indent="-342900"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marL="228600" indent="-228600">
              <a:spcBef>
                <a:spcPts val="76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n-lt"/>
                <a:cs typeface="Gill Sans" charset="0"/>
              </a:rPr>
              <a:t>Expressiveness principle</a:t>
            </a:r>
          </a:p>
          <a:p>
            <a:pPr marL="630238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cs typeface="Gill Sans" charset="0"/>
              </a:rPr>
              <a:t>Match channel and data characteristics</a:t>
            </a:r>
          </a:p>
          <a:p>
            <a:pPr marL="571500" lvl="2">
              <a:spcBef>
                <a:spcPts val="666"/>
              </a:spcBef>
              <a:buSzPct val="100000"/>
            </a:pPr>
            <a:endParaRPr lang="en-US" altLang="en-US" sz="300" dirty="0">
              <a:latin typeface="+mn-lt"/>
              <a:cs typeface="Gill Sans" charset="0"/>
            </a:endParaRPr>
          </a:p>
          <a:p>
            <a:pPr marL="228600" indent="-228600">
              <a:spcBef>
                <a:spcPts val="76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+mn-lt"/>
                <a:cs typeface="Gill Sans" charset="0"/>
              </a:rPr>
              <a:t>Effectiveness principle</a:t>
            </a:r>
          </a:p>
          <a:p>
            <a:pPr marL="630238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  <a:cs typeface="Gill Sans" charset="0"/>
              </a:rPr>
              <a:t>Encode most important attributes with highest ranked channels</a:t>
            </a:r>
          </a:p>
          <a:p>
            <a:pPr marL="630238" lvl="2" indent="-285750">
              <a:spcBef>
                <a:spcPts val="6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+mn-lt"/>
                <a:cs typeface="Gill Sans" charset="0"/>
              </a:rPr>
              <a:t>Spatial position ranks high for both</a:t>
            </a:r>
          </a:p>
        </p:txBody>
      </p:sp>
    </p:spTree>
    <p:extLst>
      <p:ext uri="{BB962C8B-B14F-4D97-AF65-F5344CB8AC3E}">
        <p14:creationId xmlns:p14="http://schemas.microsoft.com/office/powerpoint/2010/main" val="347557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4" y="90806"/>
            <a:ext cx="9616843" cy="1123584"/>
          </a:xfrm>
        </p:spPr>
        <p:txBody>
          <a:bodyPr>
            <a:normAutofit/>
          </a:bodyPr>
          <a:lstStyle/>
          <a:p>
            <a:r>
              <a:rPr lang="en-US" dirty="0"/>
              <a:t>Channel Rankings – Identity Channels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1592"/>
          <a:stretch/>
        </p:blipFill>
        <p:spPr>
          <a:xfrm>
            <a:off x="4543741" y="2287165"/>
            <a:ext cx="3746122" cy="33308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1753"/>
          <a:stretch/>
        </p:blipFill>
        <p:spPr>
          <a:xfrm>
            <a:off x="562102" y="2287165"/>
            <a:ext cx="3718804" cy="33462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3408" y="1552886"/>
            <a:ext cx="6377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Color Hue encoding &gt; Shape encoding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310"/>
          <a:stretch/>
        </p:blipFill>
        <p:spPr>
          <a:xfrm>
            <a:off x="8552698" y="1664441"/>
            <a:ext cx="3421264" cy="45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4" y="90806"/>
            <a:ext cx="9626675" cy="1123584"/>
          </a:xfrm>
        </p:spPr>
        <p:txBody>
          <a:bodyPr>
            <a:normAutofit/>
          </a:bodyPr>
          <a:lstStyle/>
          <a:p>
            <a:r>
              <a:rPr lang="en-US" dirty="0"/>
              <a:t>Channel Rankings – Identity Channels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29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43049" y="1589522"/>
            <a:ext cx="7478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Spatial region encoding &gt; Color hue encoding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50829"/>
          <a:stretch/>
        </p:blipFill>
        <p:spPr>
          <a:xfrm>
            <a:off x="255854" y="2309511"/>
            <a:ext cx="3934181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B51D6A-6C56-A1D1-497D-0ADB72C3F5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310"/>
          <a:stretch/>
        </p:blipFill>
        <p:spPr>
          <a:xfrm>
            <a:off x="8552698" y="1664441"/>
            <a:ext cx="3421264" cy="459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ADF8F-A352-1332-7293-3B632116C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71"/>
          <a:stretch/>
        </p:blipFill>
        <p:spPr>
          <a:xfrm>
            <a:off x="4190034" y="2309511"/>
            <a:ext cx="4066819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8A6A-FA63-8EE9-8B9C-6C45FFD2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90806"/>
            <a:ext cx="9301019" cy="1123584"/>
          </a:xfrm>
        </p:spPr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C927-107C-32A4-28B4-90E2212D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1319514"/>
            <a:ext cx="11493176" cy="50581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35728"/>
                </a:solidFill>
              </a:rPr>
              <a:t>What?</a:t>
            </a:r>
            <a:r>
              <a:rPr lang="en-US" dirty="0"/>
              <a:t> – Data Abstraction</a:t>
            </a:r>
          </a:p>
          <a:p>
            <a:pPr lvl="1"/>
            <a:r>
              <a:rPr lang="en-US" dirty="0"/>
              <a:t>Attribute Types in </a:t>
            </a:r>
            <a:r>
              <a:rPr lang="en-US" dirty="0" err="1"/>
              <a:t>InfoVis</a:t>
            </a:r>
            <a:endParaRPr lang="en-US" dirty="0"/>
          </a:p>
          <a:p>
            <a:pPr lvl="3"/>
            <a:endParaRPr lang="en-US" dirty="0">
              <a:solidFill>
                <a:srgbClr val="EEB21C"/>
              </a:solidFill>
            </a:endParaRPr>
          </a:p>
          <a:p>
            <a:r>
              <a:rPr lang="en-US" dirty="0">
                <a:solidFill>
                  <a:srgbClr val="EEB21C"/>
                </a:solidFill>
              </a:rPr>
              <a:t>Why? </a:t>
            </a:r>
            <a:r>
              <a:rPr lang="en-US" dirty="0"/>
              <a:t>– Task Abstraction</a:t>
            </a:r>
          </a:p>
          <a:p>
            <a:pPr lvl="4"/>
            <a:endParaRPr lang="en-US" dirty="0"/>
          </a:p>
          <a:p>
            <a:r>
              <a:rPr lang="en-US" altLang="en-US" dirty="0"/>
              <a:t>Building Blocks: Marks and Channels</a:t>
            </a:r>
          </a:p>
          <a:p>
            <a:pPr lvl="1"/>
            <a:r>
              <a:rPr lang="en-US" altLang="en-US" dirty="0"/>
              <a:t>Expressiveness Principle</a:t>
            </a:r>
          </a:p>
          <a:p>
            <a:pPr lvl="1"/>
            <a:r>
              <a:rPr lang="en-US" dirty="0"/>
              <a:t>Effectiveness Principle</a:t>
            </a:r>
          </a:p>
          <a:p>
            <a:pPr lvl="3"/>
            <a:endParaRPr lang="en-US" dirty="0">
              <a:solidFill>
                <a:srgbClr val="22A186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76F6C-FF6A-42FE-F8CD-2A03D06B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52850" y="6483675"/>
            <a:ext cx="4686300" cy="365125"/>
          </a:xfrm>
        </p:spPr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896BB-197A-1B4C-F624-47FD4395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675"/>
            <a:ext cx="2743200" cy="365125"/>
          </a:xfrm>
        </p:spPr>
        <p:txBody>
          <a:bodyPr/>
          <a:lstStyle/>
          <a:p>
            <a:fld id="{585D1D2E-7D28-4689-A3BE-471EA6186B8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4A3500-B7D6-2D8A-8DC1-BEA93EC3E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6339" r="4904" b="5928"/>
          <a:stretch/>
        </p:blipFill>
        <p:spPr bwMode="auto">
          <a:xfrm>
            <a:off x="8610600" y="3342674"/>
            <a:ext cx="3408572" cy="332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18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Channel Rankings – Magnitude Channels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19" y="3430263"/>
            <a:ext cx="1362667" cy="1814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491" y="2884473"/>
            <a:ext cx="1228930" cy="23602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593" y="3029070"/>
            <a:ext cx="1612067" cy="228797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3942"/>
          <a:stretch/>
        </p:blipFill>
        <p:spPr>
          <a:xfrm>
            <a:off x="8032879" y="1584769"/>
            <a:ext cx="4113030" cy="47945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64375" y="1240789"/>
            <a:ext cx="5277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on common scale &gt; Position on unaligned scale &gt; Length</a:t>
            </a:r>
          </a:p>
        </p:txBody>
      </p:sp>
    </p:spTree>
    <p:extLst>
      <p:ext uri="{BB962C8B-B14F-4D97-AF65-F5344CB8AC3E}">
        <p14:creationId xmlns:p14="http://schemas.microsoft.com/office/powerpoint/2010/main" val="385975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Channel Rankings – Magnitude Channels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Advanced Visualizations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3665" y="1272253"/>
            <a:ext cx="583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Tilt encoding &gt; Area (2D Size) encoding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E9E4-D721-4A41-AD4B-C9B30341BA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08"/>
          <a:stretch/>
        </p:blipFill>
        <p:spPr>
          <a:xfrm>
            <a:off x="146179" y="2215941"/>
            <a:ext cx="3800788" cy="3333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8B416E-B2DF-3E52-07E2-81941A625E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43942"/>
          <a:stretch/>
        </p:blipFill>
        <p:spPr>
          <a:xfrm>
            <a:off x="8032879" y="1584769"/>
            <a:ext cx="4113030" cy="4794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EBE49-6653-10F6-9928-CB645B817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08"/>
          <a:stretch/>
        </p:blipFill>
        <p:spPr>
          <a:xfrm>
            <a:off x="4232089" y="2215941"/>
            <a:ext cx="3800789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Analysis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D35728"/>
                </a:solidFill>
              </a:rPr>
              <a:t>What</a:t>
            </a:r>
            <a:r>
              <a:rPr lang="en-US" altLang="en-US" dirty="0"/>
              <a:t> data is shown? </a:t>
            </a:r>
          </a:p>
          <a:p>
            <a:pPr lvl="1"/>
            <a:r>
              <a:rPr lang="en-US" altLang="en-US" dirty="0">
                <a:solidFill>
                  <a:srgbClr val="004992"/>
                </a:solidFill>
              </a:rPr>
              <a:t>Data</a:t>
            </a:r>
            <a:r>
              <a:rPr lang="en-US" altLang="en-US" dirty="0"/>
              <a:t> abstraction</a:t>
            </a:r>
          </a:p>
          <a:p>
            <a:pPr lvl="1"/>
            <a:endParaRPr lang="en-US" altLang="en-US" dirty="0">
              <a:solidFill>
                <a:srgbClr val="22A186"/>
              </a:solidFill>
            </a:endParaRPr>
          </a:p>
          <a:p>
            <a:r>
              <a:rPr lang="en-US" altLang="en-US" dirty="0">
                <a:solidFill>
                  <a:srgbClr val="EEB21C"/>
                </a:solidFill>
              </a:rPr>
              <a:t>Why</a:t>
            </a:r>
            <a:r>
              <a:rPr lang="en-US" altLang="en-US" dirty="0"/>
              <a:t> does the user need it?</a:t>
            </a:r>
          </a:p>
          <a:p>
            <a:pPr lvl="1"/>
            <a:r>
              <a:rPr lang="en-US" altLang="en-US" dirty="0">
                <a:solidFill>
                  <a:srgbClr val="004992"/>
                </a:solidFill>
              </a:rPr>
              <a:t>Task</a:t>
            </a:r>
            <a:r>
              <a:rPr lang="en-US" altLang="en-US" dirty="0"/>
              <a:t> abstraction	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22A186"/>
                </a:solidFill>
              </a:rPr>
              <a:t>How</a:t>
            </a:r>
            <a:r>
              <a:rPr lang="en-US" altLang="en-US" dirty="0"/>
              <a:t> is it shown?</a:t>
            </a:r>
          </a:p>
          <a:p>
            <a:pPr lvl="1"/>
            <a:r>
              <a:rPr lang="en-US" altLang="en-US" dirty="0">
                <a:solidFill>
                  <a:srgbClr val="004992"/>
                </a:solidFill>
              </a:rPr>
              <a:t>Idiom</a:t>
            </a:r>
            <a:r>
              <a:rPr lang="en-US" altLang="en-US" dirty="0"/>
              <a:t>: visual encoding and interaction</a:t>
            </a:r>
          </a:p>
          <a:p>
            <a:pPr lvl="1"/>
            <a:endParaRPr lang="en-US" dirty="0"/>
          </a:p>
          <a:p>
            <a:r>
              <a:rPr lang="en-US" dirty="0"/>
              <a:t>What-Why-How analysis framework as scaffold to think systematically about design space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2572" y="1496291"/>
            <a:ext cx="2445806" cy="249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4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793CEA-4BAB-3944-D0E6-566F0152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35728"/>
                </a:solidFill>
              </a:rPr>
              <a:t>What?</a:t>
            </a:r>
            <a:r>
              <a:rPr lang="en-US" dirty="0"/>
              <a:t> – Data Abstraction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58CF10-E93C-FFC7-A356-D8F2B90F0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E9B8C4-1821-15AF-4E9B-DA67C9862A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3132" y="2702283"/>
            <a:ext cx="2056451" cy="193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9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47B-4E03-42DC-B9B4-C52EB348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5CA568-56A5-4E44-8F08-82C9D36D9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468" y="1634607"/>
            <a:ext cx="11443063" cy="4457616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item</a:t>
            </a:r>
            <a:r>
              <a:rPr lang="en-US" dirty="0"/>
              <a:t> is an individual entity that is discrete</a:t>
            </a:r>
          </a:p>
          <a:p>
            <a:pPr lvl="1"/>
            <a:r>
              <a:rPr lang="en-US" dirty="0"/>
              <a:t>I.e., a row in a table</a:t>
            </a:r>
          </a:p>
          <a:p>
            <a:pPr lvl="4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attribute</a:t>
            </a:r>
            <a:r>
              <a:rPr lang="en-US" dirty="0"/>
              <a:t> is some specific property that can be measured, observed, or logged.</a:t>
            </a:r>
          </a:p>
          <a:p>
            <a:pPr lvl="1"/>
            <a:r>
              <a:rPr lang="en-US" dirty="0"/>
              <a:t>I.e.,  a column in a table</a:t>
            </a:r>
          </a:p>
          <a:p>
            <a:pPr lvl="1"/>
            <a:r>
              <a:rPr lang="en-US" dirty="0"/>
              <a:t>Example: student name, registration number, contact number, marks in quiz 1, etc.</a:t>
            </a:r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link</a:t>
            </a:r>
            <a:r>
              <a:rPr lang="en-US" dirty="0"/>
              <a:t> is a relationship between items, typically within a network</a:t>
            </a:r>
          </a:p>
          <a:p>
            <a:pPr lvl="4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position</a:t>
            </a:r>
            <a:r>
              <a:rPr lang="en-US" dirty="0"/>
              <a:t> is spatial data, providing a location in a space</a:t>
            </a:r>
          </a:p>
          <a:p>
            <a:pPr lvl="1"/>
            <a:r>
              <a:rPr lang="en-US" dirty="0"/>
              <a:t>Example: latitude &amp; longitude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6BC2C-32D2-4844-9686-2BE7BB36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EEA08-8434-419E-B399-8D07B0D0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C74EF-631F-4E9B-8A08-1CACC194D76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D6918-0BFE-453E-8E50-AFC4FD15AA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574"/>
          <a:stretch/>
        </p:blipFill>
        <p:spPr>
          <a:xfrm>
            <a:off x="2410894" y="1214390"/>
            <a:ext cx="7250137" cy="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1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– Dataset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B5602B-40DD-6B2E-E050-DA36CFBDE4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7574"/>
          <a:stretch/>
        </p:blipFill>
        <p:spPr>
          <a:xfrm>
            <a:off x="2410894" y="1214390"/>
            <a:ext cx="7250137" cy="95395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B33417C-6C50-9271-03EA-1497496D3A4F}"/>
              </a:ext>
            </a:extLst>
          </p:cNvPr>
          <p:cNvGrpSpPr/>
          <p:nvPr/>
        </p:nvGrpSpPr>
        <p:grpSpPr>
          <a:xfrm>
            <a:off x="2305343" y="2821152"/>
            <a:ext cx="7682913" cy="1405408"/>
            <a:chOff x="1360463" y="2821152"/>
            <a:chExt cx="7682913" cy="14054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r="55149" b="51473"/>
            <a:stretch/>
          </p:blipFill>
          <p:spPr>
            <a:xfrm>
              <a:off x="1360463" y="2821152"/>
              <a:ext cx="4247857" cy="140540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66E9F2-3655-951E-F123-DC39FD51A976}"/>
                </a:ext>
              </a:extLst>
            </p:cNvPr>
            <p:cNvSpPr/>
            <p:nvPr/>
          </p:nvSpPr>
          <p:spPr>
            <a:xfrm>
              <a:off x="1882609" y="2910072"/>
              <a:ext cx="3084576" cy="326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07F8F5-F1E2-B18D-ADD5-DCAA236FF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8418" r="61178" b="85232"/>
            <a:stretch/>
          </p:blipFill>
          <p:spPr>
            <a:xfrm>
              <a:off x="1859280" y="2821152"/>
              <a:ext cx="1932432" cy="4276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E675765-EB40-FB15-4A49-81C8F50C1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3516" t="16256" b="51473"/>
            <a:stretch/>
          </p:blipFill>
          <p:spPr>
            <a:xfrm>
              <a:off x="5587999" y="3291930"/>
              <a:ext cx="3455377" cy="93463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62DBF09-20C0-4215-8824-F1E50C2F8A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173" t="48403" r="75423"/>
          <a:stretch/>
        </p:blipFill>
        <p:spPr>
          <a:xfrm>
            <a:off x="2700528" y="4222938"/>
            <a:ext cx="1932432" cy="1494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32DC1-BB63-5216-5187-E6C518387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2632" t="48403" r="18499"/>
          <a:stretch/>
        </p:blipFill>
        <p:spPr>
          <a:xfrm>
            <a:off x="6444614" y="4222938"/>
            <a:ext cx="1787183" cy="1494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A8FFCD-78D3-8170-2BCB-04C4EB7EC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4576" t="48403" r="56554"/>
          <a:stretch/>
        </p:blipFill>
        <p:spPr>
          <a:xfrm>
            <a:off x="4632959" y="4222938"/>
            <a:ext cx="1787183" cy="14943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F8B1E7-729C-87E6-18E3-D42792E15A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130" t="48403"/>
          <a:stretch/>
        </p:blipFill>
        <p:spPr>
          <a:xfrm>
            <a:off x="8200438" y="4222938"/>
            <a:ext cx="1787183" cy="149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9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9D21-6006-46CA-B502-9D37F30E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Types – Tables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4B443-0E5E-4ED6-933C-A5FFDE93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5946D-6438-43A9-AF76-83A82D8A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759772-9BA9-42DE-9D81-A91F79309B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708" t="9534" r="70344" b="47472"/>
          <a:stretch/>
        </p:blipFill>
        <p:spPr>
          <a:xfrm>
            <a:off x="1654702" y="3392658"/>
            <a:ext cx="2173883" cy="158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33DC77-EBC0-47F3-BA71-166729B6C4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152" t="16822" r="75435"/>
          <a:stretch/>
        </p:blipFill>
        <p:spPr>
          <a:xfrm>
            <a:off x="299497" y="1444047"/>
            <a:ext cx="1371600" cy="1797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612689-ADF6-403F-8B34-BF9903AB1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527" t="57006" r="70344"/>
          <a:stretch/>
        </p:blipFill>
        <p:spPr>
          <a:xfrm>
            <a:off x="1671097" y="4974971"/>
            <a:ext cx="2021483" cy="15832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270CBE-0D60-417F-B07C-DF1A8DB0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985" y="2321759"/>
            <a:ext cx="5843642" cy="4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7DC65-3A4B-4AEE-B27A-DB3DA453B868}"/>
              </a:ext>
            </a:extLst>
          </p:cNvPr>
          <p:cNvGrpSpPr/>
          <p:nvPr/>
        </p:nvGrpSpPr>
        <p:grpSpPr>
          <a:xfrm>
            <a:off x="8857457" y="2004014"/>
            <a:ext cx="1089182" cy="4523396"/>
            <a:chOff x="8181959" y="628376"/>
            <a:chExt cx="1371518" cy="56959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4B488F-A1B7-491F-A399-7F51CF80E1EB}"/>
                </a:ext>
              </a:extLst>
            </p:cNvPr>
            <p:cNvSpPr/>
            <p:nvPr/>
          </p:nvSpPr>
          <p:spPr>
            <a:xfrm>
              <a:off x="8362835" y="1028486"/>
              <a:ext cx="1009765" cy="529583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FD3B9F-F4F0-4852-84B8-DAE389D25DFA}"/>
                </a:ext>
              </a:extLst>
            </p:cNvPr>
            <p:cNvSpPr txBox="1"/>
            <p:nvPr/>
          </p:nvSpPr>
          <p:spPr>
            <a:xfrm>
              <a:off x="8181959" y="628376"/>
              <a:ext cx="1371518" cy="426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C00000"/>
                  </a:solidFill>
                </a:rPr>
                <a:t>Attribute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6B9E09-A079-4D36-83A3-46764A343F56}"/>
              </a:ext>
            </a:extLst>
          </p:cNvPr>
          <p:cNvGrpSpPr/>
          <p:nvPr/>
        </p:nvGrpSpPr>
        <p:grpSpPr>
          <a:xfrm>
            <a:off x="5265751" y="3845737"/>
            <a:ext cx="6478876" cy="338554"/>
            <a:chOff x="3659215" y="2947507"/>
            <a:chExt cx="8158315" cy="4263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9CA12F-D135-44F5-AF84-9C2B2B97E86E}"/>
                </a:ext>
              </a:extLst>
            </p:cNvPr>
            <p:cNvSpPr/>
            <p:nvPr/>
          </p:nvSpPr>
          <p:spPr>
            <a:xfrm>
              <a:off x="4459114" y="3021987"/>
              <a:ext cx="7358416" cy="2511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D7B76E-AD85-45DC-B4F0-4A54529B0BA9}"/>
                </a:ext>
              </a:extLst>
            </p:cNvPr>
            <p:cNvSpPr txBox="1"/>
            <p:nvPr/>
          </p:nvSpPr>
          <p:spPr>
            <a:xfrm>
              <a:off x="3659215" y="2947507"/>
              <a:ext cx="773131" cy="426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C00000"/>
                  </a:solidFill>
                </a:rPr>
                <a:t>Item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DA9ECB-1D68-4B6E-9323-9F7895FF890A}"/>
              </a:ext>
            </a:extLst>
          </p:cNvPr>
          <p:cNvGrpSpPr/>
          <p:nvPr/>
        </p:nvGrpSpPr>
        <p:grpSpPr>
          <a:xfrm>
            <a:off x="5347286" y="2701989"/>
            <a:ext cx="1609844" cy="338554"/>
            <a:chOff x="3761886" y="1507279"/>
            <a:chExt cx="2027144" cy="4263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0A926B-9E44-43E2-9E34-FAE48171091A}"/>
                </a:ext>
              </a:extLst>
            </p:cNvPr>
            <p:cNvSpPr/>
            <p:nvPr/>
          </p:nvSpPr>
          <p:spPr>
            <a:xfrm>
              <a:off x="4779265" y="1625857"/>
              <a:ext cx="1009765" cy="2511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65CF12-97AA-4024-8C77-AFE1A279A7C8}"/>
                </a:ext>
              </a:extLst>
            </p:cNvPr>
            <p:cNvSpPr txBox="1"/>
            <p:nvPr/>
          </p:nvSpPr>
          <p:spPr>
            <a:xfrm>
              <a:off x="3761886" y="1507279"/>
              <a:ext cx="728533" cy="426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1600" b="1" dirty="0">
                  <a:solidFill>
                    <a:srgbClr val="C00000"/>
                  </a:solidFill>
                </a:rPr>
                <a:t>Cell</a:t>
              </a:r>
              <a:endParaRPr lang="en-US" sz="16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FEC6BC-0B17-4D07-8D6E-40B0680A7B45}"/>
              </a:ext>
            </a:extLst>
          </p:cNvPr>
          <p:cNvSpPr txBox="1"/>
          <p:nvPr/>
        </p:nvSpPr>
        <p:spPr>
          <a:xfrm>
            <a:off x="1712068" y="1091396"/>
            <a:ext cx="9418230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made up of rows and columns</a:t>
            </a:r>
          </a:p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familiar form to anybody who has used a spreadsheet</a:t>
            </a:r>
          </a:p>
        </p:txBody>
      </p:sp>
    </p:spTree>
    <p:extLst>
      <p:ext uri="{BB962C8B-B14F-4D97-AF65-F5344CB8AC3E}">
        <p14:creationId xmlns:p14="http://schemas.microsoft.com/office/powerpoint/2010/main" val="26026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2367-6550-4958-A1D2-44097166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Types – Networks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34083B-385F-45FA-9C8D-672FE2DC0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Visualization - Visualization Analysis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E855-8040-4158-962E-BF20F418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78857-D732-4D8D-B19A-85D82ADBBC33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72FDC-E4B7-4993-92F7-282A096D30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0066" t="10599" r="48611" b="48510"/>
          <a:stretch/>
        </p:blipFill>
        <p:spPr>
          <a:xfrm>
            <a:off x="2535434" y="2585490"/>
            <a:ext cx="2001388" cy="1687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AF346-5E7B-4411-B8AE-0707A354C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882" t="16822" r="56705"/>
          <a:stretch/>
        </p:blipFill>
        <p:spPr>
          <a:xfrm>
            <a:off x="310293" y="1494878"/>
            <a:ext cx="1371600" cy="17970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E7CE91-5FFF-40FE-A999-AA027764EE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3421" t="60455" r="54571" b="13376"/>
          <a:stretch/>
        </p:blipFill>
        <p:spPr>
          <a:xfrm>
            <a:off x="2820056" y="4756850"/>
            <a:ext cx="1416664" cy="1356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D704F0-5779-4805-88A7-E6630E0BF8CE}"/>
              </a:ext>
            </a:extLst>
          </p:cNvPr>
          <p:cNvSpPr txBox="1"/>
          <p:nvPr/>
        </p:nvSpPr>
        <p:spPr>
          <a:xfrm>
            <a:off x="1726429" y="1104127"/>
            <a:ext cx="928074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Networks contains relationships between two or more items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7A4573-D0A0-2635-77B9-A007F45BD88A}"/>
              </a:ext>
            </a:extLst>
          </p:cNvPr>
          <p:cNvGrpSpPr/>
          <p:nvPr/>
        </p:nvGrpSpPr>
        <p:grpSpPr>
          <a:xfrm>
            <a:off x="5402801" y="2185591"/>
            <a:ext cx="4655599" cy="4480646"/>
            <a:chOff x="6096000" y="1727033"/>
            <a:chExt cx="4963632" cy="5040161"/>
          </a:xfrm>
        </p:grpSpPr>
        <p:pic>
          <p:nvPicPr>
            <p:cNvPr id="6" name="Picture 4" descr="Visualize your Facebook friends network with R | R-bloggers">
              <a:extLst>
                <a:ext uri="{FF2B5EF4-FFF2-40B4-BE49-F238E27FC236}">
                  <a16:creationId xmlns:a16="http://schemas.microsoft.com/office/drawing/2014/main" id="{E9FFA537-A898-8FBA-29EC-0F2C9855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803562"/>
              <a:ext cx="4963632" cy="4963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6CC8D7-8D3E-D66C-2D85-124DA04FFD3E}"/>
                </a:ext>
              </a:extLst>
            </p:cNvPr>
            <p:cNvSpPr txBox="1"/>
            <p:nvPr/>
          </p:nvSpPr>
          <p:spPr>
            <a:xfrm>
              <a:off x="6383256" y="1727033"/>
              <a:ext cx="4389120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Facebook Friends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7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</TotalTime>
  <Words>1341</Words>
  <Application>Microsoft Office PowerPoint</Application>
  <PresentationFormat>Widescreen</PresentationFormat>
  <Paragraphs>321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Gill Sans</vt:lpstr>
      <vt:lpstr>Rockwell</vt:lpstr>
      <vt:lpstr>Twentieth Century</vt:lpstr>
      <vt:lpstr>URWBookmanL-Ligh</vt:lpstr>
      <vt:lpstr>Custom Design</vt:lpstr>
      <vt:lpstr>1_Custom Design</vt:lpstr>
      <vt:lpstr>PowerPoint Presentation</vt:lpstr>
      <vt:lpstr>Lecture 2 – Recap</vt:lpstr>
      <vt:lpstr>Today’s Agenda</vt:lpstr>
      <vt:lpstr>Visualization Analysis Framework</vt:lpstr>
      <vt:lpstr>What? – Data Abstraction</vt:lpstr>
      <vt:lpstr>Data Types</vt:lpstr>
      <vt:lpstr>What? – Dataset Types</vt:lpstr>
      <vt:lpstr>Dataset Types – Tables</vt:lpstr>
      <vt:lpstr>Dataset Types – Networks</vt:lpstr>
      <vt:lpstr>Dataset Types – Geometry</vt:lpstr>
      <vt:lpstr>Dataset Types – Sets, Lists, Clusters</vt:lpstr>
      <vt:lpstr>Variables/Attributes in ML</vt:lpstr>
      <vt:lpstr>Attribute Types in InfoVis</vt:lpstr>
      <vt:lpstr>ML to InfoVis Attribute Mappings</vt:lpstr>
      <vt:lpstr>Why? – Task Abstraction</vt:lpstr>
      <vt:lpstr>Task Abstraction – Vis Objectives</vt:lpstr>
      <vt:lpstr>How? – Visual Encoding</vt:lpstr>
      <vt:lpstr>Analyzing a Chart – Revisit </vt:lpstr>
      <vt:lpstr>Building Blocks: Marks and Channels</vt:lpstr>
      <vt:lpstr>Analyze Idiom Structure</vt:lpstr>
      <vt:lpstr>Channels Types</vt:lpstr>
      <vt:lpstr>Using Marks and Channels</vt:lpstr>
      <vt:lpstr>Expressiveness Principle</vt:lpstr>
      <vt:lpstr>Expressiveness Principle – Example</vt:lpstr>
      <vt:lpstr>Effectiveness Principle</vt:lpstr>
      <vt:lpstr>How the Channels are Ranked</vt:lpstr>
      <vt:lpstr>Channel Rankings</vt:lpstr>
      <vt:lpstr>Channel Rankings – Identity Channels</vt:lpstr>
      <vt:lpstr>Channel Rankings – Identity Channels</vt:lpstr>
      <vt:lpstr>Channel Rankings – Magnitude Channels</vt:lpstr>
      <vt:lpstr>Channel Rankings – Magnitude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Arham Muslim</cp:lastModifiedBy>
  <cp:revision>68</cp:revision>
  <dcterms:created xsi:type="dcterms:W3CDTF">2023-05-28T17:43:48Z</dcterms:created>
  <dcterms:modified xsi:type="dcterms:W3CDTF">2024-08-28T13:19:36Z</dcterms:modified>
</cp:coreProperties>
</file>