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x="18288000" cy="10287000"/>
  <p:notesSz cx="6858000" cy="9144000"/>
  <p:embeddedFontLst>
    <p:embeddedFont>
      <p:font typeface="Abril Fatface" charset="1" panose="02000503000000020003"/>
      <p:regular r:id="rId49"/>
    </p:embeddedFont>
    <p:embeddedFont>
      <p:font typeface="Nunito Sans" charset="1" panose="00000500000000000000"/>
      <p:regular r:id="rId50"/>
    </p:embeddedFont>
    <p:embeddedFont>
      <p:font typeface="Nunito Sans Semi-Bold" charset="1" panose="00000700000000000000"/>
      <p:regular r:id="rId51"/>
    </p:embeddedFont>
    <p:embeddedFont>
      <p:font typeface="Nunito Sans Bold" charset="1" panose="00000800000000000000"/>
      <p:regular r:id="rId52"/>
    </p:embeddedFont>
    <p:embeddedFont>
      <p:font typeface="Roboto" charset="1" panose="02000000000000000000"/>
      <p:regular r:id="rId53"/>
    </p:embeddedFont>
    <p:embeddedFont>
      <p:font typeface="Roboto Bold" charset="1" panose="02000000000000000000"/>
      <p:regular r:id="rId54"/>
    </p:embeddedFont>
    <p:embeddedFont>
      <p:font typeface="Open Sans" charset="1" panose="020B0606030504020204"/>
      <p:regular r:id="rId5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fonts/font49.fntdata" Type="http://schemas.openxmlformats.org/officeDocument/2006/relationships/font"/><Relationship Id="rId5" Target="tableStyles.xml" Type="http://schemas.openxmlformats.org/officeDocument/2006/relationships/tableStyles"/><Relationship Id="rId50" Target="fonts/font50.fntdata" Type="http://schemas.openxmlformats.org/officeDocument/2006/relationships/font"/><Relationship Id="rId51" Target="fonts/font51.fntdata" Type="http://schemas.openxmlformats.org/officeDocument/2006/relationships/font"/><Relationship Id="rId52" Target="fonts/font52.fntdata" Type="http://schemas.openxmlformats.org/officeDocument/2006/relationships/font"/><Relationship Id="rId53" Target="fonts/font53.fntdata" Type="http://schemas.openxmlformats.org/officeDocument/2006/relationships/font"/><Relationship Id="rId54" Target="fonts/font54.fntdata" Type="http://schemas.openxmlformats.org/officeDocument/2006/relationships/font"/><Relationship Id="rId55" Target="fonts/font55.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26.png" Type="http://schemas.openxmlformats.org/officeDocument/2006/relationships/image"/><Relationship Id="rId9" Target="../media/image27.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26.png" Type="http://schemas.openxmlformats.org/officeDocument/2006/relationships/image"/><Relationship Id="rId9" Target="../media/image27.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26.png" Type="http://schemas.openxmlformats.org/officeDocument/2006/relationships/image"/><Relationship Id="rId9" Target="../media/image27.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26.png" Type="http://schemas.openxmlformats.org/officeDocument/2006/relationships/image"/><Relationship Id="rId9" Target="../media/image27.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32.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3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3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35.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3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36.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37.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38.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3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2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26.png" Type="http://schemas.openxmlformats.org/officeDocument/2006/relationships/image"/><Relationship Id="rId9" Target="../media/image2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28.png" Type="http://schemas.openxmlformats.org/officeDocument/2006/relationships/image"/><Relationship Id="rId15" Target="../media/image29.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3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3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58300"/>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051626" y="6005355"/>
            <a:ext cx="3207674" cy="7200900"/>
          </a:xfrm>
          <a:custGeom>
            <a:avLst/>
            <a:gdLst/>
            <a:ahLst/>
            <a:cxnLst/>
            <a:rect r="r" b="b" t="t" l="l"/>
            <a:pathLst>
              <a:path h="7200900" w="3207674">
                <a:moveTo>
                  <a:pt x="0" y="0"/>
                </a:moveTo>
                <a:lnTo>
                  <a:pt x="3207674" y="0"/>
                </a:lnTo>
                <a:lnTo>
                  <a:pt x="3207674" y="7200900"/>
                </a:lnTo>
                <a:lnTo>
                  <a:pt x="0" y="72009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028700" y="730204"/>
            <a:ext cx="2824235" cy="298496"/>
          </a:xfrm>
          <a:prstGeom prst="rect">
            <a:avLst/>
          </a:prstGeom>
        </p:spPr>
        <p:txBody>
          <a:bodyPr anchor="t" rtlCol="false" tIns="0" lIns="0" bIns="0" rIns="0">
            <a:spAutoFit/>
          </a:bodyPr>
          <a:lstStyle/>
          <a:p>
            <a:pPr algn="l">
              <a:lnSpc>
                <a:spcPts val="2162"/>
              </a:lnSpc>
            </a:pPr>
            <a:r>
              <a:rPr lang="en-US" sz="2403">
                <a:solidFill>
                  <a:srgbClr val="0B2F3D"/>
                </a:solidFill>
                <a:latin typeface="Abril Fatface"/>
              </a:rPr>
              <a:t>HCI PROJECT</a:t>
            </a:r>
          </a:p>
        </p:txBody>
      </p:sp>
      <p:sp>
        <p:nvSpPr>
          <p:cNvPr name="Freeform 6" id="6"/>
          <p:cNvSpPr/>
          <p:nvPr/>
        </p:nvSpPr>
        <p:spPr>
          <a:xfrm flipH="false" flipV="false" rot="0">
            <a:off x="2900292" y="3142570"/>
            <a:ext cx="3630502" cy="3630502"/>
          </a:xfrm>
          <a:custGeom>
            <a:avLst/>
            <a:gdLst/>
            <a:ahLst/>
            <a:cxnLst/>
            <a:rect r="r" b="b" t="t" l="l"/>
            <a:pathLst>
              <a:path h="3630502" w="3630502">
                <a:moveTo>
                  <a:pt x="0" y="0"/>
                </a:moveTo>
                <a:lnTo>
                  <a:pt x="3630502" y="0"/>
                </a:lnTo>
                <a:lnTo>
                  <a:pt x="3630502" y="3630502"/>
                </a:lnTo>
                <a:lnTo>
                  <a:pt x="0" y="3630502"/>
                </a:lnTo>
                <a:lnTo>
                  <a:pt x="0" y="0"/>
                </a:lnTo>
                <a:close/>
              </a:path>
            </a:pathLst>
          </a:custGeom>
          <a:blipFill>
            <a:blip r:embed="rId8">
              <a:alphaModFix amt="5000"/>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2014122" y="3748514"/>
            <a:ext cx="2837586" cy="3024558"/>
          </a:xfrm>
          <a:custGeom>
            <a:avLst/>
            <a:gdLst/>
            <a:ahLst/>
            <a:cxnLst/>
            <a:rect r="r" b="b" t="t" l="l"/>
            <a:pathLst>
              <a:path h="3024558" w="2837586">
                <a:moveTo>
                  <a:pt x="0" y="0"/>
                </a:moveTo>
                <a:lnTo>
                  <a:pt x="2837585" y="0"/>
                </a:lnTo>
                <a:lnTo>
                  <a:pt x="2837585" y="3024558"/>
                </a:lnTo>
                <a:lnTo>
                  <a:pt x="0" y="3024558"/>
                </a:lnTo>
                <a:lnTo>
                  <a:pt x="0" y="0"/>
                </a:lnTo>
                <a:close/>
              </a:path>
            </a:pathLst>
          </a:custGeom>
          <a:blipFill>
            <a:blip r:embed="rId10">
              <a:alphaModFix amt="500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8207453" y="2762901"/>
            <a:ext cx="1873093" cy="1386089"/>
          </a:xfrm>
          <a:custGeom>
            <a:avLst/>
            <a:gdLst/>
            <a:ahLst/>
            <a:cxnLst/>
            <a:rect r="r" b="b" t="t" l="l"/>
            <a:pathLst>
              <a:path h="1386089" w="1873093">
                <a:moveTo>
                  <a:pt x="0" y="0"/>
                </a:moveTo>
                <a:lnTo>
                  <a:pt x="1873094" y="0"/>
                </a:lnTo>
                <a:lnTo>
                  <a:pt x="1873094" y="1386089"/>
                </a:lnTo>
                <a:lnTo>
                  <a:pt x="0" y="138608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2200300" y="4910063"/>
            <a:ext cx="2287222" cy="2287222"/>
          </a:xfrm>
          <a:custGeom>
            <a:avLst/>
            <a:gdLst/>
            <a:ahLst/>
            <a:cxnLst/>
            <a:rect r="r" b="b" t="t" l="l"/>
            <a:pathLst>
              <a:path h="2287222" w="2287222">
                <a:moveTo>
                  <a:pt x="0" y="0"/>
                </a:moveTo>
                <a:lnTo>
                  <a:pt x="2287222" y="0"/>
                </a:lnTo>
                <a:lnTo>
                  <a:pt x="2287222" y="2287222"/>
                </a:lnTo>
                <a:lnTo>
                  <a:pt x="0" y="2287222"/>
                </a:lnTo>
                <a:lnTo>
                  <a:pt x="0" y="0"/>
                </a:lnTo>
                <a:close/>
              </a:path>
            </a:pathLst>
          </a:custGeom>
          <a:blipFill>
            <a:blip r:embed="rId14">
              <a:alphaModFix amt="7999"/>
              <a:extLst>
                <a:ext uri="{96DAC541-7B7A-43D3-8B79-37D633B846F1}">
                  <asvg:svgBlip xmlns:asvg="http://schemas.microsoft.com/office/drawing/2016/SVG/main" r:embed="rId15"/>
                </a:ext>
              </a:extLst>
            </a:blip>
            <a:stretch>
              <a:fillRect l="0" t="0" r="0" b="0"/>
            </a:stretch>
          </a:blipFill>
        </p:spPr>
      </p:sp>
      <p:sp>
        <p:nvSpPr>
          <p:cNvPr name="TextBox 10" id="10"/>
          <p:cNvSpPr txBox="true"/>
          <p:nvPr/>
        </p:nvSpPr>
        <p:spPr>
          <a:xfrm rot="0">
            <a:off x="2272004" y="4615715"/>
            <a:ext cx="13743992" cy="1252449"/>
          </a:xfrm>
          <a:prstGeom prst="rect">
            <a:avLst/>
          </a:prstGeom>
        </p:spPr>
        <p:txBody>
          <a:bodyPr anchor="t" rtlCol="false" tIns="0" lIns="0" bIns="0" rIns="0">
            <a:spAutoFit/>
          </a:bodyPr>
          <a:lstStyle/>
          <a:p>
            <a:pPr algn="ctr">
              <a:lnSpc>
                <a:spcPts val="9110"/>
              </a:lnSpc>
            </a:pPr>
            <a:r>
              <a:rPr lang="en-US" sz="10122">
                <a:solidFill>
                  <a:srgbClr val="0B2F3D"/>
                </a:solidFill>
                <a:latin typeface="Abril Fatface"/>
              </a:rPr>
              <a:t>LEARNAIRA SYSTEM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58300"/>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730204"/>
            <a:ext cx="1853763" cy="298496"/>
          </a:xfrm>
          <a:prstGeom prst="rect">
            <a:avLst/>
          </a:prstGeom>
        </p:spPr>
        <p:txBody>
          <a:bodyPr anchor="t" rtlCol="false" tIns="0" lIns="0" bIns="0" rIns="0">
            <a:spAutoFit/>
          </a:bodyPr>
          <a:lstStyle/>
          <a:p>
            <a:pPr algn="l">
              <a:lnSpc>
                <a:spcPts val="2162"/>
              </a:lnSpc>
            </a:pPr>
            <a:r>
              <a:rPr lang="en-US" sz="2403">
                <a:solidFill>
                  <a:srgbClr val="0B2F3D"/>
                </a:solidFill>
                <a:latin typeface="Abril Fatface"/>
              </a:rPr>
              <a:t>HCI</a:t>
            </a:r>
          </a:p>
        </p:txBody>
      </p:sp>
      <p:sp>
        <p:nvSpPr>
          <p:cNvPr name="TextBox 5" id="5"/>
          <p:cNvSpPr txBox="true"/>
          <p:nvPr/>
        </p:nvSpPr>
        <p:spPr>
          <a:xfrm rot="0">
            <a:off x="2721697" y="1726432"/>
            <a:ext cx="12434328" cy="990601"/>
          </a:xfrm>
          <a:prstGeom prst="rect">
            <a:avLst/>
          </a:prstGeom>
        </p:spPr>
        <p:txBody>
          <a:bodyPr anchor="t" rtlCol="false" tIns="0" lIns="0" bIns="0" rIns="0">
            <a:spAutoFit/>
          </a:bodyPr>
          <a:lstStyle/>
          <a:p>
            <a:pPr algn="ctr">
              <a:lnSpc>
                <a:spcPts val="7200"/>
              </a:lnSpc>
            </a:pPr>
            <a:r>
              <a:rPr lang="en-US" sz="8000">
                <a:solidFill>
                  <a:srgbClr val="0B2F3D"/>
                </a:solidFill>
                <a:latin typeface="Abril Fatface"/>
              </a:rPr>
              <a:t>HEURISTIC EVALUATION</a:t>
            </a:r>
          </a:p>
        </p:txBody>
      </p:sp>
      <p:sp>
        <p:nvSpPr>
          <p:cNvPr name="Freeform 6" id="6"/>
          <p:cNvSpPr/>
          <p:nvPr/>
        </p:nvSpPr>
        <p:spPr>
          <a:xfrm flipH="false" flipV="false" rot="0">
            <a:off x="877883" y="3174233"/>
            <a:ext cx="7714732" cy="3731125"/>
          </a:xfrm>
          <a:custGeom>
            <a:avLst/>
            <a:gdLst/>
            <a:ahLst/>
            <a:cxnLst/>
            <a:rect r="r" b="b" t="t" l="l"/>
            <a:pathLst>
              <a:path h="3731125" w="7714732">
                <a:moveTo>
                  <a:pt x="0" y="0"/>
                </a:moveTo>
                <a:lnTo>
                  <a:pt x="7714732" y="0"/>
                </a:lnTo>
                <a:lnTo>
                  <a:pt x="7714732" y="3731125"/>
                </a:lnTo>
                <a:lnTo>
                  <a:pt x="0" y="37311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false" rot="0">
            <a:off x="9003411" y="3174233"/>
            <a:ext cx="7714732" cy="3731125"/>
          </a:xfrm>
          <a:custGeom>
            <a:avLst/>
            <a:gdLst/>
            <a:ahLst/>
            <a:cxnLst/>
            <a:rect r="r" b="b" t="t" l="l"/>
            <a:pathLst>
              <a:path h="3731125" w="7714732">
                <a:moveTo>
                  <a:pt x="7714732" y="0"/>
                </a:moveTo>
                <a:lnTo>
                  <a:pt x="0" y="0"/>
                </a:lnTo>
                <a:lnTo>
                  <a:pt x="0" y="3731125"/>
                </a:lnTo>
                <a:lnTo>
                  <a:pt x="7714732" y="3731125"/>
                </a:lnTo>
                <a:lnTo>
                  <a:pt x="7714732"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6078402" y="4532778"/>
            <a:ext cx="1417484" cy="1198418"/>
          </a:xfrm>
          <a:custGeom>
            <a:avLst/>
            <a:gdLst/>
            <a:ahLst/>
            <a:cxnLst/>
            <a:rect r="r" b="b" t="t" l="l"/>
            <a:pathLst>
              <a:path h="1198418" w="1417484">
                <a:moveTo>
                  <a:pt x="0" y="0"/>
                </a:moveTo>
                <a:lnTo>
                  <a:pt x="1417484" y="0"/>
                </a:lnTo>
                <a:lnTo>
                  <a:pt x="1417484" y="1198418"/>
                </a:lnTo>
                <a:lnTo>
                  <a:pt x="0" y="11984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0118665" y="4532778"/>
            <a:ext cx="1417484" cy="1198418"/>
          </a:xfrm>
          <a:custGeom>
            <a:avLst/>
            <a:gdLst/>
            <a:ahLst/>
            <a:cxnLst/>
            <a:rect r="r" b="b" t="t" l="l"/>
            <a:pathLst>
              <a:path h="1198418" w="1417484">
                <a:moveTo>
                  <a:pt x="0" y="0"/>
                </a:moveTo>
                <a:lnTo>
                  <a:pt x="1417484" y="0"/>
                </a:lnTo>
                <a:lnTo>
                  <a:pt x="1417484" y="1198418"/>
                </a:lnTo>
                <a:lnTo>
                  <a:pt x="0" y="11984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1192262" y="3910091"/>
            <a:ext cx="4828918" cy="937181"/>
          </a:xfrm>
          <a:prstGeom prst="rect">
            <a:avLst/>
          </a:prstGeom>
        </p:spPr>
        <p:txBody>
          <a:bodyPr anchor="t" rtlCol="false" tIns="0" lIns="0" bIns="0" rIns="0">
            <a:spAutoFit/>
          </a:bodyPr>
          <a:lstStyle/>
          <a:p>
            <a:pPr algn="just">
              <a:lnSpc>
                <a:spcPts val="3003"/>
              </a:lnSpc>
            </a:pPr>
            <a:r>
              <a:rPr lang="en-US" sz="3003">
                <a:solidFill>
                  <a:srgbClr val="FFFFFF"/>
                </a:solidFill>
                <a:latin typeface="Roboto Bold"/>
              </a:rPr>
              <a:t>Schneiderman’s 8 Golden</a:t>
            </a:r>
          </a:p>
          <a:p>
            <a:pPr algn="just">
              <a:lnSpc>
                <a:spcPts val="5196"/>
              </a:lnSpc>
            </a:pPr>
            <a:r>
              <a:rPr lang="en-US" sz="3003">
                <a:solidFill>
                  <a:srgbClr val="FFFFFF"/>
                </a:solidFill>
                <a:latin typeface="Roboto Bold"/>
              </a:rPr>
              <a:t>Rules</a:t>
            </a:r>
          </a:p>
        </p:txBody>
      </p:sp>
      <p:sp>
        <p:nvSpPr>
          <p:cNvPr name="TextBox 11" id="11"/>
          <p:cNvSpPr txBox="true"/>
          <p:nvPr/>
        </p:nvSpPr>
        <p:spPr>
          <a:xfrm rot="0">
            <a:off x="12250954" y="3710066"/>
            <a:ext cx="4748883" cy="1274192"/>
          </a:xfrm>
          <a:prstGeom prst="rect">
            <a:avLst/>
          </a:prstGeom>
        </p:spPr>
        <p:txBody>
          <a:bodyPr anchor="t" rtlCol="false" tIns="0" lIns="0" bIns="0" rIns="0">
            <a:spAutoFit/>
          </a:bodyPr>
          <a:lstStyle/>
          <a:p>
            <a:pPr algn="l">
              <a:lnSpc>
                <a:spcPts val="5196"/>
              </a:lnSpc>
            </a:pPr>
            <a:r>
              <a:rPr lang="en-US" sz="3003">
                <a:solidFill>
                  <a:srgbClr val="FFFFFF"/>
                </a:solidFill>
                <a:latin typeface="Roboto Bold"/>
              </a:rPr>
              <a:t>Nielsen's 10 Usability Heuristics</a:t>
            </a:r>
          </a:p>
        </p:txBody>
      </p:sp>
      <p:sp>
        <p:nvSpPr>
          <p:cNvPr name="TextBox 12" id="12"/>
          <p:cNvSpPr txBox="true"/>
          <p:nvPr/>
        </p:nvSpPr>
        <p:spPr>
          <a:xfrm rot="0">
            <a:off x="2279530" y="7001324"/>
            <a:ext cx="13728940" cy="2592070"/>
          </a:xfrm>
          <a:prstGeom prst="rect">
            <a:avLst/>
          </a:prstGeom>
        </p:spPr>
        <p:txBody>
          <a:bodyPr anchor="t" rtlCol="false" tIns="0" lIns="0" bIns="0" rIns="0">
            <a:spAutoFit/>
          </a:bodyPr>
          <a:lstStyle/>
          <a:p>
            <a:pPr algn="ctr">
              <a:lnSpc>
                <a:spcPts val="4160"/>
              </a:lnSpc>
            </a:pPr>
            <a:r>
              <a:rPr lang="en-US" sz="2600">
                <a:solidFill>
                  <a:srgbClr val="000000"/>
                </a:solidFill>
                <a:latin typeface="Roboto"/>
              </a:rPr>
              <a:t>Both are a set of principles for user interface design that can help ensure a system is usable and user-friendly. In addition, they exemplify heuristic evaluation for designing user-friendly interfaces, emphasizing consistency, system status visibility, user control, error prevention, recognition over recall, efficiency, aesthetic design, error recovery, help, and real-world terminology alignment.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58300"/>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730204"/>
            <a:ext cx="1853763" cy="291585"/>
          </a:xfrm>
          <a:prstGeom prst="rect">
            <a:avLst/>
          </a:prstGeom>
        </p:spPr>
        <p:txBody>
          <a:bodyPr anchor="t" rtlCol="false" tIns="0" lIns="0" bIns="0" rIns="0">
            <a:spAutoFit/>
          </a:bodyPr>
          <a:lstStyle/>
          <a:p>
            <a:pPr algn="l" rtl="true">
              <a:lnSpc>
                <a:spcPts val="2162"/>
              </a:lnSpc>
            </a:pPr>
            <a:r>
              <a:rPr lang="en-US" sz="2403">
                <a:solidFill>
                  <a:srgbClr val="0B2F3D"/>
                </a:solidFill>
                <a:latin typeface="Abril Fatface"/>
              </a:rPr>
              <a:t>HCI</a:t>
            </a:r>
          </a:p>
        </p:txBody>
      </p:sp>
      <p:sp>
        <p:nvSpPr>
          <p:cNvPr name="Freeform 5" id="5"/>
          <p:cNvSpPr/>
          <p:nvPr/>
        </p:nvSpPr>
        <p:spPr>
          <a:xfrm flipH="false" flipV="false" rot="0">
            <a:off x="15358722" y="8551482"/>
            <a:ext cx="2837586" cy="3024558"/>
          </a:xfrm>
          <a:custGeom>
            <a:avLst/>
            <a:gdLst/>
            <a:ahLst/>
            <a:cxnLst/>
            <a:rect r="r" b="b" t="t" l="l"/>
            <a:pathLst>
              <a:path h="3024558" w="2837586">
                <a:moveTo>
                  <a:pt x="0" y="0"/>
                </a:moveTo>
                <a:lnTo>
                  <a:pt x="2837586" y="0"/>
                </a:lnTo>
                <a:lnTo>
                  <a:pt x="2837586" y="3024558"/>
                </a:lnTo>
                <a:lnTo>
                  <a:pt x="0" y="3024558"/>
                </a:lnTo>
                <a:lnTo>
                  <a:pt x="0" y="0"/>
                </a:lnTo>
                <a:close/>
              </a:path>
            </a:pathLst>
          </a:custGeom>
          <a:blipFill>
            <a:blip r:embed="rId6">
              <a:alphaModFix amt="5000"/>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4238819" y="1028700"/>
            <a:ext cx="3630502" cy="3630502"/>
          </a:xfrm>
          <a:custGeom>
            <a:avLst/>
            <a:gdLst/>
            <a:ahLst/>
            <a:cxnLst/>
            <a:rect r="r" b="b" t="t" l="l"/>
            <a:pathLst>
              <a:path h="3630502" w="3630502">
                <a:moveTo>
                  <a:pt x="0" y="0"/>
                </a:moveTo>
                <a:lnTo>
                  <a:pt x="3630501" y="0"/>
                </a:lnTo>
                <a:lnTo>
                  <a:pt x="3630501" y="3630502"/>
                </a:lnTo>
                <a:lnTo>
                  <a:pt x="0" y="3630502"/>
                </a:lnTo>
                <a:lnTo>
                  <a:pt x="0" y="0"/>
                </a:lnTo>
                <a:close/>
              </a:path>
            </a:pathLst>
          </a:custGeom>
          <a:blipFill>
            <a:blip r:embed="rId8">
              <a:alphaModFix amt="5000"/>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3538827" y="2796193"/>
            <a:ext cx="2287222" cy="2287222"/>
          </a:xfrm>
          <a:custGeom>
            <a:avLst/>
            <a:gdLst/>
            <a:ahLst/>
            <a:cxnLst/>
            <a:rect r="r" b="b" t="t" l="l"/>
            <a:pathLst>
              <a:path h="2287222" w="2287222">
                <a:moveTo>
                  <a:pt x="0" y="0"/>
                </a:moveTo>
                <a:lnTo>
                  <a:pt x="2287222" y="0"/>
                </a:lnTo>
                <a:lnTo>
                  <a:pt x="2287222" y="2287222"/>
                </a:lnTo>
                <a:lnTo>
                  <a:pt x="0" y="2287222"/>
                </a:lnTo>
                <a:lnTo>
                  <a:pt x="0" y="0"/>
                </a:lnTo>
                <a:close/>
              </a:path>
            </a:pathLst>
          </a:custGeom>
          <a:blipFill>
            <a:blip r:embed="rId10">
              <a:alphaModFix amt="7999"/>
              <a:extLst>
                <a:ext uri="{96DAC541-7B7A-43D3-8B79-37D633B846F1}">
                  <asvg:svgBlip xmlns:asvg="http://schemas.microsoft.com/office/drawing/2016/SVG/main" r:embed="rId11"/>
                </a:ext>
              </a:extLst>
            </a:blip>
            <a:stretch>
              <a:fillRect l="0" t="0" r="0" b="0"/>
            </a:stretch>
          </a:blipFill>
        </p:spPr>
      </p:sp>
      <p:sp>
        <p:nvSpPr>
          <p:cNvPr name="TextBox 8" id="8"/>
          <p:cNvSpPr txBox="true"/>
          <p:nvPr/>
        </p:nvSpPr>
        <p:spPr>
          <a:xfrm rot="0">
            <a:off x="316991" y="1876627"/>
            <a:ext cx="17558769" cy="990601"/>
          </a:xfrm>
          <a:prstGeom prst="rect">
            <a:avLst/>
          </a:prstGeom>
        </p:spPr>
        <p:txBody>
          <a:bodyPr anchor="t" rtlCol="false" tIns="0" lIns="0" bIns="0" rIns="0">
            <a:spAutoFit/>
          </a:bodyPr>
          <a:lstStyle/>
          <a:p>
            <a:pPr algn="ctr">
              <a:lnSpc>
                <a:spcPts val="7200"/>
              </a:lnSpc>
            </a:pPr>
            <a:r>
              <a:rPr lang="en-US" sz="8000">
                <a:solidFill>
                  <a:srgbClr val="0B2F3D"/>
                </a:solidFill>
                <a:latin typeface="Abril Fatface"/>
              </a:rPr>
              <a:t>1.Nielsen's 10 Usability Heuristics</a:t>
            </a:r>
          </a:p>
        </p:txBody>
      </p:sp>
      <p:grpSp>
        <p:nvGrpSpPr>
          <p:cNvPr name="Group 9" id="9"/>
          <p:cNvGrpSpPr/>
          <p:nvPr/>
        </p:nvGrpSpPr>
        <p:grpSpPr>
          <a:xfrm rot="0">
            <a:off x="824219" y="3124403"/>
            <a:ext cx="16570348" cy="2772834"/>
            <a:chOff x="0" y="0"/>
            <a:chExt cx="22093798" cy="3697112"/>
          </a:xfrm>
        </p:grpSpPr>
        <p:grpSp>
          <p:nvGrpSpPr>
            <p:cNvPr name="Group 10" id="10"/>
            <p:cNvGrpSpPr/>
            <p:nvPr/>
          </p:nvGrpSpPr>
          <p:grpSpPr>
            <a:xfrm rot="0">
              <a:off x="0" y="0"/>
              <a:ext cx="22093798" cy="3697112"/>
              <a:chOff x="0" y="0"/>
              <a:chExt cx="4086444" cy="683814"/>
            </a:xfrm>
          </p:grpSpPr>
          <p:sp>
            <p:nvSpPr>
              <p:cNvPr name="Freeform 11" id="11"/>
              <p:cNvSpPr/>
              <p:nvPr/>
            </p:nvSpPr>
            <p:spPr>
              <a:xfrm flipH="false" flipV="false" rot="0">
                <a:off x="0" y="0"/>
                <a:ext cx="4086444" cy="683814"/>
              </a:xfrm>
              <a:custGeom>
                <a:avLst/>
                <a:gdLst/>
                <a:ahLst/>
                <a:cxnLst/>
                <a:rect r="r" b="b" t="t" l="l"/>
                <a:pathLst>
                  <a:path h="683814" w="4086444">
                    <a:moveTo>
                      <a:pt x="3883244" y="0"/>
                    </a:moveTo>
                    <a:cubicBezTo>
                      <a:pt x="3995468" y="0"/>
                      <a:pt x="4086444" y="153077"/>
                      <a:pt x="4086444" y="341907"/>
                    </a:cubicBezTo>
                    <a:cubicBezTo>
                      <a:pt x="4086444" y="530737"/>
                      <a:pt x="3995468" y="683814"/>
                      <a:pt x="3883244" y="683814"/>
                    </a:cubicBezTo>
                    <a:lnTo>
                      <a:pt x="203200" y="683814"/>
                    </a:lnTo>
                    <a:cubicBezTo>
                      <a:pt x="90976" y="683814"/>
                      <a:pt x="0" y="530737"/>
                      <a:pt x="0" y="341907"/>
                    </a:cubicBezTo>
                    <a:cubicBezTo>
                      <a:pt x="0" y="153077"/>
                      <a:pt x="90976" y="0"/>
                      <a:pt x="203200" y="0"/>
                    </a:cubicBezTo>
                    <a:close/>
                  </a:path>
                </a:pathLst>
              </a:custGeom>
              <a:solidFill>
                <a:srgbClr val="0B2F3D"/>
              </a:solidFill>
            </p:spPr>
          </p:sp>
          <p:sp>
            <p:nvSpPr>
              <p:cNvPr name="TextBox 12" id="12"/>
              <p:cNvSpPr txBox="true"/>
              <p:nvPr/>
            </p:nvSpPr>
            <p:spPr>
              <a:xfrm>
                <a:off x="0" y="19050"/>
                <a:ext cx="4086444" cy="664764"/>
              </a:xfrm>
              <a:prstGeom prst="rect">
                <a:avLst/>
              </a:prstGeom>
            </p:spPr>
            <p:txBody>
              <a:bodyPr anchor="ctr" rtlCol="false" tIns="52669" lIns="52669" bIns="52669" rIns="52669"/>
              <a:lstStyle/>
              <a:p>
                <a:pPr algn="ctr">
                  <a:lnSpc>
                    <a:spcPts val="1942"/>
                  </a:lnSpc>
                </a:pPr>
              </a:p>
            </p:txBody>
          </p:sp>
        </p:grpSp>
        <p:grpSp>
          <p:nvGrpSpPr>
            <p:cNvPr name="Group 13" id="13"/>
            <p:cNvGrpSpPr/>
            <p:nvPr/>
          </p:nvGrpSpPr>
          <p:grpSpPr>
            <a:xfrm rot="0">
              <a:off x="452332" y="439768"/>
              <a:ext cx="2817576" cy="281757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14300" cap="sq">
                <a:solidFill>
                  <a:srgbClr val="ED8C02"/>
                </a:solidFill>
                <a:prstDash val="solid"/>
                <a:miter/>
              </a:ln>
            </p:spPr>
          </p:sp>
          <p:sp>
            <p:nvSpPr>
              <p:cNvPr name="TextBox 15" id="15"/>
              <p:cNvSpPr txBox="true"/>
              <p:nvPr/>
            </p:nvSpPr>
            <p:spPr>
              <a:xfrm>
                <a:off x="76200" y="95250"/>
                <a:ext cx="660400" cy="641350"/>
              </a:xfrm>
              <a:prstGeom prst="rect">
                <a:avLst/>
              </a:prstGeom>
            </p:spPr>
            <p:txBody>
              <a:bodyPr anchor="ctr" rtlCol="false" tIns="50800" lIns="50800" bIns="50800" rIns="50800"/>
              <a:lstStyle/>
              <a:p>
                <a:pPr algn="ctr">
                  <a:lnSpc>
                    <a:spcPts val="1942"/>
                  </a:lnSpc>
                </a:pPr>
              </a:p>
            </p:txBody>
          </p:sp>
        </p:grpSp>
        <p:sp>
          <p:nvSpPr>
            <p:cNvPr name="TextBox 16" id="16"/>
            <p:cNvSpPr txBox="true"/>
            <p:nvPr/>
          </p:nvSpPr>
          <p:spPr>
            <a:xfrm rot="0">
              <a:off x="745156" y="1422512"/>
              <a:ext cx="2231928" cy="1014014"/>
            </a:xfrm>
            <a:prstGeom prst="rect">
              <a:avLst/>
            </a:prstGeom>
          </p:spPr>
          <p:txBody>
            <a:bodyPr anchor="t" rtlCol="false" tIns="0" lIns="0" bIns="0" rIns="0">
              <a:spAutoFit/>
            </a:bodyPr>
            <a:lstStyle/>
            <a:p>
              <a:pPr algn="ctr">
                <a:lnSpc>
                  <a:spcPts val="5208"/>
                </a:lnSpc>
              </a:pPr>
              <a:r>
                <a:rPr lang="en-US" sz="5787">
                  <a:solidFill>
                    <a:srgbClr val="0B2F3D"/>
                  </a:solidFill>
                  <a:latin typeface="Abril Fatface"/>
                </a:rPr>
                <a:t>01</a:t>
              </a:r>
            </a:p>
          </p:txBody>
        </p:sp>
        <p:sp>
          <p:nvSpPr>
            <p:cNvPr name="TextBox 17" id="17"/>
            <p:cNvSpPr txBox="true"/>
            <p:nvPr/>
          </p:nvSpPr>
          <p:spPr>
            <a:xfrm rot="0">
              <a:off x="3619476" y="366475"/>
              <a:ext cx="6081702" cy="720727"/>
            </a:xfrm>
            <a:prstGeom prst="rect">
              <a:avLst/>
            </a:prstGeom>
          </p:spPr>
          <p:txBody>
            <a:bodyPr anchor="t" rtlCol="false" tIns="0" lIns="0" bIns="0" rIns="0">
              <a:spAutoFit/>
            </a:bodyPr>
            <a:lstStyle/>
            <a:p>
              <a:pPr algn="l">
                <a:lnSpc>
                  <a:spcPts val="4799"/>
                </a:lnSpc>
              </a:pPr>
              <a:r>
                <a:rPr lang="en-US" sz="2999">
                  <a:solidFill>
                    <a:srgbClr val="FFFFFF"/>
                  </a:solidFill>
                  <a:latin typeface="Roboto Bold"/>
                </a:rPr>
                <a:t>Visibility of System Status</a:t>
              </a:r>
            </a:p>
          </p:txBody>
        </p:sp>
        <p:sp>
          <p:nvSpPr>
            <p:cNvPr name="TextBox 18" id="18"/>
            <p:cNvSpPr txBox="true"/>
            <p:nvPr/>
          </p:nvSpPr>
          <p:spPr>
            <a:xfrm rot="0">
              <a:off x="3619476" y="1262453"/>
              <a:ext cx="17651585" cy="1619886"/>
            </a:xfrm>
            <a:prstGeom prst="rect">
              <a:avLst/>
            </a:prstGeom>
          </p:spPr>
          <p:txBody>
            <a:bodyPr anchor="t" rtlCol="false" tIns="0" lIns="0" bIns="0" rIns="0">
              <a:spAutoFit/>
            </a:bodyPr>
            <a:lstStyle/>
            <a:p>
              <a:pPr algn="l">
                <a:lnSpc>
                  <a:spcPts val="3359"/>
                </a:lnSpc>
              </a:pPr>
              <a:r>
                <a:rPr lang="en-US" sz="2099">
                  <a:solidFill>
                    <a:srgbClr val="FFFFFF"/>
                  </a:solidFill>
                  <a:latin typeface="Roboto"/>
                </a:rPr>
                <a:t>The platform includes progress monitoring features and feedback mechanisms, such as AI-generated grades and course reviews, to keep users informed about their performance and progress. Additionally, the registration and enrollment processes are clear, and users receive immediate confirmation upon successful registration.</a:t>
              </a:r>
            </a:p>
          </p:txBody>
        </p:sp>
      </p:grpSp>
      <p:grpSp>
        <p:nvGrpSpPr>
          <p:cNvPr name="Group 19" id="19"/>
          <p:cNvGrpSpPr/>
          <p:nvPr/>
        </p:nvGrpSpPr>
        <p:grpSpPr>
          <a:xfrm rot="0">
            <a:off x="824219" y="6162562"/>
            <a:ext cx="16570348" cy="2772834"/>
            <a:chOff x="0" y="0"/>
            <a:chExt cx="4086444" cy="683814"/>
          </a:xfrm>
        </p:grpSpPr>
        <p:sp>
          <p:nvSpPr>
            <p:cNvPr name="Freeform 20" id="20"/>
            <p:cNvSpPr/>
            <p:nvPr/>
          </p:nvSpPr>
          <p:spPr>
            <a:xfrm flipH="false" flipV="false" rot="0">
              <a:off x="0" y="0"/>
              <a:ext cx="4086444" cy="683814"/>
            </a:xfrm>
            <a:custGeom>
              <a:avLst/>
              <a:gdLst/>
              <a:ahLst/>
              <a:cxnLst/>
              <a:rect r="r" b="b" t="t" l="l"/>
              <a:pathLst>
                <a:path h="683814" w="4086444">
                  <a:moveTo>
                    <a:pt x="3883244" y="0"/>
                  </a:moveTo>
                  <a:cubicBezTo>
                    <a:pt x="3995468" y="0"/>
                    <a:pt x="4086444" y="153077"/>
                    <a:pt x="4086444" y="341907"/>
                  </a:cubicBezTo>
                  <a:cubicBezTo>
                    <a:pt x="4086444" y="530737"/>
                    <a:pt x="3995468" y="683814"/>
                    <a:pt x="3883244" y="683814"/>
                  </a:cubicBezTo>
                  <a:lnTo>
                    <a:pt x="203200" y="683814"/>
                  </a:lnTo>
                  <a:cubicBezTo>
                    <a:pt x="90976" y="683814"/>
                    <a:pt x="0" y="530737"/>
                    <a:pt x="0" y="341907"/>
                  </a:cubicBezTo>
                  <a:cubicBezTo>
                    <a:pt x="0" y="153077"/>
                    <a:pt x="90976" y="0"/>
                    <a:pt x="203200" y="0"/>
                  </a:cubicBezTo>
                  <a:close/>
                </a:path>
              </a:pathLst>
            </a:custGeom>
            <a:solidFill>
              <a:srgbClr val="0B2F3D"/>
            </a:solidFill>
          </p:spPr>
        </p:sp>
        <p:sp>
          <p:nvSpPr>
            <p:cNvPr name="TextBox 21" id="21"/>
            <p:cNvSpPr txBox="true"/>
            <p:nvPr/>
          </p:nvSpPr>
          <p:spPr>
            <a:xfrm>
              <a:off x="0" y="19050"/>
              <a:ext cx="4086444" cy="664764"/>
            </a:xfrm>
            <a:prstGeom prst="rect">
              <a:avLst/>
            </a:prstGeom>
          </p:spPr>
          <p:txBody>
            <a:bodyPr anchor="ctr" rtlCol="false" tIns="50800" lIns="50800" bIns="50800" rIns="50800"/>
            <a:lstStyle/>
            <a:p>
              <a:pPr algn="ctr">
                <a:lnSpc>
                  <a:spcPts val="1942"/>
                </a:lnSpc>
              </a:pPr>
            </a:p>
          </p:txBody>
        </p:sp>
      </p:grpSp>
      <p:grpSp>
        <p:nvGrpSpPr>
          <p:cNvPr name="Group 22" id="22"/>
          <p:cNvGrpSpPr/>
          <p:nvPr/>
        </p:nvGrpSpPr>
        <p:grpSpPr>
          <a:xfrm rot="0">
            <a:off x="1163468" y="6492388"/>
            <a:ext cx="2113182" cy="2113182"/>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14300" cap="sq">
              <a:solidFill>
                <a:srgbClr val="ED8C02"/>
              </a:solidFill>
              <a:prstDash val="solid"/>
              <a:miter/>
            </a:ln>
          </p:spPr>
        </p:sp>
        <p:sp>
          <p:nvSpPr>
            <p:cNvPr name="TextBox 24" id="24"/>
            <p:cNvSpPr txBox="true"/>
            <p:nvPr/>
          </p:nvSpPr>
          <p:spPr>
            <a:xfrm>
              <a:off x="76200" y="95250"/>
              <a:ext cx="660400" cy="641350"/>
            </a:xfrm>
            <a:prstGeom prst="rect">
              <a:avLst/>
            </a:prstGeom>
          </p:spPr>
          <p:txBody>
            <a:bodyPr anchor="ctr" rtlCol="false" tIns="48997" lIns="48997" bIns="48997" rIns="48997"/>
            <a:lstStyle/>
            <a:p>
              <a:pPr algn="ctr">
                <a:lnSpc>
                  <a:spcPts val="1942"/>
                </a:lnSpc>
              </a:pPr>
            </a:p>
          </p:txBody>
        </p:sp>
      </p:grpSp>
      <p:sp>
        <p:nvSpPr>
          <p:cNvPr name="TextBox 25" id="25"/>
          <p:cNvSpPr txBox="true"/>
          <p:nvPr/>
        </p:nvSpPr>
        <p:spPr>
          <a:xfrm rot="0">
            <a:off x="1383086" y="7269927"/>
            <a:ext cx="1673946" cy="720029"/>
          </a:xfrm>
          <a:prstGeom prst="rect">
            <a:avLst/>
          </a:prstGeom>
        </p:spPr>
        <p:txBody>
          <a:bodyPr anchor="t" rtlCol="false" tIns="0" lIns="0" bIns="0" rIns="0">
            <a:spAutoFit/>
          </a:bodyPr>
          <a:lstStyle/>
          <a:p>
            <a:pPr algn="ctr">
              <a:lnSpc>
                <a:spcPts val="5208"/>
              </a:lnSpc>
            </a:pPr>
            <a:r>
              <a:rPr lang="en-US" sz="5787">
                <a:solidFill>
                  <a:srgbClr val="0B2F3D"/>
                </a:solidFill>
                <a:latin typeface="Abril Fatface"/>
              </a:rPr>
              <a:t>02</a:t>
            </a:r>
          </a:p>
        </p:txBody>
      </p:sp>
      <p:sp>
        <p:nvSpPr>
          <p:cNvPr name="TextBox 26" id="26"/>
          <p:cNvSpPr txBox="true"/>
          <p:nvPr/>
        </p:nvSpPr>
        <p:spPr>
          <a:xfrm rot="0">
            <a:off x="3538827" y="6406461"/>
            <a:ext cx="8205937" cy="571502"/>
          </a:xfrm>
          <a:prstGeom prst="rect">
            <a:avLst/>
          </a:prstGeom>
        </p:spPr>
        <p:txBody>
          <a:bodyPr anchor="t" rtlCol="false" tIns="0" lIns="0" bIns="0" rIns="0">
            <a:spAutoFit/>
          </a:bodyPr>
          <a:lstStyle/>
          <a:p>
            <a:pPr algn="l">
              <a:lnSpc>
                <a:spcPts val="4799"/>
              </a:lnSpc>
            </a:pPr>
            <a:r>
              <a:rPr lang="en-US" sz="2999">
                <a:solidFill>
                  <a:srgbClr val="FFFFFF"/>
                </a:solidFill>
                <a:latin typeface="Roboto Bold"/>
              </a:rPr>
              <a:t>Match Between System and the Real World</a:t>
            </a:r>
          </a:p>
        </p:txBody>
      </p:sp>
      <p:sp>
        <p:nvSpPr>
          <p:cNvPr name="TextBox 27" id="27"/>
          <p:cNvSpPr txBox="true"/>
          <p:nvPr/>
        </p:nvSpPr>
        <p:spPr>
          <a:xfrm rot="0">
            <a:off x="3538827" y="7087971"/>
            <a:ext cx="13238689" cy="1236345"/>
          </a:xfrm>
          <a:prstGeom prst="rect">
            <a:avLst/>
          </a:prstGeom>
        </p:spPr>
        <p:txBody>
          <a:bodyPr anchor="t" rtlCol="false" tIns="0" lIns="0" bIns="0" rIns="0">
            <a:spAutoFit/>
          </a:bodyPr>
          <a:lstStyle/>
          <a:p>
            <a:pPr algn="l">
              <a:lnSpc>
                <a:spcPts val="3359"/>
              </a:lnSpc>
            </a:pPr>
            <a:r>
              <a:rPr lang="en-US" sz="2099">
                <a:solidFill>
                  <a:srgbClr val="FFFFFF"/>
                </a:solidFill>
                <a:latin typeface="Roboto"/>
              </a:rPr>
              <a:t>The platform uses familiar educational terms and structures, such as courses, quizzes, exams, and feedback, to match users' expectations from a learning environment. The integration of video content and interactive elements aligns with common educational practices.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58300"/>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730204"/>
            <a:ext cx="1853763" cy="291585"/>
          </a:xfrm>
          <a:prstGeom prst="rect">
            <a:avLst/>
          </a:prstGeom>
        </p:spPr>
        <p:txBody>
          <a:bodyPr anchor="t" rtlCol="false" tIns="0" lIns="0" bIns="0" rIns="0">
            <a:spAutoFit/>
          </a:bodyPr>
          <a:lstStyle/>
          <a:p>
            <a:pPr algn="l" rtl="true">
              <a:lnSpc>
                <a:spcPts val="2162"/>
              </a:lnSpc>
            </a:pPr>
            <a:r>
              <a:rPr lang="en-US" sz="2403">
                <a:solidFill>
                  <a:srgbClr val="0B2F3D"/>
                </a:solidFill>
                <a:latin typeface="Abril Fatface"/>
              </a:rPr>
              <a:t>HCI</a:t>
            </a:r>
          </a:p>
        </p:txBody>
      </p:sp>
      <p:sp>
        <p:nvSpPr>
          <p:cNvPr name="Freeform 5" id="5"/>
          <p:cNvSpPr/>
          <p:nvPr/>
        </p:nvSpPr>
        <p:spPr>
          <a:xfrm flipH="false" flipV="false" rot="0">
            <a:off x="15358722" y="8551482"/>
            <a:ext cx="2837586" cy="3024558"/>
          </a:xfrm>
          <a:custGeom>
            <a:avLst/>
            <a:gdLst/>
            <a:ahLst/>
            <a:cxnLst/>
            <a:rect r="r" b="b" t="t" l="l"/>
            <a:pathLst>
              <a:path h="3024558" w="2837586">
                <a:moveTo>
                  <a:pt x="0" y="0"/>
                </a:moveTo>
                <a:lnTo>
                  <a:pt x="2837586" y="0"/>
                </a:lnTo>
                <a:lnTo>
                  <a:pt x="2837586" y="3024558"/>
                </a:lnTo>
                <a:lnTo>
                  <a:pt x="0" y="3024558"/>
                </a:lnTo>
                <a:lnTo>
                  <a:pt x="0" y="0"/>
                </a:lnTo>
                <a:close/>
              </a:path>
            </a:pathLst>
          </a:custGeom>
          <a:blipFill>
            <a:blip r:embed="rId6">
              <a:alphaModFix amt="5000"/>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4238819" y="1028700"/>
            <a:ext cx="3630502" cy="3630502"/>
          </a:xfrm>
          <a:custGeom>
            <a:avLst/>
            <a:gdLst/>
            <a:ahLst/>
            <a:cxnLst/>
            <a:rect r="r" b="b" t="t" l="l"/>
            <a:pathLst>
              <a:path h="3630502" w="3630502">
                <a:moveTo>
                  <a:pt x="0" y="0"/>
                </a:moveTo>
                <a:lnTo>
                  <a:pt x="3630501" y="0"/>
                </a:lnTo>
                <a:lnTo>
                  <a:pt x="3630501" y="3630502"/>
                </a:lnTo>
                <a:lnTo>
                  <a:pt x="0" y="3630502"/>
                </a:lnTo>
                <a:lnTo>
                  <a:pt x="0" y="0"/>
                </a:lnTo>
                <a:close/>
              </a:path>
            </a:pathLst>
          </a:custGeom>
          <a:blipFill>
            <a:blip r:embed="rId8">
              <a:alphaModFix amt="5000"/>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3538827" y="2796193"/>
            <a:ext cx="2287222" cy="2287222"/>
          </a:xfrm>
          <a:custGeom>
            <a:avLst/>
            <a:gdLst/>
            <a:ahLst/>
            <a:cxnLst/>
            <a:rect r="r" b="b" t="t" l="l"/>
            <a:pathLst>
              <a:path h="2287222" w="2287222">
                <a:moveTo>
                  <a:pt x="0" y="0"/>
                </a:moveTo>
                <a:lnTo>
                  <a:pt x="2287222" y="0"/>
                </a:lnTo>
                <a:lnTo>
                  <a:pt x="2287222" y="2287222"/>
                </a:lnTo>
                <a:lnTo>
                  <a:pt x="0" y="2287222"/>
                </a:lnTo>
                <a:lnTo>
                  <a:pt x="0" y="0"/>
                </a:lnTo>
                <a:close/>
              </a:path>
            </a:pathLst>
          </a:custGeom>
          <a:blipFill>
            <a:blip r:embed="rId10">
              <a:alphaModFix amt="7999"/>
              <a:extLst>
                <a:ext uri="{96DAC541-7B7A-43D3-8B79-37D633B846F1}">
                  <asvg:svgBlip xmlns:asvg="http://schemas.microsoft.com/office/drawing/2016/SVG/main" r:embed="rId11"/>
                </a:ext>
              </a:extLst>
            </a:blip>
            <a:stretch>
              <a:fillRect l="0" t="0" r="0" b="0"/>
            </a:stretch>
          </a:blipFill>
        </p:spPr>
      </p:sp>
      <p:sp>
        <p:nvSpPr>
          <p:cNvPr name="TextBox 8" id="8"/>
          <p:cNvSpPr txBox="true"/>
          <p:nvPr/>
        </p:nvSpPr>
        <p:spPr>
          <a:xfrm rot="0">
            <a:off x="316991" y="1876627"/>
            <a:ext cx="17558769" cy="990601"/>
          </a:xfrm>
          <a:prstGeom prst="rect">
            <a:avLst/>
          </a:prstGeom>
        </p:spPr>
        <p:txBody>
          <a:bodyPr anchor="t" rtlCol="false" tIns="0" lIns="0" bIns="0" rIns="0">
            <a:spAutoFit/>
          </a:bodyPr>
          <a:lstStyle/>
          <a:p>
            <a:pPr algn="ctr">
              <a:lnSpc>
                <a:spcPts val="7200"/>
              </a:lnSpc>
            </a:pPr>
            <a:r>
              <a:rPr lang="en-US" sz="8000">
                <a:solidFill>
                  <a:srgbClr val="0B2F3D"/>
                </a:solidFill>
                <a:latin typeface="Abril Fatface"/>
              </a:rPr>
              <a:t>1.Nielsen's 10 Usability Heuristics</a:t>
            </a:r>
          </a:p>
        </p:txBody>
      </p:sp>
      <p:grpSp>
        <p:nvGrpSpPr>
          <p:cNvPr name="Group 9" id="9"/>
          <p:cNvGrpSpPr/>
          <p:nvPr/>
        </p:nvGrpSpPr>
        <p:grpSpPr>
          <a:xfrm rot="0">
            <a:off x="824219" y="3124403"/>
            <a:ext cx="16570348" cy="2772834"/>
            <a:chOff x="0" y="0"/>
            <a:chExt cx="22093798" cy="3697112"/>
          </a:xfrm>
        </p:grpSpPr>
        <p:grpSp>
          <p:nvGrpSpPr>
            <p:cNvPr name="Group 10" id="10"/>
            <p:cNvGrpSpPr/>
            <p:nvPr/>
          </p:nvGrpSpPr>
          <p:grpSpPr>
            <a:xfrm rot="0">
              <a:off x="0" y="0"/>
              <a:ext cx="22093798" cy="3697112"/>
              <a:chOff x="0" y="0"/>
              <a:chExt cx="4086444" cy="683814"/>
            </a:xfrm>
          </p:grpSpPr>
          <p:sp>
            <p:nvSpPr>
              <p:cNvPr name="Freeform 11" id="11"/>
              <p:cNvSpPr/>
              <p:nvPr/>
            </p:nvSpPr>
            <p:spPr>
              <a:xfrm flipH="false" flipV="false" rot="0">
                <a:off x="0" y="0"/>
                <a:ext cx="4086444" cy="683814"/>
              </a:xfrm>
              <a:custGeom>
                <a:avLst/>
                <a:gdLst/>
                <a:ahLst/>
                <a:cxnLst/>
                <a:rect r="r" b="b" t="t" l="l"/>
                <a:pathLst>
                  <a:path h="683814" w="4086444">
                    <a:moveTo>
                      <a:pt x="3883244" y="0"/>
                    </a:moveTo>
                    <a:cubicBezTo>
                      <a:pt x="3995468" y="0"/>
                      <a:pt x="4086444" y="153077"/>
                      <a:pt x="4086444" y="341907"/>
                    </a:cubicBezTo>
                    <a:cubicBezTo>
                      <a:pt x="4086444" y="530737"/>
                      <a:pt x="3995468" y="683814"/>
                      <a:pt x="3883244" y="683814"/>
                    </a:cubicBezTo>
                    <a:lnTo>
                      <a:pt x="203200" y="683814"/>
                    </a:lnTo>
                    <a:cubicBezTo>
                      <a:pt x="90976" y="683814"/>
                      <a:pt x="0" y="530737"/>
                      <a:pt x="0" y="341907"/>
                    </a:cubicBezTo>
                    <a:cubicBezTo>
                      <a:pt x="0" y="153077"/>
                      <a:pt x="90976" y="0"/>
                      <a:pt x="203200" y="0"/>
                    </a:cubicBezTo>
                    <a:close/>
                  </a:path>
                </a:pathLst>
              </a:custGeom>
              <a:solidFill>
                <a:srgbClr val="0B2F3D"/>
              </a:solidFill>
            </p:spPr>
          </p:sp>
          <p:sp>
            <p:nvSpPr>
              <p:cNvPr name="TextBox 12" id="12"/>
              <p:cNvSpPr txBox="true"/>
              <p:nvPr/>
            </p:nvSpPr>
            <p:spPr>
              <a:xfrm>
                <a:off x="0" y="19050"/>
                <a:ext cx="4086444" cy="664764"/>
              </a:xfrm>
              <a:prstGeom prst="rect">
                <a:avLst/>
              </a:prstGeom>
            </p:spPr>
            <p:txBody>
              <a:bodyPr anchor="ctr" rtlCol="false" tIns="52669" lIns="52669" bIns="52669" rIns="52669"/>
              <a:lstStyle/>
              <a:p>
                <a:pPr algn="ctr">
                  <a:lnSpc>
                    <a:spcPts val="1942"/>
                  </a:lnSpc>
                </a:pPr>
              </a:p>
            </p:txBody>
          </p:sp>
        </p:grpSp>
        <p:grpSp>
          <p:nvGrpSpPr>
            <p:cNvPr name="Group 13" id="13"/>
            <p:cNvGrpSpPr/>
            <p:nvPr/>
          </p:nvGrpSpPr>
          <p:grpSpPr>
            <a:xfrm rot="0">
              <a:off x="452332" y="439768"/>
              <a:ext cx="2817576" cy="281757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14300" cap="sq">
                <a:solidFill>
                  <a:srgbClr val="ED8C02"/>
                </a:solidFill>
                <a:prstDash val="solid"/>
                <a:miter/>
              </a:ln>
            </p:spPr>
          </p:sp>
          <p:sp>
            <p:nvSpPr>
              <p:cNvPr name="TextBox 15" id="15"/>
              <p:cNvSpPr txBox="true"/>
              <p:nvPr/>
            </p:nvSpPr>
            <p:spPr>
              <a:xfrm>
                <a:off x="76200" y="95250"/>
                <a:ext cx="660400" cy="641350"/>
              </a:xfrm>
              <a:prstGeom prst="rect">
                <a:avLst/>
              </a:prstGeom>
            </p:spPr>
            <p:txBody>
              <a:bodyPr anchor="ctr" rtlCol="false" tIns="50800" lIns="50800" bIns="50800" rIns="50800"/>
              <a:lstStyle/>
              <a:p>
                <a:pPr algn="ctr">
                  <a:lnSpc>
                    <a:spcPts val="1942"/>
                  </a:lnSpc>
                </a:pPr>
              </a:p>
            </p:txBody>
          </p:sp>
        </p:grpSp>
        <p:sp>
          <p:nvSpPr>
            <p:cNvPr name="TextBox 16" id="16"/>
            <p:cNvSpPr txBox="true"/>
            <p:nvPr/>
          </p:nvSpPr>
          <p:spPr>
            <a:xfrm rot="0">
              <a:off x="745156" y="1422512"/>
              <a:ext cx="2231928" cy="1014014"/>
            </a:xfrm>
            <a:prstGeom prst="rect">
              <a:avLst/>
            </a:prstGeom>
          </p:spPr>
          <p:txBody>
            <a:bodyPr anchor="t" rtlCol="false" tIns="0" lIns="0" bIns="0" rIns="0">
              <a:spAutoFit/>
            </a:bodyPr>
            <a:lstStyle/>
            <a:p>
              <a:pPr algn="ctr">
                <a:lnSpc>
                  <a:spcPts val="5208"/>
                </a:lnSpc>
              </a:pPr>
              <a:r>
                <a:rPr lang="en-US" sz="5787">
                  <a:solidFill>
                    <a:srgbClr val="0B2F3D"/>
                  </a:solidFill>
                  <a:latin typeface="Abril Fatface"/>
                </a:rPr>
                <a:t>03</a:t>
              </a:r>
            </a:p>
          </p:txBody>
        </p:sp>
        <p:sp>
          <p:nvSpPr>
            <p:cNvPr name="TextBox 17" id="17"/>
            <p:cNvSpPr txBox="true"/>
            <p:nvPr/>
          </p:nvSpPr>
          <p:spPr>
            <a:xfrm rot="0">
              <a:off x="3619476" y="366475"/>
              <a:ext cx="6081702" cy="720727"/>
            </a:xfrm>
            <a:prstGeom prst="rect">
              <a:avLst/>
            </a:prstGeom>
          </p:spPr>
          <p:txBody>
            <a:bodyPr anchor="t" rtlCol="false" tIns="0" lIns="0" bIns="0" rIns="0">
              <a:spAutoFit/>
            </a:bodyPr>
            <a:lstStyle/>
            <a:p>
              <a:pPr algn="l">
                <a:lnSpc>
                  <a:spcPts val="4799"/>
                </a:lnSpc>
              </a:pPr>
              <a:r>
                <a:rPr lang="en-US" sz="2999">
                  <a:solidFill>
                    <a:srgbClr val="FFFFFF"/>
                  </a:solidFill>
                  <a:latin typeface="Roboto Bold"/>
                </a:rPr>
                <a:t>User Control and Freedom</a:t>
              </a:r>
            </a:p>
          </p:txBody>
        </p:sp>
        <p:sp>
          <p:nvSpPr>
            <p:cNvPr name="TextBox 18" id="18"/>
            <p:cNvSpPr txBox="true"/>
            <p:nvPr/>
          </p:nvSpPr>
          <p:spPr>
            <a:xfrm rot="0">
              <a:off x="3619476" y="1262453"/>
              <a:ext cx="17651585" cy="1619886"/>
            </a:xfrm>
            <a:prstGeom prst="rect">
              <a:avLst/>
            </a:prstGeom>
          </p:spPr>
          <p:txBody>
            <a:bodyPr anchor="t" rtlCol="false" tIns="0" lIns="0" bIns="0" rIns="0">
              <a:spAutoFit/>
            </a:bodyPr>
            <a:lstStyle/>
            <a:p>
              <a:pPr algn="l">
                <a:lnSpc>
                  <a:spcPts val="3359"/>
                </a:lnSpc>
              </a:pPr>
              <a:r>
                <a:rPr lang="en-US" sz="2099">
                  <a:solidFill>
                    <a:srgbClr val="FFFFFF"/>
                  </a:solidFill>
                  <a:latin typeface="Roboto"/>
                </a:rPr>
                <a:t> Users can navigate freely within the platform, access various courses, and use the AI-powered chatbot for assistance whenever needed. The private and public chat features also provide users with control over their interactions and communications.</a:t>
              </a:r>
            </a:p>
          </p:txBody>
        </p:sp>
      </p:grpSp>
      <p:grpSp>
        <p:nvGrpSpPr>
          <p:cNvPr name="Group 19" id="19"/>
          <p:cNvGrpSpPr/>
          <p:nvPr/>
        </p:nvGrpSpPr>
        <p:grpSpPr>
          <a:xfrm rot="0">
            <a:off x="824219" y="6162562"/>
            <a:ext cx="16570348" cy="2772834"/>
            <a:chOff x="0" y="0"/>
            <a:chExt cx="4086444" cy="683814"/>
          </a:xfrm>
        </p:grpSpPr>
        <p:sp>
          <p:nvSpPr>
            <p:cNvPr name="Freeform 20" id="20"/>
            <p:cNvSpPr/>
            <p:nvPr/>
          </p:nvSpPr>
          <p:spPr>
            <a:xfrm flipH="false" flipV="false" rot="0">
              <a:off x="0" y="0"/>
              <a:ext cx="4086444" cy="683814"/>
            </a:xfrm>
            <a:custGeom>
              <a:avLst/>
              <a:gdLst/>
              <a:ahLst/>
              <a:cxnLst/>
              <a:rect r="r" b="b" t="t" l="l"/>
              <a:pathLst>
                <a:path h="683814" w="4086444">
                  <a:moveTo>
                    <a:pt x="3883244" y="0"/>
                  </a:moveTo>
                  <a:cubicBezTo>
                    <a:pt x="3995468" y="0"/>
                    <a:pt x="4086444" y="153077"/>
                    <a:pt x="4086444" y="341907"/>
                  </a:cubicBezTo>
                  <a:cubicBezTo>
                    <a:pt x="4086444" y="530737"/>
                    <a:pt x="3995468" y="683814"/>
                    <a:pt x="3883244" y="683814"/>
                  </a:cubicBezTo>
                  <a:lnTo>
                    <a:pt x="203200" y="683814"/>
                  </a:lnTo>
                  <a:cubicBezTo>
                    <a:pt x="90976" y="683814"/>
                    <a:pt x="0" y="530737"/>
                    <a:pt x="0" y="341907"/>
                  </a:cubicBezTo>
                  <a:cubicBezTo>
                    <a:pt x="0" y="153077"/>
                    <a:pt x="90976" y="0"/>
                    <a:pt x="203200" y="0"/>
                  </a:cubicBezTo>
                  <a:close/>
                </a:path>
              </a:pathLst>
            </a:custGeom>
            <a:solidFill>
              <a:srgbClr val="0B2F3D"/>
            </a:solidFill>
          </p:spPr>
        </p:sp>
        <p:sp>
          <p:nvSpPr>
            <p:cNvPr name="TextBox 21" id="21"/>
            <p:cNvSpPr txBox="true"/>
            <p:nvPr/>
          </p:nvSpPr>
          <p:spPr>
            <a:xfrm>
              <a:off x="0" y="19050"/>
              <a:ext cx="4086444" cy="664764"/>
            </a:xfrm>
            <a:prstGeom prst="rect">
              <a:avLst/>
            </a:prstGeom>
          </p:spPr>
          <p:txBody>
            <a:bodyPr anchor="ctr" rtlCol="false" tIns="50800" lIns="50800" bIns="50800" rIns="50800"/>
            <a:lstStyle/>
            <a:p>
              <a:pPr algn="ctr">
                <a:lnSpc>
                  <a:spcPts val="1942"/>
                </a:lnSpc>
              </a:pPr>
            </a:p>
          </p:txBody>
        </p:sp>
      </p:grpSp>
      <p:grpSp>
        <p:nvGrpSpPr>
          <p:cNvPr name="Group 22" id="22"/>
          <p:cNvGrpSpPr/>
          <p:nvPr/>
        </p:nvGrpSpPr>
        <p:grpSpPr>
          <a:xfrm rot="0">
            <a:off x="1163468" y="6492388"/>
            <a:ext cx="2113182" cy="2113182"/>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14300" cap="sq">
              <a:solidFill>
                <a:srgbClr val="ED8C02"/>
              </a:solidFill>
              <a:prstDash val="solid"/>
              <a:miter/>
            </a:ln>
          </p:spPr>
        </p:sp>
        <p:sp>
          <p:nvSpPr>
            <p:cNvPr name="TextBox 24" id="24"/>
            <p:cNvSpPr txBox="true"/>
            <p:nvPr/>
          </p:nvSpPr>
          <p:spPr>
            <a:xfrm>
              <a:off x="76200" y="95250"/>
              <a:ext cx="660400" cy="641350"/>
            </a:xfrm>
            <a:prstGeom prst="rect">
              <a:avLst/>
            </a:prstGeom>
          </p:spPr>
          <p:txBody>
            <a:bodyPr anchor="ctr" rtlCol="false" tIns="48997" lIns="48997" bIns="48997" rIns="48997"/>
            <a:lstStyle/>
            <a:p>
              <a:pPr algn="ctr">
                <a:lnSpc>
                  <a:spcPts val="1942"/>
                </a:lnSpc>
              </a:pPr>
            </a:p>
          </p:txBody>
        </p:sp>
      </p:grpSp>
      <p:sp>
        <p:nvSpPr>
          <p:cNvPr name="TextBox 25" id="25"/>
          <p:cNvSpPr txBox="true"/>
          <p:nvPr/>
        </p:nvSpPr>
        <p:spPr>
          <a:xfrm rot="0">
            <a:off x="1383086" y="7269927"/>
            <a:ext cx="1673946" cy="720029"/>
          </a:xfrm>
          <a:prstGeom prst="rect">
            <a:avLst/>
          </a:prstGeom>
        </p:spPr>
        <p:txBody>
          <a:bodyPr anchor="t" rtlCol="false" tIns="0" lIns="0" bIns="0" rIns="0">
            <a:spAutoFit/>
          </a:bodyPr>
          <a:lstStyle/>
          <a:p>
            <a:pPr algn="ctr">
              <a:lnSpc>
                <a:spcPts val="5208"/>
              </a:lnSpc>
            </a:pPr>
            <a:r>
              <a:rPr lang="en-US" sz="5787">
                <a:solidFill>
                  <a:srgbClr val="0B2F3D"/>
                </a:solidFill>
                <a:latin typeface="Abril Fatface"/>
              </a:rPr>
              <a:t>04</a:t>
            </a:r>
          </a:p>
        </p:txBody>
      </p:sp>
      <p:sp>
        <p:nvSpPr>
          <p:cNvPr name="TextBox 26" id="26"/>
          <p:cNvSpPr txBox="true"/>
          <p:nvPr/>
        </p:nvSpPr>
        <p:spPr>
          <a:xfrm rot="0">
            <a:off x="3538827" y="6406461"/>
            <a:ext cx="10470371" cy="571502"/>
          </a:xfrm>
          <a:prstGeom prst="rect">
            <a:avLst/>
          </a:prstGeom>
        </p:spPr>
        <p:txBody>
          <a:bodyPr anchor="t" rtlCol="false" tIns="0" lIns="0" bIns="0" rIns="0">
            <a:spAutoFit/>
          </a:bodyPr>
          <a:lstStyle/>
          <a:p>
            <a:pPr algn="l">
              <a:lnSpc>
                <a:spcPts val="4799"/>
              </a:lnSpc>
            </a:pPr>
            <a:r>
              <a:rPr lang="en-US" sz="2999">
                <a:solidFill>
                  <a:srgbClr val="FFFFFF"/>
                </a:solidFill>
                <a:latin typeface="Roboto Bold"/>
              </a:rPr>
              <a:t>Consistency and Standards System and the Real World</a:t>
            </a:r>
          </a:p>
        </p:txBody>
      </p:sp>
      <p:sp>
        <p:nvSpPr>
          <p:cNvPr name="TextBox 27" id="27"/>
          <p:cNvSpPr txBox="true"/>
          <p:nvPr/>
        </p:nvSpPr>
        <p:spPr>
          <a:xfrm rot="0">
            <a:off x="3538827" y="7087971"/>
            <a:ext cx="13238689" cy="1236345"/>
          </a:xfrm>
          <a:prstGeom prst="rect">
            <a:avLst/>
          </a:prstGeom>
        </p:spPr>
        <p:txBody>
          <a:bodyPr anchor="t" rtlCol="false" tIns="0" lIns="0" bIns="0" rIns="0">
            <a:spAutoFit/>
          </a:bodyPr>
          <a:lstStyle/>
          <a:p>
            <a:pPr algn="l">
              <a:lnSpc>
                <a:spcPts val="3359"/>
              </a:lnSpc>
            </a:pPr>
            <a:r>
              <a:rPr lang="en-US" sz="2099">
                <a:solidFill>
                  <a:srgbClr val="FFFFFF"/>
                </a:solidFill>
                <a:latin typeface="Roboto"/>
              </a:rPr>
              <a:t>The platform ensures consistency in the user interface by maintaining uniform layouts and design patterns across different sections. The use of AI for generating questions, monitoring progress, and providing feedback is standardized, offering a consistent experience.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58300"/>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730204"/>
            <a:ext cx="1853763" cy="291585"/>
          </a:xfrm>
          <a:prstGeom prst="rect">
            <a:avLst/>
          </a:prstGeom>
        </p:spPr>
        <p:txBody>
          <a:bodyPr anchor="t" rtlCol="false" tIns="0" lIns="0" bIns="0" rIns="0">
            <a:spAutoFit/>
          </a:bodyPr>
          <a:lstStyle/>
          <a:p>
            <a:pPr algn="l" rtl="true">
              <a:lnSpc>
                <a:spcPts val="2162"/>
              </a:lnSpc>
            </a:pPr>
            <a:r>
              <a:rPr lang="en-US" sz="2403">
                <a:solidFill>
                  <a:srgbClr val="0B2F3D"/>
                </a:solidFill>
                <a:latin typeface="Abril Fatface"/>
              </a:rPr>
              <a:t>HCI</a:t>
            </a:r>
          </a:p>
        </p:txBody>
      </p:sp>
      <p:sp>
        <p:nvSpPr>
          <p:cNvPr name="Freeform 5" id="5"/>
          <p:cNvSpPr/>
          <p:nvPr/>
        </p:nvSpPr>
        <p:spPr>
          <a:xfrm flipH="false" flipV="false" rot="0">
            <a:off x="15358722" y="8551482"/>
            <a:ext cx="2837586" cy="3024558"/>
          </a:xfrm>
          <a:custGeom>
            <a:avLst/>
            <a:gdLst/>
            <a:ahLst/>
            <a:cxnLst/>
            <a:rect r="r" b="b" t="t" l="l"/>
            <a:pathLst>
              <a:path h="3024558" w="2837586">
                <a:moveTo>
                  <a:pt x="0" y="0"/>
                </a:moveTo>
                <a:lnTo>
                  <a:pt x="2837586" y="0"/>
                </a:lnTo>
                <a:lnTo>
                  <a:pt x="2837586" y="3024558"/>
                </a:lnTo>
                <a:lnTo>
                  <a:pt x="0" y="3024558"/>
                </a:lnTo>
                <a:lnTo>
                  <a:pt x="0" y="0"/>
                </a:lnTo>
                <a:close/>
              </a:path>
            </a:pathLst>
          </a:custGeom>
          <a:blipFill>
            <a:blip r:embed="rId6">
              <a:alphaModFix amt="5000"/>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4238819" y="1028700"/>
            <a:ext cx="3630502" cy="3630502"/>
          </a:xfrm>
          <a:custGeom>
            <a:avLst/>
            <a:gdLst/>
            <a:ahLst/>
            <a:cxnLst/>
            <a:rect r="r" b="b" t="t" l="l"/>
            <a:pathLst>
              <a:path h="3630502" w="3630502">
                <a:moveTo>
                  <a:pt x="0" y="0"/>
                </a:moveTo>
                <a:lnTo>
                  <a:pt x="3630501" y="0"/>
                </a:lnTo>
                <a:lnTo>
                  <a:pt x="3630501" y="3630502"/>
                </a:lnTo>
                <a:lnTo>
                  <a:pt x="0" y="3630502"/>
                </a:lnTo>
                <a:lnTo>
                  <a:pt x="0" y="0"/>
                </a:lnTo>
                <a:close/>
              </a:path>
            </a:pathLst>
          </a:custGeom>
          <a:blipFill>
            <a:blip r:embed="rId8">
              <a:alphaModFix amt="5000"/>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3538827" y="2796193"/>
            <a:ext cx="2287222" cy="2287222"/>
          </a:xfrm>
          <a:custGeom>
            <a:avLst/>
            <a:gdLst/>
            <a:ahLst/>
            <a:cxnLst/>
            <a:rect r="r" b="b" t="t" l="l"/>
            <a:pathLst>
              <a:path h="2287222" w="2287222">
                <a:moveTo>
                  <a:pt x="0" y="0"/>
                </a:moveTo>
                <a:lnTo>
                  <a:pt x="2287222" y="0"/>
                </a:lnTo>
                <a:lnTo>
                  <a:pt x="2287222" y="2287222"/>
                </a:lnTo>
                <a:lnTo>
                  <a:pt x="0" y="2287222"/>
                </a:lnTo>
                <a:lnTo>
                  <a:pt x="0" y="0"/>
                </a:lnTo>
                <a:close/>
              </a:path>
            </a:pathLst>
          </a:custGeom>
          <a:blipFill>
            <a:blip r:embed="rId10">
              <a:alphaModFix amt="7999"/>
              <a:extLst>
                <a:ext uri="{96DAC541-7B7A-43D3-8B79-37D633B846F1}">
                  <asvg:svgBlip xmlns:asvg="http://schemas.microsoft.com/office/drawing/2016/SVG/main" r:embed="rId11"/>
                </a:ext>
              </a:extLst>
            </a:blip>
            <a:stretch>
              <a:fillRect l="0" t="0" r="0" b="0"/>
            </a:stretch>
          </a:blipFill>
        </p:spPr>
      </p:sp>
      <p:sp>
        <p:nvSpPr>
          <p:cNvPr name="TextBox 8" id="8"/>
          <p:cNvSpPr txBox="true"/>
          <p:nvPr/>
        </p:nvSpPr>
        <p:spPr>
          <a:xfrm rot="0">
            <a:off x="316991" y="1876627"/>
            <a:ext cx="17558769" cy="990601"/>
          </a:xfrm>
          <a:prstGeom prst="rect">
            <a:avLst/>
          </a:prstGeom>
        </p:spPr>
        <p:txBody>
          <a:bodyPr anchor="t" rtlCol="false" tIns="0" lIns="0" bIns="0" rIns="0">
            <a:spAutoFit/>
          </a:bodyPr>
          <a:lstStyle/>
          <a:p>
            <a:pPr algn="ctr">
              <a:lnSpc>
                <a:spcPts val="7200"/>
              </a:lnSpc>
            </a:pPr>
            <a:r>
              <a:rPr lang="en-US" sz="8000">
                <a:solidFill>
                  <a:srgbClr val="0B2F3D"/>
                </a:solidFill>
                <a:latin typeface="Abril Fatface"/>
              </a:rPr>
              <a:t>1.Nielsen's 10 Usability Heuristics</a:t>
            </a:r>
          </a:p>
        </p:txBody>
      </p:sp>
      <p:grpSp>
        <p:nvGrpSpPr>
          <p:cNvPr name="Group 9" id="9"/>
          <p:cNvGrpSpPr/>
          <p:nvPr/>
        </p:nvGrpSpPr>
        <p:grpSpPr>
          <a:xfrm rot="0">
            <a:off x="824219" y="3124403"/>
            <a:ext cx="16570348" cy="2772834"/>
            <a:chOff x="0" y="0"/>
            <a:chExt cx="22093798" cy="3697112"/>
          </a:xfrm>
        </p:grpSpPr>
        <p:grpSp>
          <p:nvGrpSpPr>
            <p:cNvPr name="Group 10" id="10"/>
            <p:cNvGrpSpPr/>
            <p:nvPr/>
          </p:nvGrpSpPr>
          <p:grpSpPr>
            <a:xfrm rot="0">
              <a:off x="0" y="0"/>
              <a:ext cx="22093798" cy="3697112"/>
              <a:chOff x="0" y="0"/>
              <a:chExt cx="4086444" cy="683814"/>
            </a:xfrm>
          </p:grpSpPr>
          <p:sp>
            <p:nvSpPr>
              <p:cNvPr name="Freeform 11" id="11"/>
              <p:cNvSpPr/>
              <p:nvPr/>
            </p:nvSpPr>
            <p:spPr>
              <a:xfrm flipH="false" flipV="false" rot="0">
                <a:off x="0" y="0"/>
                <a:ext cx="4086444" cy="683814"/>
              </a:xfrm>
              <a:custGeom>
                <a:avLst/>
                <a:gdLst/>
                <a:ahLst/>
                <a:cxnLst/>
                <a:rect r="r" b="b" t="t" l="l"/>
                <a:pathLst>
                  <a:path h="683814" w="4086444">
                    <a:moveTo>
                      <a:pt x="3883244" y="0"/>
                    </a:moveTo>
                    <a:cubicBezTo>
                      <a:pt x="3995468" y="0"/>
                      <a:pt x="4086444" y="153077"/>
                      <a:pt x="4086444" y="341907"/>
                    </a:cubicBezTo>
                    <a:cubicBezTo>
                      <a:pt x="4086444" y="530737"/>
                      <a:pt x="3995468" y="683814"/>
                      <a:pt x="3883244" y="683814"/>
                    </a:cubicBezTo>
                    <a:lnTo>
                      <a:pt x="203200" y="683814"/>
                    </a:lnTo>
                    <a:cubicBezTo>
                      <a:pt x="90976" y="683814"/>
                      <a:pt x="0" y="530737"/>
                      <a:pt x="0" y="341907"/>
                    </a:cubicBezTo>
                    <a:cubicBezTo>
                      <a:pt x="0" y="153077"/>
                      <a:pt x="90976" y="0"/>
                      <a:pt x="203200" y="0"/>
                    </a:cubicBezTo>
                    <a:close/>
                  </a:path>
                </a:pathLst>
              </a:custGeom>
              <a:solidFill>
                <a:srgbClr val="0B2F3D"/>
              </a:solidFill>
            </p:spPr>
          </p:sp>
          <p:sp>
            <p:nvSpPr>
              <p:cNvPr name="TextBox 12" id="12"/>
              <p:cNvSpPr txBox="true"/>
              <p:nvPr/>
            </p:nvSpPr>
            <p:spPr>
              <a:xfrm>
                <a:off x="0" y="19050"/>
                <a:ext cx="4086444" cy="664764"/>
              </a:xfrm>
              <a:prstGeom prst="rect">
                <a:avLst/>
              </a:prstGeom>
            </p:spPr>
            <p:txBody>
              <a:bodyPr anchor="ctr" rtlCol="false" tIns="52669" lIns="52669" bIns="52669" rIns="52669"/>
              <a:lstStyle/>
              <a:p>
                <a:pPr algn="ctr">
                  <a:lnSpc>
                    <a:spcPts val="1942"/>
                  </a:lnSpc>
                </a:pPr>
              </a:p>
            </p:txBody>
          </p:sp>
        </p:grpSp>
        <p:grpSp>
          <p:nvGrpSpPr>
            <p:cNvPr name="Group 13" id="13"/>
            <p:cNvGrpSpPr/>
            <p:nvPr/>
          </p:nvGrpSpPr>
          <p:grpSpPr>
            <a:xfrm rot="0">
              <a:off x="452332" y="439768"/>
              <a:ext cx="2817576" cy="281757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14300" cap="sq">
                <a:solidFill>
                  <a:srgbClr val="ED8C02"/>
                </a:solidFill>
                <a:prstDash val="solid"/>
                <a:miter/>
              </a:ln>
            </p:spPr>
          </p:sp>
          <p:sp>
            <p:nvSpPr>
              <p:cNvPr name="TextBox 15" id="15"/>
              <p:cNvSpPr txBox="true"/>
              <p:nvPr/>
            </p:nvSpPr>
            <p:spPr>
              <a:xfrm>
                <a:off x="76200" y="95250"/>
                <a:ext cx="660400" cy="641350"/>
              </a:xfrm>
              <a:prstGeom prst="rect">
                <a:avLst/>
              </a:prstGeom>
            </p:spPr>
            <p:txBody>
              <a:bodyPr anchor="ctr" rtlCol="false" tIns="50800" lIns="50800" bIns="50800" rIns="50800"/>
              <a:lstStyle/>
              <a:p>
                <a:pPr algn="ctr">
                  <a:lnSpc>
                    <a:spcPts val="1942"/>
                  </a:lnSpc>
                </a:pPr>
              </a:p>
            </p:txBody>
          </p:sp>
        </p:grpSp>
        <p:sp>
          <p:nvSpPr>
            <p:cNvPr name="TextBox 16" id="16"/>
            <p:cNvSpPr txBox="true"/>
            <p:nvPr/>
          </p:nvSpPr>
          <p:spPr>
            <a:xfrm rot="0">
              <a:off x="745156" y="1422512"/>
              <a:ext cx="2231928" cy="1014014"/>
            </a:xfrm>
            <a:prstGeom prst="rect">
              <a:avLst/>
            </a:prstGeom>
          </p:spPr>
          <p:txBody>
            <a:bodyPr anchor="t" rtlCol="false" tIns="0" lIns="0" bIns="0" rIns="0">
              <a:spAutoFit/>
            </a:bodyPr>
            <a:lstStyle/>
            <a:p>
              <a:pPr algn="ctr">
                <a:lnSpc>
                  <a:spcPts val="5208"/>
                </a:lnSpc>
              </a:pPr>
              <a:r>
                <a:rPr lang="en-US" sz="5787">
                  <a:solidFill>
                    <a:srgbClr val="0B2F3D"/>
                  </a:solidFill>
                  <a:latin typeface="Abril Fatface"/>
                </a:rPr>
                <a:t>05</a:t>
              </a:r>
            </a:p>
          </p:txBody>
        </p:sp>
        <p:sp>
          <p:nvSpPr>
            <p:cNvPr name="TextBox 17" id="17"/>
            <p:cNvSpPr txBox="true"/>
            <p:nvPr/>
          </p:nvSpPr>
          <p:spPr>
            <a:xfrm rot="0">
              <a:off x="3619476" y="366475"/>
              <a:ext cx="6081702" cy="720727"/>
            </a:xfrm>
            <a:prstGeom prst="rect">
              <a:avLst/>
            </a:prstGeom>
          </p:spPr>
          <p:txBody>
            <a:bodyPr anchor="t" rtlCol="false" tIns="0" lIns="0" bIns="0" rIns="0">
              <a:spAutoFit/>
            </a:bodyPr>
            <a:lstStyle/>
            <a:p>
              <a:pPr algn="l">
                <a:lnSpc>
                  <a:spcPts val="4799"/>
                </a:lnSpc>
              </a:pPr>
              <a:r>
                <a:rPr lang="en-US" sz="2999">
                  <a:solidFill>
                    <a:srgbClr val="FFFFFF"/>
                  </a:solidFill>
                  <a:latin typeface="Roboto Bold"/>
                </a:rPr>
                <a:t>Error Prevention</a:t>
              </a:r>
            </a:p>
          </p:txBody>
        </p:sp>
        <p:sp>
          <p:nvSpPr>
            <p:cNvPr name="TextBox 18" id="18"/>
            <p:cNvSpPr txBox="true"/>
            <p:nvPr/>
          </p:nvSpPr>
          <p:spPr>
            <a:xfrm rot="0">
              <a:off x="3619476" y="1262453"/>
              <a:ext cx="17651585" cy="1061086"/>
            </a:xfrm>
            <a:prstGeom prst="rect">
              <a:avLst/>
            </a:prstGeom>
          </p:spPr>
          <p:txBody>
            <a:bodyPr anchor="t" rtlCol="false" tIns="0" lIns="0" bIns="0" rIns="0">
              <a:spAutoFit/>
            </a:bodyPr>
            <a:lstStyle/>
            <a:p>
              <a:pPr algn="l">
                <a:lnSpc>
                  <a:spcPts val="3359"/>
                </a:lnSpc>
              </a:pPr>
              <a:r>
                <a:rPr lang="en-US" sz="2099">
                  <a:solidFill>
                    <a:srgbClr val="FFFFFF"/>
                  </a:solidFill>
                  <a:latin typeface="Roboto"/>
                </a:rPr>
                <a:t>The system is designed to minimize errors by providing clear instructions and using AI to guide users through complex tasks. The registration process, for example, likely includes checks to prevent errors in user input.</a:t>
              </a:r>
            </a:p>
          </p:txBody>
        </p:sp>
      </p:grpSp>
      <p:grpSp>
        <p:nvGrpSpPr>
          <p:cNvPr name="Group 19" id="19"/>
          <p:cNvGrpSpPr/>
          <p:nvPr/>
        </p:nvGrpSpPr>
        <p:grpSpPr>
          <a:xfrm rot="0">
            <a:off x="824219" y="6162562"/>
            <a:ext cx="16570348" cy="2772834"/>
            <a:chOff x="0" y="0"/>
            <a:chExt cx="4086444" cy="683814"/>
          </a:xfrm>
        </p:grpSpPr>
        <p:sp>
          <p:nvSpPr>
            <p:cNvPr name="Freeform 20" id="20"/>
            <p:cNvSpPr/>
            <p:nvPr/>
          </p:nvSpPr>
          <p:spPr>
            <a:xfrm flipH="false" flipV="false" rot="0">
              <a:off x="0" y="0"/>
              <a:ext cx="4086444" cy="683814"/>
            </a:xfrm>
            <a:custGeom>
              <a:avLst/>
              <a:gdLst/>
              <a:ahLst/>
              <a:cxnLst/>
              <a:rect r="r" b="b" t="t" l="l"/>
              <a:pathLst>
                <a:path h="683814" w="4086444">
                  <a:moveTo>
                    <a:pt x="3883244" y="0"/>
                  </a:moveTo>
                  <a:cubicBezTo>
                    <a:pt x="3995468" y="0"/>
                    <a:pt x="4086444" y="153077"/>
                    <a:pt x="4086444" y="341907"/>
                  </a:cubicBezTo>
                  <a:cubicBezTo>
                    <a:pt x="4086444" y="530737"/>
                    <a:pt x="3995468" y="683814"/>
                    <a:pt x="3883244" y="683814"/>
                  </a:cubicBezTo>
                  <a:lnTo>
                    <a:pt x="203200" y="683814"/>
                  </a:lnTo>
                  <a:cubicBezTo>
                    <a:pt x="90976" y="683814"/>
                    <a:pt x="0" y="530737"/>
                    <a:pt x="0" y="341907"/>
                  </a:cubicBezTo>
                  <a:cubicBezTo>
                    <a:pt x="0" y="153077"/>
                    <a:pt x="90976" y="0"/>
                    <a:pt x="203200" y="0"/>
                  </a:cubicBezTo>
                  <a:close/>
                </a:path>
              </a:pathLst>
            </a:custGeom>
            <a:solidFill>
              <a:srgbClr val="0B2F3D"/>
            </a:solidFill>
          </p:spPr>
        </p:sp>
        <p:sp>
          <p:nvSpPr>
            <p:cNvPr name="TextBox 21" id="21"/>
            <p:cNvSpPr txBox="true"/>
            <p:nvPr/>
          </p:nvSpPr>
          <p:spPr>
            <a:xfrm>
              <a:off x="0" y="19050"/>
              <a:ext cx="4086444" cy="664764"/>
            </a:xfrm>
            <a:prstGeom prst="rect">
              <a:avLst/>
            </a:prstGeom>
          </p:spPr>
          <p:txBody>
            <a:bodyPr anchor="ctr" rtlCol="false" tIns="50800" lIns="50800" bIns="50800" rIns="50800"/>
            <a:lstStyle/>
            <a:p>
              <a:pPr algn="ctr">
                <a:lnSpc>
                  <a:spcPts val="1942"/>
                </a:lnSpc>
              </a:pPr>
            </a:p>
          </p:txBody>
        </p:sp>
      </p:grpSp>
      <p:grpSp>
        <p:nvGrpSpPr>
          <p:cNvPr name="Group 22" id="22"/>
          <p:cNvGrpSpPr/>
          <p:nvPr/>
        </p:nvGrpSpPr>
        <p:grpSpPr>
          <a:xfrm rot="0">
            <a:off x="1163468" y="6492388"/>
            <a:ext cx="2113182" cy="2113182"/>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14300" cap="sq">
              <a:solidFill>
                <a:srgbClr val="ED8C02"/>
              </a:solidFill>
              <a:prstDash val="solid"/>
              <a:miter/>
            </a:ln>
          </p:spPr>
        </p:sp>
        <p:sp>
          <p:nvSpPr>
            <p:cNvPr name="TextBox 24" id="24"/>
            <p:cNvSpPr txBox="true"/>
            <p:nvPr/>
          </p:nvSpPr>
          <p:spPr>
            <a:xfrm>
              <a:off x="76200" y="95250"/>
              <a:ext cx="660400" cy="641350"/>
            </a:xfrm>
            <a:prstGeom prst="rect">
              <a:avLst/>
            </a:prstGeom>
          </p:spPr>
          <p:txBody>
            <a:bodyPr anchor="ctr" rtlCol="false" tIns="48997" lIns="48997" bIns="48997" rIns="48997"/>
            <a:lstStyle/>
            <a:p>
              <a:pPr algn="ctr">
                <a:lnSpc>
                  <a:spcPts val="1942"/>
                </a:lnSpc>
              </a:pPr>
            </a:p>
          </p:txBody>
        </p:sp>
      </p:grpSp>
      <p:sp>
        <p:nvSpPr>
          <p:cNvPr name="TextBox 25" id="25"/>
          <p:cNvSpPr txBox="true"/>
          <p:nvPr/>
        </p:nvSpPr>
        <p:spPr>
          <a:xfrm rot="0">
            <a:off x="1383086" y="7269927"/>
            <a:ext cx="1673946" cy="720029"/>
          </a:xfrm>
          <a:prstGeom prst="rect">
            <a:avLst/>
          </a:prstGeom>
        </p:spPr>
        <p:txBody>
          <a:bodyPr anchor="t" rtlCol="false" tIns="0" lIns="0" bIns="0" rIns="0">
            <a:spAutoFit/>
          </a:bodyPr>
          <a:lstStyle/>
          <a:p>
            <a:pPr algn="ctr">
              <a:lnSpc>
                <a:spcPts val="5208"/>
              </a:lnSpc>
            </a:pPr>
            <a:r>
              <a:rPr lang="en-US" sz="5787">
                <a:solidFill>
                  <a:srgbClr val="0B2F3D"/>
                </a:solidFill>
                <a:latin typeface="Abril Fatface"/>
              </a:rPr>
              <a:t>06</a:t>
            </a:r>
          </a:p>
        </p:txBody>
      </p:sp>
      <p:sp>
        <p:nvSpPr>
          <p:cNvPr name="TextBox 26" id="26"/>
          <p:cNvSpPr txBox="true"/>
          <p:nvPr/>
        </p:nvSpPr>
        <p:spPr>
          <a:xfrm rot="0">
            <a:off x="3538827" y="6406461"/>
            <a:ext cx="10470371" cy="571502"/>
          </a:xfrm>
          <a:prstGeom prst="rect">
            <a:avLst/>
          </a:prstGeom>
        </p:spPr>
        <p:txBody>
          <a:bodyPr anchor="t" rtlCol="false" tIns="0" lIns="0" bIns="0" rIns="0">
            <a:spAutoFit/>
          </a:bodyPr>
          <a:lstStyle/>
          <a:p>
            <a:pPr algn="l">
              <a:lnSpc>
                <a:spcPts val="4799"/>
              </a:lnSpc>
            </a:pPr>
            <a:r>
              <a:rPr lang="en-US" sz="2999">
                <a:solidFill>
                  <a:srgbClr val="FFFFFF"/>
                </a:solidFill>
                <a:latin typeface="Roboto Bold"/>
              </a:rPr>
              <a:t>Recognition Rather Than Recall</a:t>
            </a:r>
          </a:p>
        </p:txBody>
      </p:sp>
      <p:sp>
        <p:nvSpPr>
          <p:cNvPr name="TextBox 27" id="27"/>
          <p:cNvSpPr txBox="true"/>
          <p:nvPr/>
        </p:nvSpPr>
        <p:spPr>
          <a:xfrm rot="0">
            <a:off x="3538827" y="7087971"/>
            <a:ext cx="13238689" cy="817245"/>
          </a:xfrm>
          <a:prstGeom prst="rect">
            <a:avLst/>
          </a:prstGeom>
        </p:spPr>
        <p:txBody>
          <a:bodyPr anchor="t" rtlCol="false" tIns="0" lIns="0" bIns="0" rIns="0">
            <a:spAutoFit/>
          </a:bodyPr>
          <a:lstStyle/>
          <a:p>
            <a:pPr algn="l">
              <a:lnSpc>
                <a:spcPts val="3359"/>
              </a:lnSpc>
            </a:pPr>
            <a:r>
              <a:rPr lang="en-US" sz="2099">
                <a:solidFill>
                  <a:srgbClr val="FFFFFF"/>
                </a:solidFill>
                <a:latin typeface="Roboto"/>
              </a:rPr>
              <a:t> The platform provides intuitive navigation and easy access to frequently used features, reducing the need for users to remember how to perform tasks. The use of icons, menus, and clear labeling helps in this regard.</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58300"/>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730204"/>
            <a:ext cx="1853763" cy="291585"/>
          </a:xfrm>
          <a:prstGeom prst="rect">
            <a:avLst/>
          </a:prstGeom>
        </p:spPr>
        <p:txBody>
          <a:bodyPr anchor="t" rtlCol="false" tIns="0" lIns="0" bIns="0" rIns="0">
            <a:spAutoFit/>
          </a:bodyPr>
          <a:lstStyle/>
          <a:p>
            <a:pPr algn="l" rtl="true">
              <a:lnSpc>
                <a:spcPts val="2162"/>
              </a:lnSpc>
            </a:pPr>
            <a:r>
              <a:rPr lang="en-US" sz="2403">
                <a:solidFill>
                  <a:srgbClr val="0B2F3D"/>
                </a:solidFill>
                <a:latin typeface="Abril Fatface"/>
              </a:rPr>
              <a:t>HCI</a:t>
            </a:r>
          </a:p>
        </p:txBody>
      </p:sp>
      <p:sp>
        <p:nvSpPr>
          <p:cNvPr name="Freeform 5" id="5"/>
          <p:cNvSpPr/>
          <p:nvPr/>
        </p:nvSpPr>
        <p:spPr>
          <a:xfrm flipH="false" flipV="false" rot="0">
            <a:off x="15358722" y="8551482"/>
            <a:ext cx="2837586" cy="3024558"/>
          </a:xfrm>
          <a:custGeom>
            <a:avLst/>
            <a:gdLst/>
            <a:ahLst/>
            <a:cxnLst/>
            <a:rect r="r" b="b" t="t" l="l"/>
            <a:pathLst>
              <a:path h="3024558" w="2837586">
                <a:moveTo>
                  <a:pt x="0" y="0"/>
                </a:moveTo>
                <a:lnTo>
                  <a:pt x="2837586" y="0"/>
                </a:lnTo>
                <a:lnTo>
                  <a:pt x="2837586" y="3024558"/>
                </a:lnTo>
                <a:lnTo>
                  <a:pt x="0" y="3024558"/>
                </a:lnTo>
                <a:lnTo>
                  <a:pt x="0" y="0"/>
                </a:lnTo>
                <a:close/>
              </a:path>
            </a:pathLst>
          </a:custGeom>
          <a:blipFill>
            <a:blip r:embed="rId6">
              <a:alphaModFix amt="5000"/>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4238819" y="1028700"/>
            <a:ext cx="3630502" cy="3630502"/>
          </a:xfrm>
          <a:custGeom>
            <a:avLst/>
            <a:gdLst/>
            <a:ahLst/>
            <a:cxnLst/>
            <a:rect r="r" b="b" t="t" l="l"/>
            <a:pathLst>
              <a:path h="3630502" w="3630502">
                <a:moveTo>
                  <a:pt x="0" y="0"/>
                </a:moveTo>
                <a:lnTo>
                  <a:pt x="3630501" y="0"/>
                </a:lnTo>
                <a:lnTo>
                  <a:pt x="3630501" y="3630502"/>
                </a:lnTo>
                <a:lnTo>
                  <a:pt x="0" y="3630502"/>
                </a:lnTo>
                <a:lnTo>
                  <a:pt x="0" y="0"/>
                </a:lnTo>
                <a:close/>
              </a:path>
            </a:pathLst>
          </a:custGeom>
          <a:blipFill>
            <a:blip r:embed="rId8">
              <a:alphaModFix amt="5000"/>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3538827" y="2796193"/>
            <a:ext cx="2287222" cy="2287222"/>
          </a:xfrm>
          <a:custGeom>
            <a:avLst/>
            <a:gdLst/>
            <a:ahLst/>
            <a:cxnLst/>
            <a:rect r="r" b="b" t="t" l="l"/>
            <a:pathLst>
              <a:path h="2287222" w="2287222">
                <a:moveTo>
                  <a:pt x="0" y="0"/>
                </a:moveTo>
                <a:lnTo>
                  <a:pt x="2287222" y="0"/>
                </a:lnTo>
                <a:lnTo>
                  <a:pt x="2287222" y="2287222"/>
                </a:lnTo>
                <a:lnTo>
                  <a:pt x="0" y="2287222"/>
                </a:lnTo>
                <a:lnTo>
                  <a:pt x="0" y="0"/>
                </a:lnTo>
                <a:close/>
              </a:path>
            </a:pathLst>
          </a:custGeom>
          <a:blipFill>
            <a:blip r:embed="rId10">
              <a:alphaModFix amt="7999"/>
              <a:extLst>
                <a:ext uri="{96DAC541-7B7A-43D3-8B79-37D633B846F1}">
                  <asvg:svgBlip xmlns:asvg="http://schemas.microsoft.com/office/drawing/2016/SVG/main" r:embed="rId11"/>
                </a:ext>
              </a:extLst>
            </a:blip>
            <a:stretch>
              <a:fillRect l="0" t="0" r="0" b="0"/>
            </a:stretch>
          </a:blipFill>
        </p:spPr>
      </p:sp>
      <p:sp>
        <p:nvSpPr>
          <p:cNvPr name="TextBox 8" id="8"/>
          <p:cNvSpPr txBox="true"/>
          <p:nvPr/>
        </p:nvSpPr>
        <p:spPr>
          <a:xfrm rot="0">
            <a:off x="316991" y="1876627"/>
            <a:ext cx="17558769" cy="990601"/>
          </a:xfrm>
          <a:prstGeom prst="rect">
            <a:avLst/>
          </a:prstGeom>
        </p:spPr>
        <p:txBody>
          <a:bodyPr anchor="t" rtlCol="false" tIns="0" lIns="0" bIns="0" rIns="0">
            <a:spAutoFit/>
          </a:bodyPr>
          <a:lstStyle/>
          <a:p>
            <a:pPr algn="ctr">
              <a:lnSpc>
                <a:spcPts val="7200"/>
              </a:lnSpc>
            </a:pPr>
            <a:r>
              <a:rPr lang="en-US" sz="8000">
                <a:solidFill>
                  <a:srgbClr val="0B2F3D"/>
                </a:solidFill>
                <a:latin typeface="Abril Fatface"/>
              </a:rPr>
              <a:t>1.Nielsen's 10 Usability Heuristics</a:t>
            </a:r>
          </a:p>
        </p:txBody>
      </p:sp>
      <p:grpSp>
        <p:nvGrpSpPr>
          <p:cNvPr name="Group 9" id="9"/>
          <p:cNvGrpSpPr/>
          <p:nvPr/>
        </p:nvGrpSpPr>
        <p:grpSpPr>
          <a:xfrm rot="0">
            <a:off x="824219" y="3124403"/>
            <a:ext cx="16570348" cy="2772834"/>
            <a:chOff x="0" y="0"/>
            <a:chExt cx="4086444" cy="683814"/>
          </a:xfrm>
        </p:grpSpPr>
        <p:sp>
          <p:nvSpPr>
            <p:cNvPr name="Freeform 10" id="10"/>
            <p:cNvSpPr/>
            <p:nvPr/>
          </p:nvSpPr>
          <p:spPr>
            <a:xfrm flipH="false" flipV="false" rot="0">
              <a:off x="0" y="0"/>
              <a:ext cx="4086444" cy="683814"/>
            </a:xfrm>
            <a:custGeom>
              <a:avLst/>
              <a:gdLst/>
              <a:ahLst/>
              <a:cxnLst/>
              <a:rect r="r" b="b" t="t" l="l"/>
              <a:pathLst>
                <a:path h="683814" w="4086444">
                  <a:moveTo>
                    <a:pt x="3883244" y="0"/>
                  </a:moveTo>
                  <a:cubicBezTo>
                    <a:pt x="3995468" y="0"/>
                    <a:pt x="4086444" y="153077"/>
                    <a:pt x="4086444" y="341907"/>
                  </a:cubicBezTo>
                  <a:cubicBezTo>
                    <a:pt x="4086444" y="530737"/>
                    <a:pt x="3995468" y="683814"/>
                    <a:pt x="3883244" y="683814"/>
                  </a:cubicBezTo>
                  <a:lnTo>
                    <a:pt x="203200" y="683814"/>
                  </a:lnTo>
                  <a:cubicBezTo>
                    <a:pt x="90976" y="683814"/>
                    <a:pt x="0" y="530737"/>
                    <a:pt x="0" y="341907"/>
                  </a:cubicBezTo>
                  <a:cubicBezTo>
                    <a:pt x="0" y="153077"/>
                    <a:pt x="90976" y="0"/>
                    <a:pt x="203200" y="0"/>
                  </a:cubicBezTo>
                  <a:close/>
                </a:path>
              </a:pathLst>
            </a:custGeom>
            <a:solidFill>
              <a:srgbClr val="0B2F3D"/>
            </a:solidFill>
          </p:spPr>
        </p:sp>
        <p:sp>
          <p:nvSpPr>
            <p:cNvPr name="TextBox 11" id="11"/>
            <p:cNvSpPr txBox="true"/>
            <p:nvPr/>
          </p:nvSpPr>
          <p:spPr>
            <a:xfrm>
              <a:off x="0" y="19050"/>
              <a:ext cx="4086444" cy="664764"/>
            </a:xfrm>
            <a:prstGeom prst="rect">
              <a:avLst/>
            </a:prstGeom>
          </p:spPr>
          <p:txBody>
            <a:bodyPr anchor="ctr" rtlCol="false" tIns="50800" lIns="50800" bIns="50800" rIns="50800"/>
            <a:lstStyle/>
            <a:p>
              <a:pPr algn="ctr">
                <a:lnSpc>
                  <a:spcPts val="1942"/>
                </a:lnSpc>
              </a:pPr>
            </a:p>
          </p:txBody>
        </p:sp>
      </p:grpSp>
      <p:grpSp>
        <p:nvGrpSpPr>
          <p:cNvPr name="Group 12" id="12"/>
          <p:cNvGrpSpPr/>
          <p:nvPr/>
        </p:nvGrpSpPr>
        <p:grpSpPr>
          <a:xfrm rot="0">
            <a:off x="1163468" y="3454229"/>
            <a:ext cx="2113182" cy="211318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14300" cap="sq">
              <a:solidFill>
                <a:srgbClr val="ED8C02"/>
              </a:solidFill>
              <a:prstDash val="solid"/>
              <a:miter/>
            </a:ln>
          </p:spPr>
        </p:sp>
        <p:sp>
          <p:nvSpPr>
            <p:cNvPr name="TextBox 14" id="14"/>
            <p:cNvSpPr txBox="true"/>
            <p:nvPr/>
          </p:nvSpPr>
          <p:spPr>
            <a:xfrm>
              <a:off x="76200" y="95250"/>
              <a:ext cx="660400" cy="641350"/>
            </a:xfrm>
            <a:prstGeom prst="rect">
              <a:avLst/>
            </a:prstGeom>
          </p:spPr>
          <p:txBody>
            <a:bodyPr anchor="ctr" rtlCol="false" tIns="48997" lIns="48997" bIns="48997" rIns="48997"/>
            <a:lstStyle/>
            <a:p>
              <a:pPr algn="ctr">
                <a:lnSpc>
                  <a:spcPts val="1942"/>
                </a:lnSpc>
              </a:pPr>
            </a:p>
          </p:txBody>
        </p:sp>
      </p:grpSp>
      <p:sp>
        <p:nvSpPr>
          <p:cNvPr name="TextBox 15" id="15"/>
          <p:cNvSpPr txBox="true"/>
          <p:nvPr/>
        </p:nvSpPr>
        <p:spPr>
          <a:xfrm rot="0">
            <a:off x="1383086" y="4231768"/>
            <a:ext cx="1673946" cy="720029"/>
          </a:xfrm>
          <a:prstGeom prst="rect">
            <a:avLst/>
          </a:prstGeom>
        </p:spPr>
        <p:txBody>
          <a:bodyPr anchor="t" rtlCol="false" tIns="0" lIns="0" bIns="0" rIns="0">
            <a:spAutoFit/>
          </a:bodyPr>
          <a:lstStyle/>
          <a:p>
            <a:pPr algn="ctr">
              <a:lnSpc>
                <a:spcPts val="5208"/>
              </a:lnSpc>
            </a:pPr>
            <a:r>
              <a:rPr lang="en-US" sz="5787">
                <a:solidFill>
                  <a:srgbClr val="0B2F3D"/>
                </a:solidFill>
                <a:latin typeface="Abril Fatface"/>
              </a:rPr>
              <a:t>07</a:t>
            </a:r>
          </a:p>
        </p:txBody>
      </p:sp>
      <p:sp>
        <p:nvSpPr>
          <p:cNvPr name="TextBox 16" id="16"/>
          <p:cNvSpPr txBox="true"/>
          <p:nvPr/>
        </p:nvSpPr>
        <p:spPr>
          <a:xfrm rot="0">
            <a:off x="3538827" y="3368302"/>
            <a:ext cx="5876805" cy="571502"/>
          </a:xfrm>
          <a:prstGeom prst="rect">
            <a:avLst/>
          </a:prstGeom>
        </p:spPr>
        <p:txBody>
          <a:bodyPr anchor="t" rtlCol="false" tIns="0" lIns="0" bIns="0" rIns="0">
            <a:spAutoFit/>
          </a:bodyPr>
          <a:lstStyle/>
          <a:p>
            <a:pPr algn="l">
              <a:lnSpc>
                <a:spcPts val="4799"/>
              </a:lnSpc>
            </a:pPr>
            <a:r>
              <a:rPr lang="en-US" sz="2999">
                <a:solidFill>
                  <a:srgbClr val="FFFFFF"/>
                </a:solidFill>
                <a:latin typeface="Roboto Bold"/>
              </a:rPr>
              <a:t>Flexibility and Efficiency of Use</a:t>
            </a:r>
          </a:p>
        </p:txBody>
      </p:sp>
      <p:sp>
        <p:nvSpPr>
          <p:cNvPr name="TextBox 17" id="17"/>
          <p:cNvSpPr txBox="true"/>
          <p:nvPr/>
        </p:nvSpPr>
        <p:spPr>
          <a:xfrm rot="0">
            <a:off x="3538827" y="4049811"/>
            <a:ext cx="13238689" cy="1236345"/>
          </a:xfrm>
          <a:prstGeom prst="rect">
            <a:avLst/>
          </a:prstGeom>
        </p:spPr>
        <p:txBody>
          <a:bodyPr anchor="t" rtlCol="false" tIns="0" lIns="0" bIns="0" rIns="0">
            <a:spAutoFit/>
          </a:bodyPr>
          <a:lstStyle/>
          <a:p>
            <a:pPr algn="l">
              <a:lnSpc>
                <a:spcPts val="3359"/>
              </a:lnSpc>
            </a:pPr>
            <a:r>
              <a:rPr lang="en-US" sz="2099">
                <a:solidFill>
                  <a:srgbClr val="FFFFFF"/>
                </a:solidFill>
                <a:latin typeface="Roboto"/>
              </a:rPr>
              <a:t>The platform supports different learning styles and speeds by allowing users to progress at their own pace and access various types of content (videos, PDFs, quizzes). The AI chatbot enhances efficiency by providing quick answers and assistance.</a:t>
            </a:r>
          </a:p>
        </p:txBody>
      </p:sp>
      <p:grpSp>
        <p:nvGrpSpPr>
          <p:cNvPr name="Group 18" id="18"/>
          <p:cNvGrpSpPr/>
          <p:nvPr/>
        </p:nvGrpSpPr>
        <p:grpSpPr>
          <a:xfrm rot="0">
            <a:off x="824219" y="6162562"/>
            <a:ext cx="16570348" cy="2772834"/>
            <a:chOff x="0" y="0"/>
            <a:chExt cx="4086444" cy="683814"/>
          </a:xfrm>
        </p:grpSpPr>
        <p:sp>
          <p:nvSpPr>
            <p:cNvPr name="Freeform 19" id="19"/>
            <p:cNvSpPr/>
            <p:nvPr/>
          </p:nvSpPr>
          <p:spPr>
            <a:xfrm flipH="false" flipV="false" rot="0">
              <a:off x="0" y="0"/>
              <a:ext cx="4086444" cy="683814"/>
            </a:xfrm>
            <a:custGeom>
              <a:avLst/>
              <a:gdLst/>
              <a:ahLst/>
              <a:cxnLst/>
              <a:rect r="r" b="b" t="t" l="l"/>
              <a:pathLst>
                <a:path h="683814" w="4086444">
                  <a:moveTo>
                    <a:pt x="3883244" y="0"/>
                  </a:moveTo>
                  <a:cubicBezTo>
                    <a:pt x="3995468" y="0"/>
                    <a:pt x="4086444" y="153077"/>
                    <a:pt x="4086444" y="341907"/>
                  </a:cubicBezTo>
                  <a:cubicBezTo>
                    <a:pt x="4086444" y="530737"/>
                    <a:pt x="3995468" y="683814"/>
                    <a:pt x="3883244" y="683814"/>
                  </a:cubicBezTo>
                  <a:lnTo>
                    <a:pt x="203200" y="683814"/>
                  </a:lnTo>
                  <a:cubicBezTo>
                    <a:pt x="90976" y="683814"/>
                    <a:pt x="0" y="530737"/>
                    <a:pt x="0" y="341907"/>
                  </a:cubicBezTo>
                  <a:cubicBezTo>
                    <a:pt x="0" y="153077"/>
                    <a:pt x="90976" y="0"/>
                    <a:pt x="203200" y="0"/>
                  </a:cubicBezTo>
                  <a:close/>
                </a:path>
              </a:pathLst>
            </a:custGeom>
            <a:solidFill>
              <a:srgbClr val="0B2F3D"/>
            </a:solidFill>
          </p:spPr>
        </p:sp>
        <p:sp>
          <p:nvSpPr>
            <p:cNvPr name="TextBox 20" id="20"/>
            <p:cNvSpPr txBox="true"/>
            <p:nvPr/>
          </p:nvSpPr>
          <p:spPr>
            <a:xfrm>
              <a:off x="0" y="19050"/>
              <a:ext cx="4086444" cy="664764"/>
            </a:xfrm>
            <a:prstGeom prst="rect">
              <a:avLst/>
            </a:prstGeom>
          </p:spPr>
          <p:txBody>
            <a:bodyPr anchor="ctr" rtlCol="false" tIns="50800" lIns="50800" bIns="50800" rIns="50800"/>
            <a:lstStyle/>
            <a:p>
              <a:pPr algn="ctr">
                <a:lnSpc>
                  <a:spcPts val="1942"/>
                </a:lnSpc>
              </a:pPr>
            </a:p>
          </p:txBody>
        </p:sp>
      </p:grpSp>
      <p:grpSp>
        <p:nvGrpSpPr>
          <p:cNvPr name="Group 21" id="21"/>
          <p:cNvGrpSpPr/>
          <p:nvPr/>
        </p:nvGrpSpPr>
        <p:grpSpPr>
          <a:xfrm rot="0">
            <a:off x="1163468" y="6492388"/>
            <a:ext cx="2113182" cy="2113182"/>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14300" cap="sq">
              <a:solidFill>
                <a:srgbClr val="ED8C02"/>
              </a:solidFill>
              <a:prstDash val="solid"/>
              <a:miter/>
            </a:ln>
          </p:spPr>
        </p:sp>
        <p:sp>
          <p:nvSpPr>
            <p:cNvPr name="TextBox 23" id="23"/>
            <p:cNvSpPr txBox="true"/>
            <p:nvPr/>
          </p:nvSpPr>
          <p:spPr>
            <a:xfrm>
              <a:off x="76200" y="95250"/>
              <a:ext cx="660400" cy="641350"/>
            </a:xfrm>
            <a:prstGeom prst="rect">
              <a:avLst/>
            </a:prstGeom>
          </p:spPr>
          <p:txBody>
            <a:bodyPr anchor="ctr" rtlCol="false" tIns="48997" lIns="48997" bIns="48997" rIns="48997"/>
            <a:lstStyle/>
            <a:p>
              <a:pPr algn="ctr">
                <a:lnSpc>
                  <a:spcPts val="1942"/>
                </a:lnSpc>
              </a:pPr>
            </a:p>
          </p:txBody>
        </p:sp>
      </p:grpSp>
      <p:sp>
        <p:nvSpPr>
          <p:cNvPr name="TextBox 24" id="24"/>
          <p:cNvSpPr txBox="true"/>
          <p:nvPr/>
        </p:nvSpPr>
        <p:spPr>
          <a:xfrm rot="0">
            <a:off x="1383086" y="7269927"/>
            <a:ext cx="1673946" cy="720029"/>
          </a:xfrm>
          <a:prstGeom prst="rect">
            <a:avLst/>
          </a:prstGeom>
        </p:spPr>
        <p:txBody>
          <a:bodyPr anchor="t" rtlCol="false" tIns="0" lIns="0" bIns="0" rIns="0">
            <a:spAutoFit/>
          </a:bodyPr>
          <a:lstStyle/>
          <a:p>
            <a:pPr algn="ctr">
              <a:lnSpc>
                <a:spcPts val="5208"/>
              </a:lnSpc>
            </a:pPr>
            <a:r>
              <a:rPr lang="en-US" sz="5787">
                <a:solidFill>
                  <a:srgbClr val="0B2F3D"/>
                </a:solidFill>
                <a:latin typeface="Abril Fatface"/>
              </a:rPr>
              <a:t>08</a:t>
            </a:r>
          </a:p>
        </p:txBody>
      </p:sp>
      <p:sp>
        <p:nvSpPr>
          <p:cNvPr name="TextBox 25" id="25"/>
          <p:cNvSpPr txBox="true"/>
          <p:nvPr/>
        </p:nvSpPr>
        <p:spPr>
          <a:xfrm rot="0">
            <a:off x="3538827" y="6406461"/>
            <a:ext cx="10470371" cy="571502"/>
          </a:xfrm>
          <a:prstGeom prst="rect">
            <a:avLst/>
          </a:prstGeom>
        </p:spPr>
        <p:txBody>
          <a:bodyPr anchor="t" rtlCol="false" tIns="0" lIns="0" bIns="0" rIns="0">
            <a:spAutoFit/>
          </a:bodyPr>
          <a:lstStyle/>
          <a:p>
            <a:pPr algn="l">
              <a:lnSpc>
                <a:spcPts val="4799"/>
              </a:lnSpc>
            </a:pPr>
            <a:r>
              <a:rPr lang="en-US" sz="2999">
                <a:solidFill>
                  <a:srgbClr val="FFFFFF"/>
                </a:solidFill>
                <a:latin typeface="Roboto Bold"/>
              </a:rPr>
              <a:t>Aesthetic and Minimalist Design</a:t>
            </a:r>
          </a:p>
        </p:txBody>
      </p:sp>
      <p:sp>
        <p:nvSpPr>
          <p:cNvPr name="TextBox 26" id="26"/>
          <p:cNvSpPr txBox="true"/>
          <p:nvPr/>
        </p:nvSpPr>
        <p:spPr>
          <a:xfrm rot="0">
            <a:off x="3538827" y="7087971"/>
            <a:ext cx="13238689" cy="817245"/>
          </a:xfrm>
          <a:prstGeom prst="rect">
            <a:avLst/>
          </a:prstGeom>
        </p:spPr>
        <p:txBody>
          <a:bodyPr anchor="t" rtlCol="false" tIns="0" lIns="0" bIns="0" rIns="0">
            <a:spAutoFit/>
          </a:bodyPr>
          <a:lstStyle/>
          <a:p>
            <a:pPr algn="l">
              <a:lnSpc>
                <a:spcPts val="3359"/>
              </a:lnSpc>
            </a:pPr>
            <a:r>
              <a:rPr lang="en-US" sz="2099">
                <a:solidFill>
                  <a:srgbClr val="FFFFFF"/>
                </a:solidFill>
                <a:latin typeface="Roboto"/>
              </a:rPr>
              <a:t>the platform has a user-friendly design that focuses on essential elements, avoiding unnecessary complexity. This minimalistic approach helps users focus on learning without distractions.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58300"/>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730204"/>
            <a:ext cx="1853763" cy="291585"/>
          </a:xfrm>
          <a:prstGeom prst="rect">
            <a:avLst/>
          </a:prstGeom>
        </p:spPr>
        <p:txBody>
          <a:bodyPr anchor="t" rtlCol="false" tIns="0" lIns="0" bIns="0" rIns="0">
            <a:spAutoFit/>
          </a:bodyPr>
          <a:lstStyle/>
          <a:p>
            <a:pPr algn="l" rtl="true">
              <a:lnSpc>
                <a:spcPts val="2162"/>
              </a:lnSpc>
            </a:pPr>
            <a:r>
              <a:rPr lang="en-US" sz="2403">
                <a:solidFill>
                  <a:srgbClr val="0B2F3D"/>
                </a:solidFill>
                <a:latin typeface="Abril Fatface"/>
              </a:rPr>
              <a:t>HCI</a:t>
            </a:r>
          </a:p>
        </p:txBody>
      </p:sp>
      <p:sp>
        <p:nvSpPr>
          <p:cNvPr name="Freeform 5" id="5"/>
          <p:cNvSpPr/>
          <p:nvPr/>
        </p:nvSpPr>
        <p:spPr>
          <a:xfrm flipH="false" flipV="false" rot="0">
            <a:off x="15358722" y="8551482"/>
            <a:ext cx="2837586" cy="3024558"/>
          </a:xfrm>
          <a:custGeom>
            <a:avLst/>
            <a:gdLst/>
            <a:ahLst/>
            <a:cxnLst/>
            <a:rect r="r" b="b" t="t" l="l"/>
            <a:pathLst>
              <a:path h="3024558" w="2837586">
                <a:moveTo>
                  <a:pt x="0" y="0"/>
                </a:moveTo>
                <a:lnTo>
                  <a:pt x="2837586" y="0"/>
                </a:lnTo>
                <a:lnTo>
                  <a:pt x="2837586" y="3024558"/>
                </a:lnTo>
                <a:lnTo>
                  <a:pt x="0" y="3024558"/>
                </a:lnTo>
                <a:lnTo>
                  <a:pt x="0" y="0"/>
                </a:lnTo>
                <a:close/>
              </a:path>
            </a:pathLst>
          </a:custGeom>
          <a:blipFill>
            <a:blip r:embed="rId6">
              <a:alphaModFix amt="5000"/>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4238819" y="1028700"/>
            <a:ext cx="3630502" cy="3630502"/>
          </a:xfrm>
          <a:custGeom>
            <a:avLst/>
            <a:gdLst/>
            <a:ahLst/>
            <a:cxnLst/>
            <a:rect r="r" b="b" t="t" l="l"/>
            <a:pathLst>
              <a:path h="3630502" w="3630502">
                <a:moveTo>
                  <a:pt x="0" y="0"/>
                </a:moveTo>
                <a:lnTo>
                  <a:pt x="3630501" y="0"/>
                </a:lnTo>
                <a:lnTo>
                  <a:pt x="3630501" y="3630502"/>
                </a:lnTo>
                <a:lnTo>
                  <a:pt x="0" y="3630502"/>
                </a:lnTo>
                <a:lnTo>
                  <a:pt x="0" y="0"/>
                </a:lnTo>
                <a:close/>
              </a:path>
            </a:pathLst>
          </a:custGeom>
          <a:blipFill>
            <a:blip r:embed="rId8">
              <a:alphaModFix amt="5000"/>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3538827" y="2796193"/>
            <a:ext cx="2287222" cy="2287222"/>
          </a:xfrm>
          <a:custGeom>
            <a:avLst/>
            <a:gdLst/>
            <a:ahLst/>
            <a:cxnLst/>
            <a:rect r="r" b="b" t="t" l="l"/>
            <a:pathLst>
              <a:path h="2287222" w="2287222">
                <a:moveTo>
                  <a:pt x="0" y="0"/>
                </a:moveTo>
                <a:lnTo>
                  <a:pt x="2287222" y="0"/>
                </a:lnTo>
                <a:lnTo>
                  <a:pt x="2287222" y="2287222"/>
                </a:lnTo>
                <a:lnTo>
                  <a:pt x="0" y="2287222"/>
                </a:lnTo>
                <a:lnTo>
                  <a:pt x="0" y="0"/>
                </a:lnTo>
                <a:close/>
              </a:path>
            </a:pathLst>
          </a:custGeom>
          <a:blipFill>
            <a:blip r:embed="rId10">
              <a:alphaModFix amt="7999"/>
              <a:extLst>
                <a:ext uri="{96DAC541-7B7A-43D3-8B79-37D633B846F1}">
                  <asvg:svgBlip xmlns:asvg="http://schemas.microsoft.com/office/drawing/2016/SVG/main" r:embed="rId11"/>
                </a:ext>
              </a:extLst>
            </a:blip>
            <a:stretch>
              <a:fillRect l="0" t="0" r="0" b="0"/>
            </a:stretch>
          </a:blipFill>
        </p:spPr>
      </p:sp>
      <p:sp>
        <p:nvSpPr>
          <p:cNvPr name="TextBox 8" id="8"/>
          <p:cNvSpPr txBox="true"/>
          <p:nvPr/>
        </p:nvSpPr>
        <p:spPr>
          <a:xfrm rot="0">
            <a:off x="316991" y="1876627"/>
            <a:ext cx="17558769" cy="990601"/>
          </a:xfrm>
          <a:prstGeom prst="rect">
            <a:avLst/>
          </a:prstGeom>
        </p:spPr>
        <p:txBody>
          <a:bodyPr anchor="t" rtlCol="false" tIns="0" lIns="0" bIns="0" rIns="0">
            <a:spAutoFit/>
          </a:bodyPr>
          <a:lstStyle/>
          <a:p>
            <a:pPr algn="ctr">
              <a:lnSpc>
                <a:spcPts val="7200"/>
              </a:lnSpc>
            </a:pPr>
            <a:r>
              <a:rPr lang="en-US" sz="8000">
                <a:solidFill>
                  <a:srgbClr val="0B2F3D"/>
                </a:solidFill>
                <a:latin typeface="Abril Fatface"/>
              </a:rPr>
              <a:t>1.Nielsen's 10 Usability Heuristics</a:t>
            </a:r>
          </a:p>
        </p:txBody>
      </p:sp>
      <p:grpSp>
        <p:nvGrpSpPr>
          <p:cNvPr name="Group 9" id="9"/>
          <p:cNvGrpSpPr/>
          <p:nvPr/>
        </p:nvGrpSpPr>
        <p:grpSpPr>
          <a:xfrm rot="0">
            <a:off x="824219" y="3124403"/>
            <a:ext cx="16570348" cy="2772834"/>
            <a:chOff x="0" y="0"/>
            <a:chExt cx="4086444" cy="683814"/>
          </a:xfrm>
        </p:grpSpPr>
        <p:sp>
          <p:nvSpPr>
            <p:cNvPr name="Freeform 10" id="10"/>
            <p:cNvSpPr/>
            <p:nvPr/>
          </p:nvSpPr>
          <p:spPr>
            <a:xfrm flipH="false" flipV="false" rot="0">
              <a:off x="0" y="0"/>
              <a:ext cx="4086444" cy="683814"/>
            </a:xfrm>
            <a:custGeom>
              <a:avLst/>
              <a:gdLst/>
              <a:ahLst/>
              <a:cxnLst/>
              <a:rect r="r" b="b" t="t" l="l"/>
              <a:pathLst>
                <a:path h="683814" w="4086444">
                  <a:moveTo>
                    <a:pt x="3883244" y="0"/>
                  </a:moveTo>
                  <a:cubicBezTo>
                    <a:pt x="3995468" y="0"/>
                    <a:pt x="4086444" y="153077"/>
                    <a:pt x="4086444" y="341907"/>
                  </a:cubicBezTo>
                  <a:cubicBezTo>
                    <a:pt x="4086444" y="530737"/>
                    <a:pt x="3995468" y="683814"/>
                    <a:pt x="3883244" y="683814"/>
                  </a:cubicBezTo>
                  <a:lnTo>
                    <a:pt x="203200" y="683814"/>
                  </a:lnTo>
                  <a:cubicBezTo>
                    <a:pt x="90976" y="683814"/>
                    <a:pt x="0" y="530737"/>
                    <a:pt x="0" y="341907"/>
                  </a:cubicBezTo>
                  <a:cubicBezTo>
                    <a:pt x="0" y="153077"/>
                    <a:pt x="90976" y="0"/>
                    <a:pt x="203200" y="0"/>
                  </a:cubicBezTo>
                  <a:close/>
                </a:path>
              </a:pathLst>
            </a:custGeom>
            <a:solidFill>
              <a:srgbClr val="0B2F3D"/>
            </a:solidFill>
          </p:spPr>
        </p:sp>
        <p:sp>
          <p:nvSpPr>
            <p:cNvPr name="TextBox 11" id="11"/>
            <p:cNvSpPr txBox="true"/>
            <p:nvPr/>
          </p:nvSpPr>
          <p:spPr>
            <a:xfrm>
              <a:off x="0" y="19050"/>
              <a:ext cx="4086444" cy="664764"/>
            </a:xfrm>
            <a:prstGeom prst="rect">
              <a:avLst/>
            </a:prstGeom>
          </p:spPr>
          <p:txBody>
            <a:bodyPr anchor="ctr" rtlCol="false" tIns="50800" lIns="50800" bIns="50800" rIns="50800"/>
            <a:lstStyle/>
            <a:p>
              <a:pPr algn="ctr">
                <a:lnSpc>
                  <a:spcPts val="1942"/>
                </a:lnSpc>
              </a:pPr>
            </a:p>
          </p:txBody>
        </p:sp>
      </p:grpSp>
      <p:grpSp>
        <p:nvGrpSpPr>
          <p:cNvPr name="Group 12" id="12"/>
          <p:cNvGrpSpPr/>
          <p:nvPr/>
        </p:nvGrpSpPr>
        <p:grpSpPr>
          <a:xfrm rot="0">
            <a:off x="1163468" y="3454229"/>
            <a:ext cx="2113182" cy="211318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14300" cap="sq">
              <a:solidFill>
                <a:srgbClr val="ED8C02"/>
              </a:solidFill>
              <a:prstDash val="solid"/>
              <a:miter/>
            </a:ln>
          </p:spPr>
        </p:sp>
        <p:sp>
          <p:nvSpPr>
            <p:cNvPr name="TextBox 14" id="14"/>
            <p:cNvSpPr txBox="true"/>
            <p:nvPr/>
          </p:nvSpPr>
          <p:spPr>
            <a:xfrm>
              <a:off x="76200" y="95250"/>
              <a:ext cx="660400" cy="641350"/>
            </a:xfrm>
            <a:prstGeom prst="rect">
              <a:avLst/>
            </a:prstGeom>
          </p:spPr>
          <p:txBody>
            <a:bodyPr anchor="ctr" rtlCol="false" tIns="48997" lIns="48997" bIns="48997" rIns="48997"/>
            <a:lstStyle/>
            <a:p>
              <a:pPr algn="ctr">
                <a:lnSpc>
                  <a:spcPts val="1942"/>
                </a:lnSpc>
              </a:pPr>
            </a:p>
          </p:txBody>
        </p:sp>
      </p:grpSp>
      <p:sp>
        <p:nvSpPr>
          <p:cNvPr name="TextBox 15" id="15"/>
          <p:cNvSpPr txBox="true"/>
          <p:nvPr/>
        </p:nvSpPr>
        <p:spPr>
          <a:xfrm rot="0">
            <a:off x="1383086" y="4231768"/>
            <a:ext cx="1673946" cy="720029"/>
          </a:xfrm>
          <a:prstGeom prst="rect">
            <a:avLst/>
          </a:prstGeom>
        </p:spPr>
        <p:txBody>
          <a:bodyPr anchor="t" rtlCol="false" tIns="0" lIns="0" bIns="0" rIns="0">
            <a:spAutoFit/>
          </a:bodyPr>
          <a:lstStyle/>
          <a:p>
            <a:pPr algn="ctr">
              <a:lnSpc>
                <a:spcPts val="5208"/>
              </a:lnSpc>
            </a:pPr>
            <a:r>
              <a:rPr lang="en-US" sz="5787">
                <a:solidFill>
                  <a:srgbClr val="0B2F3D"/>
                </a:solidFill>
                <a:latin typeface="Abril Fatface"/>
              </a:rPr>
              <a:t>09</a:t>
            </a:r>
          </a:p>
        </p:txBody>
      </p:sp>
      <p:sp>
        <p:nvSpPr>
          <p:cNvPr name="TextBox 16" id="16"/>
          <p:cNvSpPr txBox="true"/>
          <p:nvPr/>
        </p:nvSpPr>
        <p:spPr>
          <a:xfrm rot="0">
            <a:off x="3538827" y="3368302"/>
            <a:ext cx="10880126" cy="571502"/>
          </a:xfrm>
          <a:prstGeom prst="rect">
            <a:avLst/>
          </a:prstGeom>
        </p:spPr>
        <p:txBody>
          <a:bodyPr anchor="t" rtlCol="false" tIns="0" lIns="0" bIns="0" rIns="0">
            <a:spAutoFit/>
          </a:bodyPr>
          <a:lstStyle/>
          <a:p>
            <a:pPr algn="l">
              <a:lnSpc>
                <a:spcPts val="4799"/>
              </a:lnSpc>
            </a:pPr>
            <a:r>
              <a:rPr lang="en-US" sz="2999">
                <a:solidFill>
                  <a:srgbClr val="FFFFFF"/>
                </a:solidFill>
                <a:latin typeface="Roboto Bold"/>
              </a:rPr>
              <a:t>Help Users Recognize, Diagnose, and Recover from Errors</a:t>
            </a:r>
          </a:p>
        </p:txBody>
      </p:sp>
      <p:sp>
        <p:nvSpPr>
          <p:cNvPr name="TextBox 17" id="17"/>
          <p:cNvSpPr txBox="true"/>
          <p:nvPr/>
        </p:nvSpPr>
        <p:spPr>
          <a:xfrm rot="0">
            <a:off x="3538827" y="4049811"/>
            <a:ext cx="13238689" cy="1236345"/>
          </a:xfrm>
          <a:prstGeom prst="rect">
            <a:avLst/>
          </a:prstGeom>
        </p:spPr>
        <p:txBody>
          <a:bodyPr anchor="t" rtlCol="false" tIns="0" lIns="0" bIns="0" rIns="0">
            <a:spAutoFit/>
          </a:bodyPr>
          <a:lstStyle/>
          <a:p>
            <a:pPr algn="l">
              <a:lnSpc>
                <a:spcPts val="3359"/>
              </a:lnSpc>
            </a:pPr>
            <a:r>
              <a:rPr lang="en-US" sz="2099">
                <a:solidFill>
                  <a:srgbClr val="FFFFFF"/>
                </a:solidFill>
                <a:latin typeface="Roboto"/>
              </a:rPr>
              <a:t>The AI-powered chatbot is available to help users troubleshoot issues and clarify ambiguities in the course material, assisting users in recognizing and correcting errors. Feedback mechanisms also help users understand their mistakes.</a:t>
            </a:r>
          </a:p>
        </p:txBody>
      </p:sp>
      <p:grpSp>
        <p:nvGrpSpPr>
          <p:cNvPr name="Group 18" id="18"/>
          <p:cNvGrpSpPr/>
          <p:nvPr/>
        </p:nvGrpSpPr>
        <p:grpSpPr>
          <a:xfrm rot="0">
            <a:off x="824219" y="6162562"/>
            <a:ext cx="16570348" cy="2772834"/>
            <a:chOff x="0" y="0"/>
            <a:chExt cx="4086444" cy="683814"/>
          </a:xfrm>
        </p:grpSpPr>
        <p:sp>
          <p:nvSpPr>
            <p:cNvPr name="Freeform 19" id="19"/>
            <p:cNvSpPr/>
            <p:nvPr/>
          </p:nvSpPr>
          <p:spPr>
            <a:xfrm flipH="false" flipV="false" rot="0">
              <a:off x="0" y="0"/>
              <a:ext cx="4086444" cy="683814"/>
            </a:xfrm>
            <a:custGeom>
              <a:avLst/>
              <a:gdLst/>
              <a:ahLst/>
              <a:cxnLst/>
              <a:rect r="r" b="b" t="t" l="l"/>
              <a:pathLst>
                <a:path h="683814" w="4086444">
                  <a:moveTo>
                    <a:pt x="3883244" y="0"/>
                  </a:moveTo>
                  <a:cubicBezTo>
                    <a:pt x="3995468" y="0"/>
                    <a:pt x="4086444" y="153077"/>
                    <a:pt x="4086444" y="341907"/>
                  </a:cubicBezTo>
                  <a:cubicBezTo>
                    <a:pt x="4086444" y="530737"/>
                    <a:pt x="3995468" y="683814"/>
                    <a:pt x="3883244" y="683814"/>
                  </a:cubicBezTo>
                  <a:lnTo>
                    <a:pt x="203200" y="683814"/>
                  </a:lnTo>
                  <a:cubicBezTo>
                    <a:pt x="90976" y="683814"/>
                    <a:pt x="0" y="530737"/>
                    <a:pt x="0" y="341907"/>
                  </a:cubicBezTo>
                  <a:cubicBezTo>
                    <a:pt x="0" y="153077"/>
                    <a:pt x="90976" y="0"/>
                    <a:pt x="203200" y="0"/>
                  </a:cubicBezTo>
                  <a:close/>
                </a:path>
              </a:pathLst>
            </a:custGeom>
            <a:solidFill>
              <a:srgbClr val="0B2F3D"/>
            </a:solidFill>
          </p:spPr>
        </p:sp>
        <p:sp>
          <p:nvSpPr>
            <p:cNvPr name="TextBox 20" id="20"/>
            <p:cNvSpPr txBox="true"/>
            <p:nvPr/>
          </p:nvSpPr>
          <p:spPr>
            <a:xfrm>
              <a:off x="0" y="19050"/>
              <a:ext cx="4086444" cy="664764"/>
            </a:xfrm>
            <a:prstGeom prst="rect">
              <a:avLst/>
            </a:prstGeom>
          </p:spPr>
          <p:txBody>
            <a:bodyPr anchor="ctr" rtlCol="false" tIns="50800" lIns="50800" bIns="50800" rIns="50800"/>
            <a:lstStyle/>
            <a:p>
              <a:pPr algn="ctr">
                <a:lnSpc>
                  <a:spcPts val="1942"/>
                </a:lnSpc>
              </a:pPr>
            </a:p>
          </p:txBody>
        </p:sp>
      </p:grpSp>
      <p:grpSp>
        <p:nvGrpSpPr>
          <p:cNvPr name="Group 21" id="21"/>
          <p:cNvGrpSpPr/>
          <p:nvPr/>
        </p:nvGrpSpPr>
        <p:grpSpPr>
          <a:xfrm rot="0">
            <a:off x="1163468" y="6492388"/>
            <a:ext cx="2113182" cy="2113182"/>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14300" cap="sq">
              <a:solidFill>
                <a:srgbClr val="ED8C02"/>
              </a:solidFill>
              <a:prstDash val="solid"/>
              <a:miter/>
            </a:ln>
          </p:spPr>
        </p:sp>
        <p:sp>
          <p:nvSpPr>
            <p:cNvPr name="TextBox 23" id="23"/>
            <p:cNvSpPr txBox="true"/>
            <p:nvPr/>
          </p:nvSpPr>
          <p:spPr>
            <a:xfrm>
              <a:off x="76200" y="95250"/>
              <a:ext cx="660400" cy="641350"/>
            </a:xfrm>
            <a:prstGeom prst="rect">
              <a:avLst/>
            </a:prstGeom>
          </p:spPr>
          <p:txBody>
            <a:bodyPr anchor="ctr" rtlCol="false" tIns="48997" lIns="48997" bIns="48997" rIns="48997"/>
            <a:lstStyle/>
            <a:p>
              <a:pPr algn="ctr">
                <a:lnSpc>
                  <a:spcPts val="1942"/>
                </a:lnSpc>
              </a:pPr>
            </a:p>
          </p:txBody>
        </p:sp>
      </p:grpSp>
      <p:sp>
        <p:nvSpPr>
          <p:cNvPr name="TextBox 24" id="24"/>
          <p:cNvSpPr txBox="true"/>
          <p:nvPr/>
        </p:nvSpPr>
        <p:spPr>
          <a:xfrm rot="0">
            <a:off x="1383086" y="7269927"/>
            <a:ext cx="1673946" cy="720029"/>
          </a:xfrm>
          <a:prstGeom prst="rect">
            <a:avLst/>
          </a:prstGeom>
        </p:spPr>
        <p:txBody>
          <a:bodyPr anchor="t" rtlCol="false" tIns="0" lIns="0" bIns="0" rIns="0">
            <a:spAutoFit/>
          </a:bodyPr>
          <a:lstStyle/>
          <a:p>
            <a:pPr algn="ctr">
              <a:lnSpc>
                <a:spcPts val="5208"/>
              </a:lnSpc>
            </a:pPr>
            <a:r>
              <a:rPr lang="en-US" sz="5787">
                <a:solidFill>
                  <a:srgbClr val="0B2F3D"/>
                </a:solidFill>
                <a:latin typeface="Abril Fatface"/>
              </a:rPr>
              <a:t>10</a:t>
            </a:r>
          </a:p>
        </p:txBody>
      </p:sp>
      <p:sp>
        <p:nvSpPr>
          <p:cNvPr name="TextBox 25" id="25"/>
          <p:cNvSpPr txBox="true"/>
          <p:nvPr/>
        </p:nvSpPr>
        <p:spPr>
          <a:xfrm rot="0">
            <a:off x="3538827" y="6406461"/>
            <a:ext cx="10470371" cy="571502"/>
          </a:xfrm>
          <a:prstGeom prst="rect">
            <a:avLst/>
          </a:prstGeom>
        </p:spPr>
        <p:txBody>
          <a:bodyPr anchor="t" rtlCol="false" tIns="0" lIns="0" bIns="0" rIns="0">
            <a:spAutoFit/>
          </a:bodyPr>
          <a:lstStyle/>
          <a:p>
            <a:pPr algn="l">
              <a:lnSpc>
                <a:spcPts val="4799"/>
              </a:lnSpc>
            </a:pPr>
            <a:r>
              <a:rPr lang="en-US" sz="2999">
                <a:solidFill>
                  <a:srgbClr val="FFFFFF"/>
                </a:solidFill>
                <a:latin typeface="Roboto Bold"/>
              </a:rPr>
              <a:t>Help and Documentation</a:t>
            </a:r>
          </a:p>
        </p:txBody>
      </p:sp>
      <p:sp>
        <p:nvSpPr>
          <p:cNvPr name="TextBox 26" id="26"/>
          <p:cNvSpPr txBox="true"/>
          <p:nvPr/>
        </p:nvSpPr>
        <p:spPr>
          <a:xfrm rot="0">
            <a:off x="3538827" y="7087971"/>
            <a:ext cx="13238689" cy="1236345"/>
          </a:xfrm>
          <a:prstGeom prst="rect">
            <a:avLst/>
          </a:prstGeom>
        </p:spPr>
        <p:txBody>
          <a:bodyPr anchor="t" rtlCol="false" tIns="0" lIns="0" bIns="0" rIns="0">
            <a:spAutoFit/>
          </a:bodyPr>
          <a:lstStyle/>
          <a:p>
            <a:pPr algn="l">
              <a:lnSpc>
                <a:spcPts val="3359"/>
              </a:lnSpc>
            </a:pPr>
            <a:r>
              <a:rPr lang="en-US" sz="2099">
                <a:solidFill>
                  <a:srgbClr val="FFFFFF"/>
                </a:solidFill>
                <a:latin typeface="Roboto"/>
              </a:rPr>
              <a:t>Comprehensive help features, including the AI chatbot and clear documentation for courses, provide users with the necessary support to use the platform effectively. The inclusion of educational videos and PDFs also serves as helpful resources.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58300"/>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730204"/>
            <a:ext cx="1853763" cy="291585"/>
          </a:xfrm>
          <a:prstGeom prst="rect">
            <a:avLst/>
          </a:prstGeom>
        </p:spPr>
        <p:txBody>
          <a:bodyPr anchor="t" rtlCol="false" tIns="0" lIns="0" bIns="0" rIns="0">
            <a:spAutoFit/>
          </a:bodyPr>
          <a:lstStyle/>
          <a:p>
            <a:pPr algn="l" rtl="true">
              <a:lnSpc>
                <a:spcPts val="2162"/>
              </a:lnSpc>
            </a:pPr>
            <a:r>
              <a:rPr lang="en-US" sz="2403">
                <a:solidFill>
                  <a:srgbClr val="0B2F3D"/>
                </a:solidFill>
                <a:latin typeface="Abril Fatface"/>
              </a:rPr>
              <a:t>HCI</a:t>
            </a:r>
          </a:p>
        </p:txBody>
      </p:sp>
      <p:sp>
        <p:nvSpPr>
          <p:cNvPr name="Freeform 5" id="5"/>
          <p:cNvSpPr/>
          <p:nvPr/>
        </p:nvSpPr>
        <p:spPr>
          <a:xfrm flipH="false" flipV="false" rot="0">
            <a:off x="15358722" y="8551482"/>
            <a:ext cx="2837586" cy="3024558"/>
          </a:xfrm>
          <a:custGeom>
            <a:avLst/>
            <a:gdLst/>
            <a:ahLst/>
            <a:cxnLst/>
            <a:rect r="r" b="b" t="t" l="l"/>
            <a:pathLst>
              <a:path h="3024558" w="2837586">
                <a:moveTo>
                  <a:pt x="0" y="0"/>
                </a:moveTo>
                <a:lnTo>
                  <a:pt x="2837586" y="0"/>
                </a:lnTo>
                <a:lnTo>
                  <a:pt x="2837586" y="3024558"/>
                </a:lnTo>
                <a:lnTo>
                  <a:pt x="0" y="3024558"/>
                </a:lnTo>
                <a:lnTo>
                  <a:pt x="0" y="0"/>
                </a:lnTo>
                <a:close/>
              </a:path>
            </a:pathLst>
          </a:custGeom>
          <a:blipFill>
            <a:blip r:embed="rId6">
              <a:alphaModFix amt="5000"/>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4238819" y="1028700"/>
            <a:ext cx="3630502" cy="3630502"/>
          </a:xfrm>
          <a:custGeom>
            <a:avLst/>
            <a:gdLst/>
            <a:ahLst/>
            <a:cxnLst/>
            <a:rect r="r" b="b" t="t" l="l"/>
            <a:pathLst>
              <a:path h="3630502" w="3630502">
                <a:moveTo>
                  <a:pt x="0" y="0"/>
                </a:moveTo>
                <a:lnTo>
                  <a:pt x="3630501" y="0"/>
                </a:lnTo>
                <a:lnTo>
                  <a:pt x="3630501" y="3630502"/>
                </a:lnTo>
                <a:lnTo>
                  <a:pt x="0" y="3630502"/>
                </a:lnTo>
                <a:lnTo>
                  <a:pt x="0" y="0"/>
                </a:lnTo>
                <a:close/>
              </a:path>
            </a:pathLst>
          </a:custGeom>
          <a:blipFill>
            <a:blip r:embed="rId8">
              <a:alphaModFix amt="5000"/>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3538827" y="2796193"/>
            <a:ext cx="2287222" cy="2287222"/>
          </a:xfrm>
          <a:custGeom>
            <a:avLst/>
            <a:gdLst/>
            <a:ahLst/>
            <a:cxnLst/>
            <a:rect r="r" b="b" t="t" l="l"/>
            <a:pathLst>
              <a:path h="2287222" w="2287222">
                <a:moveTo>
                  <a:pt x="0" y="0"/>
                </a:moveTo>
                <a:lnTo>
                  <a:pt x="2287222" y="0"/>
                </a:lnTo>
                <a:lnTo>
                  <a:pt x="2287222" y="2287222"/>
                </a:lnTo>
                <a:lnTo>
                  <a:pt x="0" y="2287222"/>
                </a:lnTo>
                <a:lnTo>
                  <a:pt x="0" y="0"/>
                </a:lnTo>
                <a:close/>
              </a:path>
            </a:pathLst>
          </a:custGeom>
          <a:blipFill>
            <a:blip r:embed="rId10">
              <a:alphaModFix amt="7999"/>
              <a:extLst>
                <a:ext uri="{96DAC541-7B7A-43D3-8B79-37D633B846F1}">
                  <asvg:svgBlip xmlns:asvg="http://schemas.microsoft.com/office/drawing/2016/SVG/main" r:embed="rId11"/>
                </a:ext>
              </a:extLst>
            </a:blip>
            <a:stretch>
              <a:fillRect l="0" t="0" r="0" b="0"/>
            </a:stretch>
          </a:blipFill>
        </p:spPr>
      </p:sp>
      <p:sp>
        <p:nvSpPr>
          <p:cNvPr name="TextBox 8" id="8"/>
          <p:cNvSpPr txBox="true"/>
          <p:nvPr/>
        </p:nvSpPr>
        <p:spPr>
          <a:xfrm rot="0">
            <a:off x="316991" y="1876627"/>
            <a:ext cx="17558769" cy="990601"/>
          </a:xfrm>
          <a:prstGeom prst="rect">
            <a:avLst/>
          </a:prstGeom>
        </p:spPr>
        <p:txBody>
          <a:bodyPr anchor="t" rtlCol="false" tIns="0" lIns="0" bIns="0" rIns="0">
            <a:spAutoFit/>
          </a:bodyPr>
          <a:lstStyle/>
          <a:p>
            <a:pPr algn="ctr">
              <a:lnSpc>
                <a:spcPts val="7200"/>
              </a:lnSpc>
            </a:pPr>
            <a:r>
              <a:rPr lang="en-US" sz="8000">
                <a:solidFill>
                  <a:srgbClr val="0B2F3D"/>
                </a:solidFill>
                <a:latin typeface="Abril Fatface"/>
              </a:rPr>
              <a:t>2.Shneiderman’s 8 Golden Rules</a:t>
            </a:r>
          </a:p>
        </p:txBody>
      </p:sp>
      <p:grpSp>
        <p:nvGrpSpPr>
          <p:cNvPr name="Group 9" id="9"/>
          <p:cNvGrpSpPr/>
          <p:nvPr/>
        </p:nvGrpSpPr>
        <p:grpSpPr>
          <a:xfrm rot="0">
            <a:off x="824219" y="3124403"/>
            <a:ext cx="16570348" cy="2772834"/>
            <a:chOff x="0" y="0"/>
            <a:chExt cx="22093798" cy="3697112"/>
          </a:xfrm>
        </p:grpSpPr>
        <p:grpSp>
          <p:nvGrpSpPr>
            <p:cNvPr name="Group 10" id="10"/>
            <p:cNvGrpSpPr/>
            <p:nvPr/>
          </p:nvGrpSpPr>
          <p:grpSpPr>
            <a:xfrm rot="0">
              <a:off x="0" y="0"/>
              <a:ext cx="22093798" cy="3697112"/>
              <a:chOff x="0" y="0"/>
              <a:chExt cx="4086444" cy="683814"/>
            </a:xfrm>
          </p:grpSpPr>
          <p:sp>
            <p:nvSpPr>
              <p:cNvPr name="Freeform 11" id="11"/>
              <p:cNvSpPr/>
              <p:nvPr/>
            </p:nvSpPr>
            <p:spPr>
              <a:xfrm flipH="false" flipV="false" rot="0">
                <a:off x="0" y="0"/>
                <a:ext cx="4086444" cy="683814"/>
              </a:xfrm>
              <a:custGeom>
                <a:avLst/>
                <a:gdLst/>
                <a:ahLst/>
                <a:cxnLst/>
                <a:rect r="r" b="b" t="t" l="l"/>
                <a:pathLst>
                  <a:path h="683814" w="4086444">
                    <a:moveTo>
                      <a:pt x="3883244" y="0"/>
                    </a:moveTo>
                    <a:cubicBezTo>
                      <a:pt x="3995468" y="0"/>
                      <a:pt x="4086444" y="153077"/>
                      <a:pt x="4086444" y="341907"/>
                    </a:cubicBezTo>
                    <a:cubicBezTo>
                      <a:pt x="4086444" y="530737"/>
                      <a:pt x="3995468" y="683814"/>
                      <a:pt x="3883244" y="683814"/>
                    </a:cubicBezTo>
                    <a:lnTo>
                      <a:pt x="203200" y="683814"/>
                    </a:lnTo>
                    <a:cubicBezTo>
                      <a:pt x="90976" y="683814"/>
                      <a:pt x="0" y="530737"/>
                      <a:pt x="0" y="341907"/>
                    </a:cubicBezTo>
                    <a:cubicBezTo>
                      <a:pt x="0" y="153077"/>
                      <a:pt x="90976" y="0"/>
                      <a:pt x="203200" y="0"/>
                    </a:cubicBezTo>
                    <a:close/>
                  </a:path>
                </a:pathLst>
              </a:custGeom>
              <a:solidFill>
                <a:srgbClr val="0B2F3D"/>
              </a:solidFill>
            </p:spPr>
          </p:sp>
          <p:sp>
            <p:nvSpPr>
              <p:cNvPr name="TextBox 12" id="12"/>
              <p:cNvSpPr txBox="true"/>
              <p:nvPr/>
            </p:nvSpPr>
            <p:spPr>
              <a:xfrm>
                <a:off x="0" y="19050"/>
                <a:ext cx="4086444" cy="664764"/>
              </a:xfrm>
              <a:prstGeom prst="rect">
                <a:avLst/>
              </a:prstGeom>
            </p:spPr>
            <p:txBody>
              <a:bodyPr anchor="ctr" rtlCol="false" tIns="52669" lIns="52669" bIns="52669" rIns="52669"/>
              <a:lstStyle/>
              <a:p>
                <a:pPr algn="ctr">
                  <a:lnSpc>
                    <a:spcPts val="1942"/>
                  </a:lnSpc>
                </a:pPr>
              </a:p>
            </p:txBody>
          </p:sp>
        </p:grpSp>
        <p:grpSp>
          <p:nvGrpSpPr>
            <p:cNvPr name="Group 13" id="13"/>
            <p:cNvGrpSpPr/>
            <p:nvPr/>
          </p:nvGrpSpPr>
          <p:grpSpPr>
            <a:xfrm rot="0">
              <a:off x="452332" y="439768"/>
              <a:ext cx="2817576" cy="281757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14300" cap="sq">
                <a:solidFill>
                  <a:srgbClr val="ED8C02"/>
                </a:solidFill>
                <a:prstDash val="solid"/>
                <a:miter/>
              </a:ln>
            </p:spPr>
          </p:sp>
          <p:sp>
            <p:nvSpPr>
              <p:cNvPr name="TextBox 15" id="15"/>
              <p:cNvSpPr txBox="true"/>
              <p:nvPr/>
            </p:nvSpPr>
            <p:spPr>
              <a:xfrm>
                <a:off x="76200" y="95250"/>
                <a:ext cx="660400" cy="641350"/>
              </a:xfrm>
              <a:prstGeom prst="rect">
                <a:avLst/>
              </a:prstGeom>
            </p:spPr>
            <p:txBody>
              <a:bodyPr anchor="ctr" rtlCol="false" tIns="50800" lIns="50800" bIns="50800" rIns="50800"/>
              <a:lstStyle/>
              <a:p>
                <a:pPr algn="ctr">
                  <a:lnSpc>
                    <a:spcPts val="1942"/>
                  </a:lnSpc>
                </a:pPr>
              </a:p>
            </p:txBody>
          </p:sp>
        </p:grpSp>
        <p:sp>
          <p:nvSpPr>
            <p:cNvPr name="TextBox 16" id="16"/>
            <p:cNvSpPr txBox="true"/>
            <p:nvPr/>
          </p:nvSpPr>
          <p:spPr>
            <a:xfrm rot="0">
              <a:off x="745156" y="1422512"/>
              <a:ext cx="2231928" cy="1014014"/>
            </a:xfrm>
            <a:prstGeom prst="rect">
              <a:avLst/>
            </a:prstGeom>
          </p:spPr>
          <p:txBody>
            <a:bodyPr anchor="t" rtlCol="false" tIns="0" lIns="0" bIns="0" rIns="0">
              <a:spAutoFit/>
            </a:bodyPr>
            <a:lstStyle/>
            <a:p>
              <a:pPr algn="ctr">
                <a:lnSpc>
                  <a:spcPts val="5208"/>
                </a:lnSpc>
              </a:pPr>
              <a:r>
                <a:rPr lang="en-US" sz="5787">
                  <a:solidFill>
                    <a:srgbClr val="0B2F3D"/>
                  </a:solidFill>
                  <a:latin typeface="Abril Fatface"/>
                </a:rPr>
                <a:t>01</a:t>
              </a:r>
            </a:p>
          </p:txBody>
        </p:sp>
        <p:sp>
          <p:nvSpPr>
            <p:cNvPr name="TextBox 17" id="17"/>
            <p:cNvSpPr txBox="true"/>
            <p:nvPr/>
          </p:nvSpPr>
          <p:spPr>
            <a:xfrm rot="0">
              <a:off x="3619476" y="366475"/>
              <a:ext cx="6081702" cy="720727"/>
            </a:xfrm>
            <a:prstGeom prst="rect">
              <a:avLst/>
            </a:prstGeom>
          </p:spPr>
          <p:txBody>
            <a:bodyPr anchor="t" rtlCol="false" tIns="0" lIns="0" bIns="0" rIns="0">
              <a:spAutoFit/>
            </a:bodyPr>
            <a:lstStyle/>
            <a:p>
              <a:pPr algn="l">
                <a:lnSpc>
                  <a:spcPts val="4799"/>
                </a:lnSpc>
              </a:pPr>
              <a:r>
                <a:rPr lang="en-US" sz="2999">
                  <a:solidFill>
                    <a:srgbClr val="FFFFFF"/>
                  </a:solidFill>
                  <a:latin typeface="Roboto Bold"/>
                </a:rPr>
                <a:t>Strive for Consistency</a:t>
              </a:r>
            </a:p>
          </p:txBody>
        </p:sp>
        <p:sp>
          <p:nvSpPr>
            <p:cNvPr name="TextBox 18" id="18"/>
            <p:cNvSpPr txBox="true"/>
            <p:nvPr/>
          </p:nvSpPr>
          <p:spPr>
            <a:xfrm rot="0">
              <a:off x="3619476" y="1262453"/>
              <a:ext cx="17651585" cy="1619886"/>
            </a:xfrm>
            <a:prstGeom prst="rect">
              <a:avLst/>
            </a:prstGeom>
          </p:spPr>
          <p:txBody>
            <a:bodyPr anchor="t" rtlCol="false" tIns="0" lIns="0" bIns="0" rIns="0">
              <a:spAutoFit/>
            </a:bodyPr>
            <a:lstStyle/>
            <a:p>
              <a:pPr algn="l">
                <a:lnSpc>
                  <a:spcPts val="3359"/>
                </a:lnSpc>
              </a:pPr>
              <a:r>
                <a:rPr lang="en-US" sz="2099">
                  <a:solidFill>
                    <a:srgbClr val="FFFFFF"/>
                  </a:solidFill>
                  <a:latin typeface="Roboto"/>
                </a:rPr>
                <a:t>The platform maintains a consistent user interface design across different sections. This includes uniform layouts, color schemes, and font styles, which help users navigate the platform easily and understand its functionalities without confusion.</a:t>
              </a:r>
            </a:p>
          </p:txBody>
        </p:sp>
      </p:grpSp>
      <p:grpSp>
        <p:nvGrpSpPr>
          <p:cNvPr name="Group 19" id="19"/>
          <p:cNvGrpSpPr/>
          <p:nvPr/>
        </p:nvGrpSpPr>
        <p:grpSpPr>
          <a:xfrm rot="0">
            <a:off x="824219" y="6162562"/>
            <a:ext cx="16570348" cy="2772834"/>
            <a:chOff x="0" y="0"/>
            <a:chExt cx="4086444" cy="683814"/>
          </a:xfrm>
        </p:grpSpPr>
        <p:sp>
          <p:nvSpPr>
            <p:cNvPr name="Freeform 20" id="20"/>
            <p:cNvSpPr/>
            <p:nvPr/>
          </p:nvSpPr>
          <p:spPr>
            <a:xfrm flipH="false" flipV="false" rot="0">
              <a:off x="0" y="0"/>
              <a:ext cx="4086444" cy="683814"/>
            </a:xfrm>
            <a:custGeom>
              <a:avLst/>
              <a:gdLst/>
              <a:ahLst/>
              <a:cxnLst/>
              <a:rect r="r" b="b" t="t" l="l"/>
              <a:pathLst>
                <a:path h="683814" w="4086444">
                  <a:moveTo>
                    <a:pt x="3883244" y="0"/>
                  </a:moveTo>
                  <a:cubicBezTo>
                    <a:pt x="3995468" y="0"/>
                    <a:pt x="4086444" y="153077"/>
                    <a:pt x="4086444" y="341907"/>
                  </a:cubicBezTo>
                  <a:cubicBezTo>
                    <a:pt x="4086444" y="530737"/>
                    <a:pt x="3995468" y="683814"/>
                    <a:pt x="3883244" y="683814"/>
                  </a:cubicBezTo>
                  <a:lnTo>
                    <a:pt x="203200" y="683814"/>
                  </a:lnTo>
                  <a:cubicBezTo>
                    <a:pt x="90976" y="683814"/>
                    <a:pt x="0" y="530737"/>
                    <a:pt x="0" y="341907"/>
                  </a:cubicBezTo>
                  <a:cubicBezTo>
                    <a:pt x="0" y="153077"/>
                    <a:pt x="90976" y="0"/>
                    <a:pt x="203200" y="0"/>
                  </a:cubicBezTo>
                  <a:close/>
                </a:path>
              </a:pathLst>
            </a:custGeom>
            <a:solidFill>
              <a:srgbClr val="0B2F3D"/>
            </a:solidFill>
          </p:spPr>
        </p:sp>
        <p:sp>
          <p:nvSpPr>
            <p:cNvPr name="TextBox 21" id="21"/>
            <p:cNvSpPr txBox="true"/>
            <p:nvPr/>
          </p:nvSpPr>
          <p:spPr>
            <a:xfrm>
              <a:off x="0" y="19050"/>
              <a:ext cx="4086444" cy="664764"/>
            </a:xfrm>
            <a:prstGeom prst="rect">
              <a:avLst/>
            </a:prstGeom>
          </p:spPr>
          <p:txBody>
            <a:bodyPr anchor="ctr" rtlCol="false" tIns="50800" lIns="50800" bIns="50800" rIns="50800"/>
            <a:lstStyle/>
            <a:p>
              <a:pPr algn="ctr">
                <a:lnSpc>
                  <a:spcPts val="1942"/>
                </a:lnSpc>
              </a:pPr>
            </a:p>
          </p:txBody>
        </p:sp>
      </p:grpSp>
      <p:grpSp>
        <p:nvGrpSpPr>
          <p:cNvPr name="Group 22" id="22"/>
          <p:cNvGrpSpPr/>
          <p:nvPr/>
        </p:nvGrpSpPr>
        <p:grpSpPr>
          <a:xfrm rot="0">
            <a:off x="1163468" y="6492388"/>
            <a:ext cx="2113182" cy="2113182"/>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14300" cap="sq">
              <a:solidFill>
                <a:srgbClr val="ED8C02"/>
              </a:solidFill>
              <a:prstDash val="solid"/>
              <a:miter/>
            </a:ln>
          </p:spPr>
        </p:sp>
        <p:sp>
          <p:nvSpPr>
            <p:cNvPr name="TextBox 24" id="24"/>
            <p:cNvSpPr txBox="true"/>
            <p:nvPr/>
          </p:nvSpPr>
          <p:spPr>
            <a:xfrm>
              <a:off x="76200" y="95250"/>
              <a:ext cx="660400" cy="641350"/>
            </a:xfrm>
            <a:prstGeom prst="rect">
              <a:avLst/>
            </a:prstGeom>
          </p:spPr>
          <p:txBody>
            <a:bodyPr anchor="ctr" rtlCol="false" tIns="48997" lIns="48997" bIns="48997" rIns="48997"/>
            <a:lstStyle/>
            <a:p>
              <a:pPr algn="ctr">
                <a:lnSpc>
                  <a:spcPts val="1942"/>
                </a:lnSpc>
              </a:pPr>
            </a:p>
          </p:txBody>
        </p:sp>
      </p:grpSp>
      <p:sp>
        <p:nvSpPr>
          <p:cNvPr name="TextBox 25" id="25"/>
          <p:cNvSpPr txBox="true"/>
          <p:nvPr/>
        </p:nvSpPr>
        <p:spPr>
          <a:xfrm rot="0">
            <a:off x="1383086" y="7269927"/>
            <a:ext cx="1673946" cy="720029"/>
          </a:xfrm>
          <a:prstGeom prst="rect">
            <a:avLst/>
          </a:prstGeom>
        </p:spPr>
        <p:txBody>
          <a:bodyPr anchor="t" rtlCol="false" tIns="0" lIns="0" bIns="0" rIns="0">
            <a:spAutoFit/>
          </a:bodyPr>
          <a:lstStyle/>
          <a:p>
            <a:pPr algn="ctr">
              <a:lnSpc>
                <a:spcPts val="5208"/>
              </a:lnSpc>
            </a:pPr>
            <a:r>
              <a:rPr lang="en-US" sz="5787">
                <a:solidFill>
                  <a:srgbClr val="0B2F3D"/>
                </a:solidFill>
                <a:latin typeface="Abril Fatface"/>
              </a:rPr>
              <a:t>02</a:t>
            </a:r>
          </a:p>
        </p:txBody>
      </p:sp>
      <p:sp>
        <p:nvSpPr>
          <p:cNvPr name="TextBox 26" id="26"/>
          <p:cNvSpPr txBox="true"/>
          <p:nvPr/>
        </p:nvSpPr>
        <p:spPr>
          <a:xfrm rot="0">
            <a:off x="3538827" y="6406461"/>
            <a:ext cx="8205937" cy="571502"/>
          </a:xfrm>
          <a:prstGeom prst="rect">
            <a:avLst/>
          </a:prstGeom>
        </p:spPr>
        <p:txBody>
          <a:bodyPr anchor="t" rtlCol="false" tIns="0" lIns="0" bIns="0" rIns="0">
            <a:spAutoFit/>
          </a:bodyPr>
          <a:lstStyle/>
          <a:p>
            <a:pPr algn="l">
              <a:lnSpc>
                <a:spcPts val="4799"/>
              </a:lnSpc>
            </a:pPr>
            <a:r>
              <a:rPr lang="en-US" sz="2999">
                <a:solidFill>
                  <a:srgbClr val="FFFFFF"/>
                </a:solidFill>
                <a:latin typeface="Roboto Bold"/>
              </a:rPr>
              <a:t>Enable Frequent Users to Use Shortcuts</a:t>
            </a:r>
          </a:p>
        </p:txBody>
      </p:sp>
      <p:sp>
        <p:nvSpPr>
          <p:cNvPr name="TextBox 27" id="27"/>
          <p:cNvSpPr txBox="true"/>
          <p:nvPr/>
        </p:nvSpPr>
        <p:spPr>
          <a:xfrm rot="0">
            <a:off x="3538827" y="7087971"/>
            <a:ext cx="13238689" cy="398145"/>
          </a:xfrm>
          <a:prstGeom prst="rect">
            <a:avLst/>
          </a:prstGeom>
        </p:spPr>
        <p:txBody>
          <a:bodyPr anchor="t" rtlCol="false" tIns="0" lIns="0" bIns="0" rIns="0">
            <a:spAutoFit/>
          </a:bodyPr>
          <a:lstStyle/>
          <a:p>
            <a:pPr algn="l">
              <a:lnSpc>
                <a:spcPts val="3359"/>
              </a:lnSpc>
            </a:pPr>
            <a:r>
              <a:rPr lang="en-US" sz="2099">
                <a:solidFill>
                  <a:srgbClr val="FFFFFF"/>
                </a:solidFill>
                <a:latin typeface="Roboto"/>
              </a:rPr>
              <a:t>Shortcuts are not Existed in the Platform, As we didn’t use any shortcuts for Experienced Peoples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58300"/>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730204"/>
            <a:ext cx="1853763" cy="291585"/>
          </a:xfrm>
          <a:prstGeom prst="rect">
            <a:avLst/>
          </a:prstGeom>
        </p:spPr>
        <p:txBody>
          <a:bodyPr anchor="t" rtlCol="false" tIns="0" lIns="0" bIns="0" rIns="0">
            <a:spAutoFit/>
          </a:bodyPr>
          <a:lstStyle/>
          <a:p>
            <a:pPr algn="l" rtl="true">
              <a:lnSpc>
                <a:spcPts val="2162"/>
              </a:lnSpc>
            </a:pPr>
            <a:r>
              <a:rPr lang="en-US" sz="2403">
                <a:solidFill>
                  <a:srgbClr val="0B2F3D"/>
                </a:solidFill>
                <a:latin typeface="Abril Fatface"/>
              </a:rPr>
              <a:t>HCI</a:t>
            </a:r>
          </a:p>
        </p:txBody>
      </p:sp>
      <p:sp>
        <p:nvSpPr>
          <p:cNvPr name="Freeform 5" id="5"/>
          <p:cNvSpPr/>
          <p:nvPr/>
        </p:nvSpPr>
        <p:spPr>
          <a:xfrm flipH="false" flipV="false" rot="0">
            <a:off x="15358722" y="8551482"/>
            <a:ext cx="2837586" cy="3024558"/>
          </a:xfrm>
          <a:custGeom>
            <a:avLst/>
            <a:gdLst/>
            <a:ahLst/>
            <a:cxnLst/>
            <a:rect r="r" b="b" t="t" l="l"/>
            <a:pathLst>
              <a:path h="3024558" w="2837586">
                <a:moveTo>
                  <a:pt x="0" y="0"/>
                </a:moveTo>
                <a:lnTo>
                  <a:pt x="2837586" y="0"/>
                </a:lnTo>
                <a:lnTo>
                  <a:pt x="2837586" y="3024558"/>
                </a:lnTo>
                <a:lnTo>
                  <a:pt x="0" y="3024558"/>
                </a:lnTo>
                <a:lnTo>
                  <a:pt x="0" y="0"/>
                </a:lnTo>
                <a:close/>
              </a:path>
            </a:pathLst>
          </a:custGeom>
          <a:blipFill>
            <a:blip r:embed="rId6">
              <a:alphaModFix amt="5000"/>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4238819" y="1028700"/>
            <a:ext cx="3630502" cy="3630502"/>
          </a:xfrm>
          <a:custGeom>
            <a:avLst/>
            <a:gdLst/>
            <a:ahLst/>
            <a:cxnLst/>
            <a:rect r="r" b="b" t="t" l="l"/>
            <a:pathLst>
              <a:path h="3630502" w="3630502">
                <a:moveTo>
                  <a:pt x="0" y="0"/>
                </a:moveTo>
                <a:lnTo>
                  <a:pt x="3630501" y="0"/>
                </a:lnTo>
                <a:lnTo>
                  <a:pt x="3630501" y="3630502"/>
                </a:lnTo>
                <a:lnTo>
                  <a:pt x="0" y="3630502"/>
                </a:lnTo>
                <a:lnTo>
                  <a:pt x="0" y="0"/>
                </a:lnTo>
                <a:close/>
              </a:path>
            </a:pathLst>
          </a:custGeom>
          <a:blipFill>
            <a:blip r:embed="rId8">
              <a:alphaModFix amt="5000"/>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3538827" y="2796193"/>
            <a:ext cx="2287222" cy="2287222"/>
          </a:xfrm>
          <a:custGeom>
            <a:avLst/>
            <a:gdLst/>
            <a:ahLst/>
            <a:cxnLst/>
            <a:rect r="r" b="b" t="t" l="l"/>
            <a:pathLst>
              <a:path h="2287222" w="2287222">
                <a:moveTo>
                  <a:pt x="0" y="0"/>
                </a:moveTo>
                <a:lnTo>
                  <a:pt x="2287222" y="0"/>
                </a:lnTo>
                <a:lnTo>
                  <a:pt x="2287222" y="2287222"/>
                </a:lnTo>
                <a:lnTo>
                  <a:pt x="0" y="2287222"/>
                </a:lnTo>
                <a:lnTo>
                  <a:pt x="0" y="0"/>
                </a:lnTo>
                <a:close/>
              </a:path>
            </a:pathLst>
          </a:custGeom>
          <a:blipFill>
            <a:blip r:embed="rId10">
              <a:alphaModFix amt="7999"/>
              <a:extLst>
                <a:ext uri="{96DAC541-7B7A-43D3-8B79-37D633B846F1}">
                  <asvg:svgBlip xmlns:asvg="http://schemas.microsoft.com/office/drawing/2016/SVG/main" r:embed="rId11"/>
                </a:ext>
              </a:extLst>
            </a:blip>
            <a:stretch>
              <a:fillRect l="0" t="0" r="0" b="0"/>
            </a:stretch>
          </a:blipFill>
        </p:spPr>
      </p:sp>
      <p:grpSp>
        <p:nvGrpSpPr>
          <p:cNvPr name="Group 8" id="8"/>
          <p:cNvGrpSpPr/>
          <p:nvPr/>
        </p:nvGrpSpPr>
        <p:grpSpPr>
          <a:xfrm rot="0">
            <a:off x="824219" y="3124403"/>
            <a:ext cx="16570348" cy="2772834"/>
            <a:chOff x="0" y="0"/>
            <a:chExt cx="4086444" cy="683814"/>
          </a:xfrm>
        </p:grpSpPr>
        <p:sp>
          <p:nvSpPr>
            <p:cNvPr name="Freeform 9" id="9"/>
            <p:cNvSpPr/>
            <p:nvPr/>
          </p:nvSpPr>
          <p:spPr>
            <a:xfrm flipH="false" flipV="false" rot="0">
              <a:off x="0" y="0"/>
              <a:ext cx="4086444" cy="683814"/>
            </a:xfrm>
            <a:custGeom>
              <a:avLst/>
              <a:gdLst/>
              <a:ahLst/>
              <a:cxnLst/>
              <a:rect r="r" b="b" t="t" l="l"/>
              <a:pathLst>
                <a:path h="683814" w="4086444">
                  <a:moveTo>
                    <a:pt x="3883244" y="0"/>
                  </a:moveTo>
                  <a:cubicBezTo>
                    <a:pt x="3995468" y="0"/>
                    <a:pt x="4086444" y="153077"/>
                    <a:pt x="4086444" y="341907"/>
                  </a:cubicBezTo>
                  <a:cubicBezTo>
                    <a:pt x="4086444" y="530737"/>
                    <a:pt x="3995468" y="683814"/>
                    <a:pt x="3883244" y="683814"/>
                  </a:cubicBezTo>
                  <a:lnTo>
                    <a:pt x="203200" y="683814"/>
                  </a:lnTo>
                  <a:cubicBezTo>
                    <a:pt x="90976" y="683814"/>
                    <a:pt x="0" y="530737"/>
                    <a:pt x="0" y="341907"/>
                  </a:cubicBezTo>
                  <a:cubicBezTo>
                    <a:pt x="0" y="153077"/>
                    <a:pt x="90976" y="0"/>
                    <a:pt x="203200" y="0"/>
                  </a:cubicBezTo>
                  <a:close/>
                </a:path>
              </a:pathLst>
            </a:custGeom>
            <a:solidFill>
              <a:srgbClr val="0B2F3D"/>
            </a:solidFill>
          </p:spPr>
        </p:sp>
        <p:sp>
          <p:nvSpPr>
            <p:cNvPr name="TextBox 10" id="10"/>
            <p:cNvSpPr txBox="true"/>
            <p:nvPr/>
          </p:nvSpPr>
          <p:spPr>
            <a:xfrm>
              <a:off x="0" y="19050"/>
              <a:ext cx="4086444" cy="664764"/>
            </a:xfrm>
            <a:prstGeom prst="rect">
              <a:avLst/>
            </a:prstGeom>
          </p:spPr>
          <p:txBody>
            <a:bodyPr anchor="ctr" rtlCol="false" tIns="50800" lIns="50800" bIns="50800" rIns="50800"/>
            <a:lstStyle/>
            <a:p>
              <a:pPr algn="ctr">
                <a:lnSpc>
                  <a:spcPts val="1942"/>
                </a:lnSpc>
              </a:pPr>
            </a:p>
          </p:txBody>
        </p:sp>
      </p:grpSp>
      <p:grpSp>
        <p:nvGrpSpPr>
          <p:cNvPr name="Group 11" id="11"/>
          <p:cNvGrpSpPr/>
          <p:nvPr/>
        </p:nvGrpSpPr>
        <p:grpSpPr>
          <a:xfrm rot="0">
            <a:off x="1163468" y="3454229"/>
            <a:ext cx="2113182" cy="211318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14300" cap="sq">
              <a:solidFill>
                <a:srgbClr val="ED8C02"/>
              </a:solidFill>
              <a:prstDash val="solid"/>
              <a:miter/>
            </a:ln>
          </p:spPr>
        </p:sp>
        <p:sp>
          <p:nvSpPr>
            <p:cNvPr name="TextBox 13" id="13"/>
            <p:cNvSpPr txBox="true"/>
            <p:nvPr/>
          </p:nvSpPr>
          <p:spPr>
            <a:xfrm>
              <a:off x="76200" y="95250"/>
              <a:ext cx="660400" cy="641350"/>
            </a:xfrm>
            <a:prstGeom prst="rect">
              <a:avLst/>
            </a:prstGeom>
          </p:spPr>
          <p:txBody>
            <a:bodyPr anchor="ctr" rtlCol="false" tIns="48997" lIns="48997" bIns="48997" rIns="48997"/>
            <a:lstStyle/>
            <a:p>
              <a:pPr algn="ctr">
                <a:lnSpc>
                  <a:spcPts val="1942"/>
                </a:lnSpc>
              </a:pPr>
            </a:p>
          </p:txBody>
        </p:sp>
      </p:grpSp>
      <p:sp>
        <p:nvSpPr>
          <p:cNvPr name="TextBox 14" id="14"/>
          <p:cNvSpPr txBox="true"/>
          <p:nvPr/>
        </p:nvSpPr>
        <p:spPr>
          <a:xfrm rot="0">
            <a:off x="1383086" y="4231768"/>
            <a:ext cx="1673946" cy="720029"/>
          </a:xfrm>
          <a:prstGeom prst="rect">
            <a:avLst/>
          </a:prstGeom>
        </p:spPr>
        <p:txBody>
          <a:bodyPr anchor="t" rtlCol="false" tIns="0" lIns="0" bIns="0" rIns="0">
            <a:spAutoFit/>
          </a:bodyPr>
          <a:lstStyle/>
          <a:p>
            <a:pPr algn="ctr">
              <a:lnSpc>
                <a:spcPts val="5208"/>
              </a:lnSpc>
            </a:pPr>
            <a:r>
              <a:rPr lang="en-US" sz="5787">
                <a:solidFill>
                  <a:srgbClr val="0B2F3D"/>
                </a:solidFill>
                <a:latin typeface="Abril Fatface"/>
              </a:rPr>
              <a:t>03</a:t>
            </a:r>
          </a:p>
        </p:txBody>
      </p:sp>
      <p:sp>
        <p:nvSpPr>
          <p:cNvPr name="TextBox 15" id="15"/>
          <p:cNvSpPr txBox="true"/>
          <p:nvPr/>
        </p:nvSpPr>
        <p:spPr>
          <a:xfrm rot="0">
            <a:off x="3538827" y="3368302"/>
            <a:ext cx="6619344" cy="571502"/>
          </a:xfrm>
          <a:prstGeom prst="rect">
            <a:avLst/>
          </a:prstGeom>
        </p:spPr>
        <p:txBody>
          <a:bodyPr anchor="t" rtlCol="false" tIns="0" lIns="0" bIns="0" rIns="0">
            <a:spAutoFit/>
          </a:bodyPr>
          <a:lstStyle/>
          <a:p>
            <a:pPr algn="l">
              <a:lnSpc>
                <a:spcPts val="4799"/>
              </a:lnSpc>
            </a:pPr>
            <a:r>
              <a:rPr lang="en-US" sz="2999">
                <a:solidFill>
                  <a:srgbClr val="FFFFFF"/>
                </a:solidFill>
                <a:latin typeface="Roboto Bold"/>
              </a:rPr>
              <a:t>Offer Informative Feedback</a:t>
            </a:r>
          </a:p>
        </p:txBody>
      </p:sp>
      <p:sp>
        <p:nvSpPr>
          <p:cNvPr name="TextBox 16" id="16"/>
          <p:cNvSpPr txBox="true"/>
          <p:nvPr/>
        </p:nvSpPr>
        <p:spPr>
          <a:xfrm rot="0">
            <a:off x="3538827" y="4049811"/>
            <a:ext cx="13238689" cy="1236345"/>
          </a:xfrm>
          <a:prstGeom prst="rect">
            <a:avLst/>
          </a:prstGeom>
        </p:spPr>
        <p:txBody>
          <a:bodyPr anchor="t" rtlCol="false" tIns="0" lIns="0" bIns="0" rIns="0">
            <a:spAutoFit/>
          </a:bodyPr>
          <a:lstStyle/>
          <a:p>
            <a:pPr algn="l">
              <a:lnSpc>
                <a:spcPts val="3359"/>
              </a:lnSpc>
            </a:pPr>
            <a:r>
              <a:rPr lang="en-US" sz="2099">
                <a:solidFill>
                  <a:srgbClr val="FFFFFF"/>
                </a:solidFill>
                <a:latin typeface="Roboto"/>
              </a:rPr>
              <a:t>The platform provides users with immediate feedback on their actions, such as progress updates, grades, making or editing a course , and performance reviews. The registration and enrollment confirmations also offer timely feedback to users, ensuring they are informed about the status of their interactions with the system.</a:t>
            </a:r>
          </a:p>
        </p:txBody>
      </p:sp>
      <p:grpSp>
        <p:nvGrpSpPr>
          <p:cNvPr name="Group 17" id="17"/>
          <p:cNvGrpSpPr/>
          <p:nvPr/>
        </p:nvGrpSpPr>
        <p:grpSpPr>
          <a:xfrm rot="0">
            <a:off x="824219" y="6162562"/>
            <a:ext cx="16570348" cy="2772834"/>
            <a:chOff x="0" y="0"/>
            <a:chExt cx="4086444" cy="683814"/>
          </a:xfrm>
        </p:grpSpPr>
        <p:sp>
          <p:nvSpPr>
            <p:cNvPr name="Freeform 18" id="18"/>
            <p:cNvSpPr/>
            <p:nvPr/>
          </p:nvSpPr>
          <p:spPr>
            <a:xfrm flipH="false" flipV="false" rot="0">
              <a:off x="0" y="0"/>
              <a:ext cx="4086444" cy="683814"/>
            </a:xfrm>
            <a:custGeom>
              <a:avLst/>
              <a:gdLst/>
              <a:ahLst/>
              <a:cxnLst/>
              <a:rect r="r" b="b" t="t" l="l"/>
              <a:pathLst>
                <a:path h="683814" w="4086444">
                  <a:moveTo>
                    <a:pt x="3883244" y="0"/>
                  </a:moveTo>
                  <a:cubicBezTo>
                    <a:pt x="3995468" y="0"/>
                    <a:pt x="4086444" y="153077"/>
                    <a:pt x="4086444" y="341907"/>
                  </a:cubicBezTo>
                  <a:cubicBezTo>
                    <a:pt x="4086444" y="530737"/>
                    <a:pt x="3995468" y="683814"/>
                    <a:pt x="3883244" y="683814"/>
                  </a:cubicBezTo>
                  <a:lnTo>
                    <a:pt x="203200" y="683814"/>
                  </a:lnTo>
                  <a:cubicBezTo>
                    <a:pt x="90976" y="683814"/>
                    <a:pt x="0" y="530737"/>
                    <a:pt x="0" y="341907"/>
                  </a:cubicBezTo>
                  <a:cubicBezTo>
                    <a:pt x="0" y="153077"/>
                    <a:pt x="90976" y="0"/>
                    <a:pt x="203200" y="0"/>
                  </a:cubicBezTo>
                  <a:close/>
                </a:path>
              </a:pathLst>
            </a:custGeom>
            <a:solidFill>
              <a:srgbClr val="0B2F3D"/>
            </a:solidFill>
          </p:spPr>
        </p:sp>
        <p:sp>
          <p:nvSpPr>
            <p:cNvPr name="TextBox 19" id="19"/>
            <p:cNvSpPr txBox="true"/>
            <p:nvPr/>
          </p:nvSpPr>
          <p:spPr>
            <a:xfrm>
              <a:off x="0" y="19050"/>
              <a:ext cx="4086444" cy="664764"/>
            </a:xfrm>
            <a:prstGeom prst="rect">
              <a:avLst/>
            </a:prstGeom>
          </p:spPr>
          <p:txBody>
            <a:bodyPr anchor="ctr" rtlCol="false" tIns="50800" lIns="50800" bIns="50800" rIns="50800"/>
            <a:lstStyle/>
            <a:p>
              <a:pPr algn="ctr">
                <a:lnSpc>
                  <a:spcPts val="1942"/>
                </a:lnSpc>
              </a:pPr>
            </a:p>
          </p:txBody>
        </p:sp>
      </p:grpSp>
      <p:grpSp>
        <p:nvGrpSpPr>
          <p:cNvPr name="Group 20" id="20"/>
          <p:cNvGrpSpPr/>
          <p:nvPr/>
        </p:nvGrpSpPr>
        <p:grpSpPr>
          <a:xfrm rot="0">
            <a:off x="1163468" y="6492388"/>
            <a:ext cx="2113182" cy="2113182"/>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14300" cap="sq">
              <a:solidFill>
                <a:srgbClr val="ED8C02"/>
              </a:solidFill>
              <a:prstDash val="solid"/>
              <a:miter/>
            </a:ln>
          </p:spPr>
        </p:sp>
        <p:sp>
          <p:nvSpPr>
            <p:cNvPr name="TextBox 22" id="22"/>
            <p:cNvSpPr txBox="true"/>
            <p:nvPr/>
          </p:nvSpPr>
          <p:spPr>
            <a:xfrm>
              <a:off x="76200" y="95250"/>
              <a:ext cx="660400" cy="641350"/>
            </a:xfrm>
            <a:prstGeom prst="rect">
              <a:avLst/>
            </a:prstGeom>
          </p:spPr>
          <p:txBody>
            <a:bodyPr anchor="ctr" rtlCol="false" tIns="48997" lIns="48997" bIns="48997" rIns="48997"/>
            <a:lstStyle/>
            <a:p>
              <a:pPr algn="ctr">
                <a:lnSpc>
                  <a:spcPts val="1942"/>
                </a:lnSpc>
              </a:pPr>
            </a:p>
          </p:txBody>
        </p:sp>
      </p:grpSp>
      <p:sp>
        <p:nvSpPr>
          <p:cNvPr name="TextBox 23" id="23"/>
          <p:cNvSpPr txBox="true"/>
          <p:nvPr/>
        </p:nvSpPr>
        <p:spPr>
          <a:xfrm rot="0">
            <a:off x="1383086" y="7269927"/>
            <a:ext cx="1673946" cy="720029"/>
          </a:xfrm>
          <a:prstGeom prst="rect">
            <a:avLst/>
          </a:prstGeom>
        </p:spPr>
        <p:txBody>
          <a:bodyPr anchor="t" rtlCol="false" tIns="0" lIns="0" bIns="0" rIns="0">
            <a:spAutoFit/>
          </a:bodyPr>
          <a:lstStyle/>
          <a:p>
            <a:pPr algn="ctr">
              <a:lnSpc>
                <a:spcPts val="5208"/>
              </a:lnSpc>
            </a:pPr>
            <a:r>
              <a:rPr lang="en-US" sz="5787">
                <a:solidFill>
                  <a:srgbClr val="0B2F3D"/>
                </a:solidFill>
                <a:latin typeface="Abril Fatface"/>
              </a:rPr>
              <a:t>04</a:t>
            </a:r>
          </a:p>
        </p:txBody>
      </p:sp>
      <p:sp>
        <p:nvSpPr>
          <p:cNvPr name="TextBox 24" id="24"/>
          <p:cNvSpPr txBox="true"/>
          <p:nvPr/>
        </p:nvSpPr>
        <p:spPr>
          <a:xfrm rot="0">
            <a:off x="3538827" y="6406461"/>
            <a:ext cx="10470371" cy="571502"/>
          </a:xfrm>
          <a:prstGeom prst="rect">
            <a:avLst/>
          </a:prstGeom>
        </p:spPr>
        <p:txBody>
          <a:bodyPr anchor="t" rtlCol="false" tIns="0" lIns="0" bIns="0" rIns="0">
            <a:spAutoFit/>
          </a:bodyPr>
          <a:lstStyle/>
          <a:p>
            <a:pPr algn="l">
              <a:lnSpc>
                <a:spcPts val="4799"/>
              </a:lnSpc>
            </a:pPr>
            <a:r>
              <a:rPr lang="en-US" sz="2999">
                <a:solidFill>
                  <a:srgbClr val="FFFFFF"/>
                </a:solidFill>
                <a:latin typeface="Roboto Bold"/>
              </a:rPr>
              <a:t>Design Dialogs to Yield Closure</a:t>
            </a:r>
          </a:p>
        </p:txBody>
      </p:sp>
      <p:sp>
        <p:nvSpPr>
          <p:cNvPr name="TextBox 25" id="25"/>
          <p:cNvSpPr txBox="true"/>
          <p:nvPr/>
        </p:nvSpPr>
        <p:spPr>
          <a:xfrm rot="0">
            <a:off x="3538827" y="7087971"/>
            <a:ext cx="13238689" cy="1236345"/>
          </a:xfrm>
          <a:prstGeom prst="rect">
            <a:avLst/>
          </a:prstGeom>
        </p:spPr>
        <p:txBody>
          <a:bodyPr anchor="t" rtlCol="false" tIns="0" lIns="0" bIns="0" rIns="0">
            <a:spAutoFit/>
          </a:bodyPr>
          <a:lstStyle/>
          <a:p>
            <a:pPr algn="l">
              <a:lnSpc>
                <a:spcPts val="3359"/>
              </a:lnSpc>
            </a:pPr>
            <a:r>
              <a:rPr lang="en-US" sz="2099">
                <a:solidFill>
                  <a:srgbClr val="FFFFFF"/>
                </a:solidFill>
                <a:latin typeface="Roboto"/>
              </a:rPr>
              <a:t>The platform ensures that processes, such as course enrollment and completion of quizzes, have clear beginnings, middles, and ends. Users receive notifications upon successful completion of tasks, providing a sense of closure and achievement.</a:t>
            </a:r>
          </a:p>
        </p:txBody>
      </p:sp>
      <p:sp>
        <p:nvSpPr>
          <p:cNvPr name="TextBox 26" id="26"/>
          <p:cNvSpPr txBox="true"/>
          <p:nvPr/>
        </p:nvSpPr>
        <p:spPr>
          <a:xfrm rot="0">
            <a:off x="316991" y="1876627"/>
            <a:ext cx="17558769" cy="990601"/>
          </a:xfrm>
          <a:prstGeom prst="rect">
            <a:avLst/>
          </a:prstGeom>
        </p:spPr>
        <p:txBody>
          <a:bodyPr anchor="t" rtlCol="false" tIns="0" lIns="0" bIns="0" rIns="0">
            <a:spAutoFit/>
          </a:bodyPr>
          <a:lstStyle/>
          <a:p>
            <a:pPr algn="ctr">
              <a:lnSpc>
                <a:spcPts val="7200"/>
              </a:lnSpc>
            </a:pPr>
            <a:r>
              <a:rPr lang="en-US" sz="8000">
                <a:solidFill>
                  <a:srgbClr val="0B2F3D"/>
                </a:solidFill>
                <a:latin typeface="Abril Fatface"/>
              </a:rPr>
              <a:t>2.Shneiderman’s 8 Golden Rules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58300"/>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730204"/>
            <a:ext cx="1853763" cy="291585"/>
          </a:xfrm>
          <a:prstGeom prst="rect">
            <a:avLst/>
          </a:prstGeom>
        </p:spPr>
        <p:txBody>
          <a:bodyPr anchor="t" rtlCol="false" tIns="0" lIns="0" bIns="0" rIns="0">
            <a:spAutoFit/>
          </a:bodyPr>
          <a:lstStyle/>
          <a:p>
            <a:pPr algn="l" rtl="true">
              <a:lnSpc>
                <a:spcPts val="2162"/>
              </a:lnSpc>
            </a:pPr>
            <a:r>
              <a:rPr lang="en-US" sz="2403">
                <a:solidFill>
                  <a:srgbClr val="0B2F3D"/>
                </a:solidFill>
                <a:latin typeface="Abril Fatface"/>
              </a:rPr>
              <a:t>HCI</a:t>
            </a:r>
          </a:p>
        </p:txBody>
      </p:sp>
      <p:sp>
        <p:nvSpPr>
          <p:cNvPr name="Freeform 5" id="5"/>
          <p:cNvSpPr/>
          <p:nvPr/>
        </p:nvSpPr>
        <p:spPr>
          <a:xfrm flipH="false" flipV="false" rot="0">
            <a:off x="15358722" y="8551482"/>
            <a:ext cx="2837586" cy="3024558"/>
          </a:xfrm>
          <a:custGeom>
            <a:avLst/>
            <a:gdLst/>
            <a:ahLst/>
            <a:cxnLst/>
            <a:rect r="r" b="b" t="t" l="l"/>
            <a:pathLst>
              <a:path h="3024558" w="2837586">
                <a:moveTo>
                  <a:pt x="0" y="0"/>
                </a:moveTo>
                <a:lnTo>
                  <a:pt x="2837586" y="0"/>
                </a:lnTo>
                <a:lnTo>
                  <a:pt x="2837586" y="3024558"/>
                </a:lnTo>
                <a:lnTo>
                  <a:pt x="0" y="3024558"/>
                </a:lnTo>
                <a:lnTo>
                  <a:pt x="0" y="0"/>
                </a:lnTo>
                <a:close/>
              </a:path>
            </a:pathLst>
          </a:custGeom>
          <a:blipFill>
            <a:blip r:embed="rId6">
              <a:alphaModFix amt="5000"/>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4238819" y="1028700"/>
            <a:ext cx="3630502" cy="3630502"/>
          </a:xfrm>
          <a:custGeom>
            <a:avLst/>
            <a:gdLst/>
            <a:ahLst/>
            <a:cxnLst/>
            <a:rect r="r" b="b" t="t" l="l"/>
            <a:pathLst>
              <a:path h="3630502" w="3630502">
                <a:moveTo>
                  <a:pt x="0" y="0"/>
                </a:moveTo>
                <a:lnTo>
                  <a:pt x="3630501" y="0"/>
                </a:lnTo>
                <a:lnTo>
                  <a:pt x="3630501" y="3630502"/>
                </a:lnTo>
                <a:lnTo>
                  <a:pt x="0" y="3630502"/>
                </a:lnTo>
                <a:lnTo>
                  <a:pt x="0" y="0"/>
                </a:lnTo>
                <a:close/>
              </a:path>
            </a:pathLst>
          </a:custGeom>
          <a:blipFill>
            <a:blip r:embed="rId8">
              <a:alphaModFix amt="5000"/>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3538827" y="2796193"/>
            <a:ext cx="2287222" cy="2287222"/>
          </a:xfrm>
          <a:custGeom>
            <a:avLst/>
            <a:gdLst/>
            <a:ahLst/>
            <a:cxnLst/>
            <a:rect r="r" b="b" t="t" l="l"/>
            <a:pathLst>
              <a:path h="2287222" w="2287222">
                <a:moveTo>
                  <a:pt x="0" y="0"/>
                </a:moveTo>
                <a:lnTo>
                  <a:pt x="2287222" y="0"/>
                </a:lnTo>
                <a:lnTo>
                  <a:pt x="2287222" y="2287222"/>
                </a:lnTo>
                <a:lnTo>
                  <a:pt x="0" y="2287222"/>
                </a:lnTo>
                <a:lnTo>
                  <a:pt x="0" y="0"/>
                </a:lnTo>
                <a:close/>
              </a:path>
            </a:pathLst>
          </a:custGeom>
          <a:blipFill>
            <a:blip r:embed="rId10">
              <a:alphaModFix amt="7999"/>
              <a:extLst>
                <a:ext uri="{96DAC541-7B7A-43D3-8B79-37D633B846F1}">
                  <asvg:svgBlip xmlns:asvg="http://schemas.microsoft.com/office/drawing/2016/SVG/main" r:embed="rId11"/>
                </a:ext>
              </a:extLst>
            </a:blip>
            <a:stretch>
              <a:fillRect l="0" t="0" r="0" b="0"/>
            </a:stretch>
          </a:blipFill>
        </p:spPr>
      </p:sp>
      <p:grpSp>
        <p:nvGrpSpPr>
          <p:cNvPr name="Group 8" id="8"/>
          <p:cNvGrpSpPr/>
          <p:nvPr/>
        </p:nvGrpSpPr>
        <p:grpSpPr>
          <a:xfrm rot="0">
            <a:off x="824219" y="3124403"/>
            <a:ext cx="16570348" cy="2772834"/>
            <a:chOff x="0" y="0"/>
            <a:chExt cx="4086444" cy="683814"/>
          </a:xfrm>
        </p:grpSpPr>
        <p:sp>
          <p:nvSpPr>
            <p:cNvPr name="Freeform 9" id="9"/>
            <p:cNvSpPr/>
            <p:nvPr/>
          </p:nvSpPr>
          <p:spPr>
            <a:xfrm flipH="false" flipV="false" rot="0">
              <a:off x="0" y="0"/>
              <a:ext cx="4086444" cy="683814"/>
            </a:xfrm>
            <a:custGeom>
              <a:avLst/>
              <a:gdLst/>
              <a:ahLst/>
              <a:cxnLst/>
              <a:rect r="r" b="b" t="t" l="l"/>
              <a:pathLst>
                <a:path h="683814" w="4086444">
                  <a:moveTo>
                    <a:pt x="3883244" y="0"/>
                  </a:moveTo>
                  <a:cubicBezTo>
                    <a:pt x="3995468" y="0"/>
                    <a:pt x="4086444" y="153077"/>
                    <a:pt x="4086444" y="341907"/>
                  </a:cubicBezTo>
                  <a:cubicBezTo>
                    <a:pt x="4086444" y="530737"/>
                    <a:pt x="3995468" y="683814"/>
                    <a:pt x="3883244" y="683814"/>
                  </a:cubicBezTo>
                  <a:lnTo>
                    <a:pt x="203200" y="683814"/>
                  </a:lnTo>
                  <a:cubicBezTo>
                    <a:pt x="90976" y="683814"/>
                    <a:pt x="0" y="530737"/>
                    <a:pt x="0" y="341907"/>
                  </a:cubicBezTo>
                  <a:cubicBezTo>
                    <a:pt x="0" y="153077"/>
                    <a:pt x="90976" y="0"/>
                    <a:pt x="203200" y="0"/>
                  </a:cubicBezTo>
                  <a:close/>
                </a:path>
              </a:pathLst>
            </a:custGeom>
            <a:solidFill>
              <a:srgbClr val="0B2F3D"/>
            </a:solidFill>
          </p:spPr>
        </p:sp>
        <p:sp>
          <p:nvSpPr>
            <p:cNvPr name="TextBox 10" id="10"/>
            <p:cNvSpPr txBox="true"/>
            <p:nvPr/>
          </p:nvSpPr>
          <p:spPr>
            <a:xfrm>
              <a:off x="0" y="19050"/>
              <a:ext cx="4086444" cy="664764"/>
            </a:xfrm>
            <a:prstGeom prst="rect">
              <a:avLst/>
            </a:prstGeom>
          </p:spPr>
          <p:txBody>
            <a:bodyPr anchor="ctr" rtlCol="false" tIns="50800" lIns="50800" bIns="50800" rIns="50800"/>
            <a:lstStyle/>
            <a:p>
              <a:pPr algn="ctr">
                <a:lnSpc>
                  <a:spcPts val="1942"/>
                </a:lnSpc>
              </a:pPr>
            </a:p>
          </p:txBody>
        </p:sp>
      </p:grpSp>
      <p:grpSp>
        <p:nvGrpSpPr>
          <p:cNvPr name="Group 11" id="11"/>
          <p:cNvGrpSpPr/>
          <p:nvPr/>
        </p:nvGrpSpPr>
        <p:grpSpPr>
          <a:xfrm rot="0">
            <a:off x="1163468" y="3454229"/>
            <a:ext cx="2113182" cy="211318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14300" cap="sq">
              <a:solidFill>
                <a:srgbClr val="ED8C02"/>
              </a:solidFill>
              <a:prstDash val="solid"/>
              <a:miter/>
            </a:ln>
          </p:spPr>
        </p:sp>
        <p:sp>
          <p:nvSpPr>
            <p:cNvPr name="TextBox 13" id="13"/>
            <p:cNvSpPr txBox="true"/>
            <p:nvPr/>
          </p:nvSpPr>
          <p:spPr>
            <a:xfrm>
              <a:off x="76200" y="95250"/>
              <a:ext cx="660400" cy="641350"/>
            </a:xfrm>
            <a:prstGeom prst="rect">
              <a:avLst/>
            </a:prstGeom>
          </p:spPr>
          <p:txBody>
            <a:bodyPr anchor="ctr" rtlCol="false" tIns="48997" lIns="48997" bIns="48997" rIns="48997"/>
            <a:lstStyle/>
            <a:p>
              <a:pPr algn="ctr">
                <a:lnSpc>
                  <a:spcPts val="1942"/>
                </a:lnSpc>
              </a:pPr>
            </a:p>
          </p:txBody>
        </p:sp>
      </p:grpSp>
      <p:sp>
        <p:nvSpPr>
          <p:cNvPr name="TextBox 14" id="14"/>
          <p:cNvSpPr txBox="true"/>
          <p:nvPr/>
        </p:nvSpPr>
        <p:spPr>
          <a:xfrm rot="0">
            <a:off x="1383086" y="4231768"/>
            <a:ext cx="1673946" cy="720029"/>
          </a:xfrm>
          <a:prstGeom prst="rect">
            <a:avLst/>
          </a:prstGeom>
        </p:spPr>
        <p:txBody>
          <a:bodyPr anchor="t" rtlCol="false" tIns="0" lIns="0" bIns="0" rIns="0">
            <a:spAutoFit/>
          </a:bodyPr>
          <a:lstStyle/>
          <a:p>
            <a:pPr algn="ctr">
              <a:lnSpc>
                <a:spcPts val="5208"/>
              </a:lnSpc>
            </a:pPr>
            <a:r>
              <a:rPr lang="en-US" sz="5787">
                <a:solidFill>
                  <a:srgbClr val="0B2F3D"/>
                </a:solidFill>
                <a:latin typeface="Abril Fatface"/>
              </a:rPr>
              <a:t>05</a:t>
            </a:r>
          </a:p>
        </p:txBody>
      </p:sp>
      <p:sp>
        <p:nvSpPr>
          <p:cNvPr name="TextBox 15" id="15"/>
          <p:cNvSpPr txBox="true"/>
          <p:nvPr/>
        </p:nvSpPr>
        <p:spPr>
          <a:xfrm rot="0">
            <a:off x="3538827" y="3368302"/>
            <a:ext cx="9111710" cy="571502"/>
          </a:xfrm>
          <a:prstGeom prst="rect">
            <a:avLst/>
          </a:prstGeom>
        </p:spPr>
        <p:txBody>
          <a:bodyPr anchor="t" rtlCol="false" tIns="0" lIns="0" bIns="0" rIns="0">
            <a:spAutoFit/>
          </a:bodyPr>
          <a:lstStyle/>
          <a:p>
            <a:pPr algn="l">
              <a:lnSpc>
                <a:spcPts val="4799"/>
              </a:lnSpc>
            </a:pPr>
            <a:r>
              <a:rPr lang="en-US" sz="2999">
                <a:solidFill>
                  <a:srgbClr val="FFFFFF"/>
                </a:solidFill>
                <a:latin typeface="Roboto Bold"/>
              </a:rPr>
              <a:t>Offer Error Prevention and Simple Error Handling</a:t>
            </a:r>
          </a:p>
        </p:txBody>
      </p:sp>
      <p:sp>
        <p:nvSpPr>
          <p:cNvPr name="TextBox 16" id="16"/>
          <p:cNvSpPr txBox="true"/>
          <p:nvPr/>
        </p:nvSpPr>
        <p:spPr>
          <a:xfrm rot="0">
            <a:off x="3538827" y="4049811"/>
            <a:ext cx="13238689" cy="817245"/>
          </a:xfrm>
          <a:prstGeom prst="rect">
            <a:avLst/>
          </a:prstGeom>
        </p:spPr>
        <p:txBody>
          <a:bodyPr anchor="t" rtlCol="false" tIns="0" lIns="0" bIns="0" rIns="0">
            <a:spAutoFit/>
          </a:bodyPr>
          <a:lstStyle/>
          <a:p>
            <a:pPr algn="l">
              <a:lnSpc>
                <a:spcPts val="3359"/>
              </a:lnSpc>
            </a:pPr>
            <a:r>
              <a:rPr lang="en-US" sz="2099">
                <a:solidFill>
                  <a:srgbClr val="FFFFFF"/>
                </a:solidFill>
                <a:latin typeface="Roboto"/>
              </a:rPr>
              <a:t>The design includes mechanisms to prevent errors by providing clear instructions and AI guidance. If errors do occur, the AI chatbot assists users in diagnosing and resolving issues, ensuring a smooth user experience.</a:t>
            </a:r>
          </a:p>
        </p:txBody>
      </p:sp>
      <p:grpSp>
        <p:nvGrpSpPr>
          <p:cNvPr name="Group 17" id="17"/>
          <p:cNvGrpSpPr/>
          <p:nvPr/>
        </p:nvGrpSpPr>
        <p:grpSpPr>
          <a:xfrm rot="0">
            <a:off x="824219" y="6162562"/>
            <a:ext cx="16570348" cy="2772834"/>
            <a:chOff x="0" y="0"/>
            <a:chExt cx="4086444" cy="683814"/>
          </a:xfrm>
        </p:grpSpPr>
        <p:sp>
          <p:nvSpPr>
            <p:cNvPr name="Freeform 18" id="18"/>
            <p:cNvSpPr/>
            <p:nvPr/>
          </p:nvSpPr>
          <p:spPr>
            <a:xfrm flipH="false" flipV="false" rot="0">
              <a:off x="0" y="0"/>
              <a:ext cx="4086444" cy="683814"/>
            </a:xfrm>
            <a:custGeom>
              <a:avLst/>
              <a:gdLst/>
              <a:ahLst/>
              <a:cxnLst/>
              <a:rect r="r" b="b" t="t" l="l"/>
              <a:pathLst>
                <a:path h="683814" w="4086444">
                  <a:moveTo>
                    <a:pt x="3883244" y="0"/>
                  </a:moveTo>
                  <a:cubicBezTo>
                    <a:pt x="3995468" y="0"/>
                    <a:pt x="4086444" y="153077"/>
                    <a:pt x="4086444" y="341907"/>
                  </a:cubicBezTo>
                  <a:cubicBezTo>
                    <a:pt x="4086444" y="530737"/>
                    <a:pt x="3995468" y="683814"/>
                    <a:pt x="3883244" y="683814"/>
                  </a:cubicBezTo>
                  <a:lnTo>
                    <a:pt x="203200" y="683814"/>
                  </a:lnTo>
                  <a:cubicBezTo>
                    <a:pt x="90976" y="683814"/>
                    <a:pt x="0" y="530737"/>
                    <a:pt x="0" y="341907"/>
                  </a:cubicBezTo>
                  <a:cubicBezTo>
                    <a:pt x="0" y="153077"/>
                    <a:pt x="90976" y="0"/>
                    <a:pt x="203200" y="0"/>
                  </a:cubicBezTo>
                  <a:close/>
                </a:path>
              </a:pathLst>
            </a:custGeom>
            <a:solidFill>
              <a:srgbClr val="0B2F3D"/>
            </a:solidFill>
          </p:spPr>
        </p:sp>
        <p:sp>
          <p:nvSpPr>
            <p:cNvPr name="TextBox 19" id="19"/>
            <p:cNvSpPr txBox="true"/>
            <p:nvPr/>
          </p:nvSpPr>
          <p:spPr>
            <a:xfrm>
              <a:off x="0" y="19050"/>
              <a:ext cx="4086444" cy="664764"/>
            </a:xfrm>
            <a:prstGeom prst="rect">
              <a:avLst/>
            </a:prstGeom>
          </p:spPr>
          <p:txBody>
            <a:bodyPr anchor="ctr" rtlCol="false" tIns="50800" lIns="50800" bIns="50800" rIns="50800"/>
            <a:lstStyle/>
            <a:p>
              <a:pPr algn="ctr">
                <a:lnSpc>
                  <a:spcPts val="1942"/>
                </a:lnSpc>
              </a:pPr>
            </a:p>
          </p:txBody>
        </p:sp>
      </p:grpSp>
      <p:grpSp>
        <p:nvGrpSpPr>
          <p:cNvPr name="Group 20" id="20"/>
          <p:cNvGrpSpPr/>
          <p:nvPr/>
        </p:nvGrpSpPr>
        <p:grpSpPr>
          <a:xfrm rot="0">
            <a:off x="1163468" y="6492388"/>
            <a:ext cx="2113182" cy="2113182"/>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14300" cap="sq">
              <a:solidFill>
                <a:srgbClr val="ED8C02"/>
              </a:solidFill>
              <a:prstDash val="solid"/>
              <a:miter/>
            </a:ln>
          </p:spPr>
        </p:sp>
        <p:sp>
          <p:nvSpPr>
            <p:cNvPr name="TextBox 22" id="22"/>
            <p:cNvSpPr txBox="true"/>
            <p:nvPr/>
          </p:nvSpPr>
          <p:spPr>
            <a:xfrm>
              <a:off x="76200" y="95250"/>
              <a:ext cx="660400" cy="641350"/>
            </a:xfrm>
            <a:prstGeom prst="rect">
              <a:avLst/>
            </a:prstGeom>
          </p:spPr>
          <p:txBody>
            <a:bodyPr anchor="ctr" rtlCol="false" tIns="48997" lIns="48997" bIns="48997" rIns="48997"/>
            <a:lstStyle/>
            <a:p>
              <a:pPr algn="ctr">
                <a:lnSpc>
                  <a:spcPts val="1942"/>
                </a:lnSpc>
              </a:pPr>
            </a:p>
          </p:txBody>
        </p:sp>
      </p:grpSp>
      <p:sp>
        <p:nvSpPr>
          <p:cNvPr name="TextBox 23" id="23"/>
          <p:cNvSpPr txBox="true"/>
          <p:nvPr/>
        </p:nvSpPr>
        <p:spPr>
          <a:xfrm rot="0">
            <a:off x="1383086" y="7269927"/>
            <a:ext cx="1673946" cy="720029"/>
          </a:xfrm>
          <a:prstGeom prst="rect">
            <a:avLst/>
          </a:prstGeom>
        </p:spPr>
        <p:txBody>
          <a:bodyPr anchor="t" rtlCol="false" tIns="0" lIns="0" bIns="0" rIns="0">
            <a:spAutoFit/>
          </a:bodyPr>
          <a:lstStyle/>
          <a:p>
            <a:pPr algn="ctr">
              <a:lnSpc>
                <a:spcPts val="5208"/>
              </a:lnSpc>
            </a:pPr>
            <a:r>
              <a:rPr lang="en-US" sz="5787">
                <a:solidFill>
                  <a:srgbClr val="0B2F3D"/>
                </a:solidFill>
                <a:latin typeface="Abril Fatface"/>
              </a:rPr>
              <a:t>06</a:t>
            </a:r>
          </a:p>
        </p:txBody>
      </p:sp>
      <p:sp>
        <p:nvSpPr>
          <p:cNvPr name="TextBox 24" id="24"/>
          <p:cNvSpPr txBox="true"/>
          <p:nvPr/>
        </p:nvSpPr>
        <p:spPr>
          <a:xfrm rot="0">
            <a:off x="3538827" y="6406461"/>
            <a:ext cx="10470371" cy="571502"/>
          </a:xfrm>
          <a:prstGeom prst="rect">
            <a:avLst/>
          </a:prstGeom>
        </p:spPr>
        <p:txBody>
          <a:bodyPr anchor="t" rtlCol="false" tIns="0" lIns="0" bIns="0" rIns="0">
            <a:spAutoFit/>
          </a:bodyPr>
          <a:lstStyle/>
          <a:p>
            <a:pPr algn="l">
              <a:lnSpc>
                <a:spcPts val="4799"/>
              </a:lnSpc>
            </a:pPr>
            <a:r>
              <a:rPr lang="en-US" sz="2999">
                <a:solidFill>
                  <a:srgbClr val="FFFFFF"/>
                </a:solidFill>
                <a:latin typeface="Roboto Bold"/>
              </a:rPr>
              <a:t>Permit Easy Reversal of Actions</a:t>
            </a:r>
          </a:p>
        </p:txBody>
      </p:sp>
      <p:sp>
        <p:nvSpPr>
          <p:cNvPr name="TextBox 25" id="25"/>
          <p:cNvSpPr txBox="true"/>
          <p:nvPr/>
        </p:nvSpPr>
        <p:spPr>
          <a:xfrm rot="0">
            <a:off x="3538827" y="7087971"/>
            <a:ext cx="13238689" cy="817245"/>
          </a:xfrm>
          <a:prstGeom prst="rect">
            <a:avLst/>
          </a:prstGeom>
        </p:spPr>
        <p:txBody>
          <a:bodyPr anchor="t" rtlCol="false" tIns="0" lIns="0" bIns="0" rIns="0">
            <a:spAutoFit/>
          </a:bodyPr>
          <a:lstStyle/>
          <a:p>
            <a:pPr algn="l">
              <a:lnSpc>
                <a:spcPts val="3359"/>
              </a:lnSpc>
            </a:pPr>
            <a:r>
              <a:rPr lang="en-US" sz="2099">
                <a:solidFill>
                  <a:srgbClr val="FFFFFF"/>
                </a:solidFill>
                <a:latin typeface="Roboto"/>
              </a:rPr>
              <a:t>the platform allows users to correct mistakes or change their actions through features like editing Courses or edit quizzes grades or editing your profile, ..., which is common in educational platforms.</a:t>
            </a:r>
          </a:p>
        </p:txBody>
      </p:sp>
      <p:sp>
        <p:nvSpPr>
          <p:cNvPr name="TextBox 26" id="26"/>
          <p:cNvSpPr txBox="true"/>
          <p:nvPr/>
        </p:nvSpPr>
        <p:spPr>
          <a:xfrm rot="0">
            <a:off x="316991" y="1876627"/>
            <a:ext cx="17558769" cy="990601"/>
          </a:xfrm>
          <a:prstGeom prst="rect">
            <a:avLst/>
          </a:prstGeom>
        </p:spPr>
        <p:txBody>
          <a:bodyPr anchor="t" rtlCol="false" tIns="0" lIns="0" bIns="0" rIns="0">
            <a:spAutoFit/>
          </a:bodyPr>
          <a:lstStyle/>
          <a:p>
            <a:pPr algn="ctr">
              <a:lnSpc>
                <a:spcPts val="7200"/>
              </a:lnSpc>
            </a:pPr>
            <a:r>
              <a:rPr lang="en-US" sz="8000">
                <a:solidFill>
                  <a:srgbClr val="0B2F3D"/>
                </a:solidFill>
                <a:latin typeface="Abril Fatface"/>
              </a:rPr>
              <a:t>2.Shneiderman’s 8 Golden Rules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58300"/>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730204"/>
            <a:ext cx="1853763" cy="291585"/>
          </a:xfrm>
          <a:prstGeom prst="rect">
            <a:avLst/>
          </a:prstGeom>
        </p:spPr>
        <p:txBody>
          <a:bodyPr anchor="t" rtlCol="false" tIns="0" lIns="0" bIns="0" rIns="0">
            <a:spAutoFit/>
          </a:bodyPr>
          <a:lstStyle/>
          <a:p>
            <a:pPr algn="l" rtl="true">
              <a:lnSpc>
                <a:spcPts val="2162"/>
              </a:lnSpc>
            </a:pPr>
            <a:r>
              <a:rPr lang="en-US" sz="2403">
                <a:solidFill>
                  <a:srgbClr val="0B2F3D"/>
                </a:solidFill>
                <a:latin typeface="Abril Fatface"/>
              </a:rPr>
              <a:t>HCI</a:t>
            </a:r>
          </a:p>
        </p:txBody>
      </p:sp>
      <p:sp>
        <p:nvSpPr>
          <p:cNvPr name="Freeform 5" id="5"/>
          <p:cNvSpPr/>
          <p:nvPr/>
        </p:nvSpPr>
        <p:spPr>
          <a:xfrm flipH="false" flipV="false" rot="0">
            <a:off x="15358722" y="8551482"/>
            <a:ext cx="2837586" cy="3024558"/>
          </a:xfrm>
          <a:custGeom>
            <a:avLst/>
            <a:gdLst/>
            <a:ahLst/>
            <a:cxnLst/>
            <a:rect r="r" b="b" t="t" l="l"/>
            <a:pathLst>
              <a:path h="3024558" w="2837586">
                <a:moveTo>
                  <a:pt x="0" y="0"/>
                </a:moveTo>
                <a:lnTo>
                  <a:pt x="2837586" y="0"/>
                </a:lnTo>
                <a:lnTo>
                  <a:pt x="2837586" y="3024558"/>
                </a:lnTo>
                <a:lnTo>
                  <a:pt x="0" y="3024558"/>
                </a:lnTo>
                <a:lnTo>
                  <a:pt x="0" y="0"/>
                </a:lnTo>
                <a:close/>
              </a:path>
            </a:pathLst>
          </a:custGeom>
          <a:blipFill>
            <a:blip r:embed="rId6">
              <a:alphaModFix amt="5000"/>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4238819" y="1028700"/>
            <a:ext cx="3630502" cy="3630502"/>
          </a:xfrm>
          <a:custGeom>
            <a:avLst/>
            <a:gdLst/>
            <a:ahLst/>
            <a:cxnLst/>
            <a:rect r="r" b="b" t="t" l="l"/>
            <a:pathLst>
              <a:path h="3630502" w="3630502">
                <a:moveTo>
                  <a:pt x="0" y="0"/>
                </a:moveTo>
                <a:lnTo>
                  <a:pt x="3630501" y="0"/>
                </a:lnTo>
                <a:lnTo>
                  <a:pt x="3630501" y="3630502"/>
                </a:lnTo>
                <a:lnTo>
                  <a:pt x="0" y="3630502"/>
                </a:lnTo>
                <a:lnTo>
                  <a:pt x="0" y="0"/>
                </a:lnTo>
                <a:close/>
              </a:path>
            </a:pathLst>
          </a:custGeom>
          <a:blipFill>
            <a:blip r:embed="rId8">
              <a:alphaModFix amt="5000"/>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3538827" y="2796193"/>
            <a:ext cx="2287222" cy="2287222"/>
          </a:xfrm>
          <a:custGeom>
            <a:avLst/>
            <a:gdLst/>
            <a:ahLst/>
            <a:cxnLst/>
            <a:rect r="r" b="b" t="t" l="l"/>
            <a:pathLst>
              <a:path h="2287222" w="2287222">
                <a:moveTo>
                  <a:pt x="0" y="0"/>
                </a:moveTo>
                <a:lnTo>
                  <a:pt x="2287222" y="0"/>
                </a:lnTo>
                <a:lnTo>
                  <a:pt x="2287222" y="2287222"/>
                </a:lnTo>
                <a:lnTo>
                  <a:pt x="0" y="2287222"/>
                </a:lnTo>
                <a:lnTo>
                  <a:pt x="0" y="0"/>
                </a:lnTo>
                <a:close/>
              </a:path>
            </a:pathLst>
          </a:custGeom>
          <a:blipFill>
            <a:blip r:embed="rId10">
              <a:alphaModFix amt="7999"/>
              <a:extLst>
                <a:ext uri="{96DAC541-7B7A-43D3-8B79-37D633B846F1}">
                  <asvg:svgBlip xmlns:asvg="http://schemas.microsoft.com/office/drawing/2016/SVG/main" r:embed="rId11"/>
                </a:ext>
              </a:extLst>
            </a:blip>
            <a:stretch>
              <a:fillRect l="0" t="0" r="0" b="0"/>
            </a:stretch>
          </a:blipFill>
        </p:spPr>
      </p:sp>
      <p:grpSp>
        <p:nvGrpSpPr>
          <p:cNvPr name="Group 8" id="8"/>
          <p:cNvGrpSpPr/>
          <p:nvPr/>
        </p:nvGrpSpPr>
        <p:grpSpPr>
          <a:xfrm rot="0">
            <a:off x="824219" y="3124403"/>
            <a:ext cx="16570348" cy="2772834"/>
            <a:chOff x="0" y="0"/>
            <a:chExt cx="4086444" cy="683814"/>
          </a:xfrm>
        </p:grpSpPr>
        <p:sp>
          <p:nvSpPr>
            <p:cNvPr name="Freeform 9" id="9"/>
            <p:cNvSpPr/>
            <p:nvPr/>
          </p:nvSpPr>
          <p:spPr>
            <a:xfrm flipH="false" flipV="false" rot="0">
              <a:off x="0" y="0"/>
              <a:ext cx="4086444" cy="683814"/>
            </a:xfrm>
            <a:custGeom>
              <a:avLst/>
              <a:gdLst/>
              <a:ahLst/>
              <a:cxnLst/>
              <a:rect r="r" b="b" t="t" l="l"/>
              <a:pathLst>
                <a:path h="683814" w="4086444">
                  <a:moveTo>
                    <a:pt x="3883244" y="0"/>
                  </a:moveTo>
                  <a:cubicBezTo>
                    <a:pt x="3995468" y="0"/>
                    <a:pt x="4086444" y="153077"/>
                    <a:pt x="4086444" y="341907"/>
                  </a:cubicBezTo>
                  <a:cubicBezTo>
                    <a:pt x="4086444" y="530737"/>
                    <a:pt x="3995468" y="683814"/>
                    <a:pt x="3883244" y="683814"/>
                  </a:cubicBezTo>
                  <a:lnTo>
                    <a:pt x="203200" y="683814"/>
                  </a:lnTo>
                  <a:cubicBezTo>
                    <a:pt x="90976" y="683814"/>
                    <a:pt x="0" y="530737"/>
                    <a:pt x="0" y="341907"/>
                  </a:cubicBezTo>
                  <a:cubicBezTo>
                    <a:pt x="0" y="153077"/>
                    <a:pt x="90976" y="0"/>
                    <a:pt x="203200" y="0"/>
                  </a:cubicBezTo>
                  <a:close/>
                </a:path>
              </a:pathLst>
            </a:custGeom>
            <a:solidFill>
              <a:srgbClr val="0B2F3D"/>
            </a:solidFill>
          </p:spPr>
        </p:sp>
        <p:sp>
          <p:nvSpPr>
            <p:cNvPr name="TextBox 10" id="10"/>
            <p:cNvSpPr txBox="true"/>
            <p:nvPr/>
          </p:nvSpPr>
          <p:spPr>
            <a:xfrm>
              <a:off x="0" y="19050"/>
              <a:ext cx="4086444" cy="664764"/>
            </a:xfrm>
            <a:prstGeom prst="rect">
              <a:avLst/>
            </a:prstGeom>
          </p:spPr>
          <p:txBody>
            <a:bodyPr anchor="ctr" rtlCol="false" tIns="50800" lIns="50800" bIns="50800" rIns="50800"/>
            <a:lstStyle/>
            <a:p>
              <a:pPr algn="ctr">
                <a:lnSpc>
                  <a:spcPts val="1942"/>
                </a:lnSpc>
              </a:pPr>
            </a:p>
          </p:txBody>
        </p:sp>
      </p:grpSp>
      <p:grpSp>
        <p:nvGrpSpPr>
          <p:cNvPr name="Group 11" id="11"/>
          <p:cNvGrpSpPr/>
          <p:nvPr/>
        </p:nvGrpSpPr>
        <p:grpSpPr>
          <a:xfrm rot="0">
            <a:off x="1163468" y="3454229"/>
            <a:ext cx="2113182" cy="211318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14300" cap="sq">
              <a:solidFill>
                <a:srgbClr val="ED8C02"/>
              </a:solidFill>
              <a:prstDash val="solid"/>
              <a:miter/>
            </a:ln>
          </p:spPr>
        </p:sp>
        <p:sp>
          <p:nvSpPr>
            <p:cNvPr name="TextBox 13" id="13"/>
            <p:cNvSpPr txBox="true"/>
            <p:nvPr/>
          </p:nvSpPr>
          <p:spPr>
            <a:xfrm>
              <a:off x="76200" y="95250"/>
              <a:ext cx="660400" cy="641350"/>
            </a:xfrm>
            <a:prstGeom prst="rect">
              <a:avLst/>
            </a:prstGeom>
          </p:spPr>
          <p:txBody>
            <a:bodyPr anchor="ctr" rtlCol="false" tIns="48997" lIns="48997" bIns="48997" rIns="48997"/>
            <a:lstStyle/>
            <a:p>
              <a:pPr algn="ctr">
                <a:lnSpc>
                  <a:spcPts val="1942"/>
                </a:lnSpc>
              </a:pPr>
            </a:p>
          </p:txBody>
        </p:sp>
      </p:grpSp>
      <p:sp>
        <p:nvSpPr>
          <p:cNvPr name="TextBox 14" id="14"/>
          <p:cNvSpPr txBox="true"/>
          <p:nvPr/>
        </p:nvSpPr>
        <p:spPr>
          <a:xfrm rot="0">
            <a:off x="1383086" y="4231768"/>
            <a:ext cx="1673946" cy="720029"/>
          </a:xfrm>
          <a:prstGeom prst="rect">
            <a:avLst/>
          </a:prstGeom>
        </p:spPr>
        <p:txBody>
          <a:bodyPr anchor="t" rtlCol="false" tIns="0" lIns="0" bIns="0" rIns="0">
            <a:spAutoFit/>
          </a:bodyPr>
          <a:lstStyle/>
          <a:p>
            <a:pPr algn="ctr">
              <a:lnSpc>
                <a:spcPts val="5208"/>
              </a:lnSpc>
            </a:pPr>
            <a:r>
              <a:rPr lang="en-US" sz="5787">
                <a:solidFill>
                  <a:srgbClr val="0B2F3D"/>
                </a:solidFill>
                <a:latin typeface="Abril Fatface"/>
              </a:rPr>
              <a:t>07</a:t>
            </a:r>
          </a:p>
        </p:txBody>
      </p:sp>
      <p:sp>
        <p:nvSpPr>
          <p:cNvPr name="TextBox 15" id="15"/>
          <p:cNvSpPr txBox="true"/>
          <p:nvPr/>
        </p:nvSpPr>
        <p:spPr>
          <a:xfrm rot="0">
            <a:off x="3538827" y="3368302"/>
            <a:ext cx="5876805" cy="571502"/>
          </a:xfrm>
          <a:prstGeom prst="rect">
            <a:avLst/>
          </a:prstGeom>
        </p:spPr>
        <p:txBody>
          <a:bodyPr anchor="t" rtlCol="false" tIns="0" lIns="0" bIns="0" rIns="0">
            <a:spAutoFit/>
          </a:bodyPr>
          <a:lstStyle/>
          <a:p>
            <a:pPr algn="l">
              <a:lnSpc>
                <a:spcPts val="4799"/>
              </a:lnSpc>
            </a:pPr>
            <a:r>
              <a:rPr lang="en-US" sz="2999">
                <a:solidFill>
                  <a:srgbClr val="FFFFFF"/>
                </a:solidFill>
                <a:latin typeface="Roboto Bold"/>
              </a:rPr>
              <a:t>Support Internal Locus of Control</a:t>
            </a:r>
          </a:p>
        </p:txBody>
      </p:sp>
      <p:sp>
        <p:nvSpPr>
          <p:cNvPr name="TextBox 16" id="16"/>
          <p:cNvSpPr txBox="true"/>
          <p:nvPr/>
        </p:nvSpPr>
        <p:spPr>
          <a:xfrm rot="0">
            <a:off x="3538827" y="4049811"/>
            <a:ext cx="13238689" cy="1236345"/>
          </a:xfrm>
          <a:prstGeom prst="rect">
            <a:avLst/>
          </a:prstGeom>
        </p:spPr>
        <p:txBody>
          <a:bodyPr anchor="t" rtlCol="false" tIns="0" lIns="0" bIns="0" rIns="0">
            <a:spAutoFit/>
          </a:bodyPr>
          <a:lstStyle/>
          <a:p>
            <a:pPr algn="l">
              <a:lnSpc>
                <a:spcPts val="3359"/>
              </a:lnSpc>
            </a:pPr>
            <a:r>
              <a:rPr lang="en-US" sz="2099">
                <a:solidFill>
                  <a:srgbClr val="FFFFFF"/>
                </a:solidFill>
                <a:latin typeface="Roboto"/>
              </a:rPr>
              <a:t>The platform empowers users by allowing them to control their learning journey. They can choose courses, access materials at their own pace, and interact with the AI chatbot for personalized assistance. This sense of control enhances user engagement and satisfaction.</a:t>
            </a:r>
          </a:p>
        </p:txBody>
      </p:sp>
      <p:grpSp>
        <p:nvGrpSpPr>
          <p:cNvPr name="Group 17" id="17"/>
          <p:cNvGrpSpPr/>
          <p:nvPr/>
        </p:nvGrpSpPr>
        <p:grpSpPr>
          <a:xfrm rot="0">
            <a:off x="824219" y="6162562"/>
            <a:ext cx="16570348" cy="2772834"/>
            <a:chOff x="0" y="0"/>
            <a:chExt cx="4086444" cy="683814"/>
          </a:xfrm>
        </p:grpSpPr>
        <p:sp>
          <p:nvSpPr>
            <p:cNvPr name="Freeform 18" id="18"/>
            <p:cNvSpPr/>
            <p:nvPr/>
          </p:nvSpPr>
          <p:spPr>
            <a:xfrm flipH="false" flipV="false" rot="0">
              <a:off x="0" y="0"/>
              <a:ext cx="4086444" cy="683814"/>
            </a:xfrm>
            <a:custGeom>
              <a:avLst/>
              <a:gdLst/>
              <a:ahLst/>
              <a:cxnLst/>
              <a:rect r="r" b="b" t="t" l="l"/>
              <a:pathLst>
                <a:path h="683814" w="4086444">
                  <a:moveTo>
                    <a:pt x="3883244" y="0"/>
                  </a:moveTo>
                  <a:cubicBezTo>
                    <a:pt x="3995468" y="0"/>
                    <a:pt x="4086444" y="153077"/>
                    <a:pt x="4086444" y="341907"/>
                  </a:cubicBezTo>
                  <a:cubicBezTo>
                    <a:pt x="4086444" y="530737"/>
                    <a:pt x="3995468" y="683814"/>
                    <a:pt x="3883244" y="683814"/>
                  </a:cubicBezTo>
                  <a:lnTo>
                    <a:pt x="203200" y="683814"/>
                  </a:lnTo>
                  <a:cubicBezTo>
                    <a:pt x="90976" y="683814"/>
                    <a:pt x="0" y="530737"/>
                    <a:pt x="0" y="341907"/>
                  </a:cubicBezTo>
                  <a:cubicBezTo>
                    <a:pt x="0" y="153077"/>
                    <a:pt x="90976" y="0"/>
                    <a:pt x="203200" y="0"/>
                  </a:cubicBezTo>
                  <a:close/>
                </a:path>
              </a:pathLst>
            </a:custGeom>
            <a:solidFill>
              <a:srgbClr val="0B2F3D"/>
            </a:solidFill>
          </p:spPr>
        </p:sp>
        <p:sp>
          <p:nvSpPr>
            <p:cNvPr name="TextBox 19" id="19"/>
            <p:cNvSpPr txBox="true"/>
            <p:nvPr/>
          </p:nvSpPr>
          <p:spPr>
            <a:xfrm>
              <a:off x="0" y="19050"/>
              <a:ext cx="4086444" cy="664764"/>
            </a:xfrm>
            <a:prstGeom prst="rect">
              <a:avLst/>
            </a:prstGeom>
          </p:spPr>
          <p:txBody>
            <a:bodyPr anchor="ctr" rtlCol="false" tIns="50800" lIns="50800" bIns="50800" rIns="50800"/>
            <a:lstStyle/>
            <a:p>
              <a:pPr algn="ctr">
                <a:lnSpc>
                  <a:spcPts val="1942"/>
                </a:lnSpc>
              </a:pPr>
            </a:p>
          </p:txBody>
        </p:sp>
      </p:grpSp>
      <p:grpSp>
        <p:nvGrpSpPr>
          <p:cNvPr name="Group 20" id="20"/>
          <p:cNvGrpSpPr/>
          <p:nvPr/>
        </p:nvGrpSpPr>
        <p:grpSpPr>
          <a:xfrm rot="0">
            <a:off x="1163468" y="6492388"/>
            <a:ext cx="2113182" cy="2113182"/>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14300" cap="sq">
              <a:solidFill>
                <a:srgbClr val="ED8C02"/>
              </a:solidFill>
              <a:prstDash val="solid"/>
              <a:miter/>
            </a:ln>
          </p:spPr>
        </p:sp>
        <p:sp>
          <p:nvSpPr>
            <p:cNvPr name="TextBox 22" id="22"/>
            <p:cNvSpPr txBox="true"/>
            <p:nvPr/>
          </p:nvSpPr>
          <p:spPr>
            <a:xfrm>
              <a:off x="76200" y="95250"/>
              <a:ext cx="660400" cy="641350"/>
            </a:xfrm>
            <a:prstGeom prst="rect">
              <a:avLst/>
            </a:prstGeom>
          </p:spPr>
          <p:txBody>
            <a:bodyPr anchor="ctr" rtlCol="false" tIns="48997" lIns="48997" bIns="48997" rIns="48997"/>
            <a:lstStyle/>
            <a:p>
              <a:pPr algn="ctr">
                <a:lnSpc>
                  <a:spcPts val="1942"/>
                </a:lnSpc>
              </a:pPr>
            </a:p>
          </p:txBody>
        </p:sp>
      </p:grpSp>
      <p:sp>
        <p:nvSpPr>
          <p:cNvPr name="TextBox 23" id="23"/>
          <p:cNvSpPr txBox="true"/>
          <p:nvPr/>
        </p:nvSpPr>
        <p:spPr>
          <a:xfrm rot="0">
            <a:off x="1383086" y="7269927"/>
            <a:ext cx="1673946" cy="720029"/>
          </a:xfrm>
          <a:prstGeom prst="rect">
            <a:avLst/>
          </a:prstGeom>
        </p:spPr>
        <p:txBody>
          <a:bodyPr anchor="t" rtlCol="false" tIns="0" lIns="0" bIns="0" rIns="0">
            <a:spAutoFit/>
          </a:bodyPr>
          <a:lstStyle/>
          <a:p>
            <a:pPr algn="ctr">
              <a:lnSpc>
                <a:spcPts val="5208"/>
              </a:lnSpc>
            </a:pPr>
            <a:r>
              <a:rPr lang="en-US" sz="5787">
                <a:solidFill>
                  <a:srgbClr val="0B2F3D"/>
                </a:solidFill>
                <a:latin typeface="Abril Fatface"/>
              </a:rPr>
              <a:t>08</a:t>
            </a:r>
          </a:p>
        </p:txBody>
      </p:sp>
      <p:sp>
        <p:nvSpPr>
          <p:cNvPr name="TextBox 24" id="24"/>
          <p:cNvSpPr txBox="true"/>
          <p:nvPr/>
        </p:nvSpPr>
        <p:spPr>
          <a:xfrm rot="0">
            <a:off x="3538827" y="6406461"/>
            <a:ext cx="10470371" cy="571502"/>
          </a:xfrm>
          <a:prstGeom prst="rect">
            <a:avLst/>
          </a:prstGeom>
        </p:spPr>
        <p:txBody>
          <a:bodyPr anchor="t" rtlCol="false" tIns="0" lIns="0" bIns="0" rIns="0">
            <a:spAutoFit/>
          </a:bodyPr>
          <a:lstStyle/>
          <a:p>
            <a:pPr algn="l">
              <a:lnSpc>
                <a:spcPts val="4799"/>
              </a:lnSpc>
            </a:pPr>
            <a:r>
              <a:rPr lang="en-US" sz="2999">
                <a:solidFill>
                  <a:srgbClr val="FFFFFF"/>
                </a:solidFill>
                <a:latin typeface="Roboto Bold"/>
              </a:rPr>
              <a:t>Reduce Short-Term Memory Load</a:t>
            </a:r>
          </a:p>
        </p:txBody>
      </p:sp>
      <p:sp>
        <p:nvSpPr>
          <p:cNvPr name="TextBox 25" id="25"/>
          <p:cNvSpPr txBox="true"/>
          <p:nvPr/>
        </p:nvSpPr>
        <p:spPr>
          <a:xfrm rot="0">
            <a:off x="3538827" y="7087971"/>
            <a:ext cx="13238689" cy="1236345"/>
          </a:xfrm>
          <a:prstGeom prst="rect">
            <a:avLst/>
          </a:prstGeom>
        </p:spPr>
        <p:txBody>
          <a:bodyPr anchor="t" rtlCol="false" tIns="0" lIns="0" bIns="0" rIns="0">
            <a:spAutoFit/>
          </a:bodyPr>
          <a:lstStyle/>
          <a:p>
            <a:pPr algn="l">
              <a:lnSpc>
                <a:spcPts val="3359"/>
              </a:lnSpc>
            </a:pPr>
            <a:r>
              <a:rPr lang="en-US" sz="2099">
                <a:solidFill>
                  <a:srgbClr val="FFFFFF"/>
                </a:solidFill>
                <a:latin typeface="Roboto"/>
              </a:rPr>
              <a:t>The platform is designed to minimize cognitive load by providing intuitive navigation, clear labeling, and easy access to resources. The AI chatbot and informative feedback also help users by providing necessary information without requiring them to remember details from previous interactions.</a:t>
            </a:r>
          </a:p>
        </p:txBody>
      </p:sp>
      <p:sp>
        <p:nvSpPr>
          <p:cNvPr name="TextBox 26" id="26"/>
          <p:cNvSpPr txBox="true"/>
          <p:nvPr/>
        </p:nvSpPr>
        <p:spPr>
          <a:xfrm rot="0">
            <a:off x="316991" y="1876627"/>
            <a:ext cx="17558769" cy="990601"/>
          </a:xfrm>
          <a:prstGeom prst="rect">
            <a:avLst/>
          </a:prstGeom>
        </p:spPr>
        <p:txBody>
          <a:bodyPr anchor="t" rtlCol="false" tIns="0" lIns="0" bIns="0" rIns="0">
            <a:spAutoFit/>
          </a:bodyPr>
          <a:lstStyle/>
          <a:p>
            <a:pPr algn="ctr">
              <a:lnSpc>
                <a:spcPts val="7200"/>
              </a:lnSpc>
            </a:pPr>
            <a:r>
              <a:rPr lang="en-US" sz="8000">
                <a:solidFill>
                  <a:srgbClr val="0B2F3D"/>
                </a:solidFill>
                <a:latin typeface="Abril Fatface"/>
              </a:rPr>
              <a:t>2.Shneiderman’s 8 Golden Rules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987551"/>
            <a:ext cx="6148843" cy="6148843"/>
          </a:xfrm>
          <a:custGeom>
            <a:avLst/>
            <a:gdLst/>
            <a:ahLst/>
            <a:cxnLst/>
            <a:rect r="r" b="b" t="t" l="l"/>
            <a:pathLst>
              <a:path h="6148843" w="6148843">
                <a:moveTo>
                  <a:pt x="0" y="0"/>
                </a:moveTo>
                <a:lnTo>
                  <a:pt x="6148843" y="0"/>
                </a:lnTo>
                <a:lnTo>
                  <a:pt x="6148843" y="6148843"/>
                </a:lnTo>
                <a:lnTo>
                  <a:pt x="0" y="6148843"/>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5090125"/>
            <a:ext cx="6148843" cy="6148843"/>
          </a:xfrm>
          <a:custGeom>
            <a:avLst/>
            <a:gdLst/>
            <a:ahLst/>
            <a:cxnLst/>
            <a:rect r="r" b="b" t="t" l="l"/>
            <a:pathLst>
              <a:path h="6148843" w="6148843">
                <a:moveTo>
                  <a:pt x="0" y="0"/>
                </a:moveTo>
                <a:lnTo>
                  <a:pt x="6148843" y="0"/>
                </a:lnTo>
                <a:lnTo>
                  <a:pt x="6148843" y="6148843"/>
                </a:lnTo>
                <a:lnTo>
                  <a:pt x="0" y="6148843"/>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080902" y="-987551"/>
            <a:ext cx="6148843" cy="6148843"/>
          </a:xfrm>
          <a:custGeom>
            <a:avLst/>
            <a:gdLst/>
            <a:ahLst/>
            <a:cxnLst/>
            <a:rect r="r" b="b" t="t" l="l"/>
            <a:pathLst>
              <a:path h="6148843" w="6148843">
                <a:moveTo>
                  <a:pt x="0" y="0"/>
                </a:moveTo>
                <a:lnTo>
                  <a:pt x="6148843" y="0"/>
                </a:lnTo>
                <a:lnTo>
                  <a:pt x="6148843" y="6148843"/>
                </a:lnTo>
                <a:lnTo>
                  <a:pt x="0" y="6148843"/>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6080902" y="5090125"/>
            <a:ext cx="6148843" cy="6148843"/>
          </a:xfrm>
          <a:custGeom>
            <a:avLst/>
            <a:gdLst/>
            <a:ahLst/>
            <a:cxnLst/>
            <a:rect r="r" b="b" t="t" l="l"/>
            <a:pathLst>
              <a:path h="6148843" w="6148843">
                <a:moveTo>
                  <a:pt x="0" y="0"/>
                </a:moveTo>
                <a:lnTo>
                  <a:pt x="6148843" y="0"/>
                </a:lnTo>
                <a:lnTo>
                  <a:pt x="6148843" y="6148843"/>
                </a:lnTo>
                <a:lnTo>
                  <a:pt x="0" y="6148843"/>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2139157" y="-951968"/>
            <a:ext cx="6148843" cy="6148843"/>
          </a:xfrm>
          <a:custGeom>
            <a:avLst/>
            <a:gdLst/>
            <a:ahLst/>
            <a:cxnLst/>
            <a:rect r="r" b="b" t="t" l="l"/>
            <a:pathLst>
              <a:path h="6148843" w="6148843">
                <a:moveTo>
                  <a:pt x="0" y="0"/>
                </a:moveTo>
                <a:lnTo>
                  <a:pt x="6148843" y="0"/>
                </a:lnTo>
                <a:lnTo>
                  <a:pt x="6148843" y="6148843"/>
                </a:lnTo>
                <a:lnTo>
                  <a:pt x="0" y="6148843"/>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2139157" y="5125708"/>
            <a:ext cx="6148843" cy="6148843"/>
          </a:xfrm>
          <a:custGeom>
            <a:avLst/>
            <a:gdLst/>
            <a:ahLst/>
            <a:cxnLst/>
            <a:rect r="r" b="b" t="t" l="l"/>
            <a:pathLst>
              <a:path h="6148843" w="6148843">
                <a:moveTo>
                  <a:pt x="0" y="0"/>
                </a:moveTo>
                <a:lnTo>
                  <a:pt x="6148843" y="0"/>
                </a:lnTo>
                <a:lnTo>
                  <a:pt x="6148843" y="6148843"/>
                </a:lnTo>
                <a:lnTo>
                  <a:pt x="0" y="6148843"/>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514350" y="3849671"/>
            <a:ext cx="9658350" cy="2545237"/>
            <a:chOff x="0" y="0"/>
            <a:chExt cx="2543763" cy="670351"/>
          </a:xfrm>
        </p:grpSpPr>
        <p:sp>
          <p:nvSpPr>
            <p:cNvPr name="Freeform 9" id="9"/>
            <p:cNvSpPr/>
            <p:nvPr/>
          </p:nvSpPr>
          <p:spPr>
            <a:xfrm flipH="false" flipV="false" rot="0">
              <a:off x="0" y="0"/>
              <a:ext cx="2543763" cy="670351"/>
            </a:xfrm>
            <a:custGeom>
              <a:avLst/>
              <a:gdLst/>
              <a:ahLst/>
              <a:cxnLst/>
              <a:rect r="r" b="b" t="t" l="l"/>
              <a:pathLst>
                <a:path h="670351" w="2543763">
                  <a:moveTo>
                    <a:pt x="0" y="0"/>
                  </a:moveTo>
                  <a:lnTo>
                    <a:pt x="2543763" y="0"/>
                  </a:lnTo>
                  <a:lnTo>
                    <a:pt x="2543763" y="670351"/>
                  </a:lnTo>
                  <a:lnTo>
                    <a:pt x="0" y="670351"/>
                  </a:lnTo>
                  <a:close/>
                </a:path>
              </a:pathLst>
            </a:custGeom>
            <a:solidFill>
              <a:srgbClr val="ED8C02"/>
            </a:solidFill>
          </p:spPr>
        </p:sp>
        <p:sp>
          <p:nvSpPr>
            <p:cNvPr name="TextBox 10" id="10"/>
            <p:cNvSpPr txBox="true"/>
            <p:nvPr/>
          </p:nvSpPr>
          <p:spPr>
            <a:xfrm>
              <a:off x="0" y="-38100"/>
              <a:ext cx="2543763" cy="708451"/>
            </a:xfrm>
            <a:prstGeom prst="rect">
              <a:avLst/>
            </a:prstGeom>
          </p:spPr>
          <p:txBody>
            <a:bodyPr anchor="ctr" rtlCol="false" tIns="50800" lIns="50800" bIns="50800" rIns="50800"/>
            <a:lstStyle/>
            <a:p>
              <a:pPr algn="ctr">
                <a:lnSpc>
                  <a:spcPts val="2800"/>
                </a:lnSpc>
              </a:pPr>
            </a:p>
          </p:txBody>
        </p:sp>
      </p:grpSp>
      <p:grpSp>
        <p:nvGrpSpPr>
          <p:cNvPr name="Group 11" id="11"/>
          <p:cNvGrpSpPr/>
          <p:nvPr/>
        </p:nvGrpSpPr>
        <p:grpSpPr>
          <a:xfrm rot="0">
            <a:off x="9457248" y="1292018"/>
            <a:ext cx="10995085" cy="7702963"/>
            <a:chOff x="0" y="0"/>
            <a:chExt cx="14660113" cy="10270618"/>
          </a:xfrm>
        </p:grpSpPr>
        <p:sp>
          <p:nvSpPr>
            <p:cNvPr name="AutoShape 12" id="12"/>
            <p:cNvSpPr/>
            <p:nvPr/>
          </p:nvSpPr>
          <p:spPr>
            <a:xfrm>
              <a:off x="0" y="29585"/>
              <a:ext cx="11226004" cy="0"/>
            </a:xfrm>
            <a:prstGeom prst="line">
              <a:avLst/>
            </a:prstGeom>
            <a:ln cap="flat" w="59170">
              <a:solidFill>
                <a:srgbClr val="ED8C02"/>
              </a:solidFill>
              <a:prstDash val="solid"/>
              <a:headEnd type="none" len="sm" w="sm"/>
              <a:tailEnd type="none" len="sm" w="sm"/>
            </a:ln>
          </p:spPr>
        </p:sp>
        <p:sp>
          <p:nvSpPr>
            <p:cNvPr name="AutoShape 13" id="13"/>
            <p:cNvSpPr/>
            <p:nvPr/>
          </p:nvSpPr>
          <p:spPr>
            <a:xfrm>
              <a:off x="0" y="10241033"/>
              <a:ext cx="11226004" cy="0"/>
            </a:xfrm>
            <a:prstGeom prst="line">
              <a:avLst/>
            </a:prstGeom>
            <a:ln cap="flat" w="59170">
              <a:solidFill>
                <a:srgbClr val="ED8C02"/>
              </a:solidFill>
              <a:prstDash val="solid"/>
              <a:headEnd type="none" len="sm" w="sm"/>
              <a:tailEnd type="none" len="sm" w="sm"/>
            </a:ln>
          </p:spPr>
        </p:sp>
        <p:sp>
          <p:nvSpPr>
            <p:cNvPr name="AutoShape 14" id="14"/>
            <p:cNvSpPr/>
            <p:nvPr/>
          </p:nvSpPr>
          <p:spPr>
            <a:xfrm>
              <a:off x="0" y="7671701"/>
              <a:ext cx="11226004" cy="0"/>
            </a:xfrm>
            <a:prstGeom prst="line">
              <a:avLst/>
            </a:prstGeom>
            <a:ln cap="flat" w="59170">
              <a:solidFill>
                <a:srgbClr val="ED8C02"/>
              </a:solidFill>
              <a:prstDash val="solid"/>
              <a:headEnd type="none" len="sm" w="sm"/>
              <a:tailEnd type="none" len="sm" w="sm"/>
            </a:ln>
          </p:spPr>
        </p:sp>
        <p:sp>
          <p:nvSpPr>
            <p:cNvPr name="AutoShape 15" id="15"/>
            <p:cNvSpPr/>
            <p:nvPr/>
          </p:nvSpPr>
          <p:spPr>
            <a:xfrm>
              <a:off x="0" y="5085899"/>
              <a:ext cx="11226004" cy="0"/>
            </a:xfrm>
            <a:prstGeom prst="line">
              <a:avLst/>
            </a:prstGeom>
            <a:ln cap="flat" w="59170">
              <a:solidFill>
                <a:srgbClr val="ED8C02"/>
              </a:solidFill>
              <a:prstDash val="solid"/>
              <a:headEnd type="none" len="sm" w="sm"/>
              <a:tailEnd type="none" len="sm" w="sm"/>
            </a:ln>
          </p:spPr>
        </p:sp>
        <p:sp>
          <p:nvSpPr>
            <p:cNvPr name="AutoShape 16" id="16"/>
            <p:cNvSpPr/>
            <p:nvPr/>
          </p:nvSpPr>
          <p:spPr>
            <a:xfrm>
              <a:off x="0" y="2533037"/>
              <a:ext cx="11226004" cy="0"/>
            </a:xfrm>
            <a:prstGeom prst="line">
              <a:avLst/>
            </a:prstGeom>
            <a:ln cap="flat" w="59170">
              <a:solidFill>
                <a:srgbClr val="ED8C02"/>
              </a:solidFill>
              <a:prstDash val="solid"/>
              <a:headEnd type="none" len="sm" w="sm"/>
              <a:tailEnd type="none" len="sm" w="sm"/>
            </a:ln>
          </p:spPr>
        </p:sp>
        <p:sp>
          <p:nvSpPr>
            <p:cNvPr name="TextBox 17" id="17"/>
            <p:cNvSpPr txBox="true"/>
            <p:nvPr/>
          </p:nvSpPr>
          <p:spPr>
            <a:xfrm rot="0">
              <a:off x="2394658" y="8219559"/>
              <a:ext cx="8949687" cy="1292368"/>
            </a:xfrm>
            <a:prstGeom prst="rect">
              <a:avLst/>
            </a:prstGeom>
          </p:spPr>
          <p:txBody>
            <a:bodyPr anchor="t" rtlCol="false" tIns="0" lIns="0" bIns="0" rIns="0">
              <a:spAutoFit/>
            </a:bodyPr>
            <a:lstStyle/>
            <a:p>
              <a:pPr algn="l">
                <a:lnSpc>
                  <a:spcPts val="8170"/>
                </a:lnSpc>
              </a:pPr>
              <a:r>
                <a:rPr lang="en-US" sz="5835">
                  <a:solidFill>
                    <a:srgbClr val="000000"/>
                  </a:solidFill>
                  <a:latin typeface="Nunito Sans"/>
                </a:rPr>
                <a:t>Gamal Adel Gamal</a:t>
              </a:r>
            </a:p>
          </p:txBody>
        </p:sp>
        <p:sp>
          <p:nvSpPr>
            <p:cNvPr name="TextBox 18" id="18"/>
            <p:cNvSpPr txBox="true"/>
            <p:nvPr/>
          </p:nvSpPr>
          <p:spPr>
            <a:xfrm rot="0">
              <a:off x="2394658" y="3149357"/>
              <a:ext cx="8949687" cy="1292368"/>
            </a:xfrm>
            <a:prstGeom prst="rect">
              <a:avLst/>
            </a:prstGeom>
          </p:spPr>
          <p:txBody>
            <a:bodyPr anchor="t" rtlCol="false" tIns="0" lIns="0" bIns="0" rIns="0">
              <a:spAutoFit/>
            </a:bodyPr>
            <a:lstStyle/>
            <a:p>
              <a:pPr algn="l">
                <a:lnSpc>
                  <a:spcPts val="8170"/>
                </a:lnSpc>
              </a:pPr>
              <a:r>
                <a:rPr lang="en-US" sz="5835">
                  <a:solidFill>
                    <a:srgbClr val="000000"/>
                  </a:solidFill>
                  <a:latin typeface="Nunito Sans"/>
                </a:rPr>
                <a:t>Hadi Rabee Heikal</a:t>
              </a:r>
            </a:p>
          </p:txBody>
        </p:sp>
        <p:sp>
          <p:nvSpPr>
            <p:cNvPr name="TextBox 19" id="19"/>
            <p:cNvSpPr txBox="true"/>
            <p:nvPr/>
          </p:nvSpPr>
          <p:spPr>
            <a:xfrm rot="0">
              <a:off x="2394658" y="5633757"/>
              <a:ext cx="8949687" cy="1292368"/>
            </a:xfrm>
            <a:prstGeom prst="rect">
              <a:avLst/>
            </a:prstGeom>
          </p:spPr>
          <p:txBody>
            <a:bodyPr anchor="t" rtlCol="false" tIns="0" lIns="0" bIns="0" rIns="0">
              <a:spAutoFit/>
            </a:bodyPr>
            <a:lstStyle/>
            <a:p>
              <a:pPr algn="l">
                <a:lnSpc>
                  <a:spcPts val="8170"/>
                </a:lnSpc>
              </a:pPr>
              <a:r>
                <a:rPr lang="en-US" sz="5835">
                  <a:solidFill>
                    <a:srgbClr val="000000"/>
                  </a:solidFill>
                  <a:latin typeface="Nunito Sans"/>
                </a:rPr>
                <a:t>Taha Ibrahim Taha</a:t>
              </a:r>
            </a:p>
          </p:txBody>
        </p:sp>
        <p:sp>
          <p:nvSpPr>
            <p:cNvPr name="TextBox 20" id="20"/>
            <p:cNvSpPr txBox="true"/>
            <p:nvPr/>
          </p:nvSpPr>
          <p:spPr>
            <a:xfrm rot="0">
              <a:off x="2394658" y="583401"/>
              <a:ext cx="12265455" cy="1292368"/>
            </a:xfrm>
            <a:prstGeom prst="rect">
              <a:avLst/>
            </a:prstGeom>
          </p:spPr>
          <p:txBody>
            <a:bodyPr anchor="t" rtlCol="false" tIns="0" lIns="0" bIns="0" rIns="0">
              <a:spAutoFit/>
            </a:bodyPr>
            <a:lstStyle/>
            <a:p>
              <a:pPr algn="l">
                <a:lnSpc>
                  <a:spcPts val="8170"/>
                </a:lnSpc>
              </a:pPr>
              <a:r>
                <a:rPr lang="en-US" sz="5835">
                  <a:solidFill>
                    <a:srgbClr val="000000"/>
                  </a:solidFill>
                  <a:latin typeface="Nunito Sans"/>
                </a:rPr>
                <a:t>Eslam Hany Zoghla </a:t>
              </a:r>
            </a:p>
          </p:txBody>
        </p:sp>
        <p:sp>
          <p:nvSpPr>
            <p:cNvPr name="TextBox 21" id="21"/>
            <p:cNvSpPr txBox="true"/>
            <p:nvPr/>
          </p:nvSpPr>
          <p:spPr>
            <a:xfrm rot="0">
              <a:off x="261521" y="441273"/>
              <a:ext cx="1794539" cy="1564285"/>
            </a:xfrm>
            <a:prstGeom prst="rect">
              <a:avLst/>
            </a:prstGeom>
          </p:spPr>
          <p:txBody>
            <a:bodyPr anchor="t" rtlCol="false" tIns="0" lIns="0" bIns="0" rIns="0">
              <a:spAutoFit/>
            </a:bodyPr>
            <a:lstStyle/>
            <a:p>
              <a:pPr algn="ctr">
                <a:lnSpc>
                  <a:spcPts val="9947"/>
                </a:lnSpc>
              </a:pPr>
              <a:r>
                <a:rPr lang="en-US" sz="7105">
                  <a:solidFill>
                    <a:srgbClr val="000000"/>
                  </a:solidFill>
                  <a:latin typeface="Nunito Sans Semi-Bold"/>
                </a:rPr>
                <a:t>01</a:t>
              </a:r>
            </a:p>
          </p:txBody>
        </p:sp>
        <p:sp>
          <p:nvSpPr>
            <p:cNvPr name="TextBox 22" id="22"/>
            <p:cNvSpPr txBox="true"/>
            <p:nvPr/>
          </p:nvSpPr>
          <p:spPr>
            <a:xfrm rot="0">
              <a:off x="261521" y="3007229"/>
              <a:ext cx="1794539" cy="1564285"/>
            </a:xfrm>
            <a:prstGeom prst="rect">
              <a:avLst/>
            </a:prstGeom>
          </p:spPr>
          <p:txBody>
            <a:bodyPr anchor="t" rtlCol="false" tIns="0" lIns="0" bIns="0" rIns="0">
              <a:spAutoFit/>
            </a:bodyPr>
            <a:lstStyle/>
            <a:p>
              <a:pPr algn="ctr">
                <a:lnSpc>
                  <a:spcPts val="9947"/>
                </a:lnSpc>
              </a:pPr>
              <a:r>
                <a:rPr lang="en-US" sz="7105">
                  <a:solidFill>
                    <a:srgbClr val="000000"/>
                  </a:solidFill>
                  <a:latin typeface="Nunito Sans Semi-Bold"/>
                </a:rPr>
                <a:t>02</a:t>
              </a:r>
            </a:p>
          </p:txBody>
        </p:sp>
        <p:sp>
          <p:nvSpPr>
            <p:cNvPr name="TextBox 23" id="23"/>
            <p:cNvSpPr txBox="true"/>
            <p:nvPr/>
          </p:nvSpPr>
          <p:spPr>
            <a:xfrm rot="0">
              <a:off x="261521" y="5533861"/>
              <a:ext cx="1794539" cy="1564285"/>
            </a:xfrm>
            <a:prstGeom prst="rect">
              <a:avLst/>
            </a:prstGeom>
          </p:spPr>
          <p:txBody>
            <a:bodyPr anchor="t" rtlCol="false" tIns="0" lIns="0" bIns="0" rIns="0">
              <a:spAutoFit/>
            </a:bodyPr>
            <a:lstStyle/>
            <a:p>
              <a:pPr algn="ctr">
                <a:lnSpc>
                  <a:spcPts val="9947"/>
                </a:lnSpc>
              </a:pPr>
              <a:r>
                <a:rPr lang="en-US" sz="7105">
                  <a:solidFill>
                    <a:srgbClr val="000000"/>
                  </a:solidFill>
                  <a:latin typeface="Nunito Sans Semi-Bold"/>
                </a:rPr>
                <a:t>03</a:t>
              </a:r>
            </a:p>
          </p:txBody>
        </p:sp>
        <p:sp>
          <p:nvSpPr>
            <p:cNvPr name="TextBox 24" id="24"/>
            <p:cNvSpPr txBox="true"/>
            <p:nvPr/>
          </p:nvSpPr>
          <p:spPr>
            <a:xfrm rot="0">
              <a:off x="261521" y="8103823"/>
              <a:ext cx="1794539" cy="1564285"/>
            </a:xfrm>
            <a:prstGeom prst="rect">
              <a:avLst/>
            </a:prstGeom>
          </p:spPr>
          <p:txBody>
            <a:bodyPr anchor="t" rtlCol="false" tIns="0" lIns="0" bIns="0" rIns="0">
              <a:spAutoFit/>
            </a:bodyPr>
            <a:lstStyle/>
            <a:p>
              <a:pPr algn="ctr">
                <a:lnSpc>
                  <a:spcPts val="9947"/>
                </a:lnSpc>
              </a:pPr>
              <a:r>
                <a:rPr lang="en-US" sz="7105">
                  <a:solidFill>
                    <a:srgbClr val="000000"/>
                  </a:solidFill>
                  <a:latin typeface="Nunito Sans Semi-Bold"/>
                </a:rPr>
                <a:t>04</a:t>
              </a:r>
            </a:p>
          </p:txBody>
        </p:sp>
      </p:grpSp>
      <p:sp>
        <p:nvSpPr>
          <p:cNvPr name="Freeform 25" id="25"/>
          <p:cNvSpPr/>
          <p:nvPr/>
        </p:nvSpPr>
        <p:spPr>
          <a:xfrm flipH="false" flipV="false" rot="0">
            <a:off x="385528" y="570821"/>
            <a:ext cx="3822563" cy="3930347"/>
          </a:xfrm>
          <a:custGeom>
            <a:avLst/>
            <a:gdLst/>
            <a:ahLst/>
            <a:cxnLst/>
            <a:rect r="r" b="b" t="t" l="l"/>
            <a:pathLst>
              <a:path h="3930347" w="3822563">
                <a:moveTo>
                  <a:pt x="0" y="0"/>
                </a:moveTo>
                <a:lnTo>
                  <a:pt x="3822563" y="0"/>
                </a:lnTo>
                <a:lnTo>
                  <a:pt x="3822563" y="3930347"/>
                </a:lnTo>
                <a:lnTo>
                  <a:pt x="0" y="3930347"/>
                </a:lnTo>
                <a:lnTo>
                  <a:pt x="0" y="0"/>
                </a:lnTo>
                <a:close/>
              </a:path>
            </a:pathLst>
          </a:custGeom>
          <a:blipFill>
            <a:blip r:embed="rId4"/>
            <a:stretch>
              <a:fillRect l="-1409" t="0" r="-1409" b="0"/>
            </a:stretch>
          </a:blipFill>
        </p:spPr>
      </p:sp>
      <p:sp>
        <p:nvSpPr>
          <p:cNvPr name="TextBox 26" id="26"/>
          <p:cNvSpPr txBox="true"/>
          <p:nvPr/>
        </p:nvSpPr>
        <p:spPr>
          <a:xfrm rot="0">
            <a:off x="385528" y="4339243"/>
            <a:ext cx="7858595" cy="1377949"/>
          </a:xfrm>
          <a:prstGeom prst="rect">
            <a:avLst/>
          </a:prstGeom>
        </p:spPr>
        <p:txBody>
          <a:bodyPr anchor="t" rtlCol="false" tIns="0" lIns="0" bIns="0" rIns="0">
            <a:spAutoFit/>
          </a:bodyPr>
          <a:lstStyle/>
          <a:p>
            <a:pPr algn="ctr">
              <a:lnSpc>
                <a:spcPts val="11200"/>
              </a:lnSpc>
            </a:pPr>
            <a:r>
              <a:rPr lang="en-US" sz="8000">
                <a:solidFill>
                  <a:srgbClr val="FFFFFF"/>
                </a:solidFill>
                <a:latin typeface="Nunito Sans Bold"/>
              </a:rPr>
              <a:t>Team Members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58300"/>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730204"/>
            <a:ext cx="1853763" cy="298496"/>
          </a:xfrm>
          <a:prstGeom prst="rect">
            <a:avLst/>
          </a:prstGeom>
        </p:spPr>
        <p:txBody>
          <a:bodyPr anchor="t" rtlCol="false" tIns="0" lIns="0" bIns="0" rIns="0">
            <a:spAutoFit/>
          </a:bodyPr>
          <a:lstStyle/>
          <a:p>
            <a:pPr algn="l">
              <a:lnSpc>
                <a:spcPts val="2162"/>
              </a:lnSpc>
            </a:pPr>
            <a:r>
              <a:rPr lang="en-US" sz="2403">
                <a:solidFill>
                  <a:srgbClr val="0B2F3D"/>
                </a:solidFill>
                <a:latin typeface="Abril Fatface"/>
              </a:rPr>
              <a:t>HCI</a:t>
            </a:r>
          </a:p>
        </p:txBody>
      </p:sp>
      <p:sp>
        <p:nvSpPr>
          <p:cNvPr name="TextBox 5" id="5"/>
          <p:cNvSpPr txBox="true"/>
          <p:nvPr/>
        </p:nvSpPr>
        <p:spPr>
          <a:xfrm rot="0">
            <a:off x="-567271" y="2188392"/>
            <a:ext cx="19141365" cy="866781"/>
          </a:xfrm>
          <a:prstGeom prst="rect">
            <a:avLst/>
          </a:prstGeom>
        </p:spPr>
        <p:txBody>
          <a:bodyPr anchor="t" rtlCol="false" tIns="0" lIns="0" bIns="0" rIns="0">
            <a:spAutoFit/>
          </a:bodyPr>
          <a:lstStyle/>
          <a:p>
            <a:pPr algn="ctr">
              <a:lnSpc>
                <a:spcPts val="6300"/>
              </a:lnSpc>
            </a:pPr>
            <a:r>
              <a:rPr lang="en-US" sz="7000">
                <a:solidFill>
                  <a:srgbClr val="0B2F3D"/>
                </a:solidFill>
                <a:latin typeface="Abril Fatface"/>
              </a:rPr>
              <a:t>ANALYSIS AND RECOMMENDATIONS</a:t>
            </a:r>
          </a:p>
        </p:txBody>
      </p:sp>
      <p:grpSp>
        <p:nvGrpSpPr>
          <p:cNvPr name="Group 6" id="6"/>
          <p:cNvGrpSpPr/>
          <p:nvPr/>
        </p:nvGrpSpPr>
        <p:grpSpPr>
          <a:xfrm rot="0">
            <a:off x="942435" y="4167135"/>
            <a:ext cx="16121954" cy="3731125"/>
            <a:chOff x="0" y="0"/>
            <a:chExt cx="21495939" cy="4974833"/>
          </a:xfrm>
        </p:grpSpPr>
        <p:sp>
          <p:nvSpPr>
            <p:cNvPr name="Freeform 7" id="7"/>
            <p:cNvSpPr/>
            <p:nvPr/>
          </p:nvSpPr>
          <p:spPr>
            <a:xfrm flipH="false" flipV="false" rot="0">
              <a:off x="0" y="0"/>
              <a:ext cx="10286309" cy="4974833"/>
            </a:xfrm>
            <a:custGeom>
              <a:avLst/>
              <a:gdLst/>
              <a:ahLst/>
              <a:cxnLst/>
              <a:rect r="r" b="b" t="t" l="l"/>
              <a:pathLst>
                <a:path h="4974833" w="10286309">
                  <a:moveTo>
                    <a:pt x="0" y="0"/>
                  </a:moveTo>
                  <a:lnTo>
                    <a:pt x="10286309" y="0"/>
                  </a:lnTo>
                  <a:lnTo>
                    <a:pt x="10286309" y="4974833"/>
                  </a:lnTo>
                  <a:lnTo>
                    <a:pt x="0" y="497483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0">
              <a:off x="10834037" y="0"/>
              <a:ext cx="10286309" cy="4974833"/>
            </a:xfrm>
            <a:custGeom>
              <a:avLst/>
              <a:gdLst/>
              <a:ahLst/>
              <a:cxnLst/>
              <a:rect r="r" b="b" t="t" l="l"/>
              <a:pathLst>
                <a:path h="4974833" w="10286309">
                  <a:moveTo>
                    <a:pt x="10286309" y="0"/>
                  </a:moveTo>
                  <a:lnTo>
                    <a:pt x="0" y="0"/>
                  </a:lnTo>
                  <a:lnTo>
                    <a:pt x="0" y="4974833"/>
                  </a:lnTo>
                  <a:lnTo>
                    <a:pt x="10286309" y="4974833"/>
                  </a:lnTo>
                  <a:lnTo>
                    <a:pt x="1028630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6934025" y="1811393"/>
              <a:ext cx="1889979" cy="1597891"/>
            </a:xfrm>
            <a:custGeom>
              <a:avLst/>
              <a:gdLst/>
              <a:ahLst/>
              <a:cxnLst/>
              <a:rect r="r" b="b" t="t" l="l"/>
              <a:pathLst>
                <a:path h="1597891" w="1889979">
                  <a:moveTo>
                    <a:pt x="0" y="0"/>
                  </a:moveTo>
                  <a:lnTo>
                    <a:pt x="1889979" y="0"/>
                  </a:lnTo>
                  <a:lnTo>
                    <a:pt x="1889979" y="1597891"/>
                  </a:lnTo>
                  <a:lnTo>
                    <a:pt x="0" y="15978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2321042" y="1811393"/>
              <a:ext cx="1889979" cy="1597891"/>
            </a:xfrm>
            <a:custGeom>
              <a:avLst/>
              <a:gdLst/>
              <a:ahLst/>
              <a:cxnLst/>
              <a:rect r="r" b="b" t="t" l="l"/>
              <a:pathLst>
                <a:path h="1597891" w="1889979">
                  <a:moveTo>
                    <a:pt x="0" y="0"/>
                  </a:moveTo>
                  <a:lnTo>
                    <a:pt x="1889979" y="0"/>
                  </a:lnTo>
                  <a:lnTo>
                    <a:pt x="1889979" y="1597891"/>
                  </a:lnTo>
                  <a:lnTo>
                    <a:pt x="0" y="15978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1" id="11"/>
            <p:cNvSpPr txBox="true"/>
            <p:nvPr/>
          </p:nvSpPr>
          <p:spPr>
            <a:xfrm rot="0">
              <a:off x="419172" y="768418"/>
              <a:ext cx="6438557" cy="768647"/>
            </a:xfrm>
            <a:prstGeom prst="rect">
              <a:avLst/>
            </a:prstGeom>
          </p:spPr>
          <p:txBody>
            <a:bodyPr anchor="t" rtlCol="false" tIns="0" lIns="0" bIns="0" rIns="0">
              <a:spAutoFit/>
            </a:bodyPr>
            <a:lstStyle/>
            <a:p>
              <a:pPr algn="just">
                <a:lnSpc>
                  <a:spcPts val="5196"/>
                </a:lnSpc>
              </a:pPr>
              <a:r>
                <a:rPr lang="en-US" sz="3003">
                  <a:solidFill>
                    <a:srgbClr val="FFFFFF"/>
                  </a:solidFill>
                  <a:latin typeface="Roboto Bold"/>
                </a:rPr>
                <a:t> USABILITY ISSUE</a:t>
              </a:r>
            </a:p>
          </p:txBody>
        </p:sp>
        <p:sp>
          <p:nvSpPr>
            <p:cNvPr name="TextBox 12" id="12"/>
            <p:cNvSpPr txBox="true"/>
            <p:nvPr/>
          </p:nvSpPr>
          <p:spPr>
            <a:xfrm rot="0">
              <a:off x="15164094" y="768418"/>
              <a:ext cx="6331845" cy="768647"/>
            </a:xfrm>
            <a:prstGeom prst="rect">
              <a:avLst/>
            </a:prstGeom>
          </p:spPr>
          <p:txBody>
            <a:bodyPr anchor="t" rtlCol="false" tIns="0" lIns="0" bIns="0" rIns="0">
              <a:spAutoFit/>
            </a:bodyPr>
            <a:lstStyle/>
            <a:p>
              <a:pPr algn="l">
                <a:lnSpc>
                  <a:spcPts val="5196"/>
                </a:lnSpc>
              </a:pPr>
              <a:r>
                <a:rPr lang="en-US" sz="3003">
                  <a:solidFill>
                    <a:srgbClr val="FFFFFF"/>
                  </a:solidFill>
                  <a:latin typeface="Roboto Bold"/>
                </a:rPr>
                <a:t>RECOMMENDATIONS</a:t>
              </a:r>
            </a:p>
          </p:txBody>
        </p:sp>
      </p:gr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58300"/>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730204"/>
            <a:ext cx="1853763" cy="298496"/>
          </a:xfrm>
          <a:prstGeom prst="rect">
            <a:avLst/>
          </a:prstGeom>
        </p:spPr>
        <p:txBody>
          <a:bodyPr anchor="t" rtlCol="false" tIns="0" lIns="0" bIns="0" rIns="0">
            <a:spAutoFit/>
          </a:bodyPr>
          <a:lstStyle/>
          <a:p>
            <a:pPr algn="l">
              <a:lnSpc>
                <a:spcPts val="2162"/>
              </a:lnSpc>
            </a:pPr>
            <a:r>
              <a:rPr lang="en-US" sz="2403">
                <a:solidFill>
                  <a:srgbClr val="0B2F3D"/>
                </a:solidFill>
                <a:latin typeface="Abril Fatface"/>
              </a:rPr>
              <a:t>HCI</a:t>
            </a:r>
          </a:p>
        </p:txBody>
      </p:sp>
      <p:sp>
        <p:nvSpPr>
          <p:cNvPr name="Freeform 5" id="5"/>
          <p:cNvSpPr/>
          <p:nvPr/>
        </p:nvSpPr>
        <p:spPr>
          <a:xfrm flipH="false" flipV="false" rot="0">
            <a:off x="5513498" y="846114"/>
            <a:ext cx="3630502" cy="3630502"/>
          </a:xfrm>
          <a:custGeom>
            <a:avLst/>
            <a:gdLst/>
            <a:ahLst/>
            <a:cxnLst/>
            <a:rect r="r" b="b" t="t" l="l"/>
            <a:pathLst>
              <a:path h="3630502" w="3630502">
                <a:moveTo>
                  <a:pt x="0" y="0"/>
                </a:moveTo>
                <a:lnTo>
                  <a:pt x="3630502" y="0"/>
                </a:lnTo>
                <a:lnTo>
                  <a:pt x="3630502" y="3630502"/>
                </a:lnTo>
                <a:lnTo>
                  <a:pt x="0" y="3630502"/>
                </a:lnTo>
                <a:lnTo>
                  <a:pt x="0" y="0"/>
                </a:lnTo>
                <a:close/>
              </a:path>
            </a:pathLst>
          </a:custGeom>
          <a:blipFill>
            <a:blip r:embed="rId6">
              <a:alphaModFix amt="5000"/>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4813506" y="2613607"/>
            <a:ext cx="2287222" cy="2287222"/>
          </a:xfrm>
          <a:custGeom>
            <a:avLst/>
            <a:gdLst/>
            <a:ahLst/>
            <a:cxnLst/>
            <a:rect r="r" b="b" t="t" l="l"/>
            <a:pathLst>
              <a:path h="2287222" w="2287222">
                <a:moveTo>
                  <a:pt x="0" y="0"/>
                </a:moveTo>
                <a:lnTo>
                  <a:pt x="2287222" y="0"/>
                </a:lnTo>
                <a:lnTo>
                  <a:pt x="2287222" y="2287222"/>
                </a:lnTo>
                <a:lnTo>
                  <a:pt x="0" y="2287222"/>
                </a:lnTo>
                <a:lnTo>
                  <a:pt x="0" y="0"/>
                </a:lnTo>
                <a:close/>
              </a:path>
            </a:pathLst>
          </a:custGeom>
          <a:blipFill>
            <a:blip r:embed="rId8">
              <a:alphaModFix amt="7999"/>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574873" y="1928792"/>
            <a:ext cx="18798673" cy="849636"/>
          </a:xfrm>
          <a:prstGeom prst="rect">
            <a:avLst/>
          </a:prstGeom>
        </p:spPr>
        <p:txBody>
          <a:bodyPr anchor="t" rtlCol="false" tIns="0" lIns="0" bIns="0" rIns="0">
            <a:spAutoFit/>
          </a:bodyPr>
          <a:lstStyle/>
          <a:p>
            <a:pPr algn="ctr">
              <a:lnSpc>
                <a:spcPts val="6120"/>
              </a:lnSpc>
            </a:pPr>
            <a:r>
              <a:rPr lang="en-US" sz="6800">
                <a:solidFill>
                  <a:srgbClr val="0B2F3D"/>
                </a:solidFill>
                <a:latin typeface="Abril Fatface"/>
              </a:rPr>
              <a:t> USABILITY ISSUES</a:t>
            </a:r>
          </a:p>
        </p:txBody>
      </p:sp>
      <p:grpSp>
        <p:nvGrpSpPr>
          <p:cNvPr name="Group 8" id="8"/>
          <p:cNvGrpSpPr/>
          <p:nvPr/>
        </p:nvGrpSpPr>
        <p:grpSpPr>
          <a:xfrm rot="0">
            <a:off x="1226479" y="3818855"/>
            <a:ext cx="7597985" cy="5152282"/>
            <a:chOff x="0" y="0"/>
            <a:chExt cx="1613280" cy="1093984"/>
          </a:xfrm>
        </p:grpSpPr>
        <p:sp>
          <p:nvSpPr>
            <p:cNvPr name="Freeform 9" id="9"/>
            <p:cNvSpPr/>
            <p:nvPr/>
          </p:nvSpPr>
          <p:spPr>
            <a:xfrm flipH="false" flipV="false" rot="0">
              <a:off x="0" y="0"/>
              <a:ext cx="1613280" cy="1093984"/>
            </a:xfrm>
            <a:custGeom>
              <a:avLst/>
              <a:gdLst/>
              <a:ahLst/>
              <a:cxnLst/>
              <a:rect r="r" b="b" t="t" l="l"/>
              <a:pathLst>
                <a:path h="1093984" w="1613280">
                  <a:moveTo>
                    <a:pt x="51966" y="0"/>
                  </a:moveTo>
                  <a:lnTo>
                    <a:pt x="1561314" y="0"/>
                  </a:lnTo>
                  <a:cubicBezTo>
                    <a:pt x="1590014" y="0"/>
                    <a:pt x="1613280" y="23266"/>
                    <a:pt x="1613280" y="51966"/>
                  </a:cubicBezTo>
                  <a:lnTo>
                    <a:pt x="1613280" y="1042018"/>
                  </a:lnTo>
                  <a:cubicBezTo>
                    <a:pt x="1613280" y="1070718"/>
                    <a:pt x="1590014" y="1093984"/>
                    <a:pt x="1561314" y="1093984"/>
                  </a:cubicBezTo>
                  <a:lnTo>
                    <a:pt x="51966" y="1093984"/>
                  </a:lnTo>
                  <a:cubicBezTo>
                    <a:pt x="23266" y="1093984"/>
                    <a:pt x="0" y="1070718"/>
                    <a:pt x="0" y="1042018"/>
                  </a:cubicBezTo>
                  <a:lnTo>
                    <a:pt x="0" y="51966"/>
                  </a:lnTo>
                  <a:cubicBezTo>
                    <a:pt x="0" y="23266"/>
                    <a:pt x="23266" y="0"/>
                    <a:pt x="51966" y="0"/>
                  </a:cubicBezTo>
                  <a:close/>
                </a:path>
              </a:pathLst>
            </a:custGeom>
            <a:solidFill>
              <a:srgbClr val="0B2F3D"/>
            </a:solidFill>
          </p:spPr>
        </p:sp>
        <p:sp>
          <p:nvSpPr>
            <p:cNvPr name="TextBox 10" id="10"/>
            <p:cNvSpPr txBox="true"/>
            <p:nvPr/>
          </p:nvSpPr>
          <p:spPr>
            <a:xfrm>
              <a:off x="0" y="28575"/>
              <a:ext cx="1613280" cy="1065409"/>
            </a:xfrm>
            <a:prstGeom prst="rect">
              <a:avLst/>
            </a:prstGeom>
          </p:spPr>
          <p:txBody>
            <a:bodyPr anchor="ctr" rtlCol="false" tIns="50800" lIns="50800" bIns="50800" rIns="50800"/>
            <a:lstStyle/>
            <a:p>
              <a:pPr algn="ctr">
                <a:lnSpc>
                  <a:spcPts val="1663"/>
                </a:lnSpc>
              </a:pPr>
            </a:p>
          </p:txBody>
        </p:sp>
      </p:grpSp>
      <p:sp>
        <p:nvSpPr>
          <p:cNvPr name="TextBox 11" id="11"/>
          <p:cNvSpPr txBox="true"/>
          <p:nvPr/>
        </p:nvSpPr>
        <p:spPr>
          <a:xfrm rot="0">
            <a:off x="1664386" y="4915440"/>
            <a:ext cx="6298240" cy="3781809"/>
          </a:xfrm>
          <a:prstGeom prst="rect">
            <a:avLst/>
          </a:prstGeom>
        </p:spPr>
        <p:txBody>
          <a:bodyPr anchor="t" rtlCol="false" tIns="0" lIns="0" bIns="0" rIns="0">
            <a:spAutoFit/>
          </a:bodyPr>
          <a:lstStyle/>
          <a:p>
            <a:pPr algn="l" marL="506150" indent="-253075" lvl="1">
              <a:lnSpc>
                <a:spcPts val="3750"/>
              </a:lnSpc>
              <a:buFont typeface="Arial"/>
              <a:buChar char="•"/>
            </a:pPr>
            <a:r>
              <a:rPr lang="en-US" sz="2344">
                <a:solidFill>
                  <a:srgbClr val="FFFFFF"/>
                </a:solidFill>
                <a:latin typeface="Roboto"/>
              </a:rPr>
              <a:t>Issue: Participants found it challenging to navigate through different sections of the platform, such as accessing course materials or finding specific resources.</a:t>
            </a:r>
          </a:p>
          <a:p>
            <a:pPr algn="l" marL="506150" indent="-253075" lvl="1">
              <a:lnSpc>
                <a:spcPts val="3750"/>
              </a:lnSpc>
              <a:buFont typeface="Arial"/>
              <a:buChar char="•"/>
            </a:pPr>
            <a:r>
              <a:rPr lang="en-US" sz="2344">
                <a:solidFill>
                  <a:srgbClr val="FFFFFF"/>
                </a:solidFill>
                <a:latin typeface="Roboto"/>
              </a:rPr>
              <a:t>Impact: This affects user efficiency and can lead to frustration, reducing the overall user experience and engagement.</a:t>
            </a:r>
          </a:p>
          <a:p>
            <a:pPr algn="l">
              <a:lnSpc>
                <a:spcPts val="3750"/>
              </a:lnSpc>
            </a:pPr>
          </a:p>
        </p:txBody>
      </p:sp>
      <p:grpSp>
        <p:nvGrpSpPr>
          <p:cNvPr name="Group 12" id="12"/>
          <p:cNvGrpSpPr/>
          <p:nvPr/>
        </p:nvGrpSpPr>
        <p:grpSpPr>
          <a:xfrm rot="0">
            <a:off x="561004" y="2889820"/>
            <a:ext cx="2016094" cy="2016094"/>
            <a:chOff x="0" y="0"/>
            <a:chExt cx="2688126" cy="2688126"/>
          </a:xfrm>
        </p:grpSpPr>
        <p:grpSp>
          <p:nvGrpSpPr>
            <p:cNvPr name="Group 13" id="13"/>
            <p:cNvGrpSpPr/>
            <p:nvPr/>
          </p:nvGrpSpPr>
          <p:grpSpPr>
            <a:xfrm rot="0">
              <a:off x="0" y="0"/>
              <a:ext cx="2688126" cy="268812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95250" cap="sq">
                <a:solidFill>
                  <a:srgbClr val="ED8C02"/>
                </a:solidFill>
                <a:prstDash val="solid"/>
                <a:miter/>
              </a:ln>
            </p:spPr>
          </p:sp>
          <p:sp>
            <p:nvSpPr>
              <p:cNvPr name="TextBox 15" id="15"/>
              <p:cNvSpPr txBox="true"/>
              <p:nvPr/>
            </p:nvSpPr>
            <p:spPr>
              <a:xfrm>
                <a:off x="76200" y="95250"/>
                <a:ext cx="660400" cy="641350"/>
              </a:xfrm>
              <a:prstGeom prst="rect">
                <a:avLst/>
              </a:prstGeom>
            </p:spPr>
            <p:txBody>
              <a:bodyPr anchor="ctr" rtlCol="false" tIns="50800" lIns="50800" bIns="50800" rIns="50800"/>
              <a:lstStyle/>
              <a:p>
                <a:pPr algn="ctr">
                  <a:lnSpc>
                    <a:spcPts val="1942"/>
                  </a:lnSpc>
                </a:pPr>
              </a:p>
            </p:txBody>
          </p:sp>
        </p:grpSp>
        <p:sp>
          <p:nvSpPr>
            <p:cNvPr name="TextBox 16" id="16"/>
            <p:cNvSpPr txBox="true"/>
            <p:nvPr/>
          </p:nvSpPr>
          <p:spPr>
            <a:xfrm rot="0">
              <a:off x="141358" y="850205"/>
              <a:ext cx="2378652" cy="1081793"/>
            </a:xfrm>
            <a:prstGeom prst="rect">
              <a:avLst/>
            </a:prstGeom>
          </p:spPr>
          <p:txBody>
            <a:bodyPr anchor="t" rtlCol="false" tIns="0" lIns="0" bIns="0" rIns="0">
              <a:spAutoFit/>
            </a:bodyPr>
            <a:lstStyle/>
            <a:p>
              <a:pPr algn="ctr">
                <a:lnSpc>
                  <a:spcPts val="5550"/>
                </a:lnSpc>
              </a:pPr>
              <a:r>
                <a:rPr lang="en-US" sz="6167">
                  <a:solidFill>
                    <a:srgbClr val="0B2F3D"/>
                  </a:solidFill>
                  <a:latin typeface="Abril Fatface"/>
                </a:rPr>
                <a:t>01</a:t>
              </a:r>
            </a:p>
          </p:txBody>
        </p:sp>
      </p:grpSp>
      <p:sp>
        <p:nvSpPr>
          <p:cNvPr name="Freeform 17" id="17"/>
          <p:cNvSpPr/>
          <p:nvPr/>
        </p:nvSpPr>
        <p:spPr>
          <a:xfrm flipH="false" flipV="false" rot="0">
            <a:off x="11729073" y="6606152"/>
            <a:ext cx="2837586" cy="3024558"/>
          </a:xfrm>
          <a:custGeom>
            <a:avLst/>
            <a:gdLst/>
            <a:ahLst/>
            <a:cxnLst/>
            <a:rect r="r" b="b" t="t" l="l"/>
            <a:pathLst>
              <a:path h="3024558" w="2837586">
                <a:moveTo>
                  <a:pt x="0" y="0"/>
                </a:moveTo>
                <a:lnTo>
                  <a:pt x="2837586" y="0"/>
                </a:lnTo>
                <a:lnTo>
                  <a:pt x="2837586" y="3024559"/>
                </a:lnTo>
                <a:lnTo>
                  <a:pt x="0" y="3024559"/>
                </a:lnTo>
                <a:lnTo>
                  <a:pt x="0" y="0"/>
                </a:lnTo>
                <a:close/>
              </a:path>
            </a:pathLst>
          </a:custGeom>
          <a:blipFill>
            <a:blip r:embed="rId10">
              <a:alphaModFix amt="5000"/>
              <a:extLst>
                <a:ext uri="{96DAC541-7B7A-43D3-8B79-37D633B846F1}">
                  <asvg:svgBlip xmlns:asvg="http://schemas.microsoft.com/office/drawing/2016/SVG/main" r:embed="rId11"/>
                </a:ext>
              </a:extLst>
            </a:blip>
            <a:stretch>
              <a:fillRect l="0" t="0" r="0" b="0"/>
            </a:stretch>
          </a:blipFill>
        </p:spPr>
      </p:sp>
      <p:sp>
        <p:nvSpPr>
          <p:cNvPr name="TextBox 18" id="18"/>
          <p:cNvSpPr txBox="true"/>
          <p:nvPr/>
        </p:nvSpPr>
        <p:spPr>
          <a:xfrm rot="0">
            <a:off x="2358653" y="4042519"/>
            <a:ext cx="6261537" cy="558506"/>
          </a:xfrm>
          <a:prstGeom prst="rect">
            <a:avLst/>
          </a:prstGeom>
        </p:spPr>
        <p:txBody>
          <a:bodyPr anchor="t" rtlCol="false" tIns="0" lIns="0" bIns="0" rIns="0">
            <a:spAutoFit/>
          </a:bodyPr>
          <a:lstStyle/>
          <a:p>
            <a:pPr algn="ctr">
              <a:lnSpc>
                <a:spcPts val="4609"/>
              </a:lnSpc>
            </a:pPr>
            <a:r>
              <a:rPr lang="en-US" sz="2880">
                <a:solidFill>
                  <a:srgbClr val="FFFFFF"/>
                </a:solidFill>
                <a:latin typeface="Roboto Bold"/>
              </a:rPr>
              <a:t>Difficulty Navigating the Platform</a:t>
            </a:r>
          </a:p>
        </p:txBody>
      </p:sp>
      <p:grpSp>
        <p:nvGrpSpPr>
          <p:cNvPr name="Group 19" id="19"/>
          <p:cNvGrpSpPr/>
          <p:nvPr/>
        </p:nvGrpSpPr>
        <p:grpSpPr>
          <a:xfrm rot="0">
            <a:off x="9981618" y="3818855"/>
            <a:ext cx="8050871" cy="5152282"/>
            <a:chOff x="0" y="0"/>
            <a:chExt cx="1709442" cy="1093984"/>
          </a:xfrm>
        </p:grpSpPr>
        <p:sp>
          <p:nvSpPr>
            <p:cNvPr name="Freeform 20" id="20"/>
            <p:cNvSpPr/>
            <p:nvPr/>
          </p:nvSpPr>
          <p:spPr>
            <a:xfrm flipH="false" flipV="false" rot="0">
              <a:off x="0" y="0"/>
              <a:ext cx="1709442" cy="1093984"/>
            </a:xfrm>
            <a:custGeom>
              <a:avLst/>
              <a:gdLst/>
              <a:ahLst/>
              <a:cxnLst/>
              <a:rect r="r" b="b" t="t" l="l"/>
              <a:pathLst>
                <a:path h="1093984" w="1709442">
                  <a:moveTo>
                    <a:pt x="49043" y="0"/>
                  </a:moveTo>
                  <a:lnTo>
                    <a:pt x="1660399" y="0"/>
                  </a:lnTo>
                  <a:cubicBezTo>
                    <a:pt x="1673406" y="0"/>
                    <a:pt x="1685880" y="5167"/>
                    <a:pt x="1695078" y="14364"/>
                  </a:cubicBezTo>
                  <a:cubicBezTo>
                    <a:pt x="1704275" y="23562"/>
                    <a:pt x="1709442" y="36036"/>
                    <a:pt x="1709442" y="49043"/>
                  </a:cubicBezTo>
                  <a:lnTo>
                    <a:pt x="1709442" y="1044941"/>
                  </a:lnTo>
                  <a:cubicBezTo>
                    <a:pt x="1709442" y="1072027"/>
                    <a:pt x="1687485" y="1093984"/>
                    <a:pt x="1660399" y="1093984"/>
                  </a:cubicBezTo>
                  <a:lnTo>
                    <a:pt x="49043" y="1093984"/>
                  </a:lnTo>
                  <a:cubicBezTo>
                    <a:pt x="36036" y="1093984"/>
                    <a:pt x="23562" y="1088817"/>
                    <a:pt x="14364" y="1079620"/>
                  </a:cubicBezTo>
                  <a:cubicBezTo>
                    <a:pt x="5167" y="1070423"/>
                    <a:pt x="0" y="1057948"/>
                    <a:pt x="0" y="1044941"/>
                  </a:cubicBezTo>
                  <a:lnTo>
                    <a:pt x="0" y="49043"/>
                  </a:lnTo>
                  <a:cubicBezTo>
                    <a:pt x="0" y="36036"/>
                    <a:pt x="5167" y="23562"/>
                    <a:pt x="14364" y="14364"/>
                  </a:cubicBezTo>
                  <a:cubicBezTo>
                    <a:pt x="23562" y="5167"/>
                    <a:pt x="36036" y="0"/>
                    <a:pt x="49043" y="0"/>
                  </a:cubicBezTo>
                  <a:close/>
                </a:path>
              </a:pathLst>
            </a:custGeom>
            <a:solidFill>
              <a:srgbClr val="0B2F3D"/>
            </a:solidFill>
          </p:spPr>
        </p:sp>
        <p:sp>
          <p:nvSpPr>
            <p:cNvPr name="TextBox 21" id="21"/>
            <p:cNvSpPr txBox="true"/>
            <p:nvPr/>
          </p:nvSpPr>
          <p:spPr>
            <a:xfrm>
              <a:off x="0" y="28575"/>
              <a:ext cx="1709442" cy="1065409"/>
            </a:xfrm>
            <a:prstGeom prst="rect">
              <a:avLst/>
            </a:prstGeom>
          </p:spPr>
          <p:txBody>
            <a:bodyPr anchor="ctr" rtlCol="false" tIns="50800" lIns="50800" bIns="50800" rIns="50800"/>
            <a:lstStyle/>
            <a:p>
              <a:pPr algn="ctr">
                <a:lnSpc>
                  <a:spcPts val="1663"/>
                </a:lnSpc>
              </a:pPr>
            </a:p>
          </p:txBody>
        </p:sp>
      </p:grpSp>
      <p:sp>
        <p:nvSpPr>
          <p:cNvPr name="TextBox 22" id="22"/>
          <p:cNvSpPr txBox="true"/>
          <p:nvPr/>
        </p:nvSpPr>
        <p:spPr>
          <a:xfrm rot="0">
            <a:off x="10631490" y="5038725"/>
            <a:ext cx="6627810" cy="3781809"/>
          </a:xfrm>
          <a:prstGeom prst="rect">
            <a:avLst/>
          </a:prstGeom>
        </p:spPr>
        <p:txBody>
          <a:bodyPr anchor="t" rtlCol="false" tIns="0" lIns="0" bIns="0" rIns="0">
            <a:spAutoFit/>
          </a:bodyPr>
          <a:lstStyle/>
          <a:p>
            <a:pPr algn="l" marL="506150" indent="-253075" lvl="1">
              <a:lnSpc>
                <a:spcPts val="3750"/>
              </a:lnSpc>
              <a:buFont typeface="Arial"/>
              <a:buChar char="•"/>
            </a:pPr>
            <a:r>
              <a:rPr lang="en-US" sz="2344">
                <a:solidFill>
                  <a:srgbClr val="FFFFFF"/>
                </a:solidFill>
                <a:latin typeface="Roboto"/>
              </a:rPr>
              <a:t>Issue: Some participants were unclear about how to start using the platform effectively, especially new users unfamiliar with the interface.</a:t>
            </a:r>
          </a:p>
          <a:p>
            <a:pPr algn="l" marL="506150" indent="-253075" lvl="1">
              <a:lnSpc>
                <a:spcPts val="3750"/>
              </a:lnSpc>
              <a:buFont typeface="Arial"/>
              <a:buChar char="•"/>
            </a:pPr>
            <a:r>
              <a:rPr lang="en-US" sz="2344">
                <a:solidFill>
                  <a:srgbClr val="FFFFFF"/>
                </a:solidFill>
                <a:latin typeface="Roboto"/>
              </a:rPr>
              <a:t>Impact: This can result in confusion and a steep learning curve, potentially leading to lower user retention rates.</a:t>
            </a:r>
          </a:p>
          <a:p>
            <a:pPr algn="l">
              <a:lnSpc>
                <a:spcPts val="3750"/>
              </a:lnSpc>
            </a:pPr>
          </a:p>
        </p:txBody>
      </p:sp>
      <p:grpSp>
        <p:nvGrpSpPr>
          <p:cNvPr name="Group 23" id="23"/>
          <p:cNvGrpSpPr/>
          <p:nvPr/>
        </p:nvGrpSpPr>
        <p:grpSpPr>
          <a:xfrm rot="0">
            <a:off x="9311496" y="2889820"/>
            <a:ext cx="2016094" cy="2016094"/>
            <a:chOff x="0" y="0"/>
            <a:chExt cx="2688126" cy="2688126"/>
          </a:xfrm>
        </p:grpSpPr>
        <p:grpSp>
          <p:nvGrpSpPr>
            <p:cNvPr name="Group 24" id="24"/>
            <p:cNvGrpSpPr/>
            <p:nvPr/>
          </p:nvGrpSpPr>
          <p:grpSpPr>
            <a:xfrm rot="0">
              <a:off x="0" y="0"/>
              <a:ext cx="2688126" cy="2688126"/>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95250" cap="sq">
                <a:solidFill>
                  <a:srgbClr val="ED8C02"/>
                </a:solidFill>
                <a:prstDash val="solid"/>
                <a:miter/>
              </a:ln>
            </p:spPr>
          </p:sp>
          <p:sp>
            <p:nvSpPr>
              <p:cNvPr name="TextBox 26" id="26"/>
              <p:cNvSpPr txBox="true"/>
              <p:nvPr/>
            </p:nvSpPr>
            <p:spPr>
              <a:xfrm>
                <a:off x="76200" y="95250"/>
                <a:ext cx="660400" cy="641350"/>
              </a:xfrm>
              <a:prstGeom prst="rect">
                <a:avLst/>
              </a:prstGeom>
            </p:spPr>
            <p:txBody>
              <a:bodyPr anchor="ctr" rtlCol="false" tIns="50800" lIns="50800" bIns="50800" rIns="50800"/>
              <a:lstStyle/>
              <a:p>
                <a:pPr algn="ctr">
                  <a:lnSpc>
                    <a:spcPts val="1942"/>
                  </a:lnSpc>
                </a:pPr>
              </a:p>
            </p:txBody>
          </p:sp>
        </p:grpSp>
        <p:sp>
          <p:nvSpPr>
            <p:cNvPr name="TextBox 27" id="27"/>
            <p:cNvSpPr txBox="true"/>
            <p:nvPr/>
          </p:nvSpPr>
          <p:spPr>
            <a:xfrm rot="0">
              <a:off x="141358" y="850205"/>
              <a:ext cx="2378652" cy="1081793"/>
            </a:xfrm>
            <a:prstGeom prst="rect">
              <a:avLst/>
            </a:prstGeom>
          </p:spPr>
          <p:txBody>
            <a:bodyPr anchor="t" rtlCol="false" tIns="0" lIns="0" bIns="0" rIns="0">
              <a:spAutoFit/>
            </a:bodyPr>
            <a:lstStyle/>
            <a:p>
              <a:pPr algn="ctr">
                <a:lnSpc>
                  <a:spcPts val="5550"/>
                </a:lnSpc>
              </a:pPr>
              <a:r>
                <a:rPr lang="en-US" sz="6167">
                  <a:solidFill>
                    <a:srgbClr val="0B2F3D"/>
                  </a:solidFill>
                  <a:latin typeface="Abril Fatface"/>
                </a:rPr>
                <a:t>02</a:t>
              </a:r>
            </a:p>
          </p:txBody>
        </p:sp>
      </p:grpSp>
      <p:sp>
        <p:nvSpPr>
          <p:cNvPr name="TextBox 28" id="28"/>
          <p:cNvSpPr txBox="true"/>
          <p:nvPr/>
        </p:nvSpPr>
        <p:spPr>
          <a:xfrm rot="0">
            <a:off x="11422841" y="4147294"/>
            <a:ext cx="6261537" cy="817636"/>
          </a:xfrm>
          <a:prstGeom prst="rect">
            <a:avLst/>
          </a:prstGeom>
        </p:spPr>
        <p:txBody>
          <a:bodyPr anchor="t" rtlCol="false" tIns="0" lIns="0" bIns="0" rIns="0">
            <a:spAutoFit/>
          </a:bodyPr>
          <a:lstStyle/>
          <a:p>
            <a:pPr algn="l">
              <a:lnSpc>
                <a:spcPts val="3168"/>
              </a:lnSpc>
            </a:pPr>
            <a:r>
              <a:rPr lang="en-US" sz="2880">
                <a:solidFill>
                  <a:srgbClr val="FFFFFF"/>
                </a:solidFill>
                <a:latin typeface="Roboto Bold"/>
              </a:rPr>
              <a:t>Lack of Clear Instructions for New Users</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58300"/>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730204"/>
            <a:ext cx="1853763" cy="298496"/>
          </a:xfrm>
          <a:prstGeom prst="rect">
            <a:avLst/>
          </a:prstGeom>
        </p:spPr>
        <p:txBody>
          <a:bodyPr anchor="t" rtlCol="false" tIns="0" lIns="0" bIns="0" rIns="0">
            <a:spAutoFit/>
          </a:bodyPr>
          <a:lstStyle/>
          <a:p>
            <a:pPr algn="l">
              <a:lnSpc>
                <a:spcPts val="2162"/>
              </a:lnSpc>
            </a:pPr>
            <a:r>
              <a:rPr lang="en-US" sz="2403">
                <a:solidFill>
                  <a:srgbClr val="0B2F3D"/>
                </a:solidFill>
                <a:latin typeface="Abril Fatface"/>
              </a:rPr>
              <a:t>HCI</a:t>
            </a:r>
          </a:p>
        </p:txBody>
      </p:sp>
      <p:sp>
        <p:nvSpPr>
          <p:cNvPr name="Freeform 5" id="5"/>
          <p:cNvSpPr/>
          <p:nvPr/>
        </p:nvSpPr>
        <p:spPr>
          <a:xfrm flipH="false" flipV="false" rot="0">
            <a:off x="5513498" y="846114"/>
            <a:ext cx="3630502" cy="3630502"/>
          </a:xfrm>
          <a:custGeom>
            <a:avLst/>
            <a:gdLst/>
            <a:ahLst/>
            <a:cxnLst/>
            <a:rect r="r" b="b" t="t" l="l"/>
            <a:pathLst>
              <a:path h="3630502" w="3630502">
                <a:moveTo>
                  <a:pt x="0" y="0"/>
                </a:moveTo>
                <a:lnTo>
                  <a:pt x="3630502" y="0"/>
                </a:lnTo>
                <a:lnTo>
                  <a:pt x="3630502" y="3630502"/>
                </a:lnTo>
                <a:lnTo>
                  <a:pt x="0" y="3630502"/>
                </a:lnTo>
                <a:lnTo>
                  <a:pt x="0" y="0"/>
                </a:lnTo>
                <a:close/>
              </a:path>
            </a:pathLst>
          </a:custGeom>
          <a:blipFill>
            <a:blip r:embed="rId6">
              <a:alphaModFix amt="5000"/>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4813506" y="2613607"/>
            <a:ext cx="2287222" cy="2287222"/>
          </a:xfrm>
          <a:custGeom>
            <a:avLst/>
            <a:gdLst/>
            <a:ahLst/>
            <a:cxnLst/>
            <a:rect r="r" b="b" t="t" l="l"/>
            <a:pathLst>
              <a:path h="2287222" w="2287222">
                <a:moveTo>
                  <a:pt x="0" y="0"/>
                </a:moveTo>
                <a:lnTo>
                  <a:pt x="2287222" y="0"/>
                </a:lnTo>
                <a:lnTo>
                  <a:pt x="2287222" y="2287222"/>
                </a:lnTo>
                <a:lnTo>
                  <a:pt x="0" y="2287222"/>
                </a:lnTo>
                <a:lnTo>
                  <a:pt x="0" y="0"/>
                </a:lnTo>
                <a:close/>
              </a:path>
            </a:pathLst>
          </a:custGeom>
          <a:blipFill>
            <a:blip r:embed="rId8">
              <a:alphaModFix amt="7999"/>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574873" y="1928792"/>
            <a:ext cx="18798673" cy="849636"/>
          </a:xfrm>
          <a:prstGeom prst="rect">
            <a:avLst/>
          </a:prstGeom>
        </p:spPr>
        <p:txBody>
          <a:bodyPr anchor="t" rtlCol="false" tIns="0" lIns="0" bIns="0" rIns="0">
            <a:spAutoFit/>
          </a:bodyPr>
          <a:lstStyle/>
          <a:p>
            <a:pPr algn="ctr">
              <a:lnSpc>
                <a:spcPts val="6120"/>
              </a:lnSpc>
            </a:pPr>
            <a:r>
              <a:rPr lang="en-US" sz="6800">
                <a:solidFill>
                  <a:srgbClr val="0B2F3D"/>
                </a:solidFill>
                <a:latin typeface="Abril Fatface"/>
              </a:rPr>
              <a:t> USABILITY ISSUES</a:t>
            </a:r>
          </a:p>
        </p:txBody>
      </p:sp>
      <p:grpSp>
        <p:nvGrpSpPr>
          <p:cNvPr name="Group 8" id="8"/>
          <p:cNvGrpSpPr/>
          <p:nvPr/>
        </p:nvGrpSpPr>
        <p:grpSpPr>
          <a:xfrm rot="0">
            <a:off x="1226479" y="3818855"/>
            <a:ext cx="7597985" cy="5173848"/>
            <a:chOff x="0" y="0"/>
            <a:chExt cx="1613280" cy="1098563"/>
          </a:xfrm>
        </p:grpSpPr>
        <p:sp>
          <p:nvSpPr>
            <p:cNvPr name="Freeform 9" id="9"/>
            <p:cNvSpPr/>
            <p:nvPr/>
          </p:nvSpPr>
          <p:spPr>
            <a:xfrm flipH="false" flipV="false" rot="0">
              <a:off x="0" y="0"/>
              <a:ext cx="1613280" cy="1098563"/>
            </a:xfrm>
            <a:custGeom>
              <a:avLst/>
              <a:gdLst/>
              <a:ahLst/>
              <a:cxnLst/>
              <a:rect r="r" b="b" t="t" l="l"/>
              <a:pathLst>
                <a:path h="1098563" w="1613280">
                  <a:moveTo>
                    <a:pt x="51966" y="0"/>
                  </a:moveTo>
                  <a:lnTo>
                    <a:pt x="1561314" y="0"/>
                  </a:lnTo>
                  <a:cubicBezTo>
                    <a:pt x="1590014" y="0"/>
                    <a:pt x="1613280" y="23266"/>
                    <a:pt x="1613280" y="51966"/>
                  </a:cubicBezTo>
                  <a:lnTo>
                    <a:pt x="1613280" y="1046597"/>
                  </a:lnTo>
                  <a:cubicBezTo>
                    <a:pt x="1613280" y="1075297"/>
                    <a:pt x="1590014" y="1098563"/>
                    <a:pt x="1561314" y="1098563"/>
                  </a:cubicBezTo>
                  <a:lnTo>
                    <a:pt x="51966" y="1098563"/>
                  </a:lnTo>
                  <a:cubicBezTo>
                    <a:pt x="23266" y="1098563"/>
                    <a:pt x="0" y="1075297"/>
                    <a:pt x="0" y="1046597"/>
                  </a:cubicBezTo>
                  <a:lnTo>
                    <a:pt x="0" y="51966"/>
                  </a:lnTo>
                  <a:cubicBezTo>
                    <a:pt x="0" y="23266"/>
                    <a:pt x="23266" y="0"/>
                    <a:pt x="51966" y="0"/>
                  </a:cubicBezTo>
                  <a:close/>
                </a:path>
              </a:pathLst>
            </a:custGeom>
            <a:solidFill>
              <a:srgbClr val="0B2F3D"/>
            </a:solidFill>
          </p:spPr>
        </p:sp>
        <p:sp>
          <p:nvSpPr>
            <p:cNvPr name="TextBox 10" id="10"/>
            <p:cNvSpPr txBox="true"/>
            <p:nvPr/>
          </p:nvSpPr>
          <p:spPr>
            <a:xfrm>
              <a:off x="0" y="28575"/>
              <a:ext cx="1613280" cy="1069988"/>
            </a:xfrm>
            <a:prstGeom prst="rect">
              <a:avLst/>
            </a:prstGeom>
          </p:spPr>
          <p:txBody>
            <a:bodyPr anchor="ctr" rtlCol="false" tIns="50800" lIns="50800" bIns="50800" rIns="50800"/>
            <a:lstStyle/>
            <a:p>
              <a:pPr algn="ctr">
                <a:lnSpc>
                  <a:spcPts val="1663"/>
                </a:lnSpc>
              </a:pPr>
            </a:p>
          </p:txBody>
        </p:sp>
      </p:grpSp>
      <p:sp>
        <p:nvSpPr>
          <p:cNvPr name="TextBox 11" id="11"/>
          <p:cNvSpPr txBox="true"/>
          <p:nvPr/>
        </p:nvSpPr>
        <p:spPr>
          <a:xfrm rot="0">
            <a:off x="1686570" y="5124450"/>
            <a:ext cx="6449202" cy="3781809"/>
          </a:xfrm>
          <a:prstGeom prst="rect">
            <a:avLst/>
          </a:prstGeom>
        </p:spPr>
        <p:txBody>
          <a:bodyPr anchor="t" rtlCol="false" tIns="0" lIns="0" bIns="0" rIns="0">
            <a:spAutoFit/>
          </a:bodyPr>
          <a:lstStyle/>
          <a:p>
            <a:pPr algn="l" marL="506150" indent="-253075" lvl="1">
              <a:lnSpc>
                <a:spcPts val="3750"/>
              </a:lnSpc>
              <a:buFont typeface="Arial"/>
              <a:buChar char="•"/>
            </a:pPr>
            <a:r>
              <a:rPr lang="en-US" sz="2344">
                <a:solidFill>
                  <a:srgbClr val="FFFFFF"/>
                </a:solidFill>
                <a:latin typeface="Roboto"/>
              </a:rPr>
              <a:t>Issue: Users expressed the need for more detailed feedback on quiz performance, beyond just correct or incorrect answers.</a:t>
            </a:r>
          </a:p>
          <a:p>
            <a:pPr algn="l" marL="506150" indent="-253075" lvl="1">
              <a:lnSpc>
                <a:spcPts val="3750"/>
              </a:lnSpc>
              <a:buFont typeface="Arial"/>
              <a:buChar char="•"/>
            </a:pPr>
            <a:r>
              <a:rPr lang="en-US" sz="2344">
                <a:solidFill>
                  <a:srgbClr val="FFFFFF"/>
                </a:solidFill>
                <a:latin typeface="Roboto"/>
              </a:rPr>
              <a:t>Impact: Lack of detailed feedback can hinder learning and reduce user satisfaction, as users may not understand their mistakes or how to improve.</a:t>
            </a:r>
          </a:p>
          <a:p>
            <a:pPr algn="l">
              <a:lnSpc>
                <a:spcPts val="3750"/>
              </a:lnSpc>
            </a:pPr>
          </a:p>
        </p:txBody>
      </p:sp>
      <p:grpSp>
        <p:nvGrpSpPr>
          <p:cNvPr name="Group 12" id="12"/>
          <p:cNvGrpSpPr/>
          <p:nvPr/>
        </p:nvGrpSpPr>
        <p:grpSpPr>
          <a:xfrm rot="0">
            <a:off x="561004" y="2889820"/>
            <a:ext cx="2016094" cy="2016094"/>
            <a:chOff x="0" y="0"/>
            <a:chExt cx="2688126" cy="2688126"/>
          </a:xfrm>
        </p:grpSpPr>
        <p:grpSp>
          <p:nvGrpSpPr>
            <p:cNvPr name="Group 13" id="13"/>
            <p:cNvGrpSpPr/>
            <p:nvPr/>
          </p:nvGrpSpPr>
          <p:grpSpPr>
            <a:xfrm rot="0">
              <a:off x="0" y="0"/>
              <a:ext cx="2688126" cy="268812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95250" cap="sq">
                <a:solidFill>
                  <a:srgbClr val="ED8C02"/>
                </a:solidFill>
                <a:prstDash val="solid"/>
                <a:miter/>
              </a:ln>
            </p:spPr>
          </p:sp>
          <p:sp>
            <p:nvSpPr>
              <p:cNvPr name="TextBox 15" id="15"/>
              <p:cNvSpPr txBox="true"/>
              <p:nvPr/>
            </p:nvSpPr>
            <p:spPr>
              <a:xfrm>
                <a:off x="76200" y="95250"/>
                <a:ext cx="660400" cy="641350"/>
              </a:xfrm>
              <a:prstGeom prst="rect">
                <a:avLst/>
              </a:prstGeom>
            </p:spPr>
            <p:txBody>
              <a:bodyPr anchor="ctr" rtlCol="false" tIns="50800" lIns="50800" bIns="50800" rIns="50800"/>
              <a:lstStyle/>
              <a:p>
                <a:pPr algn="ctr">
                  <a:lnSpc>
                    <a:spcPts val="1942"/>
                  </a:lnSpc>
                </a:pPr>
              </a:p>
            </p:txBody>
          </p:sp>
        </p:grpSp>
        <p:sp>
          <p:nvSpPr>
            <p:cNvPr name="TextBox 16" id="16"/>
            <p:cNvSpPr txBox="true"/>
            <p:nvPr/>
          </p:nvSpPr>
          <p:spPr>
            <a:xfrm rot="0">
              <a:off x="141358" y="850205"/>
              <a:ext cx="2378652" cy="1081793"/>
            </a:xfrm>
            <a:prstGeom prst="rect">
              <a:avLst/>
            </a:prstGeom>
          </p:spPr>
          <p:txBody>
            <a:bodyPr anchor="t" rtlCol="false" tIns="0" lIns="0" bIns="0" rIns="0">
              <a:spAutoFit/>
            </a:bodyPr>
            <a:lstStyle/>
            <a:p>
              <a:pPr algn="ctr">
                <a:lnSpc>
                  <a:spcPts val="5550"/>
                </a:lnSpc>
              </a:pPr>
              <a:r>
                <a:rPr lang="en-US" sz="6167">
                  <a:solidFill>
                    <a:srgbClr val="0B2F3D"/>
                  </a:solidFill>
                  <a:latin typeface="Abril Fatface"/>
                </a:rPr>
                <a:t>03</a:t>
              </a:r>
            </a:p>
          </p:txBody>
        </p:sp>
      </p:grpSp>
      <p:sp>
        <p:nvSpPr>
          <p:cNvPr name="Freeform 17" id="17"/>
          <p:cNvSpPr/>
          <p:nvPr/>
        </p:nvSpPr>
        <p:spPr>
          <a:xfrm flipH="false" flipV="false" rot="0">
            <a:off x="11729073" y="6606152"/>
            <a:ext cx="2837586" cy="3024558"/>
          </a:xfrm>
          <a:custGeom>
            <a:avLst/>
            <a:gdLst/>
            <a:ahLst/>
            <a:cxnLst/>
            <a:rect r="r" b="b" t="t" l="l"/>
            <a:pathLst>
              <a:path h="3024558" w="2837586">
                <a:moveTo>
                  <a:pt x="0" y="0"/>
                </a:moveTo>
                <a:lnTo>
                  <a:pt x="2837586" y="0"/>
                </a:lnTo>
                <a:lnTo>
                  <a:pt x="2837586" y="3024559"/>
                </a:lnTo>
                <a:lnTo>
                  <a:pt x="0" y="3024559"/>
                </a:lnTo>
                <a:lnTo>
                  <a:pt x="0" y="0"/>
                </a:lnTo>
                <a:close/>
              </a:path>
            </a:pathLst>
          </a:custGeom>
          <a:blipFill>
            <a:blip r:embed="rId10">
              <a:alphaModFix amt="5000"/>
              <a:extLst>
                <a:ext uri="{96DAC541-7B7A-43D3-8B79-37D633B846F1}">
                  <asvg:svgBlip xmlns:asvg="http://schemas.microsoft.com/office/drawing/2016/SVG/main" r:embed="rId11"/>
                </a:ext>
              </a:extLst>
            </a:blip>
            <a:stretch>
              <a:fillRect l="0" t="0" r="0" b="0"/>
            </a:stretch>
          </a:blipFill>
        </p:spPr>
      </p:sp>
      <p:sp>
        <p:nvSpPr>
          <p:cNvPr name="TextBox 18" id="18"/>
          <p:cNvSpPr txBox="true"/>
          <p:nvPr/>
        </p:nvSpPr>
        <p:spPr>
          <a:xfrm rot="0">
            <a:off x="2739023" y="4064056"/>
            <a:ext cx="6261537" cy="870434"/>
          </a:xfrm>
          <a:prstGeom prst="rect">
            <a:avLst/>
          </a:prstGeom>
        </p:spPr>
        <p:txBody>
          <a:bodyPr anchor="t" rtlCol="false" tIns="0" lIns="0" bIns="0" rIns="0">
            <a:spAutoFit/>
          </a:bodyPr>
          <a:lstStyle/>
          <a:p>
            <a:pPr algn="l">
              <a:lnSpc>
                <a:spcPts val="3428"/>
              </a:lnSpc>
            </a:pPr>
            <a:r>
              <a:rPr lang="en-US" sz="2880">
                <a:solidFill>
                  <a:srgbClr val="FFFFFF"/>
                </a:solidFill>
                <a:latin typeface="Roboto Bold"/>
              </a:rPr>
              <a:t>Inadequate Feedback on Quiz Performance</a:t>
            </a:r>
          </a:p>
        </p:txBody>
      </p:sp>
      <p:grpSp>
        <p:nvGrpSpPr>
          <p:cNvPr name="Group 19" id="19"/>
          <p:cNvGrpSpPr/>
          <p:nvPr/>
        </p:nvGrpSpPr>
        <p:grpSpPr>
          <a:xfrm rot="0">
            <a:off x="9976971" y="3818855"/>
            <a:ext cx="7597985" cy="5173848"/>
            <a:chOff x="0" y="0"/>
            <a:chExt cx="1613280" cy="1098563"/>
          </a:xfrm>
        </p:grpSpPr>
        <p:sp>
          <p:nvSpPr>
            <p:cNvPr name="Freeform 20" id="20"/>
            <p:cNvSpPr/>
            <p:nvPr/>
          </p:nvSpPr>
          <p:spPr>
            <a:xfrm flipH="false" flipV="false" rot="0">
              <a:off x="0" y="0"/>
              <a:ext cx="1613280" cy="1098563"/>
            </a:xfrm>
            <a:custGeom>
              <a:avLst/>
              <a:gdLst/>
              <a:ahLst/>
              <a:cxnLst/>
              <a:rect r="r" b="b" t="t" l="l"/>
              <a:pathLst>
                <a:path h="1098563" w="1613280">
                  <a:moveTo>
                    <a:pt x="51966" y="0"/>
                  </a:moveTo>
                  <a:lnTo>
                    <a:pt x="1561314" y="0"/>
                  </a:lnTo>
                  <a:cubicBezTo>
                    <a:pt x="1590014" y="0"/>
                    <a:pt x="1613280" y="23266"/>
                    <a:pt x="1613280" y="51966"/>
                  </a:cubicBezTo>
                  <a:lnTo>
                    <a:pt x="1613280" y="1046597"/>
                  </a:lnTo>
                  <a:cubicBezTo>
                    <a:pt x="1613280" y="1075297"/>
                    <a:pt x="1590014" y="1098563"/>
                    <a:pt x="1561314" y="1098563"/>
                  </a:cubicBezTo>
                  <a:lnTo>
                    <a:pt x="51966" y="1098563"/>
                  </a:lnTo>
                  <a:cubicBezTo>
                    <a:pt x="23266" y="1098563"/>
                    <a:pt x="0" y="1075297"/>
                    <a:pt x="0" y="1046597"/>
                  </a:cubicBezTo>
                  <a:lnTo>
                    <a:pt x="0" y="51966"/>
                  </a:lnTo>
                  <a:cubicBezTo>
                    <a:pt x="0" y="23266"/>
                    <a:pt x="23266" y="0"/>
                    <a:pt x="51966" y="0"/>
                  </a:cubicBezTo>
                  <a:close/>
                </a:path>
              </a:pathLst>
            </a:custGeom>
            <a:solidFill>
              <a:srgbClr val="0B2F3D"/>
            </a:solidFill>
          </p:spPr>
        </p:sp>
        <p:sp>
          <p:nvSpPr>
            <p:cNvPr name="TextBox 21" id="21"/>
            <p:cNvSpPr txBox="true"/>
            <p:nvPr/>
          </p:nvSpPr>
          <p:spPr>
            <a:xfrm>
              <a:off x="0" y="28575"/>
              <a:ext cx="1613280" cy="1069988"/>
            </a:xfrm>
            <a:prstGeom prst="rect">
              <a:avLst/>
            </a:prstGeom>
          </p:spPr>
          <p:txBody>
            <a:bodyPr anchor="ctr" rtlCol="false" tIns="50800" lIns="50800" bIns="50800" rIns="50800"/>
            <a:lstStyle/>
            <a:p>
              <a:pPr algn="ctr">
                <a:lnSpc>
                  <a:spcPts val="1663"/>
                </a:lnSpc>
              </a:pPr>
            </a:p>
          </p:txBody>
        </p:sp>
      </p:grpSp>
      <p:sp>
        <p:nvSpPr>
          <p:cNvPr name="TextBox 22" id="22"/>
          <p:cNvSpPr txBox="true"/>
          <p:nvPr/>
        </p:nvSpPr>
        <p:spPr>
          <a:xfrm rot="0">
            <a:off x="10338593" y="5096415"/>
            <a:ext cx="7031485" cy="3781809"/>
          </a:xfrm>
          <a:prstGeom prst="rect">
            <a:avLst/>
          </a:prstGeom>
        </p:spPr>
        <p:txBody>
          <a:bodyPr anchor="t" rtlCol="false" tIns="0" lIns="0" bIns="0" rIns="0">
            <a:spAutoFit/>
          </a:bodyPr>
          <a:lstStyle/>
          <a:p>
            <a:pPr algn="l" marL="506150" indent="-253075" lvl="1">
              <a:lnSpc>
                <a:spcPts val="3750"/>
              </a:lnSpc>
              <a:buFont typeface="Arial"/>
              <a:buChar char="•"/>
            </a:pPr>
            <a:r>
              <a:rPr lang="en-US" sz="2344">
                <a:solidFill>
                  <a:srgbClr val="FFFFFF"/>
                </a:solidFill>
                <a:latin typeface="Roboto"/>
              </a:rPr>
              <a:t>Issue: Users felt the platform did not offer enough customization options for personalizing their learning experience, such as adjusting font sizes or changing the interface theme.</a:t>
            </a:r>
          </a:p>
          <a:p>
            <a:pPr algn="l" marL="506150" indent="-253075" lvl="1">
              <a:lnSpc>
                <a:spcPts val="3750"/>
              </a:lnSpc>
              <a:buFont typeface="Arial"/>
              <a:buChar char="•"/>
            </a:pPr>
            <a:r>
              <a:rPr lang="en-US" sz="2344">
                <a:solidFill>
                  <a:srgbClr val="FFFFFF"/>
                </a:solidFill>
                <a:latin typeface="Roboto"/>
              </a:rPr>
              <a:t>Impact: Limited customization can negatively affect accessibility and user comfort, particularly for users with specific needs or preferences.</a:t>
            </a:r>
          </a:p>
          <a:p>
            <a:pPr algn="l">
              <a:lnSpc>
                <a:spcPts val="3750"/>
              </a:lnSpc>
            </a:pPr>
          </a:p>
        </p:txBody>
      </p:sp>
      <p:grpSp>
        <p:nvGrpSpPr>
          <p:cNvPr name="Group 23" id="23"/>
          <p:cNvGrpSpPr/>
          <p:nvPr/>
        </p:nvGrpSpPr>
        <p:grpSpPr>
          <a:xfrm rot="0">
            <a:off x="9311496" y="2889820"/>
            <a:ext cx="2016094" cy="2016094"/>
            <a:chOff x="0" y="0"/>
            <a:chExt cx="2688126" cy="2688126"/>
          </a:xfrm>
        </p:grpSpPr>
        <p:grpSp>
          <p:nvGrpSpPr>
            <p:cNvPr name="Group 24" id="24"/>
            <p:cNvGrpSpPr/>
            <p:nvPr/>
          </p:nvGrpSpPr>
          <p:grpSpPr>
            <a:xfrm rot="0">
              <a:off x="0" y="0"/>
              <a:ext cx="2688126" cy="2688126"/>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95250" cap="sq">
                <a:solidFill>
                  <a:srgbClr val="ED8C02"/>
                </a:solidFill>
                <a:prstDash val="solid"/>
                <a:miter/>
              </a:ln>
            </p:spPr>
          </p:sp>
          <p:sp>
            <p:nvSpPr>
              <p:cNvPr name="TextBox 26" id="26"/>
              <p:cNvSpPr txBox="true"/>
              <p:nvPr/>
            </p:nvSpPr>
            <p:spPr>
              <a:xfrm>
                <a:off x="76200" y="95250"/>
                <a:ext cx="660400" cy="641350"/>
              </a:xfrm>
              <a:prstGeom prst="rect">
                <a:avLst/>
              </a:prstGeom>
            </p:spPr>
            <p:txBody>
              <a:bodyPr anchor="ctr" rtlCol="false" tIns="50800" lIns="50800" bIns="50800" rIns="50800"/>
              <a:lstStyle/>
              <a:p>
                <a:pPr algn="ctr">
                  <a:lnSpc>
                    <a:spcPts val="1942"/>
                  </a:lnSpc>
                </a:pPr>
              </a:p>
            </p:txBody>
          </p:sp>
        </p:grpSp>
        <p:sp>
          <p:nvSpPr>
            <p:cNvPr name="TextBox 27" id="27"/>
            <p:cNvSpPr txBox="true"/>
            <p:nvPr/>
          </p:nvSpPr>
          <p:spPr>
            <a:xfrm rot="0">
              <a:off x="141358" y="850205"/>
              <a:ext cx="2378652" cy="1081793"/>
            </a:xfrm>
            <a:prstGeom prst="rect">
              <a:avLst/>
            </a:prstGeom>
          </p:spPr>
          <p:txBody>
            <a:bodyPr anchor="t" rtlCol="false" tIns="0" lIns="0" bIns="0" rIns="0">
              <a:spAutoFit/>
            </a:bodyPr>
            <a:lstStyle/>
            <a:p>
              <a:pPr algn="ctr">
                <a:lnSpc>
                  <a:spcPts val="5550"/>
                </a:lnSpc>
              </a:pPr>
              <a:r>
                <a:rPr lang="en-US" sz="6167">
                  <a:solidFill>
                    <a:srgbClr val="0B2F3D"/>
                  </a:solidFill>
                  <a:latin typeface="Abril Fatface"/>
                </a:rPr>
                <a:t>04</a:t>
              </a:r>
            </a:p>
          </p:txBody>
        </p:sp>
      </p:grpSp>
      <p:sp>
        <p:nvSpPr>
          <p:cNvPr name="TextBox 28" id="28"/>
          <p:cNvSpPr txBox="true"/>
          <p:nvPr/>
        </p:nvSpPr>
        <p:spPr>
          <a:xfrm rot="0">
            <a:off x="11464466" y="3949756"/>
            <a:ext cx="6261537" cy="558506"/>
          </a:xfrm>
          <a:prstGeom prst="rect">
            <a:avLst/>
          </a:prstGeom>
        </p:spPr>
        <p:txBody>
          <a:bodyPr anchor="t" rtlCol="false" tIns="0" lIns="0" bIns="0" rIns="0">
            <a:spAutoFit/>
          </a:bodyPr>
          <a:lstStyle/>
          <a:p>
            <a:pPr algn="l">
              <a:lnSpc>
                <a:spcPts val="4609"/>
              </a:lnSpc>
            </a:pPr>
            <a:r>
              <a:rPr lang="en-US" sz="2880">
                <a:solidFill>
                  <a:srgbClr val="FFFFFF"/>
                </a:solidFill>
                <a:latin typeface="Roboto Bold"/>
              </a:rPr>
              <a:t>Insufficient Customization Options</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58300"/>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730204"/>
            <a:ext cx="1853763" cy="298496"/>
          </a:xfrm>
          <a:prstGeom prst="rect">
            <a:avLst/>
          </a:prstGeom>
        </p:spPr>
        <p:txBody>
          <a:bodyPr anchor="t" rtlCol="false" tIns="0" lIns="0" bIns="0" rIns="0">
            <a:spAutoFit/>
          </a:bodyPr>
          <a:lstStyle/>
          <a:p>
            <a:pPr algn="l">
              <a:lnSpc>
                <a:spcPts val="2162"/>
              </a:lnSpc>
            </a:pPr>
            <a:r>
              <a:rPr lang="en-US" sz="2403">
                <a:solidFill>
                  <a:srgbClr val="0B2F3D"/>
                </a:solidFill>
                <a:latin typeface="Abril Fatface"/>
              </a:rPr>
              <a:t>HCI</a:t>
            </a:r>
          </a:p>
        </p:txBody>
      </p:sp>
      <p:sp>
        <p:nvSpPr>
          <p:cNvPr name="Freeform 5" id="5"/>
          <p:cNvSpPr/>
          <p:nvPr/>
        </p:nvSpPr>
        <p:spPr>
          <a:xfrm flipH="false" flipV="false" rot="0">
            <a:off x="5513498" y="846114"/>
            <a:ext cx="3630502" cy="3630502"/>
          </a:xfrm>
          <a:custGeom>
            <a:avLst/>
            <a:gdLst/>
            <a:ahLst/>
            <a:cxnLst/>
            <a:rect r="r" b="b" t="t" l="l"/>
            <a:pathLst>
              <a:path h="3630502" w="3630502">
                <a:moveTo>
                  <a:pt x="0" y="0"/>
                </a:moveTo>
                <a:lnTo>
                  <a:pt x="3630502" y="0"/>
                </a:lnTo>
                <a:lnTo>
                  <a:pt x="3630502" y="3630502"/>
                </a:lnTo>
                <a:lnTo>
                  <a:pt x="0" y="3630502"/>
                </a:lnTo>
                <a:lnTo>
                  <a:pt x="0" y="0"/>
                </a:lnTo>
                <a:close/>
              </a:path>
            </a:pathLst>
          </a:custGeom>
          <a:blipFill>
            <a:blip r:embed="rId6">
              <a:alphaModFix amt="5000"/>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4813506" y="2613607"/>
            <a:ext cx="2287222" cy="2287222"/>
          </a:xfrm>
          <a:custGeom>
            <a:avLst/>
            <a:gdLst/>
            <a:ahLst/>
            <a:cxnLst/>
            <a:rect r="r" b="b" t="t" l="l"/>
            <a:pathLst>
              <a:path h="2287222" w="2287222">
                <a:moveTo>
                  <a:pt x="0" y="0"/>
                </a:moveTo>
                <a:lnTo>
                  <a:pt x="2287222" y="0"/>
                </a:lnTo>
                <a:lnTo>
                  <a:pt x="2287222" y="2287222"/>
                </a:lnTo>
                <a:lnTo>
                  <a:pt x="0" y="2287222"/>
                </a:lnTo>
                <a:lnTo>
                  <a:pt x="0" y="0"/>
                </a:lnTo>
                <a:close/>
              </a:path>
            </a:pathLst>
          </a:custGeom>
          <a:blipFill>
            <a:blip r:embed="rId8">
              <a:alphaModFix amt="7999"/>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574873" y="1928792"/>
            <a:ext cx="18798673" cy="849636"/>
          </a:xfrm>
          <a:prstGeom prst="rect">
            <a:avLst/>
          </a:prstGeom>
        </p:spPr>
        <p:txBody>
          <a:bodyPr anchor="t" rtlCol="false" tIns="0" lIns="0" bIns="0" rIns="0">
            <a:spAutoFit/>
          </a:bodyPr>
          <a:lstStyle/>
          <a:p>
            <a:pPr algn="ctr">
              <a:lnSpc>
                <a:spcPts val="6120"/>
              </a:lnSpc>
            </a:pPr>
            <a:r>
              <a:rPr lang="en-US" sz="6800">
                <a:solidFill>
                  <a:srgbClr val="0B2F3D"/>
                </a:solidFill>
                <a:latin typeface="Abril Fatface"/>
              </a:rPr>
              <a:t>RECOMMENDATIONS</a:t>
            </a:r>
          </a:p>
        </p:txBody>
      </p:sp>
      <p:grpSp>
        <p:nvGrpSpPr>
          <p:cNvPr name="Group 8" id="8"/>
          <p:cNvGrpSpPr/>
          <p:nvPr/>
        </p:nvGrpSpPr>
        <p:grpSpPr>
          <a:xfrm rot="0">
            <a:off x="1226479" y="3818855"/>
            <a:ext cx="7597985" cy="5216980"/>
            <a:chOff x="0" y="0"/>
            <a:chExt cx="1613280" cy="1107722"/>
          </a:xfrm>
        </p:grpSpPr>
        <p:sp>
          <p:nvSpPr>
            <p:cNvPr name="Freeform 9" id="9"/>
            <p:cNvSpPr/>
            <p:nvPr/>
          </p:nvSpPr>
          <p:spPr>
            <a:xfrm flipH="false" flipV="false" rot="0">
              <a:off x="0" y="0"/>
              <a:ext cx="1613280" cy="1107722"/>
            </a:xfrm>
            <a:custGeom>
              <a:avLst/>
              <a:gdLst/>
              <a:ahLst/>
              <a:cxnLst/>
              <a:rect r="r" b="b" t="t" l="l"/>
              <a:pathLst>
                <a:path h="1107722" w="1613280">
                  <a:moveTo>
                    <a:pt x="51966" y="0"/>
                  </a:moveTo>
                  <a:lnTo>
                    <a:pt x="1561314" y="0"/>
                  </a:lnTo>
                  <a:cubicBezTo>
                    <a:pt x="1590014" y="0"/>
                    <a:pt x="1613280" y="23266"/>
                    <a:pt x="1613280" y="51966"/>
                  </a:cubicBezTo>
                  <a:lnTo>
                    <a:pt x="1613280" y="1055755"/>
                  </a:lnTo>
                  <a:cubicBezTo>
                    <a:pt x="1613280" y="1084456"/>
                    <a:pt x="1590014" y="1107722"/>
                    <a:pt x="1561314" y="1107722"/>
                  </a:cubicBezTo>
                  <a:lnTo>
                    <a:pt x="51966" y="1107722"/>
                  </a:lnTo>
                  <a:cubicBezTo>
                    <a:pt x="23266" y="1107722"/>
                    <a:pt x="0" y="1084456"/>
                    <a:pt x="0" y="1055755"/>
                  </a:cubicBezTo>
                  <a:lnTo>
                    <a:pt x="0" y="51966"/>
                  </a:lnTo>
                  <a:cubicBezTo>
                    <a:pt x="0" y="23266"/>
                    <a:pt x="23266" y="0"/>
                    <a:pt x="51966" y="0"/>
                  </a:cubicBezTo>
                  <a:close/>
                </a:path>
              </a:pathLst>
            </a:custGeom>
            <a:solidFill>
              <a:srgbClr val="0B2F3D"/>
            </a:solidFill>
          </p:spPr>
        </p:sp>
        <p:sp>
          <p:nvSpPr>
            <p:cNvPr name="TextBox 10" id="10"/>
            <p:cNvSpPr txBox="true"/>
            <p:nvPr/>
          </p:nvSpPr>
          <p:spPr>
            <a:xfrm>
              <a:off x="0" y="28575"/>
              <a:ext cx="1613280" cy="1079147"/>
            </a:xfrm>
            <a:prstGeom prst="rect">
              <a:avLst/>
            </a:prstGeom>
          </p:spPr>
          <p:txBody>
            <a:bodyPr anchor="ctr" rtlCol="false" tIns="50800" lIns="50800" bIns="50800" rIns="50800"/>
            <a:lstStyle/>
            <a:p>
              <a:pPr algn="ctr">
                <a:lnSpc>
                  <a:spcPts val="1663"/>
                </a:lnSpc>
              </a:pPr>
            </a:p>
          </p:txBody>
        </p:sp>
      </p:grpSp>
      <p:sp>
        <p:nvSpPr>
          <p:cNvPr name="TextBox 11" id="11"/>
          <p:cNvSpPr txBox="true"/>
          <p:nvPr/>
        </p:nvSpPr>
        <p:spPr>
          <a:xfrm rot="0">
            <a:off x="1521426" y="4886865"/>
            <a:ext cx="7053051" cy="4256325"/>
          </a:xfrm>
          <a:prstGeom prst="rect">
            <a:avLst/>
          </a:prstGeom>
        </p:spPr>
        <p:txBody>
          <a:bodyPr anchor="t" rtlCol="false" tIns="0" lIns="0" bIns="0" rIns="0">
            <a:spAutoFit/>
          </a:bodyPr>
          <a:lstStyle/>
          <a:p>
            <a:pPr algn="l" marL="506150" indent="-253075" lvl="1">
              <a:lnSpc>
                <a:spcPts val="3750"/>
              </a:lnSpc>
              <a:buFont typeface="Arial"/>
              <a:buChar char="•"/>
            </a:pPr>
            <a:r>
              <a:rPr lang="en-US" sz="2344">
                <a:solidFill>
                  <a:srgbClr val="FFFFFF"/>
                </a:solidFill>
                <a:latin typeface="Roboto"/>
              </a:rPr>
              <a:t>Action: Redesign the navigation menu to be more intuitive and accessible. Include a clear, hierarchical structure with prominent labels and icons.</a:t>
            </a:r>
          </a:p>
          <a:p>
            <a:pPr algn="l" marL="506150" indent="-253075" lvl="1">
              <a:lnSpc>
                <a:spcPts val="3750"/>
              </a:lnSpc>
              <a:buFont typeface="Arial"/>
              <a:buChar char="•"/>
            </a:pPr>
            <a:r>
              <a:rPr lang="en-US" sz="2344">
                <a:solidFill>
                  <a:srgbClr val="FFFFFF"/>
                </a:solidFill>
                <a:latin typeface="Roboto"/>
              </a:rPr>
              <a:t>Justification: Enhances ease of access and usability, enabling users to quickly find and navigate to desired sections, improving overall user experience.</a:t>
            </a:r>
          </a:p>
          <a:p>
            <a:pPr algn="l">
              <a:lnSpc>
                <a:spcPts val="3750"/>
              </a:lnSpc>
            </a:pPr>
          </a:p>
        </p:txBody>
      </p:sp>
      <p:grpSp>
        <p:nvGrpSpPr>
          <p:cNvPr name="Group 12" id="12"/>
          <p:cNvGrpSpPr/>
          <p:nvPr/>
        </p:nvGrpSpPr>
        <p:grpSpPr>
          <a:xfrm rot="0">
            <a:off x="561004" y="2889820"/>
            <a:ext cx="2016094" cy="2016094"/>
            <a:chOff x="0" y="0"/>
            <a:chExt cx="2688126" cy="2688126"/>
          </a:xfrm>
        </p:grpSpPr>
        <p:grpSp>
          <p:nvGrpSpPr>
            <p:cNvPr name="Group 13" id="13"/>
            <p:cNvGrpSpPr/>
            <p:nvPr/>
          </p:nvGrpSpPr>
          <p:grpSpPr>
            <a:xfrm rot="0">
              <a:off x="0" y="0"/>
              <a:ext cx="2688126" cy="268812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95250" cap="sq">
                <a:solidFill>
                  <a:srgbClr val="ED8C02"/>
                </a:solidFill>
                <a:prstDash val="solid"/>
                <a:miter/>
              </a:ln>
            </p:spPr>
          </p:sp>
          <p:sp>
            <p:nvSpPr>
              <p:cNvPr name="TextBox 15" id="15"/>
              <p:cNvSpPr txBox="true"/>
              <p:nvPr/>
            </p:nvSpPr>
            <p:spPr>
              <a:xfrm>
                <a:off x="76200" y="95250"/>
                <a:ext cx="660400" cy="641350"/>
              </a:xfrm>
              <a:prstGeom prst="rect">
                <a:avLst/>
              </a:prstGeom>
            </p:spPr>
            <p:txBody>
              <a:bodyPr anchor="ctr" rtlCol="false" tIns="50800" lIns="50800" bIns="50800" rIns="50800"/>
              <a:lstStyle/>
              <a:p>
                <a:pPr algn="ctr">
                  <a:lnSpc>
                    <a:spcPts val="1942"/>
                  </a:lnSpc>
                </a:pPr>
              </a:p>
            </p:txBody>
          </p:sp>
        </p:grpSp>
        <p:sp>
          <p:nvSpPr>
            <p:cNvPr name="TextBox 16" id="16"/>
            <p:cNvSpPr txBox="true"/>
            <p:nvPr/>
          </p:nvSpPr>
          <p:spPr>
            <a:xfrm rot="0">
              <a:off x="141358" y="850205"/>
              <a:ext cx="2378652" cy="1081793"/>
            </a:xfrm>
            <a:prstGeom prst="rect">
              <a:avLst/>
            </a:prstGeom>
          </p:spPr>
          <p:txBody>
            <a:bodyPr anchor="t" rtlCol="false" tIns="0" lIns="0" bIns="0" rIns="0">
              <a:spAutoFit/>
            </a:bodyPr>
            <a:lstStyle/>
            <a:p>
              <a:pPr algn="ctr">
                <a:lnSpc>
                  <a:spcPts val="5550"/>
                </a:lnSpc>
              </a:pPr>
              <a:r>
                <a:rPr lang="en-US" sz="6167">
                  <a:solidFill>
                    <a:srgbClr val="0B2F3D"/>
                  </a:solidFill>
                  <a:latin typeface="Abril Fatface"/>
                </a:rPr>
                <a:t>01</a:t>
              </a:r>
            </a:p>
          </p:txBody>
        </p:sp>
      </p:grpSp>
      <p:sp>
        <p:nvSpPr>
          <p:cNvPr name="Freeform 17" id="17"/>
          <p:cNvSpPr/>
          <p:nvPr/>
        </p:nvSpPr>
        <p:spPr>
          <a:xfrm flipH="false" flipV="false" rot="0">
            <a:off x="11729073" y="6606152"/>
            <a:ext cx="2837586" cy="3024558"/>
          </a:xfrm>
          <a:custGeom>
            <a:avLst/>
            <a:gdLst/>
            <a:ahLst/>
            <a:cxnLst/>
            <a:rect r="r" b="b" t="t" l="l"/>
            <a:pathLst>
              <a:path h="3024558" w="2837586">
                <a:moveTo>
                  <a:pt x="0" y="0"/>
                </a:moveTo>
                <a:lnTo>
                  <a:pt x="2837586" y="0"/>
                </a:lnTo>
                <a:lnTo>
                  <a:pt x="2837586" y="3024559"/>
                </a:lnTo>
                <a:lnTo>
                  <a:pt x="0" y="3024559"/>
                </a:lnTo>
                <a:lnTo>
                  <a:pt x="0" y="0"/>
                </a:lnTo>
                <a:close/>
              </a:path>
            </a:pathLst>
          </a:custGeom>
          <a:blipFill>
            <a:blip r:embed="rId10">
              <a:alphaModFix amt="5000"/>
              <a:extLst>
                <a:ext uri="{96DAC541-7B7A-43D3-8B79-37D633B846F1}">
                  <asvg:svgBlip xmlns:asvg="http://schemas.microsoft.com/office/drawing/2016/SVG/main" r:embed="rId11"/>
                </a:ext>
              </a:extLst>
            </a:blip>
            <a:stretch>
              <a:fillRect l="0" t="0" r="0" b="0"/>
            </a:stretch>
          </a:blipFill>
        </p:spPr>
      </p:sp>
      <p:sp>
        <p:nvSpPr>
          <p:cNvPr name="TextBox 18" id="18"/>
          <p:cNvSpPr txBox="true"/>
          <p:nvPr/>
        </p:nvSpPr>
        <p:spPr>
          <a:xfrm rot="0">
            <a:off x="1955582" y="4026181"/>
            <a:ext cx="6261537" cy="558506"/>
          </a:xfrm>
          <a:prstGeom prst="rect">
            <a:avLst/>
          </a:prstGeom>
        </p:spPr>
        <p:txBody>
          <a:bodyPr anchor="t" rtlCol="false" tIns="0" lIns="0" bIns="0" rIns="0">
            <a:spAutoFit/>
          </a:bodyPr>
          <a:lstStyle/>
          <a:p>
            <a:pPr algn="ctr">
              <a:lnSpc>
                <a:spcPts val="4609"/>
              </a:lnSpc>
            </a:pPr>
            <a:r>
              <a:rPr lang="en-US" sz="2880">
                <a:solidFill>
                  <a:srgbClr val="FFFFFF"/>
                </a:solidFill>
                <a:latin typeface="Roboto Bold"/>
              </a:rPr>
              <a:t>Improve Platform Navigation</a:t>
            </a:r>
          </a:p>
        </p:txBody>
      </p:sp>
      <p:grpSp>
        <p:nvGrpSpPr>
          <p:cNvPr name="Group 19" id="19"/>
          <p:cNvGrpSpPr/>
          <p:nvPr/>
        </p:nvGrpSpPr>
        <p:grpSpPr>
          <a:xfrm rot="0">
            <a:off x="9976971" y="3818855"/>
            <a:ext cx="7597985" cy="5216980"/>
            <a:chOff x="0" y="0"/>
            <a:chExt cx="1613280" cy="1107722"/>
          </a:xfrm>
        </p:grpSpPr>
        <p:sp>
          <p:nvSpPr>
            <p:cNvPr name="Freeform 20" id="20"/>
            <p:cNvSpPr/>
            <p:nvPr/>
          </p:nvSpPr>
          <p:spPr>
            <a:xfrm flipH="false" flipV="false" rot="0">
              <a:off x="0" y="0"/>
              <a:ext cx="1613280" cy="1107722"/>
            </a:xfrm>
            <a:custGeom>
              <a:avLst/>
              <a:gdLst/>
              <a:ahLst/>
              <a:cxnLst/>
              <a:rect r="r" b="b" t="t" l="l"/>
              <a:pathLst>
                <a:path h="1107722" w="1613280">
                  <a:moveTo>
                    <a:pt x="51966" y="0"/>
                  </a:moveTo>
                  <a:lnTo>
                    <a:pt x="1561314" y="0"/>
                  </a:lnTo>
                  <a:cubicBezTo>
                    <a:pt x="1590014" y="0"/>
                    <a:pt x="1613280" y="23266"/>
                    <a:pt x="1613280" y="51966"/>
                  </a:cubicBezTo>
                  <a:lnTo>
                    <a:pt x="1613280" y="1055755"/>
                  </a:lnTo>
                  <a:cubicBezTo>
                    <a:pt x="1613280" y="1084456"/>
                    <a:pt x="1590014" y="1107722"/>
                    <a:pt x="1561314" y="1107722"/>
                  </a:cubicBezTo>
                  <a:lnTo>
                    <a:pt x="51966" y="1107722"/>
                  </a:lnTo>
                  <a:cubicBezTo>
                    <a:pt x="23266" y="1107722"/>
                    <a:pt x="0" y="1084456"/>
                    <a:pt x="0" y="1055755"/>
                  </a:cubicBezTo>
                  <a:lnTo>
                    <a:pt x="0" y="51966"/>
                  </a:lnTo>
                  <a:cubicBezTo>
                    <a:pt x="0" y="23266"/>
                    <a:pt x="23266" y="0"/>
                    <a:pt x="51966" y="0"/>
                  </a:cubicBezTo>
                  <a:close/>
                </a:path>
              </a:pathLst>
            </a:custGeom>
            <a:solidFill>
              <a:srgbClr val="0B2F3D"/>
            </a:solidFill>
          </p:spPr>
        </p:sp>
        <p:sp>
          <p:nvSpPr>
            <p:cNvPr name="TextBox 21" id="21"/>
            <p:cNvSpPr txBox="true"/>
            <p:nvPr/>
          </p:nvSpPr>
          <p:spPr>
            <a:xfrm>
              <a:off x="0" y="28575"/>
              <a:ext cx="1613280" cy="1079147"/>
            </a:xfrm>
            <a:prstGeom prst="rect">
              <a:avLst/>
            </a:prstGeom>
          </p:spPr>
          <p:txBody>
            <a:bodyPr anchor="ctr" rtlCol="false" tIns="50800" lIns="50800" bIns="50800" rIns="50800"/>
            <a:lstStyle/>
            <a:p>
              <a:pPr algn="ctr">
                <a:lnSpc>
                  <a:spcPts val="1663"/>
                </a:lnSpc>
              </a:pPr>
            </a:p>
          </p:txBody>
        </p:sp>
      </p:grpSp>
      <p:sp>
        <p:nvSpPr>
          <p:cNvPr name="TextBox 22" id="22"/>
          <p:cNvSpPr txBox="true"/>
          <p:nvPr/>
        </p:nvSpPr>
        <p:spPr>
          <a:xfrm rot="0">
            <a:off x="10465622" y="5038725"/>
            <a:ext cx="6600164" cy="3307293"/>
          </a:xfrm>
          <a:prstGeom prst="rect">
            <a:avLst/>
          </a:prstGeom>
        </p:spPr>
        <p:txBody>
          <a:bodyPr anchor="t" rtlCol="false" tIns="0" lIns="0" bIns="0" rIns="0">
            <a:spAutoFit/>
          </a:bodyPr>
          <a:lstStyle/>
          <a:p>
            <a:pPr algn="l" marL="506150" indent="-253075" lvl="1">
              <a:lnSpc>
                <a:spcPts val="3750"/>
              </a:lnSpc>
              <a:buFont typeface="Arial"/>
              <a:buChar char="•"/>
            </a:pPr>
            <a:r>
              <a:rPr lang="en-US" sz="2344">
                <a:solidFill>
                  <a:srgbClr val="FFFFFF"/>
                </a:solidFill>
                <a:latin typeface="Roboto"/>
              </a:rPr>
              <a:t>Action: Implement a comprehensive onboarding tutorial for new users, including step-by-step guides and instructional videos.</a:t>
            </a:r>
          </a:p>
          <a:p>
            <a:pPr algn="l" marL="506150" indent="-253075" lvl="1">
              <a:lnSpc>
                <a:spcPts val="3750"/>
              </a:lnSpc>
              <a:buFont typeface="Arial"/>
              <a:buChar char="•"/>
            </a:pPr>
            <a:r>
              <a:rPr lang="en-US" sz="2344">
                <a:solidFill>
                  <a:srgbClr val="FFFFFF"/>
                </a:solidFill>
                <a:latin typeface="Roboto"/>
              </a:rPr>
              <a:t>Justification: Reduces confusion and helps new users get started quickly, increasing user satisfaction and retention.</a:t>
            </a:r>
          </a:p>
          <a:p>
            <a:pPr algn="l">
              <a:lnSpc>
                <a:spcPts val="3750"/>
              </a:lnSpc>
            </a:pPr>
          </a:p>
        </p:txBody>
      </p:sp>
      <p:grpSp>
        <p:nvGrpSpPr>
          <p:cNvPr name="Group 23" id="23"/>
          <p:cNvGrpSpPr/>
          <p:nvPr/>
        </p:nvGrpSpPr>
        <p:grpSpPr>
          <a:xfrm rot="0">
            <a:off x="9311496" y="2889820"/>
            <a:ext cx="2016094" cy="2016094"/>
            <a:chOff x="0" y="0"/>
            <a:chExt cx="2688126" cy="2688126"/>
          </a:xfrm>
        </p:grpSpPr>
        <p:grpSp>
          <p:nvGrpSpPr>
            <p:cNvPr name="Group 24" id="24"/>
            <p:cNvGrpSpPr/>
            <p:nvPr/>
          </p:nvGrpSpPr>
          <p:grpSpPr>
            <a:xfrm rot="0">
              <a:off x="0" y="0"/>
              <a:ext cx="2688126" cy="2688126"/>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95250" cap="sq">
                <a:solidFill>
                  <a:srgbClr val="ED8C02"/>
                </a:solidFill>
                <a:prstDash val="solid"/>
                <a:miter/>
              </a:ln>
            </p:spPr>
          </p:sp>
          <p:sp>
            <p:nvSpPr>
              <p:cNvPr name="TextBox 26" id="26"/>
              <p:cNvSpPr txBox="true"/>
              <p:nvPr/>
            </p:nvSpPr>
            <p:spPr>
              <a:xfrm>
                <a:off x="76200" y="95250"/>
                <a:ext cx="660400" cy="641350"/>
              </a:xfrm>
              <a:prstGeom prst="rect">
                <a:avLst/>
              </a:prstGeom>
            </p:spPr>
            <p:txBody>
              <a:bodyPr anchor="ctr" rtlCol="false" tIns="50800" lIns="50800" bIns="50800" rIns="50800"/>
              <a:lstStyle/>
              <a:p>
                <a:pPr algn="ctr">
                  <a:lnSpc>
                    <a:spcPts val="1942"/>
                  </a:lnSpc>
                </a:pPr>
              </a:p>
            </p:txBody>
          </p:sp>
        </p:grpSp>
        <p:sp>
          <p:nvSpPr>
            <p:cNvPr name="TextBox 27" id="27"/>
            <p:cNvSpPr txBox="true"/>
            <p:nvPr/>
          </p:nvSpPr>
          <p:spPr>
            <a:xfrm rot="0">
              <a:off x="141358" y="850205"/>
              <a:ext cx="2378652" cy="1081793"/>
            </a:xfrm>
            <a:prstGeom prst="rect">
              <a:avLst/>
            </a:prstGeom>
          </p:spPr>
          <p:txBody>
            <a:bodyPr anchor="t" rtlCol="false" tIns="0" lIns="0" bIns="0" rIns="0">
              <a:spAutoFit/>
            </a:bodyPr>
            <a:lstStyle/>
            <a:p>
              <a:pPr algn="ctr">
                <a:lnSpc>
                  <a:spcPts val="5550"/>
                </a:lnSpc>
              </a:pPr>
              <a:r>
                <a:rPr lang="en-US" sz="6167">
                  <a:solidFill>
                    <a:srgbClr val="0B2F3D"/>
                  </a:solidFill>
                  <a:latin typeface="Abril Fatface"/>
                </a:rPr>
                <a:t>02</a:t>
              </a:r>
            </a:p>
          </p:txBody>
        </p:sp>
      </p:grpSp>
      <p:sp>
        <p:nvSpPr>
          <p:cNvPr name="TextBox 28" id="28"/>
          <p:cNvSpPr txBox="true"/>
          <p:nvPr/>
        </p:nvSpPr>
        <p:spPr>
          <a:xfrm rot="0">
            <a:off x="11452502" y="4169056"/>
            <a:ext cx="6247365" cy="817636"/>
          </a:xfrm>
          <a:prstGeom prst="rect">
            <a:avLst/>
          </a:prstGeom>
        </p:spPr>
        <p:txBody>
          <a:bodyPr anchor="t" rtlCol="false" tIns="0" lIns="0" bIns="0" rIns="0">
            <a:spAutoFit/>
          </a:bodyPr>
          <a:lstStyle/>
          <a:p>
            <a:pPr algn="l">
              <a:lnSpc>
                <a:spcPts val="3168"/>
              </a:lnSpc>
            </a:pPr>
            <a:r>
              <a:rPr lang="en-US" sz="2880">
                <a:solidFill>
                  <a:srgbClr val="FFFFFF"/>
                </a:solidFill>
                <a:latin typeface="Roboto Bold"/>
              </a:rPr>
              <a:t>Provide Clear Onboarding Instructions</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58300"/>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730204"/>
            <a:ext cx="1853763" cy="298496"/>
          </a:xfrm>
          <a:prstGeom prst="rect">
            <a:avLst/>
          </a:prstGeom>
        </p:spPr>
        <p:txBody>
          <a:bodyPr anchor="t" rtlCol="false" tIns="0" lIns="0" bIns="0" rIns="0">
            <a:spAutoFit/>
          </a:bodyPr>
          <a:lstStyle/>
          <a:p>
            <a:pPr algn="l">
              <a:lnSpc>
                <a:spcPts val="2162"/>
              </a:lnSpc>
            </a:pPr>
            <a:r>
              <a:rPr lang="en-US" sz="2403">
                <a:solidFill>
                  <a:srgbClr val="0B2F3D"/>
                </a:solidFill>
                <a:latin typeface="Abril Fatface"/>
              </a:rPr>
              <a:t>HCI</a:t>
            </a:r>
          </a:p>
        </p:txBody>
      </p:sp>
      <p:sp>
        <p:nvSpPr>
          <p:cNvPr name="Freeform 5" id="5"/>
          <p:cNvSpPr/>
          <p:nvPr/>
        </p:nvSpPr>
        <p:spPr>
          <a:xfrm flipH="false" flipV="false" rot="0">
            <a:off x="5513498" y="846114"/>
            <a:ext cx="3630502" cy="3630502"/>
          </a:xfrm>
          <a:custGeom>
            <a:avLst/>
            <a:gdLst/>
            <a:ahLst/>
            <a:cxnLst/>
            <a:rect r="r" b="b" t="t" l="l"/>
            <a:pathLst>
              <a:path h="3630502" w="3630502">
                <a:moveTo>
                  <a:pt x="0" y="0"/>
                </a:moveTo>
                <a:lnTo>
                  <a:pt x="3630502" y="0"/>
                </a:lnTo>
                <a:lnTo>
                  <a:pt x="3630502" y="3630502"/>
                </a:lnTo>
                <a:lnTo>
                  <a:pt x="0" y="3630502"/>
                </a:lnTo>
                <a:lnTo>
                  <a:pt x="0" y="0"/>
                </a:lnTo>
                <a:close/>
              </a:path>
            </a:pathLst>
          </a:custGeom>
          <a:blipFill>
            <a:blip r:embed="rId6">
              <a:alphaModFix amt="5000"/>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4813506" y="2613607"/>
            <a:ext cx="2287222" cy="2287222"/>
          </a:xfrm>
          <a:custGeom>
            <a:avLst/>
            <a:gdLst/>
            <a:ahLst/>
            <a:cxnLst/>
            <a:rect r="r" b="b" t="t" l="l"/>
            <a:pathLst>
              <a:path h="2287222" w="2287222">
                <a:moveTo>
                  <a:pt x="0" y="0"/>
                </a:moveTo>
                <a:lnTo>
                  <a:pt x="2287222" y="0"/>
                </a:lnTo>
                <a:lnTo>
                  <a:pt x="2287222" y="2287222"/>
                </a:lnTo>
                <a:lnTo>
                  <a:pt x="0" y="2287222"/>
                </a:lnTo>
                <a:lnTo>
                  <a:pt x="0" y="0"/>
                </a:lnTo>
                <a:close/>
              </a:path>
            </a:pathLst>
          </a:custGeom>
          <a:blipFill>
            <a:blip r:embed="rId8">
              <a:alphaModFix amt="7999"/>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574873" y="1928792"/>
            <a:ext cx="18798673" cy="849636"/>
          </a:xfrm>
          <a:prstGeom prst="rect">
            <a:avLst/>
          </a:prstGeom>
        </p:spPr>
        <p:txBody>
          <a:bodyPr anchor="t" rtlCol="false" tIns="0" lIns="0" bIns="0" rIns="0">
            <a:spAutoFit/>
          </a:bodyPr>
          <a:lstStyle/>
          <a:p>
            <a:pPr algn="ctr">
              <a:lnSpc>
                <a:spcPts val="6120"/>
              </a:lnSpc>
            </a:pPr>
            <a:r>
              <a:rPr lang="en-US" sz="6800">
                <a:solidFill>
                  <a:srgbClr val="0B2F3D"/>
                </a:solidFill>
                <a:latin typeface="Abril Fatface"/>
              </a:rPr>
              <a:t>RECOMMENDATIONS</a:t>
            </a:r>
          </a:p>
        </p:txBody>
      </p:sp>
      <p:grpSp>
        <p:nvGrpSpPr>
          <p:cNvPr name="Group 8" id="8"/>
          <p:cNvGrpSpPr/>
          <p:nvPr/>
        </p:nvGrpSpPr>
        <p:grpSpPr>
          <a:xfrm rot="0">
            <a:off x="1226479" y="3818855"/>
            <a:ext cx="7597985" cy="5114853"/>
            <a:chOff x="0" y="0"/>
            <a:chExt cx="1613280" cy="1086037"/>
          </a:xfrm>
        </p:grpSpPr>
        <p:sp>
          <p:nvSpPr>
            <p:cNvPr name="Freeform 9" id="9"/>
            <p:cNvSpPr/>
            <p:nvPr/>
          </p:nvSpPr>
          <p:spPr>
            <a:xfrm flipH="false" flipV="false" rot="0">
              <a:off x="0" y="0"/>
              <a:ext cx="1613280" cy="1086037"/>
            </a:xfrm>
            <a:custGeom>
              <a:avLst/>
              <a:gdLst/>
              <a:ahLst/>
              <a:cxnLst/>
              <a:rect r="r" b="b" t="t" l="l"/>
              <a:pathLst>
                <a:path h="1086037" w="1613280">
                  <a:moveTo>
                    <a:pt x="51966" y="0"/>
                  </a:moveTo>
                  <a:lnTo>
                    <a:pt x="1561314" y="0"/>
                  </a:lnTo>
                  <a:cubicBezTo>
                    <a:pt x="1590014" y="0"/>
                    <a:pt x="1613280" y="23266"/>
                    <a:pt x="1613280" y="51966"/>
                  </a:cubicBezTo>
                  <a:lnTo>
                    <a:pt x="1613280" y="1034071"/>
                  </a:lnTo>
                  <a:cubicBezTo>
                    <a:pt x="1613280" y="1062771"/>
                    <a:pt x="1590014" y="1086037"/>
                    <a:pt x="1561314" y="1086037"/>
                  </a:cubicBezTo>
                  <a:lnTo>
                    <a:pt x="51966" y="1086037"/>
                  </a:lnTo>
                  <a:cubicBezTo>
                    <a:pt x="23266" y="1086037"/>
                    <a:pt x="0" y="1062771"/>
                    <a:pt x="0" y="1034071"/>
                  </a:cubicBezTo>
                  <a:lnTo>
                    <a:pt x="0" y="51966"/>
                  </a:lnTo>
                  <a:cubicBezTo>
                    <a:pt x="0" y="23266"/>
                    <a:pt x="23266" y="0"/>
                    <a:pt x="51966" y="0"/>
                  </a:cubicBezTo>
                  <a:close/>
                </a:path>
              </a:pathLst>
            </a:custGeom>
            <a:solidFill>
              <a:srgbClr val="0B2F3D"/>
            </a:solidFill>
          </p:spPr>
        </p:sp>
        <p:sp>
          <p:nvSpPr>
            <p:cNvPr name="TextBox 10" id="10"/>
            <p:cNvSpPr txBox="true"/>
            <p:nvPr/>
          </p:nvSpPr>
          <p:spPr>
            <a:xfrm>
              <a:off x="0" y="28575"/>
              <a:ext cx="1613280" cy="1057462"/>
            </a:xfrm>
            <a:prstGeom prst="rect">
              <a:avLst/>
            </a:prstGeom>
          </p:spPr>
          <p:txBody>
            <a:bodyPr anchor="ctr" rtlCol="false" tIns="50800" lIns="50800" bIns="50800" rIns="50800"/>
            <a:lstStyle/>
            <a:p>
              <a:pPr algn="ctr">
                <a:lnSpc>
                  <a:spcPts val="1663"/>
                </a:lnSpc>
              </a:pPr>
            </a:p>
          </p:txBody>
        </p:sp>
      </p:grpSp>
      <p:sp>
        <p:nvSpPr>
          <p:cNvPr name="TextBox 11" id="11"/>
          <p:cNvSpPr txBox="true"/>
          <p:nvPr/>
        </p:nvSpPr>
        <p:spPr>
          <a:xfrm rot="0">
            <a:off x="1483326" y="5076825"/>
            <a:ext cx="6449202" cy="3781809"/>
          </a:xfrm>
          <a:prstGeom prst="rect">
            <a:avLst/>
          </a:prstGeom>
        </p:spPr>
        <p:txBody>
          <a:bodyPr anchor="t" rtlCol="false" tIns="0" lIns="0" bIns="0" rIns="0">
            <a:spAutoFit/>
          </a:bodyPr>
          <a:lstStyle/>
          <a:p>
            <a:pPr algn="l" marL="506150" indent="-253075" lvl="1">
              <a:lnSpc>
                <a:spcPts val="3750"/>
              </a:lnSpc>
              <a:buFont typeface="Arial"/>
              <a:buChar char="•"/>
            </a:pPr>
            <a:r>
              <a:rPr lang="en-US" sz="2344">
                <a:solidFill>
                  <a:srgbClr val="FFFFFF"/>
                </a:solidFill>
                <a:latin typeface="Roboto"/>
              </a:rPr>
              <a:t>Action: Provide detailed feedback on quiz answers, including explanations for correct and incorrect responses and links to relevant study materials.</a:t>
            </a:r>
          </a:p>
          <a:p>
            <a:pPr algn="l" marL="506150" indent="-253075" lvl="1">
              <a:lnSpc>
                <a:spcPts val="3750"/>
              </a:lnSpc>
              <a:buFont typeface="Arial"/>
              <a:buChar char="•"/>
            </a:pPr>
            <a:r>
              <a:rPr lang="en-US" sz="2344">
                <a:solidFill>
                  <a:srgbClr val="FFFFFF"/>
                </a:solidFill>
                <a:latin typeface="Roboto"/>
              </a:rPr>
              <a:t>Justification: Helps users understand their mistakes and learn more effectively, leading to improved performance and satisfaction.</a:t>
            </a:r>
          </a:p>
          <a:p>
            <a:pPr algn="l">
              <a:lnSpc>
                <a:spcPts val="3750"/>
              </a:lnSpc>
            </a:pPr>
          </a:p>
        </p:txBody>
      </p:sp>
      <p:grpSp>
        <p:nvGrpSpPr>
          <p:cNvPr name="Group 12" id="12"/>
          <p:cNvGrpSpPr/>
          <p:nvPr/>
        </p:nvGrpSpPr>
        <p:grpSpPr>
          <a:xfrm rot="0">
            <a:off x="561004" y="2889820"/>
            <a:ext cx="2016094" cy="2016094"/>
            <a:chOff x="0" y="0"/>
            <a:chExt cx="2688126" cy="2688126"/>
          </a:xfrm>
        </p:grpSpPr>
        <p:grpSp>
          <p:nvGrpSpPr>
            <p:cNvPr name="Group 13" id="13"/>
            <p:cNvGrpSpPr/>
            <p:nvPr/>
          </p:nvGrpSpPr>
          <p:grpSpPr>
            <a:xfrm rot="0">
              <a:off x="0" y="0"/>
              <a:ext cx="2688126" cy="268812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95250" cap="sq">
                <a:solidFill>
                  <a:srgbClr val="ED8C02"/>
                </a:solidFill>
                <a:prstDash val="solid"/>
                <a:miter/>
              </a:ln>
            </p:spPr>
          </p:sp>
          <p:sp>
            <p:nvSpPr>
              <p:cNvPr name="TextBox 15" id="15"/>
              <p:cNvSpPr txBox="true"/>
              <p:nvPr/>
            </p:nvSpPr>
            <p:spPr>
              <a:xfrm>
                <a:off x="76200" y="95250"/>
                <a:ext cx="660400" cy="641350"/>
              </a:xfrm>
              <a:prstGeom prst="rect">
                <a:avLst/>
              </a:prstGeom>
            </p:spPr>
            <p:txBody>
              <a:bodyPr anchor="ctr" rtlCol="false" tIns="50800" lIns="50800" bIns="50800" rIns="50800"/>
              <a:lstStyle/>
              <a:p>
                <a:pPr algn="ctr">
                  <a:lnSpc>
                    <a:spcPts val="1942"/>
                  </a:lnSpc>
                </a:pPr>
              </a:p>
            </p:txBody>
          </p:sp>
        </p:grpSp>
        <p:sp>
          <p:nvSpPr>
            <p:cNvPr name="TextBox 16" id="16"/>
            <p:cNvSpPr txBox="true"/>
            <p:nvPr/>
          </p:nvSpPr>
          <p:spPr>
            <a:xfrm rot="0">
              <a:off x="141358" y="850205"/>
              <a:ext cx="2378652" cy="1081793"/>
            </a:xfrm>
            <a:prstGeom prst="rect">
              <a:avLst/>
            </a:prstGeom>
          </p:spPr>
          <p:txBody>
            <a:bodyPr anchor="t" rtlCol="false" tIns="0" lIns="0" bIns="0" rIns="0">
              <a:spAutoFit/>
            </a:bodyPr>
            <a:lstStyle/>
            <a:p>
              <a:pPr algn="ctr">
                <a:lnSpc>
                  <a:spcPts val="5550"/>
                </a:lnSpc>
              </a:pPr>
              <a:r>
                <a:rPr lang="en-US" sz="6167">
                  <a:solidFill>
                    <a:srgbClr val="0B2F3D"/>
                  </a:solidFill>
                  <a:latin typeface="Abril Fatface"/>
                </a:rPr>
                <a:t>03</a:t>
              </a:r>
            </a:p>
          </p:txBody>
        </p:sp>
      </p:grpSp>
      <p:sp>
        <p:nvSpPr>
          <p:cNvPr name="Freeform 17" id="17"/>
          <p:cNvSpPr/>
          <p:nvPr/>
        </p:nvSpPr>
        <p:spPr>
          <a:xfrm flipH="false" flipV="false" rot="0">
            <a:off x="11729073" y="6606152"/>
            <a:ext cx="2837586" cy="3024558"/>
          </a:xfrm>
          <a:custGeom>
            <a:avLst/>
            <a:gdLst/>
            <a:ahLst/>
            <a:cxnLst/>
            <a:rect r="r" b="b" t="t" l="l"/>
            <a:pathLst>
              <a:path h="3024558" w="2837586">
                <a:moveTo>
                  <a:pt x="0" y="0"/>
                </a:moveTo>
                <a:lnTo>
                  <a:pt x="2837586" y="0"/>
                </a:lnTo>
                <a:lnTo>
                  <a:pt x="2837586" y="3024559"/>
                </a:lnTo>
                <a:lnTo>
                  <a:pt x="0" y="3024559"/>
                </a:lnTo>
                <a:lnTo>
                  <a:pt x="0" y="0"/>
                </a:lnTo>
                <a:close/>
              </a:path>
            </a:pathLst>
          </a:custGeom>
          <a:blipFill>
            <a:blip r:embed="rId10">
              <a:alphaModFix amt="5000"/>
              <a:extLst>
                <a:ext uri="{96DAC541-7B7A-43D3-8B79-37D633B846F1}">
                  <asvg:svgBlip xmlns:asvg="http://schemas.microsoft.com/office/drawing/2016/SVG/main" r:embed="rId11"/>
                </a:ext>
              </a:extLst>
            </a:blip>
            <a:stretch>
              <a:fillRect l="0" t="0" r="0" b="0"/>
            </a:stretch>
          </a:blipFill>
        </p:spPr>
      </p:sp>
      <p:sp>
        <p:nvSpPr>
          <p:cNvPr name="TextBox 18" id="18"/>
          <p:cNvSpPr txBox="true"/>
          <p:nvPr/>
        </p:nvSpPr>
        <p:spPr>
          <a:xfrm rot="0">
            <a:off x="2739023" y="3980244"/>
            <a:ext cx="6261537" cy="870434"/>
          </a:xfrm>
          <a:prstGeom prst="rect">
            <a:avLst/>
          </a:prstGeom>
        </p:spPr>
        <p:txBody>
          <a:bodyPr anchor="t" rtlCol="false" tIns="0" lIns="0" bIns="0" rIns="0">
            <a:spAutoFit/>
          </a:bodyPr>
          <a:lstStyle/>
          <a:p>
            <a:pPr algn="l">
              <a:lnSpc>
                <a:spcPts val="3428"/>
              </a:lnSpc>
            </a:pPr>
            <a:r>
              <a:rPr lang="en-US" sz="2880">
                <a:solidFill>
                  <a:srgbClr val="FFFFFF"/>
                </a:solidFill>
                <a:latin typeface="Roboto Bold"/>
              </a:rPr>
              <a:t>Enhance Feedback on Quiz Performance</a:t>
            </a:r>
          </a:p>
        </p:txBody>
      </p:sp>
      <p:grpSp>
        <p:nvGrpSpPr>
          <p:cNvPr name="Group 19" id="19"/>
          <p:cNvGrpSpPr/>
          <p:nvPr/>
        </p:nvGrpSpPr>
        <p:grpSpPr>
          <a:xfrm rot="0">
            <a:off x="9976971" y="3828380"/>
            <a:ext cx="7597985" cy="5114853"/>
            <a:chOff x="0" y="0"/>
            <a:chExt cx="1613280" cy="1086037"/>
          </a:xfrm>
        </p:grpSpPr>
        <p:sp>
          <p:nvSpPr>
            <p:cNvPr name="Freeform 20" id="20"/>
            <p:cNvSpPr/>
            <p:nvPr/>
          </p:nvSpPr>
          <p:spPr>
            <a:xfrm flipH="false" flipV="false" rot="0">
              <a:off x="0" y="0"/>
              <a:ext cx="1613280" cy="1086037"/>
            </a:xfrm>
            <a:custGeom>
              <a:avLst/>
              <a:gdLst/>
              <a:ahLst/>
              <a:cxnLst/>
              <a:rect r="r" b="b" t="t" l="l"/>
              <a:pathLst>
                <a:path h="1086037" w="1613280">
                  <a:moveTo>
                    <a:pt x="51966" y="0"/>
                  </a:moveTo>
                  <a:lnTo>
                    <a:pt x="1561314" y="0"/>
                  </a:lnTo>
                  <a:cubicBezTo>
                    <a:pt x="1590014" y="0"/>
                    <a:pt x="1613280" y="23266"/>
                    <a:pt x="1613280" y="51966"/>
                  </a:cubicBezTo>
                  <a:lnTo>
                    <a:pt x="1613280" y="1034071"/>
                  </a:lnTo>
                  <a:cubicBezTo>
                    <a:pt x="1613280" y="1062771"/>
                    <a:pt x="1590014" y="1086037"/>
                    <a:pt x="1561314" y="1086037"/>
                  </a:cubicBezTo>
                  <a:lnTo>
                    <a:pt x="51966" y="1086037"/>
                  </a:lnTo>
                  <a:cubicBezTo>
                    <a:pt x="23266" y="1086037"/>
                    <a:pt x="0" y="1062771"/>
                    <a:pt x="0" y="1034071"/>
                  </a:cubicBezTo>
                  <a:lnTo>
                    <a:pt x="0" y="51966"/>
                  </a:lnTo>
                  <a:cubicBezTo>
                    <a:pt x="0" y="23266"/>
                    <a:pt x="23266" y="0"/>
                    <a:pt x="51966" y="0"/>
                  </a:cubicBezTo>
                  <a:close/>
                </a:path>
              </a:pathLst>
            </a:custGeom>
            <a:solidFill>
              <a:srgbClr val="0B2F3D"/>
            </a:solidFill>
          </p:spPr>
        </p:sp>
        <p:sp>
          <p:nvSpPr>
            <p:cNvPr name="TextBox 21" id="21"/>
            <p:cNvSpPr txBox="true"/>
            <p:nvPr/>
          </p:nvSpPr>
          <p:spPr>
            <a:xfrm>
              <a:off x="0" y="28575"/>
              <a:ext cx="1613280" cy="1057462"/>
            </a:xfrm>
            <a:prstGeom prst="rect">
              <a:avLst/>
            </a:prstGeom>
          </p:spPr>
          <p:txBody>
            <a:bodyPr anchor="ctr" rtlCol="false" tIns="50800" lIns="50800" bIns="50800" rIns="50800"/>
            <a:lstStyle/>
            <a:p>
              <a:pPr algn="ctr">
                <a:lnSpc>
                  <a:spcPts val="1663"/>
                </a:lnSpc>
              </a:pPr>
            </a:p>
          </p:txBody>
        </p:sp>
      </p:grpSp>
      <p:sp>
        <p:nvSpPr>
          <p:cNvPr name="TextBox 22" id="22"/>
          <p:cNvSpPr txBox="true"/>
          <p:nvPr/>
        </p:nvSpPr>
        <p:spPr>
          <a:xfrm rot="0">
            <a:off x="10338593" y="4915440"/>
            <a:ext cx="7250534" cy="4256325"/>
          </a:xfrm>
          <a:prstGeom prst="rect">
            <a:avLst/>
          </a:prstGeom>
        </p:spPr>
        <p:txBody>
          <a:bodyPr anchor="t" rtlCol="false" tIns="0" lIns="0" bIns="0" rIns="0">
            <a:spAutoFit/>
          </a:bodyPr>
          <a:lstStyle/>
          <a:p>
            <a:pPr algn="l" marL="506150" indent="-253075" lvl="1">
              <a:lnSpc>
                <a:spcPts val="3750"/>
              </a:lnSpc>
              <a:buFont typeface="Arial"/>
              <a:buChar char="•"/>
            </a:pPr>
            <a:r>
              <a:rPr lang="en-US" sz="2344">
                <a:solidFill>
                  <a:srgbClr val="FFFFFF"/>
                </a:solidFill>
                <a:latin typeface="Roboto"/>
              </a:rPr>
              <a:t>Action: Introduce more customization features, such as adjustable font sizes, color themes, and interface layouts. Ensure these options are easily accessible in the user settings.</a:t>
            </a:r>
          </a:p>
          <a:p>
            <a:pPr algn="l" marL="506150" indent="-253075" lvl="1">
              <a:lnSpc>
                <a:spcPts val="3750"/>
              </a:lnSpc>
              <a:buFont typeface="Arial"/>
              <a:buChar char="•"/>
            </a:pPr>
            <a:r>
              <a:rPr lang="en-US" sz="2344">
                <a:solidFill>
                  <a:srgbClr val="FFFFFF"/>
                </a:solidFill>
                <a:latin typeface="Roboto"/>
              </a:rPr>
              <a:t>Justification: Improves accessibility and user comfort, making the platform more accommodating to a diverse user base with varying needs and preferences.</a:t>
            </a:r>
          </a:p>
          <a:p>
            <a:pPr algn="l">
              <a:lnSpc>
                <a:spcPts val="3750"/>
              </a:lnSpc>
            </a:pPr>
          </a:p>
        </p:txBody>
      </p:sp>
      <p:grpSp>
        <p:nvGrpSpPr>
          <p:cNvPr name="Group 23" id="23"/>
          <p:cNvGrpSpPr/>
          <p:nvPr/>
        </p:nvGrpSpPr>
        <p:grpSpPr>
          <a:xfrm rot="0">
            <a:off x="9311496" y="2889820"/>
            <a:ext cx="2016094" cy="2016094"/>
            <a:chOff x="0" y="0"/>
            <a:chExt cx="2688126" cy="2688126"/>
          </a:xfrm>
        </p:grpSpPr>
        <p:grpSp>
          <p:nvGrpSpPr>
            <p:cNvPr name="Group 24" id="24"/>
            <p:cNvGrpSpPr/>
            <p:nvPr/>
          </p:nvGrpSpPr>
          <p:grpSpPr>
            <a:xfrm rot="0">
              <a:off x="0" y="0"/>
              <a:ext cx="2688126" cy="2688126"/>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95250" cap="sq">
                <a:solidFill>
                  <a:srgbClr val="ED8C02"/>
                </a:solidFill>
                <a:prstDash val="solid"/>
                <a:miter/>
              </a:ln>
            </p:spPr>
          </p:sp>
          <p:sp>
            <p:nvSpPr>
              <p:cNvPr name="TextBox 26" id="26"/>
              <p:cNvSpPr txBox="true"/>
              <p:nvPr/>
            </p:nvSpPr>
            <p:spPr>
              <a:xfrm>
                <a:off x="76200" y="95250"/>
                <a:ext cx="660400" cy="641350"/>
              </a:xfrm>
              <a:prstGeom prst="rect">
                <a:avLst/>
              </a:prstGeom>
            </p:spPr>
            <p:txBody>
              <a:bodyPr anchor="ctr" rtlCol="false" tIns="50800" lIns="50800" bIns="50800" rIns="50800"/>
              <a:lstStyle/>
              <a:p>
                <a:pPr algn="ctr">
                  <a:lnSpc>
                    <a:spcPts val="1942"/>
                  </a:lnSpc>
                </a:pPr>
              </a:p>
            </p:txBody>
          </p:sp>
        </p:grpSp>
        <p:sp>
          <p:nvSpPr>
            <p:cNvPr name="TextBox 27" id="27"/>
            <p:cNvSpPr txBox="true"/>
            <p:nvPr/>
          </p:nvSpPr>
          <p:spPr>
            <a:xfrm rot="0">
              <a:off x="141358" y="850205"/>
              <a:ext cx="2378652" cy="1081793"/>
            </a:xfrm>
            <a:prstGeom prst="rect">
              <a:avLst/>
            </a:prstGeom>
          </p:spPr>
          <p:txBody>
            <a:bodyPr anchor="t" rtlCol="false" tIns="0" lIns="0" bIns="0" rIns="0">
              <a:spAutoFit/>
            </a:bodyPr>
            <a:lstStyle/>
            <a:p>
              <a:pPr algn="ctr">
                <a:lnSpc>
                  <a:spcPts val="5550"/>
                </a:lnSpc>
              </a:pPr>
              <a:r>
                <a:rPr lang="en-US" sz="6167">
                  <a:solidFill>
                    <a:srgbClr val="0B2F3D"/>
                  </a:solidFill>
                  <a:latin typeface="Abril Fatface"/>
                </a:rPr>
                <a:t>04</a:t>
              </a:r>
            </a:p>
          </p:txBody>
        </p:sp>
      </p:grpSp>
      <p:sp>
        <p:nvSpPr>
          <p:cNvPr name="TextBox 28" id="28"/>
          <p:cNvSpPr txBox="true"/>
          <p:nvPr/>
        </p:nvSpPr>
        <p:spPr>
          <a:xfrm rot="0">
            <a:off x="11327591" y="4042519"/>
            <a:ext cx="6261537" cy="558506"/>
          </a:xfrm>
          <a:prstGeom prst="rect">
            <a:avLst/>
          </a:prstGeom>
        </p:spPr>
        <p:txBody>
          <a:bodyPr anchor="t" rtlCol="false" tIns="0" lIns="0" bIns="0" rIns="0">
            <a:spAutoFit/>
          </a:bodyPr>
          <a:lstStyle/>
          <a:p>
            <a:pPr algn="l">
              <a:lnSpc>
                <a:spcPts val="4609"/>
              </a:lnSpc>
            </a:pPr>
            <a:r>
              <a:rPr lang="en-US" sz="2880">
                <a:solidFill>
                  <a:srgbClr val="FFFFFF"/>
                </a:solidFill>
                <a:latin typeface="Roboto Bold"/>
              </a:rPr>
              <a:t> Increase Customization Options</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58300"/>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730204"/>
            <a:ext cx="1853763" cy="298496"/>
          </a:xfrm>
          <a:prstGeom prst="rect">
            <a:avLst/>
          </a:prstGeom>
        </p:spPr>
        <p:txBody>
          <a:bodyPr anchor="t" rtlCol="false" tIns="0" lIns="0" bIns="0" rIns="0">
            <a:spAutoFit/>
          </a:bodyPr>
          <a:lstStyle/>
          <a:p>
            <a:pPr algn="l">
              <a:lnSpc>
                <a:spcPts val="2162"/>
              </a:lnSpc>
            </a:pPr>
            <a:r>
              <a:rPr lang="en-US" sz="2403">
                <a:solidFill>
                  <a:srgbClr val="0B2F3D"/>
                </a:solidFill>
                <a:latin typeface="Abril Fatface"/>
              </a:rPr>
              <a:t>HCI</a:t>
            </a:r>
          </a:p>
        </p:txBody>
      </p:sp>
      <p:sp>
        <p:nvSpPr>
          <p:cNvPr name="Freeform 5" id="5"/>
          <p:cNvSpPr/>
          <p:nvPr/>
        </p:nvSpPr>
        <p:spPr>
          <a:xfrm flipH="false" flipV="false" rot="0">
            <a:off x="5513498" y="846114"/>
            <a:ext cx="3630502" cy="3630502"/>
          </a:xfrm>
          <a:custGeom>
            <a:avLst/>
            <a:gdLst/>
            <a:ahLst/>
            <a:cxnLst/>
            <a:rect r="r" b="b" t="t" l="l"/>
            <a:pathLst>
              <a:path h="3630502" w="3630502">
                <a:moveTo>
                  <a:pt x="0" y="0"/>
                </a:moveTo>
                <a:lnTo>
                  <a:pt x="3630502" y="0"/>
                </a:lnTo>
                <a:lnTo>
                  <a:pt x="3630502" y="3630502"/>
                </a:lnTo>
                <a:lnTo>
                  <a:pt x="0" y="3630502"/>
                </a:lnTo>
                <a:lnTo>
                  <a:pt x="0" y="0"/>
                </a:lnTo>
                <a:close/>
              </a:path>
            </a:pathLst>
          </a:custGeom>
          <a:blipFill>
            <a:blip r:embed="rId6">
              <a:alphaModFix amt="5000"/>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4813506" y="2613607"/>
            <a:ext cx="2287222" cy="2287222"/>
          </a:xfrm>
          <a:custGeom>
            <a:avLst/>
            <a:gdLst/>
            <a:ahLst/>
            <a:cxnLst/>
            <a:rect r="r" b="b" t="t" l="l"/>
            <a:pathLst>
              <a:path h="2287222" w="2287222">
                <a:moveTo>
                  <a:pt x="0" y="0"/>
                </a:moveTo>
                <a:lnTo>
                  <a:pt x="2287222" y="0"/>
                </a:lnTo>
                <a:lnTo>
                  <a:pt x="2287222" y="2287222"/>
                </a:lnTo>
                <a:lnTo>
                  <a:pt x="0" y="2287222"/>
                </a:lnTo>
                <a:lnTo>
                  <a:pt x="0" y="0"/>
                </a:lnTo>
                <a:close/>
              </a:path>
            </a:pathLst>
          </a:custGeom>
          <a:blipFill>
            <a:blip r:embed="rId8">
              <a:alphaModFix amt="7999"/>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574873" y="1928792"/>
            <a:ext cx="18798673" cy="849636"/>
          </a:xfrm>
          <a:prstGeom prst="rect">
            <a:avLst/>
          </a:prstGeom>
        </p:spPr>
        <p:txBody>
          <a:bodyPr anchor="t" rtlCol="false" tIns="0" lIns="0" bIns="0" rIns="0">
            <a:spAutoFit/>
          </a:bodyPr>
          <a:lstStyle/>
          <a:p>
            <a:pPr algn="ctr">
              <a:lnSpc>
                <a:spcPts val="6120"/>
              </a:lnSpc>
            </a:pPr>
            <a:r>
              <a:rPr lang="en-US" sz="6800">
                <a:solidFill>
                  <a:srgbClr val="0B2F3D"/>
                </a:solidFill>
                <a:latin typeface="Abril Fatface"/>
              </a:rPr>
              <a:t>RECOMMENDATIONS</a:t>
            </a:r>
          </a:p>
        </p:txBody>
      </p:sp>
      <p:grpSp>
        <p:nvGrpSpPr>
          <p:cNvPr name="Group 8" id="8"/>
          <p:cNvGrpSpPr/>
          <p:nvPr/>
        </p:nvGrpSpPr>
        <p:grpSpPr>
          <a:xfrm rot="0">
            <a:off x="1226479" y="3828380"/>
            <a:ext cx="7597985" cy="5114853"/>
            <a:chOff x="0" y="0"/>
            <a:chExt cx="1613280" cy="1086037"/>
          </a:xfrm>
        </p:grpSpPr>
        <p:sp>
          <p:nvSpPr>
            <p:cNvPr name="Freeform 9" id="9"/>
            <p:cNvSpPr/>
            <p:nvPr/>
          </p:nvSpPr>
          <p:spPr>
            <a:xfrm flipH="false" flipV="false" rot="0">
              <a:off x="0" y="0"/>
              <a:ext cx="1613280" cy="1086037"/>
            </a:xfrm>
            <a:custGeom>
              <a:avLst/>
              <a:gdLst/>
              <a:ahLst/>
              <a:cxnLst/>
              <a:rect r="r" b="b" t="t" l="l"/>
              <a:pathLst>
                <a:path h="1086037" w="1613280">
                  <a:moveTo>
                    <a:pt x="51966" y="0"/>
                  </a:moveTo>
                  <a:lnTo>
                    <a:pt x="1561314" y="0"/>
                  </a:lnTo>
                  <a:cubicBezTo>
                    <a:pt x="1590014" y="0"/>
                    <a:pt x="1613280" y="23266"/>
                    <a:pt x="1613280" y="51966"/>
                  </a:cubicBezTo>
                  <a:lnTo>
                    <a:pt x="1613280" y="1034071"/>
                  </a:lnTo>
                  <a:cubicBezTo>
                    <a:pt x="1613280" y="1062771"/>
                    <a:pt x="1590014" y="1086037"/>
                    <a:pt x="1561314" y="1086037"/>
                  </a:cubicBezTo>
                  <a:lnTo>
                    <a:pt x="51966" y="1086037"/>
                  </a:lnTo>
                  <a:cubicBezTo>
                    <a:pt x="23266" y="1086037"/>
                    <a:pt x="0" y="1062771"/>
                    <a:pt x="0" y="1034071"/>
                  </a:cubicBezTo>
                  <a:lnTo>
                    <a:pt x="0" y="51966"/>
                  </a:lnTo>
                  <a:cubicBezTo>
                    <a:pt x="0" y="23266"/>
                    <a:pt x="23266" y="0"/>
                    <a:pt x="51966" y="0"/>
                  </a:cubicBezTo>
                  <a:close/>
                </a:path>
              </a:pathLst>
            </a:custGeom>
            <a:solidFill>
              <a:srgbClr val="0B2F3D"/>
            </a:solidFill>
          </p:spPr>
        </p:sp>
        <p:sp>
          <p:nvSpPr>
            <p:cNvPr name="TextBox 10" id="10"/>
            <p:cNvSpPr txBox="true"/>
            <p:nvPr/>
          </p:nvSpPr>
          <p:spPr>
            <a:xfrm>
              <a:off x="0" y="28575"/>
              <a:ext cx="1613280" cy="1057462"/>
            </a:xfrm>
            <a:prstGeom prst="rect">
              <a:avLst/>
            </a:prstGeom>
          </p:spPr>
          <p:txBody>
            <a:bodyPr anchor="ctr" rtlCol="false" tIns="50800" lIns="50800" bIns="50800" rIns="50800"/>
            <a:lstStyle/>
            <a:p>
              <a:pPr algn="ctr">
                <a:lnSpc>
                  <a:spcPts val="1663"/>
                </a:lnSpc>
              </a:pPr>
            </a:p>
          </p:txBody>
        </p:sp>
      </p:grpSp>
      <p:sp>
        <p:nvSpPr>
          <p:cNvPr name="TextBox 11" id="11"/>
          <p:cNvSpPr txBox="true"/>
          <p:nvPr/>
        </p:nvSpPr>
        <p:spPr>
          <a:xfrm rot="0">
            <a:off x="1270704" y="4944396"/>
            <a:ext cx="7553759" cy="4256325"/>
          </a:xfrm>
          <a:prstGeom prst="rect">
            <a:avLst/>
          </a:prstGeom>
        </p:spPr>
        <p:txBody>
          <a:bodyPr anchor="t" rtlCol="false" tIns="0" lIns="0" bIns="0" rIns="0">
            <a:spAutoFit/>
          </a:bodyPr>
          <a:lstStyle/>
          <a:p>
            <a:pPr algn="l" marL="506150" indent="-253075" lvl="1">
              <a:lnSpc>
                <a:spcPts val="3750"/>
              </a:lnSpc>
              <a:buFont typeface="Arial"/>
              <a:buChar char="•"/>
            </a:pPr>
            <a:r>
              <a:rPr lang="en-US" sz="2344">
                <a:solidFill>
                  <a:srgbClr val="FFFFFF"/>
                </a:solidFill>
                <a:latin typeface="Roboto"/>
              </a:rPr>
              <a:t>Action: Implement instant visual and auditory feedback for actions such as submitting quizzes, updating personal information, and enrolling in courses.</a:t>
            </a:r>
          </a:p>
          <a:p>
            <a:pPr algn="l" marL="506150" indent="-253075" lvl="1">
              <a:lnSpc>
                <a:spcPts val="3750"/>
              </a:lnSpc>
              <a:buFont typeface="Arial"/>
              <a:buChar char="•"/>
            </a:pPr>
            <a:r>
              <a:rPr lang="en-US" sz="2344">
                <a:solidFill>
                  <a:srgbClr val="FFFFFF"/>
                </a:solidFill>
                <a:latin typeface="Roboto"/>
              </a:rPr>
              <a:t>Justification: Clear feedback enhances user confidence and satisfaction by confirming successful actions immediately, reducing uncertainty.</a:t>
            </a:r>
          </a:p>
          <a:p>
            <a:pPr algn="l">
              <a:lnSpc>
                <a:spcPts val="3750"/>
              </a:lnSpc>
            </a:pPr>
          </a:p>
        </p:txBody>
      </p:sp>
      <p:grpSp>
        <p:nvGrpSpPr>
          <p:cNvPr name="Group 12" id="12"/>
          <p:cNvGrpSpPr/>
          <p:nvPr/>
        </p:nvGrpSpPr>
        <p:grpSpPr>
          <a:xfrm rot="0">
            <a:off x="561004" y="2889820"/>
            <a:ext cx="2016094" cy="2016094"/>
            <a:chOff x="0" y="0"/>
            <a:chExt cx="2688126" cy="2688126"/>
          </a:xfrm>
        </p:grpSpPr>
        <p:grpSp>
          <p:nvGrpSpPr>
            <p:cNvPr name="Group 13" id="13"/>
            <p:cNvGrpSpPr/>
            <p:nvPr/>
          </p:nvGrpSpPr>
          <p:grpSpPr>
            <a:xfrm rot="0">
              <a:off x="0" y="0"/>
              <a:ext cx="2688126" cy="268812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95250" cap="sq">
                <a:solidFill>
                  <a:srgbClr val="ED8C02"/>
                </a:solidFill>
                <a:prstDash val="solid"/>
                <a:miter/>
              </a:ln>
            </p:spPr>
          </p:sp>
          <p:sp>
            <p:nvSpPr>
              <p:cNvPr name="TextBox 15" id="15"/>
              <p:cNvSpPr txBox="true"/>
              <p:nvPr/>
            </p:nvSpPr>
            <p:spPr>
              <a:xfrm>
                <a:off x="76200" y="95250"/>
                <a:ext cx="660400" cy="641350"/>
              </a:xfrm>
              <a:prstGeom prst="rect">
                <a:avLst/>
              </a:prstGeom>
            </p:spPr>
            <p:txBody>
              <a:bodyPr anchor="ctr" rtlCol="false" tIns="50800" lIns="50800" bIns="50800" rIns="50800"/>
              <a:lstStyle/>
              <a:p>
                <a:pPr algn="ctr">
                  <a:lnSpc>
                    <a:spcPts val="1942"/>
                  </a:lnSpc>
                </a:pPr>
              </a:p>
            </p:txBody>
          </p:sp>
        </p:grpSp>
        <p:sp>
          <p:nvSpPr>
            <p:cNvPr name="TextBox 16" id="16"/>
            <p:cNvSpPr txBox="true"/>
            <p:nvPr/>
          </p:nvSpPr>
          <p:spPr>
            <a:xfrm rot="0">
              <a:off x="141358" y="850205"/>
              <a:ext cx="2378652" cy="1081793"/>
            </a:xfrm>
            <a:prstGeom prst="rect">
              <a:avLst/>
            </a:prstGeom>
          </p:spPr>
          <p:txBody>
            <a:bodyPr anchor="t" rtlCol="false" tIns="0" lIns="0" bIns="0" rIns="0">
              <a:spAutoFit/>
            </a:bodyPr>
            <a:lstStyle/>
            <a:p>
              <a:pPr algn="ctr">
                <a:lnSpc>
                  <a:spcPts val="5550"/>
                </a:lnSpc>
              </a:pPr>
              <a:r>
                <a:rPr lang="en-US" sz="6167">
                  <a:solidFill>
                    <a:srgbClr val="0B2F3D"/>
                  </a:solidFill>
                  <a:latin typeface="Abril Fatface"/>
                </a:rPr>
                <a:t>05</a:t>
              </a:r>
            </a:p>
          </p:txBody>
        </p:sp>
      </p:grpSp>
      <p:sp>
        <p:nvSpPr>
          <p:cNvPr name="Freeform 17" id="17"/>
          <p:cNvSpPr/>
          <p:nvPr/>
        </p:nvSpPr>
        <p:spPr>
          <a:xfrm flipH="false" flipV="false" rot="0">
            <a:off x="11729073" y="6606152"/>
            <a:ext cx="2837586" cy="3024558"/>
          </a:xfrm>
          <a:custGeom>
            <a:avLst/>
            <a:gdLst/>
            <a:ahLst/>
            <a:cxnLst/>
            <a:rect r="r" b="b" t="t" l="l"/>
            <a:pathLst>
              <a:path h="3024558" w="2837586">
                <a:moveTo>
                  <a:pt x="0" y="0"/>
                </a:moveTo>
                <a:lnTo>
                  <a:pt x="2837586" y="0"/>
                </a:lnTo>
                <a:lnTo>
                  <a:pt x="2837586" y="3024559"/>
                </a:lnTo>
                <a:lnTo>
                  <a:pt x="0" y="3024559"/>
                </a:lnTo>
                <a:lnTo>
                  <a:pt x="0" y="0"/>
                </a:lnTo>
                <a:close/>
              </a:path>
            </a:pathLst>
          </a:custGeom>
          <a:blipFill>
            <a:blip r:embed="rId10">
              <a:alphaModFix amt="5000"/>
              <a:extLst>
                <a:ext uri="{96DAC541-7B7A-43D3-8B79-37D633B846F1}">
                  <asvg:svgBlip xmlns:asvg="http://schemas.microsoft.com/office/drawing/2016/SVG/main" r:embed="rId11"/>
                </a:ext>
              </a:extLst>
            </a:blip>
            <a:stretch>
              <a:fillRect l="0" t="0" r="0" b="0"/>
            </a:stretch>
          </a:blipFill>
        </p:spPr>
      </p:sp>
      <p:sp>
        <p:nvSpPr>
          <p:cNvPr name="TextBox 18" id="18"/>
          <p:cNvSpPr txBox="true"/>
          <p:nvPr/>
        </p:nvSpPr>
        <p:spPr>
          <a:xfrm rot="0">
            <a:off x="2739023" y="3980244"/>
            <a:ext cx="6261537" cy="870434"/>
          </a:xfrm>
          <a:prstGeom prst="rect">
            <a:avLst/>
          </a:prstGeom>
        </p:spPr>
        <p:txBody>
          <a:bodyPr anchor="t" rtlCol="false" tIns="0" lIns="0" bIns="0" rIns="0">
            <a:spAutoFit/>
          </a:bodyPr>
          <a:lstStyle/>
          <a:p>
            <a:pPr algn="l">
              <a:lnSpc>
                <a:spcPts val="3428"/>
              </a:lnSpc>
            </a:pPr>
            <a:r>
              <a:rPr lang="en-US" sz="2880">
                <a:solidFill>
                  <a:srgbClr val="FFFFFF"/>
                </a:solidFill>
                <a:latin typeface="Roboto Bold"/>
              </a:rPr>
              <a:t>Enhance Real-Time Feedback Mechanisms</a:t>
            </a:r>
          </a:p>
        </p:txBody>
      </p:sp>
      <p:grpSp>
        <p:nvGrpSpPr>
          <p:cNvPr name="Group 19" id="19"/>
          <p:cNvGrpSpPr/>
          <p:nvPr/>
        </p:nvGrpSpPr>
        <p:grpSpPr>
          <a:xfrm rot="0">
            <a:off x="9976971" y="3818855"/>
            <a:ext cx="7597985" cy="5124378"/>
            <a:chOff x="0" y="0"/>
            <a:chExt cx="1613280" cy="1088059"/>
          </a:xfrm>
        </p:grpSpPr>
        <p:sp>
          <p:nvSpPr>
            <p:cNvPr name="Freeform 20" id="20"/>
            <p:cNvSpPr/>
            <p:nvPr/>
          </p:nvSpPr>
          <p:spPr>
            <a:xfrm flipH="false" flipV="false" rot="0">
              <a:off x="0" y="0"/>
              <a:ext cx="1613280" cy="1088059"/>
            </a:xfrm>
            <a:custGeom>
              <a:avLst/>
              <a:gdLst/>
              <a:ahLst/>
              <a:cxnLst/>
              <a:rect r="r" b="b" t="t" l="l"/>
              <a:pathLst>
                <a:path h="1088059" w="1613280">
                  <a:moveTo>
                    <a:pt x="51966" y="0"/>
                  </a:moveTo>
                  <a:lnTo>
                    <a:pt x="1561314" y="0"/>
                  </a:lnTo>
                  <a:cubicBezTo>
                    <a:pt x="1590014" y="0"/>
                    <a:pt x="1613280" y="23266"/>
                    <a:pt x="1613280" y="51966"/>
                  </a:cubicBezTo>
                  <a:lnTo>
                    <a:pt x="1613280" y="1036093"/>
                  </a:lnTo>
                  <a:cubicBezTo>
                    <a:pt x="1613280" y="1064793"/>
                    <a:pt x="1590014" y="1088059"/>
                    <a:pt x="1561314" y="1088059"/>
                  </a:cubicBezTo>
                  <a:lnTo>
                    <a:pt x="51966" y="1088059"/>
                  </a:lnTo>
                  <a:cubicBezTo>
                    <a:pt x="23266" y="1088059"/>
                    <a:pt x="0" y="1064793"/>
                    <a:pt x="0" y="1036093"/>
                  </a:cubicBezTo>
                  <a:lnTo>
                    <a:pt x="0" y="51966"/>
                  </a:lnTo>
                  <a:cubicBezTo>
                    <a:pt x="0" y="23266"/>
                    <a:pt x="23266" y="0"/>
                    <a:pt x="51966" y="0"/>
                  </a:cubicBezTo>
                  <a:close/>
                </a:path>
              </a:pathLst>
            </a:custGeom>
            <a:solidFill>
              <a:srgbClr val="0B2F3D"/>
            </a:solidFill>
          </p:spPr>
        </p:sp>
        <p:sp>
          <p:nvSpPr>
            <p:cNvPr name="TextBox 21" id="21"/>
            <p:cNvSpPr txBox="true"/>
            <p:nvPr/>
          </p:nvSpPr>
          <p:spPr>
            <a:xfrm>
              <a:off x="0" y="28575"/>
              <a:ext cx="1613280" cy="1059484"/>
            </a:xfrm>
            <a:prstGeom prst="rect">
              <a:avLst/>
            </a:prstGeom>
          </p:spPr>
          <p:txBody>
            <a:bodyPr anchor="ctr" rtlCol="false" tIns="50800" lIns="50800" bIns="50800" rIns="50800"/>
            <a:lstStyle/>
            <a:p>
              <a:pPr algn="ctr">
                <a:lnSpc>
                  <a:spcPts val="1663"/>
                </a:lnSpc>
              </a:pPr>
            </a:p>
          </p:txBody>
        </p:sp>
      </p:grpSp>
      <p:sp>
        <p:nvSpPr>
          <p:cNvPr name="TextBox 22" id="22"/>
          <p:cNvSpPr txBox="true"/>
          <p:nvPr/>
        </p:nvSpPr>
        <p:spPr>
          <a:xfrm rot="0">
            <a:off x="10150696" y="4886865"/>
            <a:ext cx="7250534" cy="3781809"/>
          </a:xfrm>
          <a:prstGeom prst="rect">
            <a:avLst/>
          </a:prstGeom>
        </p:spPr>
        <p:txBody>
          <a:bodyPr anchor="t" rtlCol="false" tIns="0" lIns="0" bIns="0" rIns="0">
            <a:spAutoFit/>
          </a:bodyPr>
          <a:lstStyle/>
          <a:p>
            <a:pPr algn="l" marL="506150" indent="-253075" lvl="1">
              <a:lnSpc>
                <a:spcPts val="3750"/>
              </a:lnSpc>
              <a:buFont typeface="Arial"/>
              <a:buChar char="•"/>
            </a:pPr>
            <a:r>
              <a:rPr lang="en-US" sz="2344">
                <a:solidFill>
                  <a:srgbClr val="FFFFFF"/>
                </a:solidFill>
                <a:latin typeface="Roboto"/>
              </a:rPr>
              <a:t>Action: Redesign key features like course enrollment and quiz submission processes to be more intuitive, with clear instructions and minimal steps.</a:t>
            </a:r>
          </a:p>
          <a:p>
            <a:pPr algn="l" marL="506150" indent="-253075" lvl="1">
              <a:lnSpc>
                <a:spcPts val="3750"/>
              </a:lnSpc>
              <a:buFont typeface="Arial"/>
              <a:buChar char="•"/>
            </a:pPr>
            <a:r>
              <a:rPr lang="en-US" sz="2344">
                <a:solidFill>
                  <a:srgbClr val="FFFFFF"/>
                </a:solidFill>
                <a:latin typeface="Roboto"/>
              </a:rPr>
              <a:t>Justification: Simplifies user interactions, reducing the potential for errors and enhancing the overall user experience.</a:t>
            </a:r>
          </a:p>
          <a:p>
            <a:pPr algn="l">
              <a:lnSpc>
                <a:spcPts val="3750"/>
              </a:lnSpc>
            </a:pPr>
          </a:p>
        </p:txBody>
      </p:sp>
      <p:grpSp>
        <p:nvGrpSpPr>
          <p:cNvPr name="Group 23" id="23"/>
          <p:cNvGrpSpPr/>
          <p:nvPr/>
        </p:nvGrpSpPr>
        <p:grpSpPr>
          <a:xfrm rot="0">
            <a:off x="9311496" y="2889820"/>
            <a:ext cx="2016094" cy="2016094"/>
            <a:chOff x="0" y="0"/>
            <a:chExt cx="2688126" cy="2688126"/>
          </a:xfrm>
        </p:grpSpPr>
        <p:grpSp>
          <p:nvGrpSpPr>
            <p:cNvPr name="Group 24" id="24"/>
            <p:cNvGrpSpPr/>
            <p:nvPr/>
          </p:nvGrpSpPr>
          <p:grpSpPr>
            <a:xfrm rot="0">
              <a:off x="0" y="0"/>
              <a:ext cx="2688126" cy="2688126"/>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95250" cap="sq">
                <a:solidFill>
                  <a:srgbClr val="ED8C02"/>
                </a:solidFill>
                <a:prstDash val="solid"/>
                <a:miter/>
              </a:ln>
            </p:spPr>
          </p:sp>
          <p:sp>
            <p:nvSpPr>
              <p:cNvPr name="TextBox 26" id="26"/>
              <p:cNvSpPr txBox="true"/>
              <p:nvPr/>
            </p:nvSpPr>
            <p:spPr>
              <a:xfrm>
                <a:off x="76200" y="95250"/>
                <a:ext cx="660400" cy="641350"/>
              </a:xfrm>
              <a:prstGeom prst="rect">
                <a:avLst/>
              </a:prstGeom>
            </p:spPr>
            <p:txBody>
              <a:bodyPr anchor="ctr" rtlCol="false" tIns="50800" lIns="50800" bIns="50800" rIns="50800"/>
              <a:lstStyle/>
              <a:p>
                <a:pPr algn="ctr">
                  <a:lnSpc>
                    <a:spcPts val="1942"/>
                  </a:lnSpc>
                </a:pPr>
              </a:p>
            </p:txBody>
          </p:sp>
        </p:grpSp>
        <p:sp>
          <p:nvSpPr>
            <p:cNvPr name="TextBox 27" id="27"/>
            <p:cNvSpPr txBox="true"/>
            <p:nvPr/>
          </p:nvSpPr>
          <p:spPr>
            <a:xfrm rot="0">
              <a:off x="141358" y="850205"/>
              <a:ext cx="2378652" cy="1081793"/>
            </a:xfrm>
            <a:prstGeom prst="rect">
              <a:avLst/>
            </a:prstGeom>
          </p:spPr>
          <p:txBody>
            <a:bodyPr anchor="t" rtlCol="false" tIns="0" lIns="0" bIns="0" rIns="0">
              <a:spAutoFit/>
            </a:bodyPr>
            <a:lstStyle/>
            <a:p>
              <a:pPr algn="ctr">
                <a:lnSpc>
                  <a:spcPts val="5550"/>
                </a:lnSpc>
              </a:pPr>
              <a:r>
                <a:rPr lang="en-US" sz="6167">
                  <a:solidFill>
                    <a:srgbClr val="0B2F3D"/>
                  </a:solidFill>
                  <a:latin typeface="Abril Fatface"/>
                </a:rPr>
                <a:t>06</a:t>
              </a:r>
            </a:p>
          </p:txBody>
        </p:sp>
      </p:grpSp>
      <p:sp>
        <p:nvSpPr>
          <p:cNvPr name="TextBox 28" id="28"/>
          <p:cNvSpPr txBox="true"/>
          <p:nvPr/>
        </p:nvSpPr>
        <p:spPr>
          <a:xfrm rot="0">
            <a:off x="11446135" y="3989769"/>
            <a:ext cx="6412499" cy="864567"/>
          </a:xfrm>
          <a:prstGeom prst="rect">
            <a:avLst/>
          </a:prstGeom>
        </p:spPr>
        <p:txBody>
          <a:bodyPr anchor="t" rtlCol="false" tIns="0" lIns="0" bIns="0" rIns="0">
            <a:spAutoFit/>
          </a:bodyPr>
          <a:lstStyle/>
          <a:p>
            <a:pPr algn="l">
              <a:lnSpc>
                <a:spcPts val="3399"/>
              </a:lnSpc>
            </a:pPr>
            <a:r>
              <a:rPr lang="en-US" sz="2880">
                <a:solidFill>
                  <a:srgbClr val="FFFFFF"/>
                </a:solidFill>
                <a:latin typeface="Roboto Bold"/>
              </a:rPr>
              <a:t>Simplify User Interface for Key Features</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58300"/>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730204"/>
            <a:ext cx="1853763" cy="298496"/>
          </a:xfrm>
          <a:prstGeom prst="rect">
            <a:avLst/>
          </a:prstGeom>
        </p:spPr>
        <p:txBody>
          <a:bodyPr anchor="t" rtlCol="false" tIns="0" lIns="0" bIns="0" rIns="0">
            <a:spAutoFit/>
          </a:bodyPr>
          <a:lstStyle/>
          <a:p>
            <a:pPr algn="l">
              <a:lnSpc>
                <a:spcPts val="2162"/>
              </a:lnSpc>
            </a:pPr>
            <a:r>
              <a:rPr lang="en-US" sz="2403">
                <a:solidFill>
                  <a:srgbClr val="0B2F3D"/>
                </a:solidFill>
                <a:latin typeface="Abril Fatface"/>
              </a:rPr>
              <a:t>HCI</a:t>
            </a:r>
          </a:p>
        </p:txBody>
      </p:sp>
      <p:sp>
        <p:nvSpPr>
          <p:cNvPr name="Freeform 5" id="5"/>
          <p:cNvSpPr/>
          <p:nvPr/>
        </p:nvSpPr>
        <p:spPr>
          <a:xfrm flipH="false" flipV="false" rot="0">
            <a:off x="5513498" y="846114"/>
            <a:ext cx="3630502" cy="3630502"/>
          </a:xfrm>
          <a:custGeom>
            <a:avLst/>
            <a:gdLst/>
            <a:ahLst/>
            <a:cxnLst/>
            <a:rect r="r" b="b" t="t" l="l"/>
            <a:pathLst>
              <a:path h="3630502" w="3630502">
                <a:moveTo>
                  <a:pt x="0" y="0"/>
                </a:moveTo>
                <a:lnTo>
                  <a:pt x="3630502" y="0"/>
                </a:lnTo>
                <a:lnTo>
                  <a:pt x="3630502" y="3630502"/>
                </a:lnTo>
                <a:lnTo>
                  <a:pt x="0" y="3630502"/>
                </a:lnTo>
                <a:lnTo>
                  <a:pt x="0" y="0"/>
                </a:lnTo>
                <a:close/>
              </a:path>
            </a:pathLst>
          </a:custGeom>
          <a:blipFill>
            <a:blip r:embed="rId6">
              <a:alphaModFix amt="5000"/>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4813506" y="2613607"/>
            <a:ext cx="2287222" cy="2287222"/>
          </a:xfrm>
          <a:custGeom>
            <a:avLst/>
            <a:gdLst/>
            <a:ahLst/>
            <a:cxnLst/>
            <a:rect r="r" b="b" t="t" l="l"/>
            <a:pathLst>
              <a:path h="2287222" w="2287222">
                <a:moveTo>
                  <a:pt x="0" y="0"/>
                </a:moveTo>
                <a:lnTo>
                  <a:pt x="2287222" y="0"/>
                </a:lnTo>
                <a:lnTo>
                  <a:pt x="2287222" y="2287222"/>
                </a:lnTo>
                <a:lnTo>
                  <a:pt x="0" y="2287222"/>
                </a:lnTo>
                <a:lnTo>
                  <a:pt x="0" y="0"/>
                </a:lnTo>
                <a:close/>
              </a:path>
            </a:pathLst>
          </a:custGeom>
          <a:blipFill>
            <a:blip r:embed="rId8">
              <a:alphaModFix amt="7999"/>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574873" y="1928792"/>
            <a:ext cx="18798673" cy="849636"/>
          </a:xfrm>
          <a:prstGeom prst="rect">
            <a:avLst/>
          </a:prstGeom>
        </p:spPr>
        <p:txBody>
          <a:bodyPr anchor="t" rtlCol="false" tIns="0" lIns="0" bIns="0" rIns="0">
            <a:spAutoFit/>
          </a:bodyPr>
          <a:lstStyle/>
          <a:p>
            <a:pPr algn="ctr">
              <a:lnSpc>
                <a:spcPts val="6120"/>
              </a:lnSpc>
            </a:pPr>
            <a:r>
              <a:rPr lang="en-US" sz="6800">
                <a:solidFill>
                  <a:srgbClr val="0B2F3D"/>
                </a:solidFill>
                <a:latin typeface="Abril Fatface"/>
              </a:rPr>
              <a:t>RECOMMENDATIONS</a:t>
            </a:r>
          </a:p>
        </p:txBody>
      </p:sp>
      <p:grpSp>
        <p:nvGrpSpPr>
          <p:cNvPr name="Group 8" id="8"/>
          <p:cNvGrpSpPr/>
          <p:nvPr/>
        </p:nvGrpSpPr>
        <p:grpSpPr>
          <a:xfrm rot="0">
            <a:off x="1226479" y="3828380"/>
            <a:ext cx="7597985" cy="5114853"/>
            <a:chOff x="0" y="0"/>
            <a:chExt cx="1613280" cy="1086037"/>
          </a:xfrm>
        </p:grpSpPr>
        <p:sp>
          <p:nvSpPr>
            <p:cNvPr name="Freeform 9" id="9"/>
            <p:cNvSpPr/>
            <p:nvPr/>
          </p:nvSpPr>
          <p:spPr>
            <a:xfrm flipH="false" flipV="false" rot="0">
              <a:off x="0" y="0"/>
              <a:ext cx="1613280" cy="1086037"/>
            </a:xfrm>
            <a:custGeom>
              <a:avLst/>
              <a:gdLst/>
              <a:ahLst/>
              <a:cxnLst/>
              <a:rect r="r" b="b" t="t" l="l"/>
              <a:pathLst>
                <a:path h="1086037" w="1613280">
                  <a:moveTo>
                    <a:pt x="51966" y="0"/>
                  </a:moveTo>
                  <a:lnTo>
                    <a:pt x="1561314" y="0"/>
                  </a:lnTo>
                  <a:cubicBezTo>
                    <a:pt x="1590014" y="0"/>
                    <a:pt x="1613280" y="23266"/>
                    <a:pt x="1613280" y="51966"/>
                  </a:cubicBezTo>
                  <a:lnTo>
                    <a:pt x="1613280" y="1034071"/>
                  </a:lnTo>
                  <a:cubicBezTo>
                    <a:pt x="1613280" y="1062771"/>
                    <a:pt x="1590014" y="1086037"/>
                    <a:pt x="1561314" y="1086037"/>
                  </a:cubicBezTo>
                  <a:lnTo>
                    <a:pt x="51966" y="1086037"/>
                  </a:lnTo>
                  <a:cubicBezTo>
                    <a:pt x="23266" y="1086037"/>
                    <a:pt x="0" y="1062771"/>
                    <a:pt x="0" y="1034071"/>
                  </a:cubicBezTo>
                  <a:lnTo>
                    <a:pt x="0" y="51966"/>
                  </a:lnTo>
                  <a:cubicBezTo>
                    <a:pt x="0" y="23266"/>
                    <a:pt x="23266" y="0"/>
                    <a:pt x="51966" y="0"/>
                  </a:cubicBezTo>
                  <a:close/>
                </a:path>
              </a:pathLst>
            </a:custGeom>
            <a:solidFill>
              <a:srgbClr val="0B2F3D"/>
            </a:solidFill>
          </p:spPr>
        </p:sp>
        <p:sp>
          <p:nvSpPr>
            <p:cNvPr name="TextBox 10" id="10"/>
            <p:cNvSpPr txBox="true"/>
            <p:nvPr/>
          </p:nvSpPr>
          <p:spPr>
            <a:xfrm>
              <a:off x="0" y="28575"/>
              <a:ext cx="1613280" cy="1057462"/>
            </a:xfrm>
            <a:prstGeom prst="rect">
              <a:avLst/>
            </a:prstGeom>
          </p:spPr>
          <p:txBody>
            <a:bodyPr anchor="ctr" rtlCol="false" tIns="50800" lIns="50800" bIns="50800" rIns="50800"/>
            <a:lstStyle/>
            <a:p>
              <a:pPr algn="ctr">
                <a:lnSpc>
                  <a:spcPts val="1663"/>
                </a:lnSpc>
              </a:pPr>
            </a:p>
          </p:txBody>
        </p:sp>
      </p:grpSp>
      <p:sp>
        <p:nvSpPr>
          <p:cNvPr name="TextBox 11" id="11"/>
          <p:cNvSpPr txBox="true"/>
          <p:nvPr/>
        </p:nvSpPr>
        <p:spPr>
          <a:xfrm rot="0">
            <a:off x="1270704" y="4944396"/>
            <a:ext cx="7553759" cy="3781809"/>
          </a:xfrm>
          <a:prstGeom prst="rect">
            <a:avLst/>
          </a:prstGeom>
        </p:spPr>
        <p:txBody>
          <a:bodyPr anchor="t" rtlCol="false" tIns="0" lIns="0" bIns="0" rIns="0">
            <a:spAutoFit/>
          </a:bodyPr>
          <a:lstStyle/>
          <a:p>
            <a:pPr algn="l" marL="506150" indent="-253075" lvl="1">
              <a:lnSpc>
                <a:spcPts val="3750"/>
              </a:lnSpc>
              <a:buFont typeface="Arial"/>
              <a:buChar char="•"/>
            </a:pPr>
            <a:r>
              <a:rPr lang="en-US" sz="2344">
                <a:solidFill>
                  <a:srgbClr val="FFFFFF"/>
                </a:solidFill>
                <a:latin typeface="Roboto"/>
              </a:rPr>
              <a:t>Action: Enhance the AI chatbot to provide more comprehensive assistance, including contextual help based on user actions and more detailed responses to user queries.</a:t>
            </a:r>
          </a:p>
          <a:p>
            <a:pPr algn="l" marL="506150" indent="-253075" lvl="1">
              <a:lnSpc>
                <a:spcPts val="3750"/>
              </a:lnSpc>
              <a:buFont typeface="Arial"/>
              <a:buChar char="•"/>
            </a:pPr>
            <a:r>
              <a:rPr lang="en-US" sz="2344">
                <a:solidFill>
                  <a:srgbClr val="FFFFFF"/>
                </a:solidFill>
                <a:latin typeface="Roboto"/>
              </a:rPr>
              <a:t>Justification: Provides more effective support, helping users navigate the platform and resolve issues quickly, thereby improving user satisfaction.</a:t>
            </a:r>
          </a:p>
          <a:p>
            <a:pPr algn="l">
              <a:lnSpc>
                <a:spcPts val="3750"/>
              </a:lnSpc>
            </a:pPr>
          </a:p>
        </p:txBody>
      </p:sp>
      <p:grpSp>
        <p:nvGrpSpPr>
          <p:cNvPr name="Group 12" id="12"/>
          <p:cNvGrpSpPr/>
          <p:nvPr/>
        </p:nvGrpSpPr>
        <p:grpSpPr>
          <a:xfrm rot="0">
            <a:off x="561004" y="2889820"/>
            <a:ext cx="2016094" cy="2016094"/>
            <a:chOff x="0" y="0"/>
            <a:chExt cx="2688126" cy="2688126"/>
          </a:xfrm>
        </p:grpSpPr>
        <p:grpSp>
          <p:nvGrpSpPr>
            <p:cNvPr name="Group 13" id="13"/>
            <p:cNvGrpSpPr/>
            <p:nvPr/>
          </p:nvGrpSpPr>
          <p:grpSpPr>
            <a:xfrm rot="0">
              <a:off x="0" y="0"/>
              <a:ext cx="2688126" cy="268812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95250" cap="sq">
                <a:solidFill>
                  <a:srgbClr val="ED8C02"/>
                </a:solidFill>
                <a:prstDash val="solid"/>
                <a:miter/>
              </a:ln>
            </p:spPr>
          </p:sp>
          <p:sp>
            <p:nvSpPr>
              <p:cNvPr name="TextBox 15" id="15"/>
              <p:cNvSpPr txBox="true"/>
              <p:nvPr/>
            </p:nvSpPr>
            <p:spPr>
              <a:xfrm>
                <a:off x="76200" y="95250"/>
                <a:ext cx="660400" cy="641350"/>
              </a:xfrm>
              <a:prstGeom prst="rect">
                <a:avLst/>
              </a:prstGeom>
            </p:spPr>
            <p:txBody>
              <a:bodyPr anchor="ctr" rtlCol="false" tIns="50800" lIns="50800" bIns="50800" rIns="50800"/>
              <a:lstStyle/>
              <a:p>
                <a:pPr algn="ctr">
                  <a:lnSpc>
                    <a:spcPts val="1942"/>
                  </a:lnSpc>
                </a:pPr>
              </a:p>
            </p:txBody>
          </p:sp>
        </p:grpSp>
        <p:sp>
          <p:nvSpPr>
            <p:cNvPr name="TextBox 16" id="16"/>
            <p:cNvSpPr txBox="true"/>
            <p:nvPr/>
          </p:nvSpPr>
          <p:spPr>
            <a:xfrm rot="0">
              <a:off x="141358" y="850205"/>
              <a:ext cx="2378652" cy="1081793"/>
            </a:xfrm>
            <a:prstGeom prst="rect">
              <a:avLst/>
            </a:prstGeom>
          </p:spPr>
          <p:txBody>
            <a:bodyPr anchor="t" rtlCol="false" tIns="0" lIns="0" bIns="0" rIns="0">
              <a:spAutoFit/>
            </a:bodyPr>
            <a:lstStyle/>
            <a:p>
              <a:pPr algn="ctr">
                <a:lnSpc>
                  <a:spcPts val="5550"/>
                </a:lnSpc>
              </a:pPr>
              <a:r>
                <a:rPr lang="en-US" sz="6167">
                  <a:solidFill>
                    <a:srgbClr val="0B2F3D"/>
                  </a:solidFill>
                  <a:latin typeface="Abril Fatface"/>
                </a:rPr>
                <a:t>07</a:t>
              </a:r>
            </a:p>
          </p:txBody>
        </p:sp>
      </p:grpSp>
      <p:sp>
        <p:nvSpPr>
          <p:cNvPr name="Freeform 17" id="17"/>
          <p:cNvSpPr/>
          <p:nvPr/>
        </p:nvSpPr>
        <p:spPr>
          <a:xfrm flipH="false" flipV="false" rot="0">
            <a:off x="11729073" y="6606152"/>
            <a:ext cx="2837586" cy="3024558"/>
          </a:xfrm>
          <a:custGeom>
            <a:avLst/>
            <a:gdLst/>
            <a:ahLst/>
            <a:cxnLst/>
            <a:rect r="r" b="b" t="t" l="l"/>
            <a:pathLst>
              <a:path h="3024558" w="2837586">
                <a:moveTo>
                  <a:pt x="0" y="0"/>
                </a:moveTo>
                <a:lnTo>
                  <a:pt x="2837586" y="0"/>
                </a:lnTo>
                <a:lnTo>
                  <a:pt x="2837586" y="3024559"/>
                </a:lnTo>
                <a:lnTo>
                  <a:pt x="0" y="3024559"/>
                </a:lnTo>
                <a:lnTo>
                  <a:pt x="0" y="0"/>
                </a:lnTo>
                <a:close/>
              </a:path>
            </a:pathLst>
          </a:custGeom>
          <a:blipFill>
            <a:blip r:embed="rId10">
              <a:alphaModFix amt="5000"/>
              <a:extLst>
                <a:ext uri="{96DAC541-7B7A-43D3-8B79-37D633B846F1}">
                  <asvg:svgBlip xmlns:asvg="http://schemas.microsoft.com/office/drawing/2016/SVG/main" r:embed="rId11"/>
                </a:ext>
              </a:extLst>
            </a:blip>
            <a:stretch>
              <a:fillRect l="0" t="0" r="0" b="0"/>
            </a:stretch>
          </a:blipFill>
        </p:spPr>
      </p:sp>
      <p:sp>
        <p:nvSpPr>
          <p:cNvPr name="TextBox 18" id="18"/>
          <p:cNvSpPr txBox="true"/>
          <p:nvPr/>
        </p:nvSpPr>
        <p:spPr>
          <a:xfrm rot="0">
            <a:off x="2739023" y="4093012"/>
            <a:ext cx="6261537" cy="441809"/>
          </a:xfrm>
          <a:prstGeom prst="rect">
            <a:avLst/>
          </a:prstGeom>
        </p:spPr>
        <p:txBody>
          <a:bodyPr anchor="t" rtlCol="false" tIns="0" lIns="0" bIns="0" rIns="0">
            <a:spAutoFit/>
          </a:bodyPr>
          <a:lstStyle/>
          <a:p>
            <a:pPr algn="l">
              <a:lnSpc>
                <a:spcPts val="3428"/>
              </a:lnSpc>
            </a:pPr>
            <a:r>
              <a:rPr lang="en-US" sz="2880">
                <a:solidFill>
                  <a:srgbClr val="FFFFFF"/>
                </a:solidFill>
                <a:latin typeface="Roboto Bold"/>
              </a:rPr>
              <a:t>Improve AI Chatbot Functionality</a:t>
            </a:r>
          </a:p>
        </p:txBody>
      </p:sp>
      <p:grpSp>
        <p:nvGrpSpPr>
          <p:cNvPr name="Group 19" id="19"/>
          <p:cNvGrpSpPr/>
          <p:nvPr/>
        </p:nvGrpSpPr>
        <p:grpSpPr>
          <a:xfrm rot="0">
            <a:off x="9976971" y="3818855"/>
            <a:ext cx="7597985" cy="5124378"/>
            <a:chOff x="0" y="0"/>
            <a:chExt cx="1613280" cy="1088059"/>
          </a:xfrm>
        </p:grpSpPr>
        <p:sp>
          <p:nvSpPr>
            <p:cNvPr name="Freeform 20" id="20"/>
            <p:cNvSpPr/>
            <p:nvPr/>
          </p:nvSpPr>
          <p:spPr>
            <a:xfrm flipH="false" flipV="false" rot="0">
              <a:off x="0" y="0"/>
              <a:ext cx="1613280" cy="1088059"/>
            </a:xfrm>
            <a:custGeom>
              <a:avLst/>
              <a:gdLst/>
              <a:ahLst/>
              <a:cxnLst/>
              <a:rect r="r" b="b" t="t" l="l"/>
              <a:pathLst>
                <a:path h="1088059" w="1613280">
                  <a:moveTo>
                    <a:pt x="51966" y="0"/>
                  </a:moveTo>
                  <a:lnTo>
                    <a:pt x="1561314" y="0"/>
                  </a:lnTo>
                  <a:cubicBezTo>
                    <a:pt x="1590014" y="0"/>
                    <a:pt x="1613280" y="23266"/>
                    <a:pt x="1613280" y="51966"/>
                  </a:cubicBezTo>
                  <a:lnTo>
                    <a:pt x="1613280" y="1036093"/>
                  </a:lnTo>
                  <a:cubicBezTo>
                    <a:pt x="1613280" y="1064793"/>
                    <a:pt x="1590014" y="1088059"/>
                    <a:pt x="1561314" y="1088059"/>
                  </a:cubicBezTo>
                  <a:lnTo>
                    <a:pt x="51966" y="1088059"/>
                  </a:lnTo>
                  <a:cubicBezTo>
                    <a:pt x="23266" y="1088059"/>
                    <a:pt x="0" y="1064793"/>
                    <a:pt x="0" y="1036093"/>
                  </a:cubicBezTo>
                  <a:lnTo>
                    <a:pt x="0" y="51966"/>
                  </a:lnTo>
                  <a:cubicBezTo>
                    <a:pt x="0" y="23266"/>
                    <a:pt x="23266" y="0"/>
                    <a:pt x="51966" y="0"/>
                  </a:cubicBezTo>
                  <a:close/>
                </a:path>
              </a:pathLst>
            </a:custGeom>
            <a:solidFill>
              <a:srgbClr val="0B2F3D"/>
            </a:solidFill>
          </p:spPr>
        </p:sp>
        <p:sp>
          <p:nvSpPr>
            <p:cNvPr name="TextBox 21" id="21"/>
            <p:cNvSpPr txBox="true"/>
            <p:nvPr/>
          </p:nvSpPr>
          <p:spPr>
            <a:xfrm>
              <a:off x="0" y="28575"/>
              <a:ext cx="1613280" cy="1059484"/>
            </a:xfrm>
            <a:prstGeom prst="rect">
              <a:avLst/>
            </a:prstGeom>
          </p:spPr>
          <p:txBody>
            <a:bodyPr anchor="ctr" rtlCol="false" tIns="50800" lIns="50800" bIns="50800" rIns="50800"/>
            <a:lstStyle/>
            <a:p>
              <a:pPr algn="ctr">
                <a:lnSpc>
                  <a:spcPts val="1663"/>
                </a:lnSpc>
              </a:pPr>
            </a:p>
          </p:txBody>
        </p:sp>
      </p:grpSp>
      <p:sp>
        <p:nvSpPr>
          <p:cNvPr name="TextBox 22" id="22"/>
          <p:cNvSpPr txBox="true"/>
          <p:nvPr/>
        </p:nvSpPr>
        <p:spPr>
          <a:xfrm rot="0">
            <a:off x="10150696" y="4886865"/>
            <a:ext cx="7250534" cy="4256325"/>
          </a:xfrm>
          <a:prstGeom prst="rect">
            <a:avLst/>
          </a:prstGeom>
        </p:spPr>
        <p:txBody>
          <a:bodyPr anchor="t" rtlCol="false" tIns="0" lIns="0" bIns="0" rIns="0">
            <a:spAutoFit/>
          </a:bodyPr>
          <a:lstStyle/>
          <a:p>
            <a:pPr algn="l" marL="506150" indent="-253075" lvl="1">
              <a:lnSpc>
                <a:spcPts val="3750"/>
              </a:lnSpc>
              <a:buFont typeface="Arial"/>
              <a:buChar char="•"/>
            </a:pPr>
            <a:r>
              <a:rPr lang="en-US" sz="2344">
                <a:solidFill>
                  <a:srgbClr val="FFFFFF"/>
                </a:solidFill>
                <a:latin typeface="Roboto"/>
              </a:rPr>
              <a:t>Action: Standardize design elements, terminology, and interaction patterns across the platform. Conduct regular usability testing to identify and address inconsistencies.</a:t>
            </a:r>
          </a:p>
          <a:p>
            <a:pPr algn="l" marL="506150" indent="-253075" lvl="1">
              <a:lnSpc>
                <a:spcPts val="3750"/>
              </a:lnSpc>
              <a:buFont typeface="Arial"/>
              <a:buChar char="•"/>
            </a:pPr>
            <a:r>
              <a:rPr lang="en-US" sz="2344">
                <a:solidFill>
                  <a:srgbClr val="FFFFFF"/>
                </a:solidFill>
                <a:latin typeface="Roboto"/>
              </a:rPr>
              <a:t>Justification: A consistent interface reduces cognitive load and improves usability, making it easier for users to learn and use the platform efficiently.</a:t>
            </a:r>
          </a:p>
          <a:p>
            <a:pPr algn="l">
              <a:lnSpc>
                <a:spcPts val="3750"/>
              </a:lnSpc>
            </a:pPr>
          </a:p>
        </p:txBody>
      </p:sp>
      <p:grpSp>
        <p:nvGrpSpPr>
          <p:cNvPr name="Group 23" id="23"/>
          <p:cNvGrpSpPr/>
          <p:nvPr/>
        </p:nvGrpSpPr>
        <p:grpSpPr>
          <a:xfrm rot="0">
            <a:off x="9311496" y="2889820"/>
            <a:ext cx="2016094" cy="2016094"/>
            <a:chOff x="0" y="0"/>
            <a:chExt cx="2688126" cy="2688126"/>
          </a:xfrm>
        </p:grpSpPr>
        <p:grpSp>
          <p:nvGrpSpPr>
            <p:cNvPr name="Group 24" id="24"/>
            <p:cNvGrpSpPr/>
            <p:nvPr/>
          </p:nvGrpSpPr>
          <p:grpSpPr>
            <a:xfrm rot="0">
              <a:off x="0" y="0"/>
              <a:ext cx="2688126" cy="2688126"/>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95250" cap="sq">
                <a:solidFill>
                  <a:srgbClr val="ED8C02"/>
                </a:solidFill>
                <a:prstDash val="solid"/>
                <a:miter/>
              </a:ln>
            </p:spPr>
          </p:sp>
          <p:sp>
            <p:nvSpPr>
              <p:cNvPr name="TextBox 26" id="26"/>
              <p:cNvSpPr txBox="true"/>
              <p:nvPr/>
            </p:nvSpPr>
            <p:spPr>
              <a:xfrm>
                <a:off x="76200" y="95250"/>
                <a:ext cx="660400" cy="641350"/>
              </a:xfrm>
              <a:prstGeom prst="rect">
                <a:avLst/>
              </a:prstGeom>
            </p:spPr>
            <p:txBody>
              <a:bodyPr anchor="ctr" rtlCol="false" tIns="50800" lIns="50800" bIns="50800" rIns="50800"/>
              <a:lstStyle/>
              <a:p>
                <a:pPr algn="ctr">
                  <a:lnSpc>
                    <a:spcPts val="1942"/>
                  </a:lnSpc>
                </a:pPr>
              </a:p>
            </p:txBody>
          </p:sp>
        </p:grpSp>
        <p:sp>
          <p:nvSpPr>
            <p:cNvPr name="TextBox 27" id="27"/>
            <p:cNvSpPr txBox="true"/>
            <p:nvPr/>
          </p:nvSpPr>
          <p:spPr>
            <a:xfrm rot="0">
              <a:off x="141358" y="850205"/>
              <a:ext cx="2378652" cy="1081793"/>
            </a:xfrm>
            <a:prstGeom prst="rect">
              <a:avLst/>
            </a:prstGeom>
          </p:spPr>
          <p:txBody>
            <a:bodyPr anchor="t" rtlCol="false" tIns="0" lIns="0" bIns="0" rIns="0">
              <a:spAutoFit/>
            </a:bodyPr>
            <a:lstStyle/>
            <a:p>
              <a:pPr algn="ctr">
                <a:lnSpc>
                  <a:spcPts val="5550"/>
                </a:lnSpc>
              </a:pPr>
              <a:r>
                <a:rPr lang="en-US" sz="6167">
                  <a:solidFill>
                    <a:srgbClr val="0B2F3D"/>
                  </a:solidFill>
                  <a:latin typeface="Abril Fatface"/>
                </a:rPr>
                <a:t>08</a:t>
              </a:r>
            </a:p>
          </p:txBody>
        </p:sp>
      </p:grpSp>
      <p:sp>
        <p:nvSpPr>
          <p:cNvPr name="TextBox 28" id="28"/>
          <p:cNvSpPr txBox="true"/>
          <p:nvPr/>
        </p:nvSpPr>
        <p:spPr>
          <a:xfrm rot="0">
            <a:off x="11446135" y="3989769"/>
            <a:ext cx="6412499" cy="864567"/>
          </a:xfrm>
          <a:prstGeom prst="rect">
            <a:avLst/>
          </a:prstGeom>
        </p:spPr>
        <p:txBody>
          <a:bodyPr anchor="t" rtlCol="false" tIns="0" lIns="0" bIns="0" rIns="0">
            <a:spAutoFit/>
          </a:bodyPr>
          <a:lstStyle/>
          <a:p>
            <a:pPr algn="l">
              <a:lnSpc>
                <a:spcPts val="3399"/>
              </a:lnSpc>
            </a:pPr>
            <a:r>
              <a:rPr lang="en-US" sz="2880">
                <a:solidFill>
                  <a:srgbClr val="FFFFFF"/>
                </a:solidFill>
                <a:latin typeface="Roboto Bold"/>
              </a:rPr>
              <a:t>Ensure Consistency Across the Platform</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58300"/>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730204"/>
            <a:ext cx="1853763" cy="298496"/>
          </a:xfrm>
          <a:prstGeom prst="rect">
            <a:avLst/>
          </a:prstGeom>
        </p:spPr>
        <p:txBody>
          <a:bodyPr anchor="t" rtlCol="false" tIns="0" lIns="0" bIns="0" rIns="0">
            <a:spAutoFit/>
          </a:bodyPr>
          <a:lstStyle/>
          <a:p>
            <a:pPr algn="l">
              <a:lnSpc>
                <a:spcPts val="2162"/>
              </a:lnSpc>
            </a:pPr>
            <a:r>
              <a:rPr lang="en-US" sz="2403">
                <a:solidFill>
                  <a:srgbClr val="0B2F3D"/>
                </a:solidFill>
                <a:latin typeface="Abril Fatface"/>
              </a:rPr>
              <a:t>HCI</a:t>
            </a:r>
          </a:p>
        </p:txBody>
      </p:sp>
      <p:sp>
        <p:nvSpPr>
          <p:cNvPr name="TextBox 5" id="5"/>
          <p:cNvSpPr txBox="true"/>
          <p:nvPr/>
        </p:nvSpPr>
        <p:spPr>
          <a:xfrm rot="0">
            <a:off x="-567271" y="2188392"/>
            <a:ext cx="19141365" cy="866781"/>
          </a:xfrm>
          <a:prstGeom prst="rect">
            <a:avLst/>
          </a:prstGeom>
        </p:spPr>
        <p:txBody>
          <a:bodyPr anchor="t" rtlCol="false" tIns="0" lIns="0" bIns="0" rIns="0">
            <a:spAutoFit/>
          </a:bodyPr>
          <a:lstStyle/>
          <a:p>
            <a:pPr algn="ctr">
              <a:lnSpc>
                <a:spcPts val="6300"/>
              </a:lnSpc>
            </a:pPr>
            <a:r>
              <a:rPr lang="en-US" sz="7000">
                <a:solidFill>
                  <a:srgbClr val="0B2F3D"/>
                </a:solidFill>
                <a:latin typeface="Abril Fatface"/>
              </a:rPr>
              <a:t>REPORT AND PRESENTATION</a:t>
            </a:r>
          </a:p>
        </p:txBody>
      </p:sp>
      <p:sp>
        <p:nvSpPr>
          <p:cNvPr name="Freeform 6" id="6"/>
          <p:cNvSpPr/>
          <p:nvPr/>
        </p:nvSpPr>
        <p:spPr>
          <a:xfrm flipH="false" flipV="false" rot="0">
            <a:off x="942435" y="4167135"/>
            <a:ext cx="7714732" cy="3731125"/>
          </a:xfrm>
          <a:custGeom>
            <a:avLst/>
            <a:gdLst/>
            <a:ahLst/>
            <a:cxnLst/>
            <a:rect r="r" b="b" t="t" l="l"/>
            <a:pathLst>
              <a:path h="3731125" w="7714732">
                <a:moveTo>
                  <a:pt x="0" y="0"/>
                </a:moveTo>
                <a:lnTo>
                  <a:pt x="7714731" y="0"/>
                </a:lnTo>
                <a:lnTo>
                  <a:pt x="7714731" y="3731125"/>
                </a:lnTo>
                <a:lnTo>
                  <a:pt x="0" y="37311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false" rot="0">
            <a:off x="9067963" y="4167135"/>
            <a:ext cx="7714732" cy="3731125"/>
          </a:xfrm>
          <a:custGeom>
            <a:avLst/>
            <a:gdLst/>
            <a:ahLst/>
            <a:cxnLst/>
            <a:rect r="r" b="b" t="t" l="l"/>
            <a:pathLst>
              <a:path h="3731125" w="7714732">
                <a:moveTo>
                  <a:pt x="7714731" y="0"/>
                </a:moveTo>
                <a:lnTo>
                  <a:pt x="0" y="0"/>
                </a:lnTo>
                <a:lnTo>
                  <a:pt x="0" y="3731125"/>
                </a:lnTo>
                <a:lnTo>
                  <a:pt x="7714731" y="3731125"/>
                </a:lnTo>
                <a:lnTo>
                  <a:pt x="7714731"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6142953" y="5525679"/>
            <a:ext cx="1417484" cy="1198418"/>
          </a:xfrm>
          <a:custGeom>
            <a:avLst/>
            <a:gdLst/>
            <a:ahLst/>
            <a:cxnLst/>
            <a:rect r="r" b="b" t="t" l="l"/>
            <a:pathLst>
              <a:path h="1198418" w="1417484">
                <a:moveTo>
                  <a:pt x="0" y="0"/>
                </a:moveTo>
                <a:lnTo>
                  <a:pt x="1417484" y="0"/>
                </a:lnTo>
                <a:lnTo>
                  <a:pt x="1417484" y="1198418"/>
                </a:lnTo>
                <a:lnTo>
                  <a:pt x="0" y="11984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0183216" y="5525679"/>
            <a:ext cx="1417484" cy="1198418"/>
          </a:xfrm>
          <a:custGeom>
            <a:avLst/>
            <a:gdLst/>
            <a:ahLst/>
            <a:cxnLst/>
            <a:rect r="r" b="b" t="t" l="l"/>
            <a:pathLst>
              <a:path h="1198418" w="1417484">
                <a:moveTo>
                  <a:pt x="0" y="0"/>
                </a:moveTo>
                <a:lnTo>
                  <a:pt x="1417484" y="0"/>
                </a:lnTo>
                <a:lnTo>
                  <a:pt x="1417484" y="1198418"/>
                </a:lnTo>
                <a:lnTo>
                  <a:pt x="0" y="11984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1256813" y="4702967"/>
            <a:ext cx="4828918" cy="616967"/>
          </a:xfrm>
          <a:prstGeom prst="rect">
            <a:avLst/>
          </a:prstGeom>
        </p:spPr>
        <p:txBody>
          <a:bodyPr anchor="t" rtlCol="false" tIns="0" lIns="0" bIns="0" rIns="0">
            <a:spAutoFit/>
          </a:bodyPr>
          <a:lstStyle/>
          <a:p>
            <a:pPr algn="just">
              <a:lnSpc>
                <a:spcPts val="5196"/>
              </a:lnSpc>
            </a:pPr>
            <a:r>
              <a:rPr lang="en-US" sz="3003">
                <a:solidFill>
                  <a:srgbClr val="FFFFFF"/>
                </a:solidFill>
                <a:latin typeface="Roboto Bold"/>
              </a:rPr>
              <a:t> USABILITY TEST REPORT</a:t>
            </a:r>
          </a:p>
        </p:txBody>
      </p:sp>
      <p:sp>
        <p:nvSpPr>
          <p:cNvPr name="TextBox 11" id="11"/>
          <p:cNvSpPr txBox="true"/>
          <p:nvPr/>
        </p:nvSpPr>
        <p:spPr>
          <a:xfrm rot="0">
            <a:off x="12278585" y="4702967"/>
            <a:ext cx="4748883" cy="1274192"/>
          </a:xfrm>
          <a:prstGeom prst="rect">
            <a:avLst/>
          </a:prstGeom>
        </p:spPr>
        <p:txBody>
          <a:bodyPr anchor="t" rtlCol="false" tIns="0" lIns="0" bIns="0" rIns="0">
            <a:spAutoFit/>
          </a:bodyPr>
          <a:lstStyle/>
          <a:p>
            <a:pPr algn="l">
              <a:lnSpc>
                <a:spcPts val="5196"/>
              </a:lnSpc>
            </a:pPr>
            <a:r>
              <a:rPr lang="en-US" sz="3003">
                <a:solidFill>
                  <a:srgbClr val="FFFFFF"/>
                </a:solidFill>
                <a:latin typeface="Roboto Bold"/>
              </a:rPr>
              <a:t>HEURISTIC EVALUATION REPORT</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58300"/>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730204"/>
            <a:ext cx="1853763" cy="298496"/>
          </a:xfrm>
          <a:prstGeom prst="rect">
            <a:avLst/>
          </a:prstGeom>
        </p:spPr>
        <p:txBody>
          <a:bodyPr anchor="t" rtlCol="false" tIns="0" lIns="0" bIns="0" rIns="0">
            <a:spAutoFit/>
          </a:bodyPr>
          <a:lstStyle/>
          <a:p>
            <a:pPr algn="l">
              <a:lnSpc>
                <a:spcPts val="2162"/>
              </a:lnSpc>
            </a:pPr>
            <a:r>
              <a:rPr lang="en-US" sz="2403">
                <a:solidFill>
                  <a:srgbClr val="0B2F3D"/>
                </a:solidFill>
                <a:latin typeface="Abril Fatface"/>
              </a:rPr>
              <a:t>HCI</a:t>
            </a:r>
          </a:p>
        </p:txBody>
      </p:sp>
      <p:sp>
        <p:nvSpPr>
          <p:cNvPr name="Freeform 5" id="5"/>
          <p:cNvSpPr/>
          <p:nvPr/>
        </p:nvSpPr>
        <p:spPr>
          <a:xfrm flipH="false" flipV="false" rot="0">
            <a:off x="5513498" y="846114"/>
            <a:ext cx="3630502" cy="3630502"/>
          </a:xfrm>
          <a:custGeom>
            <a:avLst/>
            <a:gdLst/>
            <a:ahLst/>
            <a:cxnLst/>
            <a:rect r="r" b="b" t="t" l="l"/>
            <a:pathLst>
              <a:path h="3630502" w="3630502">
                <a:moveTo>
                  <a:pt x="0" y="0"/>
                </a:moveTo>
                <a:lnTo>
                  <a:pt x="3630502" y="0"/>
                </a:lnTo>
                <a:lnTo>
                  <a:pt x="3630502" y="3630502"/>
                </a:lnTo>
                <a:lnTo>
                  <a:pt x="0" y="3630502"/>
                </a:lnTo>
                <a:lnTo>
                  <a:pt x="0" y="0"/>
                </a:lnTo>
                <a:close/>
              </a:path>
            </a:pathLst>
          </a:custGeom>
          <a:blipFill>
            <a:blip r:embed="rId6">
              <a:alphaModFix amt="5000"/>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4813506" y="2613607"/>
            <a:ext cx="2287222" cy="2287222"/>
          </a:xfrm>
          <a:custGeom>
            <a:avLst/>
            <a:gdLst/>
            <a:ahLst/>
            <a:cxnLst/>
            <a:rect r="r" b="b" t="t" l="l"/>
            <a:pathLst>
              <a:path h="2287222" w="2287222">
                <a:moveTo>
                  <a:pt x="0" y="0"/>
                </a:moveTo>
                <a:lnTo>
                  <a:pt x="2287222" y="0"/>
                </a:lnTo>
                <a:lnTo>
                  <a:pt x="2287222" y="2287222"/>
                </a:lnTo>
                <a:lnTo>
                  <a:pt x="0" y="2287222"/>
                </a:lnTo>
                <a:lnTo>
                  <a:pt x="0" y="0"/>
                </a:lnTo>
                <a:close/>
              </a:path>
            </a:pathLst>
          </a:custGeom>
          <a:blipFill>
            <a:blip r:embed="rId8">
              <a:alphaModFix amt="7999"/>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574873" y="1928792"/>
            <a:ext cx="18798673" cy="849636"/>
          </a:xfrm>
          <a:prstGeom prst="rect">
            <a:avLst/>
          </a:prstGeom>
        </p:spPr>
        <p:txBody>
          <a:bodyPr anchor="t" rtlCol="false" tIns="0" lIns="0" bIns="0" rIns="0">
            <a:spAutoFit/>
          </a:bodyPr>
          <a:lstStyle/>
          <a:p>
            <a:pPr algn="ctr">
              <a:lnSpc>
                <a:spcPts val="6120"/>
              </a:lnSpc>
            </a:pPr>
            <a:r>
              <a:rPr lang="en-US" sz="6800">
                <a:solidFill>
                  <a:srgbClr val="0B2F3D"/>
                </a:solidFill>
                <a:latin typeface="Abril Fatface"/>
              </a:rPr>
              <a:t>USABILITY TEST REPORT</a:t>
            </a:r>
          </a:p>
        </p:txBody>
      </p:sp>
      <p:grpSp>
        <p:nvGrpSpPr>
          <p:cNvPr name="Group 8" id="8"/>
          <p:cNvGrpSpPr/>
          <p:nvPr/>
        </p:nvGrpSpPr>
        <p:grpSpPr>
          <a:xfrm rot="0">
            <a:off x="1226479" y="3818855"/>
            <a:ext cx="7597985" cy="5152282"/>
            <a:chOff x="0" y="0"/>
            <a:chExt cx="1613280" cy="1093984"/>
          </a:xfrm>
        </p:grpSpPr>
        <p:sp>
          <p:nvSpPr>
            <p:cNvPr name="Freeform 9" id="9"/>
            <p:cNvSpPr/>
            <p:nvPr/>
          </p:nvSpPr>
          <p:spPr>
            <a:xfrm flipH="false" flipV="false" rot="0">
              <a:off x="0" y="0"/>
              <a:ext cx="1613280" cy="1093984"/>
            </a:xfrm>
            <a:custGeom>
              <a:avLst/>
              <a:gdLst/>
              <a:ahLst/>
              <a:cxnLst/>
              <a:rect r="r" b="b" t="t" l="l"/>
              <a:pathLst>
                <a:path h="1093984" w="1613280">
                  <a:moveTo>
                    <a:pt x="51966" y="0"/>
                  </a:moveTo>
                  <a:lnTo>
                    <a:pt x="1561314" y="0"/>
                  </a:lnTo>
                  <a:cubicBezTo>
                    <a:pt x="1590014" y="0"/>
                    <a:pt x="1613280" y="23266"/>
                    <a:pt x="1613280" y="51966"/>
                  </a:cubicBezTo>
                  <a:lnTo>
                    <a:pt x="1613280" y="1042018"/>
                  </a:lnTo>
                  <a:cubicBezTo>
                    <a:pt x="1613280" y="1070718"/>
                    <a:pt x="1590014" y="1093984"/>
                    <a:pt x="1561314" y="1093984"/>
                  </a:cubicBezTo>
                  <a:lnTo>
                    <a:pt x="51966" y="1093984"/>
                  </a:lnTo>
                  <a:cubicBezTo>
                    <a:pt x="23266" y="1093984"/>
                    <a:pt x="0" y="1070718"/>
                    <a:pt x="0" y="1042018"/>
                  </a:cubicBezTo>
                  <a:lnTo>
                    <a:pt x="0" y="51966"/>
                  </a:lnTo>
                  <a:cubicBezTo>
                    <a:pt x="0" y="23266"/>
                    <a:pt x="23266" y="0"/>
                    <a:pt x="51966" y="0"/>
                  </a:cubicBezTo>
                  <a:close/>
                </a:path>
              </a:pathLst>
            </a:custGeom>
            <a:solidFill>
              <a:srgbClr val="0B2F3D"/>
            </a:solidFill>
          </p:spPr>
        </p:sp>
        <p:sp>
          <p:nvSpPr>
            <p:cNvPr name="TextBox 10" id="10"/>
            <p:cNvSpPr txBox="true"/>
            <p:nvPr/>
          </p:nvSpPr>
          <p:spPr>
            <a:xfrm>
              <a:off x="0" y="28575"/>
              <a:ext cx="1613280" cy="1065409"/>
            </a:xfrm>
            <a:prstGeom prst="rect">
              <a:avLst/>
            </a:prstGeom>
          </p:spPr>
          <p:txBody>
            <a:bodyPr anchor="ctr" rtlCol="false" tIns="50800" lIns="50800" bIns="50800" rIns="50800"/>
            <a:lstStyle/>
            <a:p>
              <a:pPr algn="ctr">
                <a:lnSpc>
                  <a:spcPts val="1663"/>
                </a:lnSpc>
              </a:pPr>
            </a:p>
          </p:txBody>
        </p:sp>
      </p:grpSp>
      <p:sp>
        <p:nvSpPr>
          <p:cNvPr name="TextBox 11" id="11"/>
          <p:cNvSpPr txBox="true"/>
          <p:nvPr/>
        </p:nvSpPr>
        <p:spPr>
          <a:xfrm rot="0">
            <a:off x="1664386" y="4915440"/>
            <a:ext cx="6923655" cy="2358261"/>
          </a:xfrm>
          <a:prstGeom prst="rect">
            <a:avLst/>
          </a:prstGeom>
        </p:spPr>
        <p:txBody>
          <a:bodyPr anchor="t" rtlCol="false" tIns="0" lIns="0" bIns="0" rIns="0">
            <a:spAutoFit/>
          </a:bodyPr>
          <a:lstStyle/>
          <a:p>
            <a:pPr algn="l" marL="506150" indent="-253075" lvl="1">
              <a:lnSpc>
                <a:spcPts val="3750"/>
              </a:lnSpc>
              <a:buFont typeface="Arial"/>
              <a:buChar char="•"/>
            </a:pPr>
            <a:r>
              <a:rPr lang="en-US" sz="2344">
                <a:solidFill>
                  <a:srgbClr val="FFFFFF"/>
                </a:solidFill>
                <a:latin typeface="Roboto"/>
              </a:rPr>
              <a:t>Participants: Educators, students, professionals</a:t>
            </a:r>
          </a:p>
          <a:p>
            <a:pPr algn="l" marL="506150" indent="-253075" lvl="1">
              <a:lnSpc>
                <a:spcPts val="3750"/>
              </a:lnSpc>
              <a:buFont typeface="Arial"/>
              <a:buChar char="•"/>
            </a:pPr>
            <a:r>
              <a:rPr lang="en-US" sz="2344">
                <a:solidFill>
                  <a:srgbClr val="FFFFFF"/>
                </a:solidFill>
                <a:latin typeface="Roboto"/>
              </a:rPr>
              <a:t>Tasks: Logging in, enrolling in courses, accessing materials, taking quizzes, using the AI chatbot</a:t>
            </a:r>
          </a:p>
          <a:p>
            <a:pPr algn="l">
              <a:lnSpc>
                <a:spcPts val="3750"/>
              </a:lnSpc>
            </a:pPr>
          </a:p>
        </p:txBody>
      </p:sp>
      <p:grpSp>
        <p:nvGrpSpPr>
          <p:cNvPr name="Group 12" id="12"/>
          <p:cNvGrpSpPr/>
          <p:nvPr/>
        </p:nvGrpSpPr>
        <p:grpSpPr>
          <a:xfrm rot="0">
            <a:off x="561004" y="2889820"/>
            <a:ext cx="2016094" cy="2016094"/>
            <a:chOff x="0" y="0"/>
            <a:chExt cx="2688126" cy="2688126"/>
          </a:xfrm>
        </p:grpSpPr>
        <p:grpSp>
          <p:nvGrpSpPr>
            <p:cNvPr name="Group 13" id="13"/>
            <p:cNvGrpSpPr/>
            <p:nvPr/>
          </p:nvGrpSpPr>
          <p:grpSpPr>
            <a:xfrm rot="0">
              <a:off x="0" y="0"/>
              <a:ext cx="2688126" cy="268812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95250" cap="sq">
                <a:solidFill>
                  <a:srgbClr val="ED8C02"/>
                </a:solidFill>
                <a:prstDash val="solid"/>
                <a:miter/>
              </a:ln>
            </p:spPr>
          </p:sp>
          <p:sp>
            <p:nvSpPr>
              <p:cNvPr name="TextBox 15" id="15"/>
              <p:cNvSpPr txBox="true"/>
              <p:nvPr/>
            </p:nvSpPr>
            <p:spPr>
              <a:xfrm>
                <a:off x="76200" y="95250"/>
                <a:ext cx="660400" cy="641350"/>
              </a:xfrm>
              <a:prstGeom prst="rect">
                <a:avLst/>
              </a:prstGeom>
            </p:spPr>
            <p:txBody>
              <a:bodyPr anchor="ctr" rtlCol="false" tIns="50800" lIns="50800" bIns="50800" rIns="50800"/>
              <a:lstStyle/>
              <a:p>
                <a:pPr algn="ctr">
                  <a:lnSpc>
                    <a:spcPts val="1942"/>
                  </a:lnSpc>
                </a:pPr>
              </a:p>
            </p:txBody>
          </p:sp>
        </p:grpSp>
        <p:sp>
          <p:nvSpPr>
            <p:cNvPr name="TextBox 16" id="16"/>
            <p:cNvSpPr txBox="true"/>
            <p:nvPr/>
          </p:nvSpPr>
          <p:spPr>
            <a:xfrm rot="0">
              <a:off x="141358" y="850205"/>
              <a:ext cx="2378652" cy="1081793"/>
            </a:xfrm>
            <a:prstGeom prst="rect">
              <a:avLst/>
            </a:prstGeom>
          </p:spPr>
          <p:txBody>
            <a:bodyPr anchor="t" rtlCol="false" tIns="0" lIns="0" bIns="0" rIns="0">
              <a:spAutoFit/>
            </a:bodyPr>
            <a:lstStyle/>
            <a:p>
              <a:pPr algn="ctr">
                <a:lnSpc>
                  <a:spcPts val="5550"/>
                </a:lnSpc>
              </a:pPr>
              <a:r>
                <a:rPr lang="en-US" sz="6167">
                  <a:solidFill>
                    <a:srgbClr val="0B2F3D"/>
                  </a:solidFill>
                  <a:latin typeface="Abril Fatface"/>
                </a:rPr>
                <a:t>01</a:t>
              </a:r>
            </a:p>
          </p:txBody>
        </p:sp>
      </p:grpSp>
      <p:sp>
        <p:nvSpPr>
          <p:cNvPr name="Freeform 17" id="17"/>
          <p:cNvSpPr/>
          <p:nvPr/>
        </p:nvSpPr>
        <p:spPr>
          <a:xfrm flipH="false" flipV="false" rot="0">
            <a:off x="11729073" y="6606152"/>
            <a:ext cx="2837586" cy="3024558"/>
          </a:xfrm>
          <a:custGeom>
            <a:avLst/>
            <a:gdLst/>
            <a:ahLst/>
            <a:cxnLst/>
            <a:rect r="r" b="b" t="t" l="l"/>
            <a:pathLst>
              <a:path h="3024558" w="2837586">
                <a:moveTo>
                  <a:pt x="0" y="0"/>
                </a:moveTo>
                <a:lnTo>
                  <a:pt x="2837586" y="0"/>
                </a:lnTo>
                <a:lnTo>
                  <a:pt x="2837586" y="3024559"/>
                </a:lnTo>
                <a:lnTo>
                  <a:pt x="0" y="3024559"/>
                </a:lnTo>
                <a:lnTo>
                  <a:pt x="0" y="0"/>
                </a:lnTo>
                <a:close/>
              </a:path>
            </a:pathLst>
          </a:custGeom>
          <a:blipFill>
            <a:blip r:embed="rId10">
              <a:alphaModFix amt="5000"/>
              <a:extLst>
                <a:ext uri="{96DAC541-7B7A-43D3-8B79-37D633B846F1}">
                  <asvg:svgBlip xmlns:asvg="http://schemas.microsoft.com/office/drawing/2016/SVG/main" r:embed="rId11"/>
                </a:ext>
              </a:extLst>
            </a:blip>
            <a:stretch>
              <a:fillRect l="0" t="0" r="0" b="0"/>
            </a:stretch>
          </a:blipFill>
        </p:spPr>
      </p:sp>
      <p:sp>
        <p:nvSpPr>
          <p:cNvPr name="TextBox 18" id="18"/>
          <p:cNvSpPr txBox="true"/>
          <p:nvPr/>
        </p:nvSpPr>
        <p:spPr>
          <a:xfrm rot="0">
            <a:off x="2813529" y="4004419"/>
            <a:ext cx="6261537" cy="558506"/>
          </a:xfrm>
          <a:prstGeom prst="rect">
            <a:avLst/>
          </a:prstGeom>
        </p:spPr>
        <p:txBody>
          <a:bodyPr anchor="t" rtlCol="false" tIns="0" lIns="0" bIns="0" rIns="0">
            <a:spAutoFit/>
          </a:bodyPr>
          <a:lstStyle/>
          <a:p>
            <a:pPr algn="l">
              <a:lnSpc>
                <a:spcPts val="4609"/>
              </a:lnSpc>
            </a:pPr>
            <a:r>
              <a:rPr lang="en-US" sz="2880">
                <a:solidFill>
                  <a:srgbClr val="FFFFFF"/>
                </a:solidFill>
                <a:latin typeface="Roboto Bold"/>
              </a:rPr>
              <a:t>Overview</a:t>
            </a:r>
          </a:p>
        </p:txBody>
      </p:sp>
      <p:grpSp>
        <p:nvGrpSpPr>
          <p:cNvPr name="Group 19" id="19"/>
          <p:cNvGrpSpPr/>
          <p:nvPr/>
        </p:nvGrpSpPr>
        <p:grpSpPr>
          <a:xfrm rot="0">
            <a:off x="9981618" y="3818855"/>
            <a:ext cx="8050871" cy="5152282"/>
            <a:chOff x="0" y="0"/>
            <a:chExt cx="1709442" cy="1093984"/>
          </a:xfrm>
        </p:grpSpPr>
        <p:sp>
          <p:nvSpPr>
            <p:cNvPr name="Freeform 20" id="20"/>
            <p:cNvSpPr/>
            <p:nvPr/>
          </p:nvSpPr>
          <p:spPr>
            <a:xfrm flipH="false" flipV="false" rot="0">
              <a:off x="0" y="0"/>
              <a:ext cx="1709442" cy="1093984"/>
            </a:xfrm>
            <a:custGeom>
              <a:avLst/>
              <a:gdLst/>
              <a:ahLst/>
              <a:cxnLst/>
              <a:rect r="r" b="b" t="t" l="l"/>
              <a:pathLst>
                <a:path h="1093984" w="1709442">
                  <a:moveTo>
                    <a:pt x="49043" y="0"/>
                  </a:moveTo>
                  <a:lnTo>
                    <a:pt x="1660399" y="0"/>
                  </a:lnTo>
                  <a:cubicBezTo>
                    <a:pt x="1673406" y="0"/>
                    <a:pt x="1685880" y="5167"/>
                    <a:pt x="1695078" y="14364"/>
                  </a:cubicBezTo>
                  <a:cubicBezTo>
                    <a:pt x="1704275" y="23562"/>
                    <a:pt x="1709442" y="36036"/>
                    <a:pt x="1709442" y="49043"/>
                  </a:cubicBezTo>
                  <a:lnTo>
                    <a:pt x="1709442" y="1044941"/>
                  </a:lnTo>
                  <a:cubicBezTo>
                    <a:pt x="1709442" y="1072027"/>
                    <a:pt x="1687485" y="1093984"/>
                    <a:pt x="1660399" y="1093984"/>
                  </a:cubicBezTo>
                  <a:lnTo>
                    <a:pt x="49043" y="1093984"/>
                  </a:lnTo>
                  <a:cubicBezTo>
                    <a:pt x="36036" y="1093984"/>
                    <a:pt x="23562" y="1088817"/>
                    <a:pt x="14364" y="1079620"/>
                  </a:cubicBezTo>
                  <a:cubicBezTo>
                    <a:pt x="5167" y="1070423"/>
                    <a:pt x="0" y="1057948"/>
                    <a:pt x="0" y="1044941"/>
                  </a:cubicBezTo>
                  <a:lnTo>
                    <a:pt x="0" y="49043"/>
                  </a:lnTo>
                  <a:cubicBezTo>
                    <a:pt x="0" y="36036"/>
                    <a:pt x="5167" y="23562"/>
                    <a:pt x="14364" y="14364"/>
                  </a:cubicBezTo>
                  <a:cubicBezTo>
                    <a:pt x="23562" y="5167"/>
                    <a:pt x="36036" y="0"/>
                    <a:pt x="49043" y="0"/>
                  </a:cubicBezTo>
                  <a:close/>
                </a:path>
              </a:pathLst>
            </a:custGeom>
            <a:solidFill>
              <a:srgbClr val="0B2F3D"/>
            </a:solidFill>
          </p:spPr>
        </p:sp>
        <p:sp>
          <p:nvSpPr>
            <p:cNvPr name="TextBox 21" id="21"/>
            <p:cNvSpPr txBox="true"/>
            <p:nvPr/>
          </p:nvSpPr>
          <p:spPr>
            <a:xfrm>
              <a:off x="0" y="28575"/>
              <a:ext cx="1709442" cy="1065409"/>
            </a:xfrm>
            <a:prstGeom prst="rect">
              <a:avLst/>
            </a:prstGeom>
          </p:spPr>
          <p:txBody>
            <a:bodyPr anchor="ctr" rtlCol="false" tIns="50800" lIns="50800" bIns="50800" rIns="50800"/>
            <a:lstStyle/>
            <a:p>
              <a:pPr algn="ctr">
                <a:lnSpc>
                  <a:spcPts val="1663"/>
                </a:lnSpc>
              </a:pPr>
            </a:p>
          </p:txBody>
        </p:sp>
      </p:grpSp>
      <p:sp>
        <p:nvSpPr>
          <p:cNvPr name="TextBox 22" id="22"/>
          <p:cNvSpPr txBox="true"/>
          <p:nvPr/>
        </p:nvSpPr>
        <p:spPr>
          <a:xfrm rot="0">
            <a:off x="10631490" y="4934871"/>
            <a:ext cx="7052887" cy="4256325"/>
          </a:xfrm>
          <a:prstGeom prst="rect">
            <a:avLst/>
          </a:prstGeom>
        </p:spPr>
        <p:txBody>
          <a:bodyPr anchor="t" rtlCol="false" tIns="0" lIns="0" bIns="0" rIns="0">
            <a:spAutoFit/>
          </a:bodyPr>
          <a:lstStyle/>
          <a:p>
            <a:pPr algn="l" marL="506150" indent="-253075" lvl="1">
              <a:lnSpc>
                <a:spcPts val="3750"/>
              </a:lnSpc>
              <a:buFont typeface="Arial"/>
              <a:buChar char="•"/>
            </a:pPr>
            <a:r>
              <a:rPr lang="en-US" sz="2344">
                <a:solidFill>
                  <a:srgbClr val="FFFFFF"/>
                </a:solidFill>
                <a:latin typeface="Roboto"/>
              </a:rPr>
              <a:t>Navigation Challenges: Difficulty in finding resources and sections</a:t>
            </a:r>
          </a:p>
          <a:p>
            <a:pPr algn="l" marL="506150" indent="-253075" lvl="1">
              <a:lnSpc>
                <a:spcPts val="3750"/>
              </a:lnSpc>
              <a:buFont typeface="Arial"/>
              <a:buChar char="•"/>
            </a:pPr>
            <a:r>
              <a:rPr lang="en-US" sz="2344">
                <a:solidFill>
                  <a:srgbClr val="FFFFFF"/>
                </a:solidFill>
                <a:latin typeface="Roboto"/>
              </a:rPr>
              <a:t>Lack of Clear Instructions: Confusion among new users</a:t>
            </a:r>
          </a:p>
          <a:p>
            <a:pPr algn="l" marL="506150" indent="-253075" lvl="1">
              <a:lnSpc>
                <a:spcPts val="3750"/>
              </a:lnSpc>
              <a:buFont typeface="Arial"/>
              <a:buChar char="•"/>
            </a:pPr>
            <a:r>
              <a:rPr lang="en-US" sz="2344">
                <a:solidFill>
                  <a:srgbClr val="FFFFFF"/>
                </a:solidFill>
                <a:latin typeface="Roboto"/>
              </a:rPr>
              <a:t>Feedback on Quizzes: Need for more detailed feedback</a:t>
            </a:r>
          </a:p>
          <a:p>
            <a:pPr algn="l" marL="506150" indent="-253075" lvl="1">
              <a:lnSpc>
                <a:spcPts val="3750"/>
              </a:lnSpc>
              <a:buFont typeface="Arial"/>
              <a:buChar char="•"/>
            </a:pPr>
            <a:r>
              <a:rPr lang="en-US" sz="2344">
                <a:solidFill>
                  <a:srgbClr val="FFFFFF"/>
                </a:solidFill>
                <a:latin typeface="Roboto"/>
              </a:rPr>
              <a:t>Customization Options: Insufficient personalization features</a:t>
            </a:r>
          </a:p>
          <a:p>
            <a:pPr algn="l">
              <a:lnSpc>
                <a:spcPts val="3750"/>
              </a:lnSpc>
            </a:pPr>
          </a:p>
        </p:txBody>
      </p:sp>
      <p:grpSp>
        <p:nvGrpSpPr>
          <p:cNvPr name="Group 23" id="23"/>
          <p:cNvGrpSpPr/>
          <p:nvPr/>
        </p:nvGrpSpPr>
        <p:grpSpPr>
          <a:xfrm rot="0">
            <a:off x="9311496" y="2889820"/>
            <a:ext cx="2016094" cy="2016094"/>
            <a:chOff x="0" y="0"/>
            <a:chExt cx="2688126" cy="2688126"/>
          </a:xfrm>
        </p:grpSpPr>
        <p:grpSp>
          <p:nvGrpSpPr>
            <p:cNvPr name="Group 24" id="24"/>
            <p:cNvGrpSpPr/>
            <p:nvPr/>
          </p:nvGrpSpPr>
          <p:grpSpPr>
            <a:xfrm rot="0">
              <a:off x="0" y="0"/>
              <a:ext cx="2688126" cy="2688126"/>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95250" cap="sq">
                <a:solidFill>
                  <a:srgbClr val="ED8C02"/>
                </a:solidFill>
                <a:prstDash val="solid"/>
                <a:miter/>
              </a:ln>
            </p:spPr>
          </p:sp>
          <p:sp>
            <p:nvSpPr>
              <p:cNvPr name="TextBox 26" id="26"/>
              <p:cNvSpPr txBox="true"/>
              <p:nvPr/>
            </p:nvSpPr>
            <p:spPr>
              <a:xfrm>
                <a:off x="76200" y="95250"/>
                <a:ext cx="660400" cy="641350"/>
              </a:xfrm>
              <a:prstGeom prst="rect">
                <a:avLst/>
              </a:prstGeom>
            </p:spPr>
            <p:txBody>
              <a:bodyPr anchor="ctr" rtlCol="false" tIns="50800" lIns="50800" bIns="50800" rIns="50800"/>
              <a:lstStyle/>
              <a:p>
                <a:pPr algn="ctr">
                  <a:lnSpc>
                    <a:spcPts val="1942"/>
                  </a:lnSpc>
                </a:pPr>
              </a:p>
            </p:txBody>
          </p:sp>
        </p:grpSp>
        <p:sp>
          <p:nvSpPr>
            <p:cNvPr name="TextBox 27" id="27"/>
            <p:cNvSpPr txBox="true"/>
            <p:nvPr/>
          </p:nvSpPr>
          <p:spPr>
            <a:xfrm rot="0">
              <a:off x="141358" y="850205"/>
              <a:ext cx="2378652" cy="1081793"/>
            </a:xfrm>
            <a:prstGeom prst="rect">
              <a:avLst/>
            </a:prstGeom>
          </p:spPr>
          <p:txBody>
            <a:bodyPr anchor="t" rtlCol="false" tIns="0" lIns="0" bIns="0" rIns="0">
              <a:spAutoFit/>
            </a:bodyPr>
            <a:lstStyle/>
            <a:p>
              <a:pPr algn="ctr">
                <a:lnSpc>
                  <a:spcPts val="5550"/>
                </a:lnSpc>
              </a:pPr>
              <a:r>
                <a:rPr lang="en-US" sz="6167">
                  <a:solidFill>
                    <a:srgbClr val="0B2F3D"/>
                  </a:solidFill>
                  <a:latin typeface="Abril Fatface"/>
                </a:rPr>
                <a:t>02</a:t>
              </a:r>
            </a:p>
          </p:txBody>
        </p:sp>
      </p:grpSp>
      <p:sp>
        <p:nvSpPr>
          <p:cNvPr name="TextBox 28" id="28"/>
          <p:cNvSpPr txBox="true"/>
          <p:nvPr/>
        </p:nvSpPr>
        <p:spPr>
          <a:xfrm rot="0">
            <a:off x="11422841" y="4147294"/>
            <a:ext cx="6261537" cy="417586"/>
          </a:xfrm>
          <a:prstGeom prst="rect">
            <a:avLst/>
          </a:prstGeom>
        </p:spPr>
        <p:txBody>
          <a:bodyPr anchor="t" rtlCol="false" tIns="0" lIns="0" bIns="0" rIns="0">
            <a:spAutoFit/>
          </a:bodyPr>
          <a:lstStyle/>
          <a:p>
            <a:pPr algn="just">
              <a:lnSpc>
                <a:spcPts val="3168"/>
              </a:lnSpc>
            </a:pPr>
            <a:r>
              <a:rPr lang="en-US" sz="2880">
                <a:solidFill>
                  <a:srgbClr val="FFFFFF"/>
                </a:solidFill>
                <a:latin typeface="Roboto Bold"/>
              </a:rPr>
              <a:t>Key Findings</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58300"/>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730204"/>
            <a:ext cx="1853763" cy="298496"/>
          </a:xfrm>
          <a:prstGeom prst="rect">
            <a:avLst/>
          </a:prstGeom>
        </p:spPr>
        <p:txBody>
          <a:bodyPr anchor="t" rtlCol="false" tIns="0" lIns="0" bIns="0" rIns="0">
            <a:spAutoFit/>
          </a:bodyPr>
          <a:lstStyle/>
          <a:p>
            <a:pPr algn="l">
              <a:lnSpc>
                <a:spcPts val="2162"/>
              </a:lnSpc>
            </a:pPr>
            <a:r>
              <a:rPr lang="en-US" sz="2403">
                <a:solidFill>
                  <a:srgbClr val="0B2F3D"/>
                </a:solidFill>
                <a:latin typeface="Abril Fatface"/>
              </a:rPr>
              <a:t>HCI</a:t>
            </a:r>
          </a:p>
        </p:txBody>
      </p:sp>
      <p:sp>
        <p:nvSpPr>
          <p:cNvPr name="Freeform 5" id="5"/>
          <p:cNvSpPr/>
          <p:nvPr/>
        </p:nvSpPr>
        <p:spPr>
          <a:xfrm flipH="false" flipV="false" rot="0">
            <a:off x="5513498" y="846114"/>
            <a:ext cx="3630502" cy="3630502"/>
          </a:xfrm>
          <a:custGeom>
            <a:avLst/>
            <a:gdLst/>
            <a:ahLst/>
            <a:cxnLst/>
            <a:rect r="r" b="b" t="t" l="l"/>
            <a:pathLst>
              <a:path h="3630502" w="3630502">
                <a:moveTo>
                  <a:pt x="0" y="0"/>
                </a:moveTo>
                <a:lnTo>
                  <a:pt x="3630502" y="0"/>
                </a:lnTo>
                <a:lnTo>
                  <a:pt x="3630502" y="3630502"/>
                </a:lnTo>
                <a:lnTo>
                  <a:pt x="0" y="3630502"/>
                </a:lnTo>
                <a:lnTo>
                  <a:pt x="0" y="0"/>
                </a:lnTo>
                <a:close/>
              </a:path>
            </a:pathLst>
          </a:custGeom>
          <a:blipFill>
            <a:blip r:embed="rId6">
              <a:alphaModFix amt="5000"/>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4813506" y="2613607"/>
            <a:ext cx="2287222" cy="2287222"/>
          </a:xfrm>
          <a:custGeom>
            <a:avLst/>
            <a:gdLst/>
            <a:ahLst/>
            <a:cxnLst/>
            <a:rect r="r" b="b" t="t" l="l"/>
            <a:pathLst>
              <a:path h="2287222" w="2287222">
                <a:moveTo>
                  <a:pt x="0" y="0"/>
                </a:moveTo>
                <a:lnTo>
                  <a:pt x="2287222" y="0"/>
                </a:lnTo>
                <a:lnTo>
                  <a:pt x="2287222" y="2287222"/>
                </a:lnTo>
                <a:lnTo>
                  <a:pt x="0" y="2287222"/>
                </a:lnTo>
                <a:lnTo>
                  <a:pt x="0" y="0"/>
                </a:lnTo>
                <a:close/>
              </a:path>
            </a:pathLst>
          </a:custGeom>
          <a:blipFill>
            <a:blip r:embed="rId8">
              <a:alphaModFix amt="7999"/>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574873" y="1928792"/>
            <a:ext cx="18798673" cy="849636"/>
          </a:xfrm>
          <a:prstGeom prst="rect">
            <a:avLst/>
          </a:prstGeom>
        </p:spPr>
        <p:txBody>
          <a:bodyPr anchor="t" rtlCol="false" tIns="0" lIns="0" bIns="0" rIns="0">
            <a:spAutoFit/>
          </a:bodyPr>
          <a:lstStyle/>
          <a:p>
            <a:pPr algn="ctr">
              <a:lnSpc>
                <a:spcPts val="6120"/>
              </a:lnSpc>
            </a:pPr>
            <a:r>
              <a:rPr lang="en-US" sz="6800">
                <a:solidFill>
                  <a:srgbClr val="0B2F3D"/>
                </a:solidFill>
                <a:latin typeface="Abril Fatface"/>
              </a:rPr>
              <a:t>USABILITY TEST REPORT</a:t>
            </a:r>
          </a:p>
        </p:txBody>
      </p:sp>
      <p:grpSp>
        <p:nvGrpSpPr>
          <p:cNvPr name="Group 8" id="8"/>
          <p:cNvGrpSpPr/>
          <p:nvPr/>
        </p:nvGrpSpPr>
        <p:grpSpPr>
          <a:xfrm rot="0">
            <a:off x="1226479" y="3818855"/>
            <a:ext cx="7597985" cy="5173848"/>
            <a:chOff x="0" y="0"/>
            <a:chExt cx="1613280" cy="1098563"/>
          </a:xfrm>
        </p:grpSpPr>
        <p:sp>
          <p:nvSpPr>
            <p:cNvPr name="Freeform 9" id="9"/>
            <p:cNvSpPr/>
            <p:nvPr/>
          </p:nvSpPr>
          <p:spPr>
            <a:xfrm flipH="false" flipV="false" rot="0">
              <a:off x="0" y="0"/>
              <a:ext cx="1613280" cy="1098563"/>
            </a:xfrm>
            <a:custGeom>
              <a:avLst/>
              <a:gdLst/>
              <a:ahLst/>
              <a:cxnLst/>
              <a:rect r="r" b="b" t="t" l="l"/>
              <a:pathLst>
                <a:path h="1098563" w="1613280">
                  <a:moveTo>
                    <a:pt x="51966" y="0"/>
                  </a:moveTo>
                  <a:lnTo>
                    <a:pt x="1561314" y="0"/>
                  </a:lnTo>
                  <a:cubicBezTo>
                    <a:pt x="1590014" y="0"/>
                    <a:pt x="1613280" y="23266"/>
                    <a:pt x="1613280" y="51966"/>
                  </a:cubicBezTo>
                  <a:lnTo>
                    <a:pt x="1613280" y="1046597"/>
                  </a:lnTo>
                  <a:cubicBezTo>
                    <a:pt x="1613280" y="1075297"/>
                    <a:pt x="1590014" y="1098563"/>
                    <a:pt x="1561314" y="1098563"/>
                  </a:cubicBezTo>
                  <a:lnTo>
                    <a:pt x="51966" y="1098563"/>
                  </a:lnTo>
                  <a:cubicBezTo>
                    <a:pt x="23266" y="1098563"/>
                    <a:pt x="0" y="1075297"/>
                    <a:pt x="0" y="1046597"/>
                  </a:cubicBezTo>
                  <a:lnTo>
                    <a:pt x="0" y="51966"/>
                  </a:lnTo>
                  <a:cubicBezTo>
                    <a:pt x="0" y="23266"/>
                    <a:pt x="23266" y="0"/>
                    <a:pt x="51966" y="0"/>
                  </a:cubicBezTo>
                  <a:close/>
                </a:path>
              </a:pathLst>
            </a:custGeom>
            <a:solidFill>
              <a:srgbClr val="0B2F3D"/>
            </a:solidFill>
          </p:spPr>
        </p:sp>
        <p:sp>
          <p:nvSpPr>
            <p:cNvPr name="TextBox 10" id="10"/>
            <p:cNvSpPr txBox="true"/>
            <p:nvPr/>
          </p:nvSpPr>
          <p:spPr>
            <a:xfrm>
              <a:off x="0" y="28575"/>
              <a:ext cx="1613280" cy="1069988"/>
            </a:xfrm>
            <a:prstGeom prst="rect">
              <a:avLst/>
            </a:prstGeom>
          </p:spPr>
          <p:txBody>
            <a:bodyPr anchor="ctr" rtlCol="false" tIns="50800" lIns="50800" bIns="50800" rIns="50800"/>
            <a:lstStyle/>
            <a:p>
              <a:pPr algn="ctr">
                <a:lnSpc>
                  <a:spcPts val="1663"/>
                </a:lnSpc>
              </a:pPr>
            </a:p>
          </p:txBody>
        </p:sp>
      </p:grpSp>
      <p:sp>
        <p:nvSpPr>
          <p:cNvPr name="TextBox 11" id="11"/>
          <p:cNvSpPr txBox="true"/>
          <p:nvPr/>
        </p:nvSpPr>
        <p:spPr>
          <a:xfrm rot="0">
            <a:off x="1686570" y="5124450"/>
            <a:ext cx="6449202" cy="3307293"/>
          </a:xfrm>
          <a:prstGeom prst="rect">
            <a:avLst/>
          </a:prstGeom>
        </p:spPr>
        <p:txBody>
          <a:bodyPr anchor="t" rtlCol="false" tIns="0" lIns="0" bIns="0" rIns="0">
            <a:spAutoFit/>
          </a:bodyPr>
          <a:lstStyle/>
          <a:p>
            <a:pPr algn="l" marL="506150" indent="-253075" lvl="1">
              <a:lnSpc>
                <a:spcPts val="3750"/>
              </a:lnSpc>
              <a:buFont typeface="Arial"/>
              <a:buChar char="•"/>
            </a:pPr>
            <a:r>
              <a:rPr lang="en-US" sz="2344">
                <a:solidFill>
                  <a:srgbClr val="FFFFFF"/>
                </a:solidFill>
                <a:latin typeface="Roboto"/>
              </a:rPr>
              <a:t>Positive: Intuitive layout for basic functions, useful AI chatbot</a:t>
            </a:r>
          </a:p>
          <a:p>
            <a:pPr algn="l" marL="506150" indent="-253075" lvl="1">
              <a:lnSpc>
                <a:spcPts val="3750"/>
              </a:lnSpc>
              <a:buFont typeface="Arial"/>
              <a:buChar char="•"/>
            </a:pPr>
            <a:r>
              <a:rPr lang="en-US" sz="2344">
                <a:solidFill>
                  <a:srgbClr val="FFFFFF"/>
                </a:solidFill>
                <a:latin typeface="Roboto"/>
              </a:rPr>
              <a:t>Negative: Navigation issues, onboarding challenges</a:t>
            </a:r>
          </a:p>
          <a:p>
            <a:pPr algn="l" marL="506150" indent="-253075" lvl="1">
              <a:lnSpc>
                <a:spcPts val="3750"/>
              </a:lnSpc>
              <a:buFont typeface="Arial"/>
              <a:buChar char="•"/>
            </a:pPr>
            <a:r>
              <a:rPr lang="en-US" sz="2344">
                <a:solidFill>
                  <a:srgbClr val="FFFFFF"/>
                </a:solidFill>
                <a:latin typeface="Roboto"/>
              </a:rPr>
              <a:t>Suggestions: Better navigation structure, detailed quiz feedback, more customization</a:t>
            </a:r>
          </a:p>
          <a:p>
            <a:pPr algn="l">
              <a:lnSpc>
                <a:spcPts val="3750"/>
              </a:lnSpc>
            </a:pPr>
          </a:p>
        </p:txBody>
      </p:sp>
      <p:grpSp>
        <p:nvGrpSpPr>
          <p:cNvPr name="Group 12" id="12"/>
          <p:cNvGrpSpPr/>
          <p:nvPr/>
        </p:nvGrpSpPr>
        <p:grpSpPr>
          <a:xfrm rot="0">
            <a:off x="561004" y="2889820"/>
            <a:ext cx="2016094" cy="2016094"/>
            <a:chOff x="0" y="0"/>
            <a:chExt cx="2688126" cy="2688126"/>
          </a:xfrm>
        </p:grpSpPr>
        <p:grpSp>
          <p:nvGrpSpPr>
            <p:cNvPr name="Group 13" id="13"/>
            <p:cNvGrpSpPr/>
            <p:nvPr/>
          </p:nvGrpSpPr>
          <p:grpSpPr>
            <a:xfrm rot="0">
              <a:off x="0" y="0"/>
              <a:ext cx="2688126" cy="268812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95250" cap="sq">
                <a:solidFill>
                  <a:srgbClr val="ED8C02"/>
                </a:solidFill>
                <a:prstDash val="solid"/>
                <a:miter/>
              </a:ln>
            </p:spPr>
          </p:sp>
          <p:sp>
            <p:nvSpPr>
              <p:cNvPr name="TextBox 15" id="15"/>
              <p:cNvSpPr txBox="true"/>
              <p:nvPr/>
            </p:nvSpPr>
            <p:spPr>
              <a:xfrm>
                <a:off x="76200" y="95250"/>
                <a:ext cx="660400" cy="641350"/>
              </a:xfrm>
              <a:prstGeom prst="rect">
                <a:avLst/>
              </a:prstGeom>
            </p:spPr>
            <p:txBody>
              <a:bodyPr anchor="ctr" rtlCol="false" tIns="50800" lIns="50800" bIns="50800" rIns="50800"/>
              <a:lstStyle/>
              <a:p>
                <a:pPr algn="ctr">
                  <a:lnSpc>
                    <a:spcPts val="1942"/>
                  </a:lnSpc>
                </a:pPr>
              </a:p>
            </p:txBody>
          </p:sp>
        </p:grpSp>
        <p:sp>
          <p:nvSpPr>
            <p:cNvPr name="TextBox 16" id="16"/>
            <p:cNvSpPr txBox="true"/>
            <p:nvPr/>
          </p:nvSpPr>
          <p:spPr>
            <a:xfrm rot="0">
              <a:off x="141358" y="850205"/>
              <a:ext cx="2378652" cy="1081793"/>
            </a:xfrm>
            <a:prstGeom prst="rect">
              <a:avLst/>
            </a:prstGeom>
          </p:spPr>
          <p:txBody>
            <a:bodyPr anchor="t" rtlCol="false" tIns="0" lIns="0" bIns="0" rIns="0">
              <a:spAutoFit/>
            </a:bodyPr>
            <a:lstStyle/>
            <a:p>
              <a:pPr algn="ctr">
                <a:lnSpc>
                  <a:spcPts val="5550"/>
                </a:lnSpc>
              </a:pPr>
              <a:r>
                <a:rPr lang="en-US" sz="6167">
                  <a:solidFill>
                    <a:srgbClr val="0B2F3D"/>
                  </a:solidFill>
                  <a:latin typeface="Abril Fatface"/>
                </a:rPr>
                <a:t>03</a:t>
              </a:r>
            </a:p>
          </p:txBody>
        </p:sp>
      </p:grpSp>
      <p:sp>
        <p:nvSpPr>
          <p:cNvPr name="Freeform 17" id="17"/>
          <p:cNvSpPr/>
          <p:nvPr/>
        </p:nvSpPr>
        <p:spPr>
          <a:xfrm flipH="false" flipV="false" rot="0">
            <a:off x="11729073" y="6606152"/>
            <a:ext cx="2837586" cy="3024558"/>
          </a:xfrm>
          <a:custGeom>
            <a:avLst/>
            <a:gdLst/>
            <a:ahLst/>
            <a:cxnLst/>
            <a:rect r="r" b="b" t="t" l="l"/>
            <a:pathLst>
              <a:path h="3024558" w="2837586">
                <a:moveTo>
                  <a:pt x="0" y="0"/>
                </a:moveTo>
                <a:lnTo>
                  <a:pt x="2837586" y="0"/>
                </a:lnTo>
                <a:lnTo>
                  <a:pt x="2837586" y="3024559"/>
                </a:lnTo>
                <a:lnTo>
                  <a:pt x="0" y="3024559"/>
                </a:lnTo>
                <a:lnTo>
                  <a:pt x="0" y="0"/>
                </a:lnTo>
                <a:close/>
              </a:path>
            </a:pathLst>
          </a:custGeom>
          <a:blipFill>
            <a:blip r:embed="rId10">
              <a:alphaModFix amt="5000"/>
              <a:extLst>
                <a:ext uri="{96DAC541-7B7A-43D3-8B79-37D633B846F1}">
                  <asvg:svgBlip xmlns:asvg="http://schemas.microsoft.com/office/drawing/2016/SVG/main" r:embed="rId11"/>
                </a:ext>
              </a:extLst>
            </a:blip>
            <a:stretch>
              <a:fillRect l="0" t="0" r="0" b="0"/>
            </a:stretch>
          </a:blipFill>
        </p:spPr>
      </p:sp>
      <p:sp>
        <p:nvSpPr>
          <p:cNvPr name="TextBox 18" id="18"/>
          <p:cNvSpPr txBox="true"/>
          <p:nvPr/>
        </p:nvSpPr>
        <p:spPr>
          <a:xfrm rot="0">
            <a:off x="2739023" y="4064056"/>
            <a:ext cx="6261537" cy="441809"/>
          </a:xfrm>
          <a:prstGeom prst="rect">
            <a:avLst/>
          </a:prstGeom>
        </p:spPr>
        <p:txBody>
          <a:bodyPr anchor="t" rtlCol="false" tIns="0" lIns="0" bIns="0" rIns="0">
            <a:spAutoFit/>
          </a:bodyPr>
          <a:lstStyle/>
          <a:p>
            <a:pPr algn="l">
              <a:lnSpc>
                <a:spcPts val="3428"/>
              </a:lnSpc>
            </a:pPr>
            <a:r>
              <a:rPr lang="en-US" sz="2880">
                <a:solidFill>
                  <a:srgbClr val="FFFFFF"/>
                </a:solidFill>
                <a:latin typeface="Roboto Bold"/>
              </a:rPr>
              <a:t>Participant Feedback</a:t>
            </a:r>
          </a:p>
        </p:txBody>
      </p:sp>
      <p:grpSp>
        <p:nvGrpSpPr>
          <p:cNvPr name="Group 19" id="19"/>
          <p:cNvGrpSpPr/>
          <p:nvPr/>
        </p:nvGrpSpPr>
        <p:grpSpPr>
          <a:xfrm rot="0">
            <a:off x="9976971" y="3818855"/>
            <a:ext cx="7597985" cy="5173848"/>
            <a:chOff x="0" y="0"/>
            <a:chExt cx="1613280" cy="1098563"/>
          </a:xfrm>
        </p:grpSpPr>
        <p:sp>
          <p:nvSpPr>
            <p:cNvPr name="Freeform 20" id="20"/>
            <p:cNvSpPr/>
            <p:nvPr/>
          </p:nvSpPr>
          <p:spPr>
            <a:xfrm flipH="false" flipV="false" rot="0">
              <a:off x="0" y="0"/>
              <a:ext cx="1613280" cy="1098563"/>
            </a:xfrm>
            <a:custGeom>
              <a:avLst/>
              <a:gdLst/>
              <a:ahLst/>
              <a:cxnLst/>
              <a:rect r="r" b="b" t="t" l="l"/>
              <a:pathLst>
                <a:path h="1098563" w="1613280">
                  <a:moveTo>
                    <a:pt x="51966" y="0"/>
                  </a:moveTo>
                  <a:lnTo>
                    <a:pt x="1561314" y="0"/>
                  </a:lnTo>
                  <a:cubicBezTo>
                    <a:pt x="1590014" y="0"/>
                    <a:pt x="1613280" y="23266"/>
                    <a:pt x="1613280" y="51966"/>
                  </a:cubicBezTo>
                  <a:lnTo>
                    <a:pt x="1613280" y="1046597"/>
                  </a:lnTo>
                  <a:cubicBezTo>
                    <a:pt x="1613280" y="1075297"/>
                    <a:pt x="1590014" y="1098563"/>
                    <a:pt x="1561314" y="1098563"/>
                  </a:cubicBezTo>
                  <a:lnTo>
                    <a:pt x="51966" y="1098563"/>
                  </a:lnTo>
                  <a:cubicBezTo>
                    <a:pt x="23266" y="1098563"/>
                    <a:pt x="0" y="1075297"/>
                    <a:pt x="0" y="1046597"/>
                  </a:cubicBezTo>
                  <a:lnTo>
                    <a:pt x="0" y="51966"/>
                  </a:lnTo>
                  <a:cubicBezTo>
                    <a:pt x="0" y="23266"/>
                    <a:pt x="23266" y="0"/>
                    <a:pt x="51966" y="0"/>
                  </a:cubicBezTo>
                  <a:close/>
                </a:path>
              </a:pathLst>
            </a:custGeom>
            <a:solidFill>
              <a:srgbClr val="0B2F3D"/>
            </a:solidFill>
          </p:spPr>
        </p:sp>
        <p:sp>
          <p:nvSpPr>
            <p:cNvPr name="TextBox 21" id="21"/>
            <p:cNvSpPr txBox="true"/>
            <p:nvPr/>
          </p:nvSpPr>
          <p:spPr>
            <a:xfrm>
              <a:off x="0" y="28575"/>
              <a:ext cx="1613280" cy="1069988"/>
            </a:xfrm>
            <a:prstGeom prst="rect">
              <a:avLst/>
            </a:prstGeom>
          </p:spPr>
          <p:txBody>
            <a:bodyPr anchor="ctr" rtlCol="false" tIns="50800" lIns="50800" bIns="50800" rIns="50800"/>
            <a:lstStyle/>
            <a:p>
              <a:pPr algn="ctr">
                <a:lnSpc>
                  <a:spcPts val="1663"/>
                </a:lnSpc>
              </a:pPr>
            </a:p>
          </p:txBody>
        </p:sp>
      </p:grpSp>
      <p:sp>
        <p:nvSpPr>
          <p:cNvPr name="TextBox 22" id="22"/>
          <p:cNvSpPr txBox="true"/>
          <p:nvPr/>
        </p:nvSpPr>
        <p:spPr>
          <a:xfrm rot="0">
            <a:off x="10338593" y="4924965"/>
            <a:ext cx="7031485" cy="4256325"/>
          </a:xfrm>
          <a:prstGeom prst="rect">
            <a:avLst/>
          </a:prstGeom>
        </p:spPr>
        <p:txBody>
          <a:bodyPr anchor="t" rtlCol="false" tIns="0" lIns="0" bIns="0" rIns="0">
            <a:spAutoFit/>
          </a:bodyPr>
          <a:lstStyle/>
          <a:p>
            <a:pPr algn="l" marL="506150" indent="-253075" lvl="1">
              <a:lnSpc>
                <a:spcPts val="3750"/>
              </a:lnSpc>
              <a:buFont typeface="Arial"/>
              <a:buChar char="•"/>
            </a:pPr>
            <a:r>
              <a:rPr lang="en-US" sz="2344">
                <a:solidFill>
                  <a:srgbClr val="FFFFFF"/>
                </a:solidFill>
                <a:latin typeface="Roboto"/>
              </a:rPr>
              <a:t>Improve Navigation: Redesign menu with clear labels and icons</a:t>
            </a:r>
          </a:p>
          <a:p>
            <a:pPr algn="l" marL="506150" indent="-253075" lvl="1">
              <a:lnSpc>
                <a:spcPts val="3750"/>
              </a:lnSpc>
              <a:buFont typeface="Arial"/>
              <a:buChar char="•"/>
            </a:pPr>
            <a:r>
              <a:rPr lang="en-US" sz="2344">
                <a:solidFill>
                  <a:srgbClr val="FFFFFF"/>
                </a:solidFill>
                <a:latin typeface="Roboto"/>
              </a:rPr>
              <a:t>Clear Onboarding Instructions: Step-by-step guides and tutorials</a:t>
            </a:r>
          </a:p>
          <a:p>
            <a:pPr algn="l" marL="506150" indent="-253075" lvl="1">
              <a:lnSpc>
                <a:spcPts val="3750"/>
              </a:lnSpc>
              <a:buFont typeface="Arial"/>
              <a:buChar char="•"/>
            </a:pPr>
            <a:r>
              <a:rPr lang="en-US" sz="2344">
                <a:solidFill>
                  <a:srgbClr val="FFFFFF"/>
                </a:solidFill>
                <a:latin typeface="Roboto"/>
              </a:rPr>
              <a:t>Detailed Quiz Feedback: Explanations and study material links</a:t>
            </a:r>
          </a:p>
          <a:p>
            <a:pPr algn="l" marL="506150" indent="-253075" lvl="1">
              <a:lnSpc>
                <a:spcPts val="3750"/>
              </a:lnSpc>
              <a:buFont typeface="Arial"/>
              <a:buChar char="•"/>
            </a:pPr>
            <a:r>
              <a:rPr lang="en-US" sz="2344">
                <a:solidFill>
                  <a:srgbClr val="FFFFFF"/>
                </a:solidFill>
                <a:latin typeface="Roboto"/>
              </a:rPr>
              <a:t>Increase Customization: Adjustable font sizes, color themes, interface layouts</a:t>
            </a:r>
          </a:p>
          <a:p>
            <a:pPr algn="l">
              <a:lnSpc>
                <a:spcPts val="3750"/>
              </a:lnSpc>
            </a:pPr>
          </a:p>
        </p:txBody>
      </p:sp>
      <p:grpSp>
        <p:nvGrpSpPr>
          <p:cNvPr name="Group 23" id="23"/>
          <p:cNvGrpSpPr/>
          <p:nvPr/>
        </p:nvGrpSpPr>
        <p:grpSpPr>
          <a:xfrm rot="0">
            <a:off x="9311496" y="2889820"/>
            <a:ext cx="2016094" cy="2016094"/>
            <a:chOff x="0" y="0"/>
            <a:chExt cx="2688126" cy="2688126"/>
          </a:xfrm>
        </p:grpSpPr>
        <p:grpSp>
          <p:nvGrpSpPr>
            <p:cNvPr name="Group 24" id="24"/>
            <p:cNvGrpSpPr/>
            <p:nvPr/>
          </p:nvGrpSpPr>
          <p:grpSpPr>
            <a:xfrm rot="0">
              <a:off x="0" y="0"/>
              <a:ext cx="2688126" cy="2688126"/>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95250" cap="sq">
                <a:solidFill>
                  <a:srgbClr val="ED8C02"/>
                </a:solidFill>
                <a:prstDash val="solid"/>
                <a:miter/>
              </a:ln>
            </p:spPr>
          </p:sp>
          <p:sp>
            <p:nvSpPr>
              <p:cNvPr name="TextBox 26" id="26"/>
              <p:cNvSpPr txBox="true"/>
              <p:nvPr/>
            </p:nvSpPr>
            <p:spPr>
              <a:xfrm>
                <a:off x="76200" y="95250"/>
                <a:ext cx="660400" cy="641350"/>
              </a:xfrm>
              <a:prstGeom prst="rect">
                <a:avLst/>
              </a:prstGeom>
            </p:spPr>
            <p:txBody>
              <a:bodyPr anchor="ctr" rtlCol="false" tIns="50800" lIns="50800" bIns="50800" rIns="50800"/>
              <a:lstStyle/>
              <a:p>
                <a:pPr algn="ctr">
                  <a:lnSpc>
                    <a:spcPts val="1942"/>
                  </a:lnSpc>
                </a:pPr>
              </a:p>
            </p:txBody>
          </p:sp>
        </p:grpSp>
        <p:sp>
          <p:nvSpPr>
            <p:cNvPr name="TextBox 27" id="27"/>
            <p:cNvSpPr txBox="true"/>
            <p:nvPr/>
          </p:nvSpPr>
          <p:spPr>
            <a:xfrm rot="0">
              <a:off x="141358" y="850205"/>
              <a:ext cx="2378652" cy="1081793"/>
            </a:xfrm>
            <a:prstGeom prst="rect">
              <a:avLst/>
            </a:prstGeom>
          </p:spPr>
          <p:txBody>
            <a:bodyPr anchor="t" rtlCol="false" tIns="0" lIns="0" bIns="0" rIns="0">
              <a:spAutoFit/>
            </a:bodyPr>
            <a:lstStyle/>
            <a:p>
              <a:pPr algn="ctr">
                <a:lnSpc>
                  <a:spcPts val="5550"/>
                </a:lnSpc>
              </a:pPr>
              <a:r>
                <a:rPr lang="en-US" sz="6167">
                  <a:solidFill>
                    <a:srgbClr val="0B2F3D"/>
                  </a:solidFill>
                  <a:latin typeface="Abril Fatface"/>
                </a:rPr>
                <a:t>04</a:t>
              </a:r>
            </a:p>
          </p:txBody>
        </p:sp>
      </p:grpSp>
      <p:sp>
        <p:nvSpPr>
          <p:cNvPr name="TextBox 28" id="28"/>
          <p:cNvSpPr txBox="true"/>
          <p:nvPr/>
        </p:nvSpPr>
        <p:spPr>
          <a:xfrm rot="0">
            <a:off x="11464466" y="3949756"/>
            <a:ext cx="6261537" cy="558506"/>
          </a:xfrm>
          <a:prstGeom prst="rect">
            <a:avLst/>
          </a:prstGeom>
        </p:spPr>
        <p:txBody>
          <a:bodyPr anchor="t" rtlCol="false" tIns="0" lIns="0" bIns="0" rIns="0">
            <a:spAutoFit/>
          </a:bodyPr>
          <a:lstStyle/>
          <a:p>
            <a:pPr algn="l">
              <a:lnSpc>
                <a:spcPts val="4609"/>
              </a:lnSpc>
            </a:pPr>
            <a:r>
              <a:rPr lang="en-US" sz="2880">
                <a:solidFill>
                  <a:srgbClr val="FFFFFF"/>
                </a:solidFill>
                <a:latin typeface="Roboto Bold"/>
              </a:rPr>
              <a:t>Recommendations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58300"/>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76638" y="1635508"/>
            <a:ext cx="3630502" cy="3630502"/>
          </a:xfrm>
          <a:custGeom>
            <a:avLst/>
            <a:gdLst/>
            <a:ahLst/>
            <a:cxnLst/>
            <a:rect r="r" b="b" t="t" l="l"/>
            <a:pathLst>
              <a:path h="3630502" w="3630502">
                <a:moveTo>
                  <a:pt x="0" y="0"/>
                </a:moveTo>
                <a:lnTo>
                  <a:pt x="3630501" y="0"/>
                </a:lnTo>
                <a:lnTo>
                  <a:pt x="3630501" y="3630502"/>
                </a:lnTo>
                <a:lnTo>
                  <a:pt x="0" y="3630502"/>
                </a:lnTo>
                <a:lnTo>
                  <a:pt x="0" y="0"/>
                </a:lnTo>
                <a:close/>
              </a:path>
            </a:pathLst>
          </a:custGeom>
          <a:blipFill>
            <a:blip r:embed="rId6">
              <a:alphaModFix amt="5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876646" y="3403001"/>
            <a:ext cx="2287222" cy="2287222"/>
          </a:xfrm>
          <a:custGeom>
            <a:avLst/>
            <a:gdLst/>
            <a:ahLst/>
            <a:cxnLst/>
            <a:rect r="r" b="b" t="t" l="l"/>
            <a:pathLst>
              <a:path h="2287222" w="2287222">
                <a:moveTo>
                  <a:pt x="0" y="0"/>
                </a:moveTo>
                <a:lnTo>
                  <a:pt x="2287222" y="0"/>
                </a:lnTo>
                <a:lnTo>
                  <a:pt x="2287222" y="2287222"/>
                </a:lnTo>
                <a:lnTo>
                  <a:pt x="0" y="2287222"/>
                </a:lnTo>
                <a:lnTo>
                  <a:pt x="0" y="0"/>
                </a:lnTo>
                <a:close/>
              </a:path>
            </a:pathLst>
          </a:custGeom>
          <a:blipFill>
            <a:blip r:embed="rId8">
              <a:alphaModFix amt="7999"/>
              <a:extLst>
                <a:ext uri="{96DAC541-7B7A-43D3-8B79-37D633B846F1}">
                  <asvg:svgBlip xmlns:asvg="http://schemas.microsoft.com/office/drawing/2016/SVG/main" r:embed="rId9"/>
                </a:ext>
              </a:extLst>
            </a:blip>
            <a:stretch>
              <a:fillRect l="0" t="0" r="0" b="0"/>
            </a:stretch>
          </a:blipFill>
        </p:spPr>
      </p:sp>
      <p:grpSp>
        <p:nvGrpSpPr>
          <p:cNvPr name="Group 6" id="6"/>
          <p:cNvGrpSpPr/>
          <p:nvPr/>
        </p:nvGrpSpPr>
        <p:grpSpPr>
          <a:xfrm rot="0">
            <a:off x="1955582" y="1891942"/>
            <a:ext cx="6503116" cy="650311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8C02"/>
            </a:solidFill>
          </p:spPr>
        </p:sp>
        <p:sp>
          <p:nvSpPr>
            <p:cNvPr name="TextBox 8" id="8"/>
            <p:cNvSpPr txBox="true"/>
            <p:nvPr/>
          </p:nvSpPr>
          <p:spPr>
            <a:xfrm>
              <a:off x="76200" y="95250"/>
              <a:ext cx="660400" cy="641350"/>
            </a:xfrm>
            <a:prstGeom prst="rect">
              <a:avLst/>
            </a:prstGeom>
          </p:spPr>
          <p:txBody>
            <a:bodyPr anchor="ctr" rtlCol="false" tIns="50909" lIns="50909" bIns="50909" rIns="50909"/>
            <a:lstStyle/>
            <a:p>
              <a:pPr algn="ctr">
                <a:lnSpc>
                  <a:spcPts val="1942"/>
                </a:lnSpc>
              </a:pPr>
            </a:p>
          </p:txBody>
        </p:sp>
      </p:grpSp>
      <p:grpSp>
        <p:nvGrpSpPr>
          <p:cNvPr name="Group 9" id="9"/>
          <p:cNvGrpSpPr/>
          <p:nvPr/>
        </p:nvGrpSpPr>
        <p:grpSpPr>
          <a:xfrm rot="0">
            <a:off x="2189035" y="2125395"/>
            <a:ext cx="6036209" cy="603620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B2F3D"/>
            </a:solidFill>
          </p:spPr>
        </p:sp>
        <p:sp>
          <p:nvSpPr>
            <p:cNvPr name="TextBox 11" id="11"/>
            <p:cNvSpPr txBox="true"/>
            <p:nvPr/>
          </p:nvSpPr>
          <p:spPr>
            <a:xfrm>
              <a:off x="76200" y="95250"/>
              <a:ext cx="660400" cy="641350"/>
            </a:xfrm>
            <a:prstGeom prst="rect">
              <a:avLst/>
            </a:prstGeom>
          </p:spPr>
          <p:txBody>
            <a:bodyPr anchor="ctr" rtlCol="false" tIns="50909" lIns="50909" bIns="50909" rIns="50909"/>
            <a:lstStyle/>
            <a:p>
              <a:pPr algn="ctr">
                <a:lnSpc>
                  <a:spcPts val="1942"/>
                </a:lnSpc>
              </a:pPr>
            </a:p>
          </p:txBody>
        </p:sp>
      </p:grpSp>
      <p:grpSp>
        <p:nvGrpSpPr>
          <p:cNvPr name="Group 12" id="12"/>
          <p:cNvGrpSpPr>
            <a:grpSpLocks noChangeAspect="true"/>
          </p:cNvGrpSpPr>
          <p:nvPr/>
        </p:nvGrpSpPr>
        <p:grpSpPr>
          <a:xfrm rot="0">
            <a:off x="2379392" y="2315764"/>
            <a:ext cx="5655495" cy="5655472"/>
            <a:chOff x="0" y="0"/>
            <a:chExt cx="6350000" cy="6349975"/>
          </a:xfrm>
        </p:grpSpPr>
        <p:sp>
          <p:nvSpPr>
            <p:cNvPr name="Freeform 13" id="13"/>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10"/>
              <a:stretch>
                <a:fillRect l="0" t="0" r="0" b="-20482"/>
              </a:stretch>
            </a:blipFill>
          </p:spPr>
        </p:sp>
      </p:grpSp>
      <p:sp>
        <p:nvSpPr>
          <p:cNvPr name="TextBox 14" id="14"/>
          <p:cNvSpPr txBox="true"/>
          <p:nvPr/>
        </p:nvSpPr>
        <p:spPr>
          <a:xfrm rot="0">
            <a:off x="1028700" y="730204"/>
            <a:ext cx="1853763" cy="298496"/>
          </a:xfrm>
          <a:prstGeom prst="rect">
            <a:avLst/>
          </a:prstGeom>
        </p:spPr>
        <p:txBody>
          <a:bodyPr anchor="t" rtlCol="false" tIns="0" lIns="0" bIns="0" rIns="0">
            <a:spAutoFit/>
          </a:bodyPr>
          <a:lstStyle/>
          <a:p>
            <a:pPr algn="l">
              <a:lnSpc>
                <a:spcPts val="2162"/>
              </a:lnSpc>
            </a:pPr>
            <a:r>
              <a:rPr lang="en-US" sz="2403">
                <a:solidFill>
                  <a:srgbClr val="0B2F3D"/>
                </a:solidFill>
                <a:latin typeface="Abril Fatface"/>
              </a:rPr>
              <a:t>HCI</a:t>
            </a:r>
          </a:p>
        </p:txBody>
      </p:sp>
      <p:sp>
        <p:nvSpPr>
          <p:cNvPr name="TextBox 15" id="15"/>
          <p:cNvSpPr txBox="true"/>
          <p:nvPr/>
        </p:nvSpPr>
        <p:spPr>
          <a:xfrm rot="0">
            <a:off x="9834377" y="2749166"/>
            <a:ext cx="6795493" cy="933450"/>
          </a:xfrm>
          <a:prstGeom prst="rect">
            <a:avLst/>
          </a:prstGeom>
        </p:spPr>
        <p:txBody>
          <a:bodyPr anchor="t" rtlCol="false" tIns="0" lIns="0" bIns="0" rIns="0">
            <a:spAutoFit/>
          </a:bodyPr>
          <a:lstStyle/>
          <a:p>
            <a:pPr algn="l">
              <a:lnSpc>
                <a:spcPts val="6750"/>
              </a:lnSpc>
            </a:pPr>
            <a:r>
              <a:rPr lang="en-US" sz="7500">
                <a:solidFill>
                  <a:srgbClr val="0B2F3D"/>
                </a:solidFill>
                <a:latin typeface="Abril Fatface"/>
              </a:rPr>
              <a:t>Introduction</a:t>
            </a:r>
          </a:p>
        </p:txBody>
      </p:sp>
      <p:sp>
        <p:nvSpPr>
          <p:cNvPr name="TextBox 16" id="16"/>
          <p:cNvSpPr txBox="true"/>
          <p:nvPr/>
        </p:nvSpPr>
        <p:spPr>
          <a:xfrm rot="0">
            <a:off x="9834377" y="5111127"/>
            <a:ext cx="7628551" cy="3571877"/>
          </a:xfrm>
          <a:prstGeom prst="rect">
            <a:avLst/>
          </a:prstGeom>
        </p:spPr>
        <p:txBody>
          <a:bodyPr anchor="t" rtlCol="false" tIns="0" lIns="0" bIns="0" rIns="0">
            <a:spAutoFit/>
          </a:bodyPr>
          <a:lstStyle/>
          <a:p>
            <a:pPr algn="l">
              <a:lnSpc>
                <a:spcPts val="4799"/>
              </a:lnSpc>
            </a:pPr>
            <a:r>
              <a:rPr lang="en-US" sz="2999">
                <a:solidFill>
                  <a:srgbClr val="000000"/>
                </a:solidFill>
                <a:latin typeface="Roboto"/>
              </a:rPr>
              <a:t>Learnaira system is an interactive learning system that seeks to get students engage and interact with the course content and information through various activities such as interactive exercises, online discussions, educational games, and hands-on activities. </a:t>
            </a:r>
          </a:p>
        </p:txBody>
      </p:sp>
      <p:sp>
        <p:nvSpPr>
          <p:cNvPr name="TextBox 17" id="17"/>
          <p:cNvSpPr txBox="true"/>
          <p:nvPr/>
        </p:nvSpPr>
        <p:spPr>
          <a:xfrm rot="0">
            <a:off x="9834377" y="4314781"/>
            <a:ext cx="5524346" cy="951229"/>
          </a:xfrm>
          <a:prstGeom prst="rect">
            <a:avLst/>
          </a:prstGeom>
        </p:spPr>
        <p:txBody>
          <a:bodyPr anchor="t" rtlCol="false" tIns="0" lIns="0" bIns="0" rIns="0">
            <a:spAutoFit/>
          </a:bodyPr>
          <a:lstStyle/>
          <a:p>
            <a:pPr algn="l">
              <a:lnSpc>
                <a:spcPts val="3699"/>
              </a:lnSpc>
            </a:pPr>
            <a:r>
              <a:rPr lang="en-US" sz="3699">
                <a:solidFill>
                  <a:srgbClr val="0B2F3D"/>
                </a:solidFill>
                <a:latin typeface="Roboto Bold"/>
              </a:rPr>
              <a:t>intro to Learnaira system</a:t>
            </a:r>
          </a:p>
          <a:p>
            <a:pPr algn="l">
              <a:lnSpc>
                <a:spcPts val="3699"/>
              </a:lnSpc>
            </a:pPr>
          </a:p>
        </p:txBody>
      </p:sp>
      <p:sp>
        <p:nvSpPr>
          <p:cNvPr name="Freeform 18" id="18"/>
          <p:cNvSpPr/>
          <p:nvPr/>
        </p:nvSpPr>
        <p:spPr>
          <a:xfrm flipH="false" flipV="false" rot="0">
            <a:off x="15840507" y="5370500"/>
            <a:ext cx="2837586" cy="3024558"/>
          </a:xfrm>
          <a:custGeom>
            <a:avLst/>
            <a:gdLst/>
            <a:ahLst/>
            <a:cxnLst/>
            <a:rect r="r" b="b" t="t" l="l"/>
            <a:pathLst>
              <a:path h="3024558" w="2837586">
                <a:moveTo>
                  <a:pt x="0" y="0"/>
                </a:moveTo>
                <a:lnTo>
                  <a:pt x="2837586" y="0"/>
                </a:lnTo>
                <a:lnTo>
                  <a:pt x="2837586" y="3024558"/>
                </a:lnTo>
                <a:lnTo>
                  <a:pt x="0" y="3024558"/>
                </a:lnTo>
                <a:lnTo>
                  <a:pt x="0" y="0"/>
                </a:lnTo>
                <a:close/>
              </a:path>
            </a:pathLst>
          </a:custGeom>
          <a:blipFill>
            <a:blip r:embed="rId11">
              <a:alphaModFix amt="5000"/>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58300"/>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730204"/>
            <a:ext cx="1853763" cy="298496"/>
          </a:xfrm>
          <a:prstGeom prst="rect">
            <a:avLst/>
          </a:prstGeom>
        </p:spPr>
        <p:txBody>
          <a:bodyPr anchor="t" rtlCol="false" tIns="0" lIns="0" bIns="0" rIns="0">
            <a:spAutoFit/>
          </a:bodyPr>
          <a:lstStyle/>
          <a:p>
            <a:pPr algn="l">
              <a:lnSpc>
                <a:spcPts val="2162"/>
              </a:lnSpc>
            </a:pPr>
            <a:r>
              <a:rPr lang="en-US" sz="2403">
                <a:solidFill>
                  <a:srgbClr val="0B2F3D"/>
                </a:solidFill>
                <a:latin typeface="Abril Fatface"/>
              </a:rPr>
              <a:t>HCI</a:t>
            </a:r>
          </a:p>
        </p:txBody>
      </p:sp>
      <p:sp>
        <p:nvSpPr>
          <p:cNvPr name="Freeform 5" id="5"/>
          <p:cNvSpPr/>
          <p:nvPr/>
        </p:nvSpPr>
        <p:spPr>
          <a:xfrm flipH="false" flipV="false" rot="0">
            <a:off x="5513498" y="846114"/>
            <a:ext cx="3630502" cy="3630502"/>
          </a:xfrm>
          <a:custGeom>
            <a:avLst/>
            <a:gdLst/>
            <a:ahLst/>
            <a:cxnLst/>
            <a:rect r="r" b="b" t="t" l="l"/>
            <a:pathLst>
              <a:path h="3630502" w="3630502">
                <a:moveTo>
                  <a:pt x="0" y="0"/>
                </a:moveTo>
                <a:lnTo>
                  <a:pt x="3630502" y="0"/>
                </a:lnTo>
                <a:lnTo>
                  <a:pt x="3630502" y="3630502"/>
                </a:lnTo>
                <a:lnTo>
                  <a:pt x="0" y="3630502"/>
                </a:lnTo>
                <a:lnTo>
                  <a:pt x="0" y="0"/>
                </a:lnTo>
                <a:close/>
              </a:path>
            </a:pathLst>
          </a:custGeom>
          <a:blipFill>
            <a:blip r:embed="rId6">
              <a:alphaModFix amt="5000"/>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4813506" y="2613607"/>
            <a:ext cx="2287222" cy="2287222"/>
          </a:xfrm>
          <a:custGeom>
            <a:avLst/>
            <a:gdLst/>
            <a:ahLst/>
            <a:cxnLst/>
            <a:rect r="r" b="b" t="t" l="l"/>
            <a:pathLst>
              <a:path h="2287222" w="2287222">
                <a:moveTo>
                  <a:pt x="0" y="0"/>
                </a:moveTo>
                <a:lnTo>
                  <a:pt x="2287222" y="0"/>
                </a:lnTo>
                <a:lnTo>
                  <a:pt x="2287222" y="2287222"/>
                </a:lnTo>
                <a:lnTo>
                  <a:pt x="0" y="2287222"/>
                </a:lnTo>
                <a:lnTo>
                  <a:pt x="0" y="0"/>
                </a:lnTo>
                <a:close/>
              </a:path>
            </a:pathLst>
          </a:custGeom>
          <a:blipFill>
            <a:blip r:embed="rId8">
              <a:alphaModFix amt="7999"/>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574873" y="1928792"/>
            <a:ext cx="18798673" cy="849636"/>
          </a:xfrm>
          <a:prstGeom prst="rect">
            <a:avLst/>
          </a:prstGeom>
        </p:spPr>
        <p:txBody>
          <a:bodyPr anchor="t" rtlCol="false" tIns="0" lIns="0" bIns="0" rIns="0">
            <a:spAutoFit/>
          </a:bodyPr>
          <a:lstStyle/>
          <a:p>
            <a:pPr algn="ctr">
              <a:lnSpc>
                <a:spcPts val="6120"/>
              </a:lnSpc>
            </a:pPr>
            <a:r>
              <a:rPr lang="en-US" sz="6800">
                <a:solidFill>
                  <a:srgbClr val="0B2F3D"/>
                </a:solidFill>
                <a:latin typeface="Abril Fatface"/>
              </a:rPr>
              <a:t>HEURISTIC EVALUATION REPORT</a:t>
            </a:r>
          </a:p>
        </p:txBody>
      </p:sp>
      <p:grpSp>
        <p:nvGrpSpPr>
          <p:cNvPr name="Group 8" id="8"/>
          <p:cNvGrpSpPr/>
          <p:nvPr/>
        </p:nvGrpSpPr>
        <p:grpSpPr>
          <a:xfrm rot="0">
            <a:off x="1226479" y="3818855"/>
            <a:ext cx="7597985" cy="5152282"/>
            <a:chOff x="0" y="0"/>
            <a:chExt cx="1613280" cy="1093984"/>
          </a:xfrm>
        </p:grpSpPr>
        <p:sp>
          <p:nvSpPr>
            <p:cNvPr name="Freeform 9" id="9"/>
            <p:cNvSpPr/>
            <p:nvPr/>
          </p:nvSpPr>
          <p:spPr>
            <a:xfrm flipH="false" flipV="false" rot="0">
              <a:off x="0" y="0"/>
              <a:ext cx="1613280" cy="1093984"/>
            </a:xfrm>
            <a:custGeom>
              <a:avLst/>
              <a:gdLst/>
              <a:ahLst/>
              <a:cxnLst/>
              <a:rect r="r" b="b" t="t" l="l"/>
              <a:pathLst>
                <a:path h="1093984" w="1613280">
                  <a:moveTo>
                    <a:pt x="51966" y="0"/>
                  </a:moveTo>
                  <a:lnTo>
                    <a:pt x="1561314" y="0"/>
                  </a:lnTo>
                  <a:cubicBezTo>
                    <a:pt x="1590014" y="0"/>
                    <a:pt x="1613280" y="23266"/>
                    <a:pt x="1613280" y="51966"/>
                  </a:cubicBezTo>
                  <a:lnTo>
                    <a:pt x="1613280" y="1042018"/>
                  </a:lnTo>
                  <a:cubicBezTo>
                    <a:pt x="1613280" y="1070718"/>
                    <a:pt x="1590014" y="1093984"/>
                    <a:pt x="1561314" y="1093984"/>
                  </a:cubicBezTo>
                  <a:lnTo>
                    <a:pt x="51966" y="1093984"/>
                  </a:lnTo>
                  <a:cubicBezTo>
                    <a:pt x="23266" y="1093984"/>
                    <a:pt x="0" y="1070718"/>
                    <a:pt x="0" y="1042018"/>
                  </a:cubicBezTo>
                  <a:lnTo>
                    <a:pt x="0" y="51966"/>
                  </a:lnTo>
                  <a:cubicBezTo>
                    <a:pt x="0" y="23266"/>
                    <a:pt x="23266" y="0"/>
                    <a:pt x="51966" y="0"/>
                  </a:cubicBezTo>
                  <a:close/>
                </a:path>
              </a:pathLst>
            </a:custGeom>
            <a:solidFill>
              <a:srgbClr val="0B2F3D"/>
            </a:solidFill>
          </p:spPr>
        </p:sp>
        <p:sp>
          <p:nvSpPr>
            <p:cNvPr name="TextBox 10" id="10"/>
            <p:cNvSpPr txBox="true"/>
            <p:nvPr/>
          </p:nvSpPr>
          <p:spPr>
            <a:xfrm>
              <a:off x="0" y="28575"/>
              <a:ext cx="1613280" cy="1065409"/>
            </a:xfrm>
            <a:prstGeom prst="rect">
              <a:avLst/>
            </a:prstGeom>
          </p:spPr>
          <p:txBody>
            <a:bodyPr anchor="ctr" rtlCol="false" tIns="50800" lIns="50800" bIns="50800" rIns="50800"/>
            <a:lstStyle/>
            <a:p>
              <a:pPr algn="ctr">
                <a:lnSpc>
                  <a:spcPts val="1663"/>
                </a:lnSpc>
              </a:pPr>
            </a:p>
          </p:txBody>
        </p:sp>
      </p:grpSp>
      <p:sp>
        <p:nvSpPr>
          <p:cNvPr name="TextBox 11" id="11"/>
          <p:cNvSpPr txBox="true"/>
          <p:nvPr/>
        </p:nvSpPr>
        <p:spPr>
          <a:xfrm rot="0">
            <a:off x="1639125" y="4901557"/>
            <a:ext cx="6772693" cy="4256325"/>
          </a:xfrm>
          <a:prstGeom prst="rect">
            <a:avLst/>
          </a:prstGeom>
        </p:spPr>
        <p:txBody>
          <a:bodyPr anchor="t" rtlCol="false" tIns="0" lIns="0" bIns="0" rIns="0">
            <a:spAutoFit/>
          </a:bodyPr>
          <a:lstStyle/>
          <a:p>
            <a:pPr algn="l" marL="506150" indent="-253075" lvl="1">
              <a:lnSpc>
                <a:spcPts val="3750"/>
              </a:lnSpc>
              <a:buFont typeface="Arial"/>
              <a:buChar char="•"/>
            </a:pPr>
            <a:r>
              <a:rPr lang="en-US" sz="2344">
                <a:solidFill>
                  <a:srgbClr val="FFFFFF"/>
                </a:solidFill>
                <a:latin typeface="Roboto"/>
              </a:rPr>
              <a:t>Visibility of System Status:</a:t>
            </a:r>
          </a:p>
          <a:p>
            <a:pPr algn="l" marL="1012301" indent="-337434" lvl="2">
              <a:lnSpc>
                <a:spcPts val="3750"/>
              </a:lnSpc>
              <a:buFont typeface="Arial"/>
              <a:buChar char="⚬"/>
            </a:pPr>
            <a:r>
              <a:rPr lang="en-US" sz="2344">
                <a:solidFill>
                  <a:srgbClr val="FFFFFF"/>
                </a:solidFill>
                <a:latin typeface="Roboto"/>
              </a:rPr>
              <a:t>Issue: Inadequate feedback during quizzes and progress tracking.</a:t>
            </a:r>
          </a:p>
          <a:p>
            <a:pPr algn="l" marL="1012301" indent="-337434" lvl="2">
              <a:lnSpc>
                <a:spcPts val="3750"/>
              </a:lnSpc>
              <a:buFont typeface="Arial"/>
              <a:buChar char="⚬"/>
            </a:pPr>
            <a:r>
              <a:rPr lang="en-US" sz="2344">
                <a:solidFill>
                  <a:srgbClr val="FFFFFF"/>
                </a:solidFill>
                <a:latin typeface="Roboto"/>
              </a:rPr>
              <a:t>Recommendation: Enhance real-time feedback mechanisms.</a:t>
            </a:r>
          </a:p>
          <a:p>
            <a:pPr algn="l" marL="506150" indent="-253075" lvl="1">
              <a:lnSpc>
                <a:spcPts val="3750"/>
              </a:lnSpc>
              <a:buFont typeface="Arial"/>
              <a:buChar char="•"/>
            </a:pPr>
            <a:r>
              <a:rPr lang="en-US" sz="2344">
                <a:solidFill>
                  <a:srgbClr val="FFFFFF"/>
                </a:solidFill>
                <a:latin typeface="Roboto"/>
              </a:rPr>
              <a:t>Match Between System and the Real World:</a:t>
            </a:r>
          </a:p>
          <a:p>
            <a:pPr algn="l" marL="1012301" indent="-337434" lvl="2">
              <a:lnSpc>
                <a:spcPts val="3750"/>
              </a:lnSpc>
              <a:buFont typeface="Arial"/>
              <a:buChar char="⚬"/>
            </a:pPr>
            <a:r>
              <a:rPr lang="en-US" sz="2344">
                <a:solidFill>
                  <a:srgbClr val="FFFFFF"/>
                </a:solidFill>
                <a:latin typeface="Roboto"/>
              </a:rPr>
              <a:t>Issue: Complex terminology.</a:t>
            </a:r>
          </a:p>
          <a:p>
            <a:pPr algn="l" marL="1012301" indent="-337434" lvl="2">
              <a:lnSpc>
                <a:spcPts val="3750"/>
              </a:lnSpc>
              <a:buFont typeface="Arial"/>
              <a:buChar char="⚬"/>
            </a:pPr>
            <a:r>
              <a:rPr lang="en-US" sz="2344">
                <a:solidFill>
                  <a:srgbClr val="FFFFFF"/>
                </a:solidFill>
                <a:latin typeface="Roboto"/>
              </a:rPr>
              <a:t>Recommendation: Simplify terms.</a:t>
            </a:r>
          </a:p>
          <a:p>
            <a:pPr algn="l">
              <a:lnSpc>
                <a:spcPts val="3750"/>
              </a:lnSpc>
            </a:pPr>
          </a:p>
        </p:txBody>
      </p:sp>
      <p:grpSp>
        <p:nvGrpSpPr>
          <p:cNvPr name="Group 12" id="12"/>
          <p:cNvGrpSpPr/>
          <p:nvPr/>
        </p:nvGrpSpPr>
        <p:grpSpPr>
          <a:xfrm rot="0">
            <a:off x="561004" y="2889820"/>
            <a:ext cx="2016094" cy="2016094"/>
            <a:chOff x="0" y="0"/>
            <a:chExt cx="2688126" cy="2688126"/>
          </a:xfrm>
        </p:grpSpPr>
        <p:grpSp>
          <p:nvGrpSpPr>
            <p:cNvPr name="Group 13" id="13"/>
            <p:cNvGrpSpPr/>
            <p:nvPr/>
          </p:nvGrpSpPr>
          <p:grpSpPr>
            <a:xfrm rot="0">
              <a:off x="0" y="0"/>
              <a:ext cx="2688126" cy="268812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95250" cap="sq">
                <a:solidFill>
                  <a:srgbClr val="ED8C02"/>
                </a:solidFill>
                <a:prstDash val="solid"/>
                <a:miter/>
              </a:ln>
            </p:spPr>
          </p:sp>
          <p:sp>
            <p:nvSpPr>
              <p:cNvPr name="TextBox 15" id="15"/>
              <p:cNvSpPr txBox="true"/>
              <p:nvPr/>
            </p:nvSpPr>
            <p:spPr>
              <a:xfrm>
                <a:off x="76200" y="95250"/>
                <a:ext cx="660400" cy="641350"/>
              </a:xfrm>
              <a:prstGeom prst="rect">
                <a:avLst/>
              </a:prstGeom>
            </p:spPr>
            <p:txBody>
              <a:bodyPr anchor="ctr" rtlCol="false" tIns="50800" lIns="50800" bIns="50800" rIns="50800"/>
              <a:lstStyle/>
              <a:p>
                <a:pPr algn="ctr">
                  <a:lnSpc>
                    <a:spcPts val="1942"/>
                  </a:lnSpc>
                </a:pPr>
              </a:p>
            </p:txBody>
          </p:sp>
        </p:grpSp>
        <p:sp>
          <p:nvSpPr>
            <p:cNvPr name="TextBox 16" id="16"/>
            <p:cNvSpPr txBox="true"/>
            <p:nvPr/>
          </p:nvSpPr>
          <p:spPr>
            <a:xfrm rot="0">
              <a:off x="141358" y="850205"/>
              <a:ext cx="2378652" cy="1081793"/>
            </a:xfrm>
            <a:prstGeom prst="rect">
              <a:avLst/>
            </a:prstGeom>
          </p:spPr>
          <p:txBody>
            <a:bodyPr anchor="t" rtlCol="false" tIns="0" lIns="0" bIns="0" rIns="0">
              <a:spAutoFit/>
            </a:bodyPr>
            <a:lstStyle/>
            <a:p>
              <a:pPr algn="ctr">
                <a:lnSpc>
                  <a:spcPts val="5550"/>
                </a:lnSpc>
              </a:pPr>
              <a:r>
                <a:rPr lang="en-US" sz="6167">
                  <a:solidFill>
                    <a:srgbClr val="0B2F3D"/>
                  </a:solidFill>
                  <a:latin typeface="Abril Fatface"/>
                </a:rPr>
                <a:t>01</a:t>
              </a:r>
            </a:p>
          </p:txBody>
        </p:sp>
      </p:grpSp>
      <p:sp>
        <p:nvSpPr>
          <p:cNvPr name="Freeform 17" id="17"/>
          <p:cNvSpPr/>
          <p:nvPr/>
        </p:nvSpPr>
        <p:spPr>
          <a:xfrm flipH="false" flipV="false" rot="0">
            <a:off x="11729073" y="6606152"/>
            <a:ext cx="2837586" cy="3024558"/>
          </a:xfrm>
          <a:custGeom>
            <a:avLst/>
            <a:gdLst/>
            <a:ahLst/>
            <a:cxnLst/>
            <a:rect r="r" b="b" t="t" l="l"/>
            <a:pathLst>
              <a:path h="3024558" w="2837586">
                <a:moveTo>
                  <a:pt x="0" y="0"/>
                </a:moveTo>
                <a:lnTo>
                  <a:pt x="2837586" y="0"/>
                </a:lnTo>
                <a:lnTo>
                  <a:pt x="2837586" y="3024559"/>
                </a:lnTo>
                <a:lnTo>
                  <a:pt x="0" y="3024559"/>
                </a:lnTo>
                <a:lnTo>
                  <a:pt x="0" y="0"/>
                </a:lnTo>
                <a:close/>
              </a:path>
            </a:pathLst>
          </a:custGeom>
          <a:blipFill>
            <a:blip r:embed="rId10">
              <a:alphaModFix amt="5000"/>
              <a:extLst>
                <a:ext uri="{96DAC541-7B7A-43D3-8B79-37D633B846F1}">
                  <asvg:svgBlip xmlns:asvg="http://schemas.microsoft.com/office/drawing/2016/SVG/main" r:embed="rId11"/>
                </a:ext>
              </a:extLst>
            </a:blip>
            <a:stretch>
              <a:fillRect l="0" t="0" r="0" b="0"/>
            </a:stretch>
          </a:blipFill>
        </p:spPr>
      </p:sp>
      <p:sp>
        <p:nvSpPr>
          <p:cNvPr name="TextBox 18" id="18"/>
          <p:cNvSpPr txBox="true"/>
          <p:nvPr/>
        </p:nvSpPr>
        <p:spPr>
          <a:xfrm rot="0">
            <a:off x="2813529" y="4004419"/>
            <a:ext cx="6261537" cy="558506"/>
          </a:xfrm>
          <a:prstGeom prst="rect">
            <a:avLst/>
          </a:prstGeom>
        </p:spPr>
        <p:txBody>
          <a:bodyPr anchor="t" rtlCol="false" tIns="0" lIns="0" bIns="0" rIns="0">
            <a:spAutoFit/>
          </a:bodyPr>
          <a:lstStyle/>
          <a:p>
            <a:pPr algn="l">
              <a:lnSpc>
                <a:spcPts val="4609"/>
              </a:lnSpc>
            </a:pPr>
            <a:r>
              <a:rPr lang="en-US" sz="2880">
                <a:solidFill>
                  <a:srgbClr val="FFFFFF"/>
                </a:solidFill>
                <a:latin typeface="Roboto Bold"/>
              </a:rPr>
              <a:t>Nielsen's Usability Heuristics</a:t>
            </a:r>
          </a:p>
        </p:txBody>
      </p:sp>
      <p:grpSp>
        <p:nvGrpSpPr>
          <p:cNvPr name="Group 19" id="19"/>
          <p:cNvGrpSpPr/>
          <p:nvPr/>
        </p:nvGrpSpPr>
        <p:grpSpPr>
          <a:xfrm rot="0">
            <a:off x="9981618" y="3818855"/>
            <a:ext cx="8050871" cy="5152282"/>
            <a:chOff x="0" y="0"/>
            <a:chExt cx="1709442" cy="1093984"/>
          </a:xfrm>
        </p:grpSpPr>
        <p:sp>
          <p:nvSpPr>
            <p:cNvPr name="Freeform 20" id="20"/>
            <p:cNvSpPr/>
            <p:nvPr/>
          </p:nvSpPr>
          <p:spPr>
            <a:xfrm flipH="false" flipV="false" rot="0">
              <a:off x="0" y="0"/>
              <a:ext cx="1709442" cy="1093984"/>
            </a:xfrm>
            <a:custGeom>
              <a:avLst/>
              <a:gdLst/>
              <a:ahLst/>
              <a:cxnLst/>
              <a:rect r="r" b="b" t="t" l="l"/>
              <a:pathLst>
                <a:path h="1093984" w="1709442">
                  <a:moveTo>
                    <a:pt x="49043" y="0"/>
                  </a:moveTo>
                  <a:lnTo>
                    <a:pt x="1660399" y="0"/>
                  </a:lnTo>
                  <a:cubicBezTo>
                    <a:pt x="1673406" y="0"/>
                    <a:pt x="1685880" y="5167"/>
                    <a:pt x="1695078" y="14364"/>
                  </a:cubicBezTo>
                  <a:cubicBezTo>
                    <a:pt x="1704275" y="23562"/>
                    <a:pt x="1709442" y="36036"/>
                    <a:pt x="1709442" y="49043"/>
                  </a:cubicBezTo>
                  <a:lnTo>
                    <a:pt x="1709442" y="1044941"/>
                  </a:lnTo>
                  <a:cubicBezTo>
                    <a:pt x="1709442" y="1072027"/>
                    <a:pt x="1687485" y="1093984"/>
                    <a:pt x="1660399" y="1093984"/>
                  </a:cubicBezTo>
                  <a:lnTo>
                    <a:pt x="49043" y="1093984"/>
                  </a:lnTo>
                  <a:cubicBezTo>
                    <a:pt x="36036" y="1093984"/>
                    <a:pt x="23562" y="1088817"/>
                    <a:pt x="14364" y="1079620"/>
                  </a:cubicBezTo>
                  <a:cubicBezTo>
                    <a:pt x="5167" y="1070423"/>
                    <a:pt x="0" y="1057948"/>
                    <a:pt x="0" y="1044941"/>
                  </a:cubicBezTo>
                  <a:lnTo>
                    <a:pt x="0" y="49043"/>
                  </a:lnTo>
                  <a:cubicBezTo>
                    <a:pt x="0" y="36036"/>
                    <a:pt x="5167" y="23562"/>
                    <a:pt x="14364" y="14364"/>
                  </a:cubicBezTo>
                  <a:cubicBezTo>
                    <a:pt x="23562" y="5167"/>
                    <a:pt x="36036" y="0"/>
                    <a:pt x="49043" y="0"/>
                  </a:cubicBezTo>
                  <a:close/>
                </a:path>
              </a:pathLst>
            </a:custGeom>
            <a:solidFill>
              <a:srgbClr val="0B2F3D"/>
            </a:solidFill>
          </p:spPr>
        </p:sp>
        <p:sp>
          <p:nvSpPr>
            <p:cNvPr name="TextBox 21" id="21"/>
            <p:cNvSpPr txBox="true"/>
            <p:nvPr/>
          </p:nvSpPr>
          <p:spPr>
            <a:xfrm>
              <a:off x="0" y="28575"/>
              <a:ext cx="1709442" cy="1065409"/>
            </a:xfrm>
            <a:prstGeom prst="rect">
              <a:avLst/>
            </a:prstGeom>
          </p:spPr>
          <p:txBody>
            <a:bodyPr anchor="ctr" rtlCol="false" tIns="50800" lIns="50800" bIns="50800" rIns="50800"/>
            <a:lstStyle/>
            <a:p>
              <a:pPr algn="ctr">
                <a:lnSpc>
                  <a:spcPts val="1663"/>
                </a:lnSpc>
              </a:pPr>
            </a:p>
          </p:txBody>
        </p:sp>
      </p:grpSp>
      <p:sp>
        <p:nvSpPr>
          <p:cNvPr name="TextBox 22" id="22"/>
          <p:cNvSpPr txBox="true"/>
          <p:nvPr/>
        </p:nvSpPr>
        <p:spPr>
          <a:xfrm rot="0">
            <a:off x="10631490" y="4934871"/>
            <a:ext cx="7052887" cy="4256325"/>
          </a:xfrm>
          <a:prstGeom prst="rect">
            <a:avLst/>
          </a:prstGeom>
        </p:spPr>
        <p:txBody>
          <a:bodyPr anchor="t" rtlCol="false" tIns="0" lIns="0" bIns="0" rIns="0">
            <a:spAutoFit/>
          </a:bodyPr>
          <a:lstStyle/>
          <a:p>
            <a:pPr algn="l" marL="506150" indent="-253075" lvl="1">
              <a:lnSpc>
                <a:spcPts val="3750"/>
              </a:lnSpc>
              <a:buFont typeface="Arial"/>
              <a:buChar char="•"/>
            </a:pPr>
            <a:r>
              <a:rPr lang="en-US" sz="2344">
                <a:solidFill>
                  <a:srgbClr val="FFFFFF"/>
                </a:solidFill>
                <a:latin typeface="Roboto"/>
              </a:rPr>
              <a:t>Consistency</a:t>
            </a:r>
          </a:p>
          <a:p>
            <a:pPr algn="l" marL="1012301" indent="-337434" lvl="2">
              <a:lnSpc>
                <a:spcPts val="3750"/>
              </a:lnSpc>
              <a:buFont typeface="Arial"/>
              <a:buChar char="⚬"/>
            </a:pPr>
            <a:r>
              <a:rPr lang="en-US" sz="2344">
                <a:solidFill>
                  <a:srgbClr val="FFFFFF"/>
                </a:solidFill>
                <a:latin typeface="Roboto"/>
              </a:rPr>
              <a:t>Strength: Consistent design patterns.</a:t>
            </a:r>
          </a:p>
          <a:p>
            <a:pPr algn="l" marL="1012301" indent="-337434" lvl="2">
              <a:lnSpc>
                <a:spcPts val="3750"/>
              </a:lnSpc>
              <a:buFont typeface="Arial"/>
              <a:buChar char="⚬"/>
            </a:pPr>
            <a:r>
              <a:rPr lang="en-US" sz="2344">
                <a:solidFill>
                  <a:srgbClr val="FFFFFF"/>
                </a:solidFill>
                <a:latin typeface="Roboto"/>
              </a:rPr>
              <a:t>Recommendation: Maintain and enhance consistency.</a:t>
            </a:r>
          </a:p>
          <a:p>
            <a:pPr algn="l" marL="506150" indent="-253075" lvl="1">
              <a:lnSpc>
                <a:spcPts val="3750"/>
              </a:lnSpc>
              <a:buFont typeface="Arial"/>
              <a:buChar char="•"/>
            </a:pPr>
            <a:r>
              <a:rPr lang="en-US" sz="2344">
                <a:solidFill>
                  <a:srgbClr val="FFFFFF"/>
                </a:solidFill>
                <a:latin typeface="Roboto"/>
              </a:rPr>
              <a:t>Shortcuts</a:t>
            </a:r>
          </a:p>
          <a:p>
            <a:pPr algn="l" marL="1012301" indent="-337434" lvl="2">
              <a:lnSpc>
                <a:spcPts val="3750"/>
              </a:lnSpc>
              <a:buFont typeface="Arial"/>
              <a:buChar char="⚬"/>
            </a:pPr>
            <a:r>
              <a:rPr lang="en-US" sz="2344">
                <a:solidFill>
                  <a:srgbClr val="FFFFFF"/>
                </a:solidFill>
                <a:latin typeface="Roboto"/>
              </a:rPr>
              <a:t>Strength: AI chatbot for quick assistance.</a:t>
            </a:r>
          </a:p>
          <a:p>
            <a:pPr algn="l" marL="1012301" indent="-337434" lvl="2">
              <a:lnSpc>
                <a:spcPts val="3750"/>
              </a:lnSpc>
              <a:buFont typeface="Arial"/>
              <a:buChar char="⚬"/>
            </a:pPr>
            <a:r>
              <a:rPr lang="en-US" sz="2344">
                <a:solidFill>
                  <a:srgbClr val="FFFFFF"/>
                </a:solidFill>
                <a:latin typeface="Roboto"/>
              </a:rPr>
              <a:t>Recommendation: Introduce keyboard shortcuts.</a:t>
            </a:r>
          </a:p>
          <a:p>
            <a:pPr algn="l">
              <a:lnSpc>
                <a:spcPts val="3750"/>
              </a:lnSpc>
            </a:pPr>
          </a:p>
        </p:txBody>
      </p:sp>
      <p:grpSp>
        <p:nvGrpSpPr>
          <p:cNvPr name="Group 23" id="23"/>
          <p:cNvGrpSpPr/>
          <p:nvPr/>
        </p:nvGrpSpPr>
        <p:grpSpPr>
          <a:xfrm rot="0">
            <a:off x="9311496" y="2889820"/>
            <a:ext cx="2016094" cy="2016094"/>
            <a:chOff x="0" y="0"/>
            <a:chExt cx="2688126" cy="2688126"/>
          </a:xfrm>
        </p:grpSpPr>
        <p:grpSp>
          <p:nvGrpSpPr>
            <p:cNvPr name="Group 24" id="24"/>
            <p:cNvGrpSpPr/>
            <p:nvPr/>
          </p:nvGrpSpPr>
          <p:grpSpPr>
            <a:xfrm rot="0">
              <a:off x="0" y="0"/>
              <a:ext cx="2688126" cy="2688126"/>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95250" cap="sq">
                <a:solidFill>
                  <a:srgbClr val="ED8C02"/>
                </a:solidFill>
                <a:prstDash val="solid"/>
                <a:miter/>
              </a:ln>
            </p:spPr>
          </p:sp>
          <p:sp>
            <p:nvSpPr>
              <p:cNvPr name="TextBox 26" id="26"/>
              <p:cNvSpPr txBox="true"/>
              <p:nvPr/>
            </p:nvSpPr>
            <p:spPr>
              <a:xfrm>
                <a:off x="76200" y="95250"/>
                <a:ext cx="660400" cy="641350"/>
              </a:xfrm>
              <a:prstGeom prst="rect">
                <a:avLst/>
              </a:prstGeom>
            </p:spPr>
            <p:txBody>
              <a:bodyPr anchor="ctr" rtlCol="false" tIns="50800" lIns="50800" bIns="50800" rIns="50800"/>
              <a:lstStyle/>
              <a:p>
                <a:pPr algn="ctr">
                  <a:lnSpc>
                    <a:spcPts val="1942"/>
                  </a:lnSpc>
                </a:pPr>
              </a:p>
            </p:txBody>
          </p:sp>
        </p:grpSp>
        <p:sp>
          <p:nvSpPr>
            <p:cNvPr name="TextBox 27" id="27"/>
            <p:cNvSpPr txBox="true"/>
            <p:nvPr/>
          </p:nvSpPr>
          <p:spPr>
            <a:xfrm rot="0">
              <a:off x="141358" y="850205"/>
              <a:ext cx="2378652" cy="1081793"/>
            </a:xfrm>
            <a:prstGeom prst="rect">
              <a:avLst/>
            </a:prstGeom>
          </p:spPr>
          <p:txBody>
            <a:bodyPr anchor="t" rtlCol="false" tIns="0" lIns="0" bIns="0" rIns="0">
              <a:spAutoFit/>
            </a:bodyPr>
            <a:lstStyle/>
            <a:p>
              <a:pPr algn="ctr">
                <a:lnSpc>
                  <a:spcPts val="5550"/>
                </a:lnSpc>
              </a:pPr>
              <a:r>
                <a:rPr lang="en-US" sz="6167">
                  <a:solidFill>
                    <a:srgbClr val="0B2F3D"/>
                  </a:solidFill>
                  <a:latin typeface="Abril Fatface"/>
                </a:rPr>
                <a:t>02</a:t>
              </a:r>
            </a:p>
          </p:txBody>
        </p:sp>
      </p:grpSp>
      <p:sp>
        <p:nvSpPr>
          <p:cNvPr name="TextBox 28" id="28"/>
          <p:cNvSpPr txBox="true"/>
          <p:nvPr/>
        </p:nvSpPr>
        <p:spPr>
          <a:xfrm rot="0">
            <a:off x="11422841" y="4147294"/>
            <a:ext cx="6261537" cy="417586"/>
          </a:xfrm>
          <a:prstGeom prst="rect">
            <a:avLst/>
          </a:prstGeom>
        </p:spPr>
        <p:txBody>
          <a:bodyPr anchor="t" rtlCol="false" tIns="0" lIns="0" bIns="0" rIns="0">
            <a:spAutoFit/>
          </a:bodyPr>
          <a:lstStyle/>
          <a:p>
            <a:pPr algn="just">
              <a:lnSpc>
                <a:spcPts val="3168"/>
              </a:lnSpc>
            </a:pPr>
            <a:r>
              <a:rPr lang="en-US" sz="2880">
                <a:solidFill>
                  <a:srgbClr val="FFFFFF"/>
                </a:solidFill>
                <a:latin typeface="Roboto Bold"/>
              </a:rPr>
              <a:t>Schneiderman’s Golden Rules</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58300"/>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730204"/>
            <a:ext cx="1853763" cy="298496"/>
          </a:xfrm>
          <a:prstGeom prst="rect">
            <a:avLst/>
          </a:prstGeom>
        </p:spPr>
        <p:txBody>
          <a:bodyPr anchor="t" rtlCol="false" tIns="0" lIns="0" bIns="0" rIns="0">
            <a:spAutoFit/>
          </a:bodyPr>
          <a:lstStyle/>
          <a:p>
            <a:pPr algn="l">
              <a:lnSpc>
                <a:spcPts val="2162"/>
              </a:lnSpc>
            </a:pPr>
            <a:r>
              <a:rPr lang="en-US" sz="2403">
                <a:solidFill>
                  <a:srgbClr val="0B2F3D"/>
                </a:solidFill>
                <a:latin typeface="Abril Fatface"/>
              </a:rPr>
              <a:t>HCI</a:t>
            </a:r>
          </a:p>
        </p:txBody>
      </p:sp>
      <p:sp>
        <p:nvSpPr>
          <p:cNvPr name="Freeform 5" id="5"/>
          <p:cNvSpPr/>
          <p:nvPr/>
        </p:nvSpPr>
        <p:spPr>
          <a:xfrm flipH="false" flipV="false" rot="0">
            <a:off x="5513498" y="846114"/>
            <a:ext cx="3630502" cy="3630502"/>
          </a:xfrm>
          <a:custGeom>
            <a:avLst/>
            <a:gdLst/>
            <a:ahLst/>
            <a:cxnLst/>
            <a:rect r="r" b="b" t="t" l="l"/>
            <a:pathLst>
              <a:path h="3630502" w="3630502">
                <a:moveTo>
                  <a:pt x="0" y="0"/>
                </a:moveTo>
                <a:lnTo>
                  <a:pt x="3630502" y="0"/>
                </a:lnTo>
                <a:lnTo>
                  <a:pt x="3630502" y="3630502"/>
                </a:lnTo>
                <a:lnTo>
                  <a:pt x="0" y="3630502"/>
                </a:lnTo>
                <a:lnTo>
                  <a:pt x="0" y="0"/>
                </a:lnTo>
                <a:close/>
              </a:path>
            </a:pathLst>
          </a:custGeom>
          <a:blipFill>
            <a:blip r:embed="rId6">
              <a:alphaModFix amt="5000"/>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4813506" y="2613607"/>
            <a:ext cx="2287222" cy="2287222"/>
          </a:xfrm>
          <a:custGeom>
            <a:avLst/>
            <a:gdLst/>
            <a:ahLst/>
            <a:cxnLst/>
            <a:rect r="r" b="b" t="t" l="l"/>
            <a:pathLst>
              <a:path h="2287222" w="2287222">
                <a:moveTo>
                  <a:pt x="0" y="0"/>
                </a:moveTo>
                <a:lnTo>
                  <a:pt x="2287222" y="0"/>
                </a:lnTo>
                <a:lnTo>
                  <a:pt x="2287222" y="2287222"/>
                </a:lnTo>
                <a:lnTo>
                  <a:pt x="0" y="2287222"/>
                </a:lnTo>
                <a:lnTo>
                  <a:pt x="0" y="0"/>
                </a:lnTo>
                <a:close/>
              </a:path>
            </a:pathLst>
          </a:custGeom>
          <a:blipFill>
            <a:blip r:embed="rId8">
              <a:alphaModFix amt="7999"/>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574873" y="1928792"/>
            <a:ext cx="18798673" cy="849636"/>
          </a:xfrm>
          <a:prstGeom prst="rect">
            <a:avLst/>
          </a:prstGeom>
        </p:spPr>
        <p:txBody>
          <a:bodyPr anchor="t" rtlCol="false" tIns="0" lIns="0" bIns="0" rIns="0">
            <a:spAutoFit/>
          </a:bodyPr>
          <a:lstStyle/>
          <a:p>
            <a:pPr algn="ctr">
              <a:lnSpc>
                <a:spcPts val="6120"/>
              </a:lnSpc>
            </a:pPr>
            <a:r>
              <a:rPr lang="en-US" sz="6800">
                <a:solidFill>
                  <a:srgbClr val="0B2F3D"/>
                </a:solidFill>
                <a:latin typeface="Abril Fatface"/>
              </a:rPr>
              <a:t>HEURISTIC EVALUATION REPORT</a:t>
            </a:r>
          </a:p>
        </p:txBody>
      </p:sp>
      <p:grpSp>
        <p:nvGrpSpPr>
          <p:cNvPr name="Group 8" id="8"/>
          <p:cNvGrpSpPr/>
          <p:nvPr/>
        </p:nvGrpSpPr>
        <p:grpSpPr>
          <a:xfrm rot="0">
            <a:off x="1226479" y="3818855"/>
            <a:ext cx="7597985" cy="5152282"/>
            <a:chOff x="0" y="0"/>
            <a:chExt cx="1613280" cy="1093984"/>
          </a:xfrm>
        </p:grpSpPr>
        <p:sp>
          <p:nvSpPr>
            <p:cNvPr name="Freeform 9" id="9"/>
            <p:cNvSpPr/>
            <p:nvPr/>
          </p:nvSpPr>
          <p:spPr>
            <a:xfrm flipH="false" flipV="false" rot="0">
              <a:off x="0" y="0"/>
              <a:ext cx="1613280" cy="1093984"/>
            </a:xfrm>
            <a:custGeom>
              <a:avLst/>
              <a:gdLst/>
              <a:ahLst/>
              <a:cxnLst/>
              <a:rect r="r" b="b" t="t" l="l"/>
              <a:pathLst>
                <a:path h="1093984" w="1613280">
                  <a:moveTo>
                    <a:pt x="51966" y="0"/>
                  </a:moveTo>
                  <a:lnTo>
                    <a:pt x="1561314" y="0"/>
                  </a:lnTo>
                  <a:cubicBezTo>
                    <a:pt x="1590014" y="0"/>
                    <a:pt x="1613280" y="23266"/>
                    <a:pt x="1613280" y="51966"/>
                  </a:cubicBezTo>
                  <a:lnTo>
                    <a:pt x="1613280" y="1042018"/>
                  </a:lnTo>
                  <a:cubicBezTo>
                    <a:pt x="1613280" y="1070718"/>
                    <a:pt x="1590014" y="1093984"/>
                    <a:pt x="1561314" y="1093984"/>
                  </a:cubicBezTo>
                  <a:lnTo>
                    <a:pt x="51966" y="1093984"/>
                  </a:lnTo>
                  <a:cubicBezTo>
                    <a:pt x="23266" y="1093984"/>
                    <a:pt x="0" y="1070718"/>
                    <a:pt x="0" y="1042018"/>
                  </a:cubicBezTo>
                  <a:lnTo>
                    <a:pt x="0" y="51966"/>
                  </a:lnTo>
                  <a:cubicBezTo>
                    <a:pt x="0" y="23266"/>
                    <a:pt x="23266" y="0"/>
                    <a:pt x="51966" y="0"/>
                  </a:cubicBezTo>
                  <a:close/>
                </a:path>
              </a:pathLst>
            </a:custGeom>
            <a:solidFill>
              <a:srgbClr val="0B2F3D"/>
            </a:solidFill>
          </p:spPr>
        </p:sp>
        <p:sp>
          <p:nvSpPr>
            <p:cNvPr name="TextBox 10" id="10"/>
            <p:cNvSpPr txBox="true"/>
            <p:nvPr/>
          </p:nvSpPr>
          <p:spPr>
            <a:xfrm>
              <a:off x="0" y="28575"/>
              <a:ext cx="1613280" cy="1065409"/>
            </a:xfrm>
            <a:prstGeom prst="rect">
              <a:avLst/>
            </a:prstGeom>
          </p:spPr>
          <p:txBody>
            <a:bodyPr anchor="ctr" rtlCol="false" tIns="50800" lIns="50800" bIns="50800" rIns="50800"/>
            <a:lstStyle/>
            <a:p>
              <a:pPr algn="ctr">
                <a:lnSpc>
                  <a:spcPts val="1663"/>
                </a:lnSpc>
              </a:pPr>
            </a:p>
          </p:txBody>
        </p:sp>
      </p:grpSp>
      <p:sp>
        <p:nvSpPr>
          <p:cNvPr name="TextBox 11" id="11"/>
          <p:cNvSpPr txBox="true"/>
          <p:nvPr/>
        </p:nvSpPr>
        <p:spPr>
          <a:xfrm rot="0">
            <a:off x="1639125" y="4901557"/>
            <a:ext cx="6772693" cy="4256325"/>
          </a:xfrm>
          <a:prstGeom prst="rect">
            <a:avLst/>
          </a:prstGeom>
        </p:spPr>
        <p:txBody>
          <a:bodyPr anchor="t" rtlCol="false" tIns="0" lIns="0" bIns="0" rIns="0">
            <a:spAutoFit/>
          </a:bodyPr>
          <a:lstStyle/>
          <a:p>
            <a:pPr algn="l" marL="506150" indent="-253075" lvl="1">
              <a:lnSpc>
                <a:spcPts val="3750"/>
              </a:lnSpc>
              <a:buFont typeface="Arial"/>
              <a:buChar char="•"/>
            </a:pPr>
            <a:r>
              <a:rPr lang="en-US" sz="2344">
                <a:solidFill>
                  <a:srgbClr val="FFFFFF"/>
                </a:solidFill>
                <a:latin typeface="Roboto"/>
              </a:rPr>
              <a:t>User Control and Freedom</a:t>
            </a:r>
          </a:p>
          <a:p>
            <a:pPr algn="l" marL="1012301" indent="-337434" lvl="2">
              <a:lnSpc>
                <a:spcPts val="3750"/>
              </a:lnSpc>
              <a:buFont typeface="Arial"/>
              <a:buChar char="⚬"/>
            </a:pPr>
            <a:r>
              <a:rPr lang="en-US" sz="2344">
                <a:solidFill>
                  <a:srgbClr val="FFFFFF"/>
                </a:solidFill>
                <a:latin typeface="Roboto"/>
              </a:rPr>
              <a:t>Issue: Lack of undo options.</a:t>
            </a:r>
          </a:p>
          <a:p>
            <a:pPr algn="l" marL="1012301" indent="-337434" lvl="2">
              <a:lnSpc>
                <a:spcPts val="3750"/>
              </a:lnSpc>
              <a:buFont typeface="Arial"/>
              <a:buChar char="⚬"/>
            </a:pPr>
            <a:r>
              <a:rPr lang="en-US" sz="2344">
                <a:solidFill>
                  <a:srgbClr val="FFFFFF"/>
                </a:solidFill>
                <a:latin typeface="Roboto"/>
              </a:rPr>
              <a:t>Recommendation: Add undo options and improve navigation freedom.</a:t>
            </a:r>
          </a:p>
          <a:p>
            <a:pPr algn="l" marL="506150" indent="-253075" lvl="1">
              <a:lnSpc>
                <a:spcPts val="3750"/>
              </a:lnSpc>
              <a:buFont typeface="Arial"/>
              <a:buChar char="•"/>
            </a:pPr>
            <a:r>
              <a:rPr lang="en-US" sz="2344">
                <a:solidFill>
                  <a:srgbClr val="FFFFFF"/>
                </a:solidFill>
                <a:latin typeface="Roboto"/>
              </a:rPr>
              <a:t>Error Messages</a:t>
            </a:r>
          </a:p>
          <a:p>
            <a:pPr algn="l" marL="1012301" indent="-337434" lvl="2">
              <a:lnSpc>
                <a:spcPts val="3750"/>
              </a:lnSpc>
              <a:buFont typeface="Arial"/>
              <a:buChar char="⚬"/>
            </a:pPr>
            <a:r>
              <a:rPr lang="en-US" sz="2344">
                <a:solidFill>
                  <a:srgbClr val="FFFFFF"/>
                </a:solidFill>
                <a:latin typeface="Roboto"/>
              </a:rPr>
              <a:t>Issue: Uninformative messages.</a:t>
            </a:r>
          </a:p>
          <a:p>
            <a:pPr algn="l" marL="1012301" indent="-337434" lvl="2">
              <a:lnSpc>
                <a:spcPts val="3750"/>
              </a:lnSpc>
              <a:buFont typeface="Arial"/>
              <a:buChar char="⚬"/>
            </a:pPr>
            <a:r>
              <a:rPr lang="en-US" sz="2344">
                <a:solidFill>
                  <a:srgbClr val="FFFFFF"/>
                </a:solidFill>
                <a:latin typeface="Roboto"/>
              </a:rPr>
              <a:t>Recommendation: Provide more descriptive and helpful error messages.</a:t>
            </a:r>
          </a:p>
          <a:p>
            <a:pPr algn="l">
              <a:lnSpc>
                <a:spcPts val="3750"/>
              </a:lnSpc>
            </a:pPr>
          </a:p>
        </p:txBody>
      </p:sp>
      <p:grpSp>
        <p:nvGrpSpPr>
          <p:cNvPr name="Group 12" id="12"/>
          <p:cNvGrpSpPr/>
          <p:nvPr/>
        </p:nvGrpSpPr>
        <p:grpSpPr>
          <a:xfrm rot="0">
            <a:off x="561004" y="2889820"/>
            <a:ext cx="2016094" cy="2016094"/>
            <a:chOff x="0" y="0"/>
            <a:chExt cx="2688126" cy="2688126"/>
          </a:xfrm>
        </p:grpSpPr>
        <p:grpSp>
          <p:nvGrpSpPr>
            <p:cNvPr name="Group 13" id="13"/>
            <p:cNvGrpSpPr/>
            <p:nvPr/>
          </p:nvGrpSpPr>
          <p:grpSpPr>
            <a:xfrm rot="0">
              <a:off x="0" y="0"/>
              <a:ext cx="2688126" cy="268812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95250" cap="sq">
                <a:solidFill>
                  <a:srgbClr val="ED8C02"/>
                </a:solidFill>
                <a:prstDash val="solid"/>
                <a:miter/>
              </a:ln>
            </p:spPr>
          </p:sp>
          <p:sp>
            <p:nvSpPr>
              <p:cNvPr name="TextBox 15" id="15"/>
              <p:cNvSpPr txBox="true"/>
              <p:nvPr/>
            </p:nvSpPr>
            <p:spPr>
              <a:xfrm>
                <a:off x="76200" y="95250"/>
                <a:ext cx="660400" cy="641350"/>
              </a:xfrm>
              <a:prstGeom prst="rect">
                <a:avLst/>
              </a:prstGeom>
            </p:spPr>
            <p:txBody>
              <a:bodyPr anchor="ctr" rtlCol="false" tIns="50800" lIns="50800" bIns="50800" rIns="50800"/>
              <a:lstStyle/>
              <a:p>
                <a:pPr algn="ctr">
                  <a:lnSpc>
                    <a:spcPts val="1942"/>
                  </a:lnSpc>
                </a:pPr>
              </a:p>
            </p:txBody>
          </p:sp>
        </p:grpSp>
        <p:sp>
          <p:nvSpPr>
            <p:cNvPr name="TextBox 16" id="16"/>
            <p:cNvSpPr txBox="true"/>
            <p:nvPr/>
          </p:nvSpPr>
          <p:spPr>
            <a:xfrm rot="0">
              <a:off x="141358" y="850205"/>
              <a:ext cx="2378652" cy="1081793"/>
            </a:xfrm>
            <a:prstGeom prst="rect">
              <a:avLst/>
            </a:prstGeom>
          </p:spPr>
          <p:txBody>
            <a:bodyPr anchor="t" rtlCol="false" tIns="0" lIns="0" bIns="0" rIns="0">
              <a:spAutoFit/>
            </a:bodyPr>
            <a:lstStyle/>
            <a:p>
              <a:pPr algn="ctr">
                <a:lnSpc>
                  <a:spcPts val="5550"/>
                </a:lnSpc>
              </a:pPr>
              <a:r>
                <a:rPr lang="en-US" sz="6167">
                  <a:solidFill>
                    <a:srgbClr val="0B2F3D"/>
                  </a:solidFill>
                  <a:latin typeface="Abril Fatface"/>
                </a:rPr>
                <a:t>03</a:t>
              </a:r>
            </a:p>
          </p:txBody>
        </p:sp>
      </p:grpSp>
      <p:sp>
        <p:nvSpPr>
          <p:cNvPr name="Freeform 17" id="17"/>
          <p:cNvSpPr/>
          <p:nvPr/>
        </p:nvSpPr>
        <p:spPr>
          <a:xfrm flipH="false" flipV="false" rot="0">
            <a:off x="11729073" y="6606152"/>
            <a:ext cx="2837586" cy="3024558"/>
          </a:xfrm>
          <a:custGeom>
            <a:avLst/>
            <a:gdLst/>
            <a:ahLst/>
            <a:cxnLst/>
            <a:rect r="r" b="b" t="t" l="l"/>
            <a:pathLst>
              <a:path h="3024558" w="2837586">
                <a:moveTo>
                  <a:pt x="0" y="0"/>
                </a:moveTo>
                <a:lnTo>
                  <a:pt x="2837586" y="0"/>
                </a:lnTo>
                <a:lnTo>
                  <a:pt x="2837586" y="3024559"/>
                </a:lnTo>
                <a:lnTo>
                  <a:pt x="0" y="3024559"/>
                </a:lnTo>
                <a:lnTo>
                  <a:pt x="0" y="0"/>
                </a:lnTo>
                <a:close/>
              </a:path>
            </a:pathLst>
          </a:custGeom>
          <a:blipFill>
            <a:blip r:embed="rId10">
              <a:alphaModFix amt="5000"/>
              <a:extLst>
                <a:ext uri="{96DAC541-7B7A-43D3-8B79-37D633B846F1}">
                  <asvg:svgBlip xmlns:asvg="http://schemas.microsoft.com/office/drawing/2016/SVG/main" r:embed="rId11"/>
                </a:ext>
              </a:extLst>
            </a:blip>
            <a:stretch>
              <a:fillRect l="0" t="0" r="0" b="0"/>
            </a:stretch>
          </a:blipFill>
        </p:spPr>
      </p:sp>
      <p:sp>
        <p:nvSpPr>
          <p:cNvPr name="TextBox 18" id="18"/>
          <p:cNvSpPr txBox="true"/>
          <p:nvPr/>
        </p:nvSpPr>
        <p:spPr>
          <a:xfrm rot="0">
            <a:off x="2813529" y="4004419"/>
            <a:ext cx="6261537" cy="558506"/>
          </a:xfrm>
          <a:prstGeom prst="rect">
            <a:avLst/>
          </a:prstGeom>
        </p:spPr>
        <p:txBody>
          <a:bodyPr anchor="t" rtlCol="false" tIns="0" lIns="0" bIns="0" rIns="0">
            <a:spAutoFit/>
          </a:bodyPr>
          <a:lstStyle/>
          <a:p>
            <a:pPr algn="l">
              <a:lnSpc>
                <a:spcPts val="4609"/>
              </a:lnSpc>
            </a:pPr>
            <a:r>
              <a:rPr lang="en-US" sz="2880">
                <a:solidFill>
                  <a:srgbClr val="FFFFFF"/>
                </a:solidFill>
                <a:latin typeface="Roboto Bold"/>
              </a:rPr>
              <a:t>Violations and Recommendations</a:t>
            </a:r>
          </a:p>
        </p:txBody>
      </p:sp>
      <p:grpSp>
        <p:nvGrpSpPr>
          <p:cNvPr name="Group 19" id="19"/>
          <p:cNvGrpSpPr/>
          <p:nvPr/>
        </p:nvGrpSpPr>
        <p:grpSpPr>
          <a:xfrm rot="0">
            <a:off x="9981618" y="3818855"/>
            <a:ext cx="8050871" cy="5152282"/>
            <a:chOff x="0" y="0"/>
            <a:chExt cx="1709442" cy="1093984"/>
          </a:xfrm>
        </p:grpSpPr>
        <p:sp>
          <p:nvSpPr>
            <p:cNvPr name="Freeform 20" id="20"/>
            <p:cNvSpPr/>
            <p:nvPr/>
          </p:nvSpPr>
          <p:spPr>
            <a:xfrm flipH="false" flipV="false" rot="0">
              <a:off x="0" y="0"/>
              <a:ext cx="1709442" cy="1093984"/>
            </a:xfrm>
            <a:custGeom>
              <a:avLst/>
              <a:gdLst/>
              <a:ahLst/>
              <a:cxnLst/>
              <a:rect r="r" b="b" t="t" l="l"/>
              <a:pathLst>
                <a:path h="1093984" w="1709442">
                  <a:moveTo>
                    <a:pt x="49043" y="0"/>
                  </a:moveTo>
                  <a:lnTo>
                    <a:pt x="1660399" y="0"/>
                  </a:lnTo>
                  <a:cubicBezTo>
                    <a:pt x="1673406" y="0"/>
                    <a:pt x="1685880" y="5167"/>
                    <a:pt x="1695078" y="14364"/>
                  </a:cubicBezTo>
                  <a:cubicBezTo>
                    <a:pt x="1704275" y="23562"/>
                    <a:pt x="1709442" y="36036"/>
                    <a:pt x="1709442" y="49043"/>
                  </a:cubicBezTo>
                  <a:lnTo>
                    <a:pt x="1709442" y="1044941"/>
                  </a:lnTo>
                  <a:cubicBezTo>
                    <a:pt x="1709442" y="1072027"/>
                    <a:pt x="1687485" y="1093984"/>
                    <a:pt x="1660399" y="1093984"/>
                  </a:cubicBezTo>
                  <a:lnTo>
                    <a:pt x="49043" y="1093984"/>
                  </a:lnTo>
                  <a:cubicBezTo>
                    <a:pt x="36036" y="1093984"/>
                    <a:pt x="23562" y="1088817"/>
                    <a:pt x="14364" y="1079620"/>
                  </a:cubicBezTo>
                  <a:cubicBezTo>
                    <a:pt x="5167" y="1070423"/>
                    <a:pt x="0" y="1057948"/>
                    <a:pt x="0" y="1044941"/>
                  </a:cubicBezTo>
                  <a:lnTo>
                    <a:pt x="0" y="49043"/>
                  </a:lnTo>
                  <a:cubicBezTo>
                    <a:pt x="0" y="36036"/>
                    <a:pt x="5167" y="23562"/>
                    <a:pt x="14364" y="14364"/>
                  </a:cubicBezTo>
                  <a:cubicBezTo>
                    <a:pt x="23562" y="5167"/>
                    <a:pt x="36036" y="0"/>
                    <a:pt x="49043" y="0"/>
                  </a:cubicBezTo>
                  <a:close/>
                </a:path>
              </a:pathLst>
            </a:custGeom>
            <a:solidFill>
              <a:srgbClr val="0B2F3D"/>
            </a:solidFill>
          </p:spPr>
        </p:sp>
        <p:sp>
          <p:nvSpPr>
            <p:cNvPr name="TextBox 21" id="21"/>
            <p:cNvSpPr txBox="true"/>
            <p:nvPr/>
          </p:nvSpPr>
          <p:spPr>
            <a:xfrm>
              <a:off x="0" y="28575"/>
              <a:ext cx="1709442" cy="1065409"/>
            </a:xfrm>
            <a:prstGeom prst="rect">
              <a:avLst/>
            </a:prstGeom>
          </p:spPr>
          <p:txBody>
            <a:bodyPr anchor="ctr" rtlCol="false" tIns="50800" lIns="50800" bIns="50800" rIns="50800"/>
            <a:lstStyle/>
            <a:p>
              <a:pPr algn="ctr">
                <a:lnSpc>
                  <a:spcPts val="1663"/>
                </a:lnSpc>
              </a:pPr>
            </a:p>
          </p:txBody>
        </p:sp>
      </p:grpSp>
      <p:sp>
        <p:nvSpPr>
          <p:cNvPr name="TextBox 22" id="22"/>
          <p:cNvSpPr txBox="true"/>
          <p:nvPr/>
        </p:nvSpPr>
        <p:spPr>
          <a:xfrm rot="0">
            <a:off x="10631490" y="4934871"/>
            <a:ext cx="7052887" cy="2358261"/>
          </a:xfrm>
          <a:prstGeom prst="rect">
            <a:avLst/>
          </a:prstGeom>
        </p:spPr>
        <p:txBody>
          <a:bodyPr anchor="t" rtlCol="false" tIns="0" lIns="0" bIns="0" rIns="0">
            <a:spAutoFit/>
          </a:bodyPr>
          <a:lstStyle/>
          <a:p>
            <a:pPr algn="l" marL="506150" indent="-253075" lvl="1">
              <a:lnSpc>
                <a:spcPts val="3750"/>
              </a:lnSpc>
              <a:buFont typeface="Arial"/>
              <a:buChar char="•"/>
            </a:pPr>
            <a:r>
              <a:rPr lang="en-US" sz="2344">
                <a:solidFill>
                  <a:srgbClr val="FFFFFF"/>
                </a:solidFill>
                <a:latin typeface="Roboto"/>
              </a:rPr>
              <a:t>Strengths: Strong consistency and error prevention.</a:t>
            </a:r>
          </a:p>
          <a:p>
            <a:pPr algn="l" marL="506150" indent="-253075" lvl="1">
              <a:lnSpc>
                <a:spcPts val="3750"/>
              </a:lnSpc>
              <a:buFont typeface="Arial"/>
              <a:buChar char="•"/>
            </a:pPr>
            <a:r>
              <a:rPr lang="en-US" sz="2344">
                <a:solidFill>
                  <a:srgbClr val="FFFFFF"/>
                </a:solidFill>
                <a:latin typeface="Roboto"/>
              </a:rPr>
              <a:t>Areas for Improvement: Better feedback and enhanced user control.</a:t>
            </a:r>
          </a:p>
          <a:p>
            <a:pPr algn="l">
              <a:lnSpc>
                <a:spcPts val="3750"/>
              </a:lnSpc>
            </a:pPr>
          </a:p>
        </p:txBody>
      </p:sp>
      <p:grpSp>
        <p:nvGrpSpPr>
          <p:cNvPr name="Group 23" id="23"/>
          <p:cNvGrpSpPr/>
          <p:nvPr/>
        </p:nvGrpSpPr>
        <p:grpSpPr>
          <a:xfrm rot="0">
            <a:off x="9311496" y="2889820"/>
            <a:ext cx="2016094" cy="2016094"/>
            <a:chOff x="0" y="0"/>
            <a:chExt cx="2688126" cy="2688126"/>
          </a:xfrm>
        </p:grpSpPr>
        <p:grpSp>
          <p:nvGrpSpPr>
            <p:cNvPr name="Group 24" id="24"/>
            <p:cNvGrpSpPr/>
            <p:nvPr/>
          </p:nvGrpSpPr>
          <p:grpSpPr>
            <a:xfrm rot="0">
              <a:off x="0" y="0"/>
              <a:ext cx="2688126" cy="2688126"/>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95250" cap="sq">
                <a:solidFill>
                  <a:srgbClr val="ED8C02"/>
                </a:solidFill>
                <a:prstDash val="solid"/>
                <a:miter/>
              </a:ln>
            </p:spPr>
          </p:sp>
          <p:sp>
            <p:nvSpPr>
              <p:cNvPr name="TextBox 26" id="26"/>
              <p:cNvSpPr txBox="true"/>
              <p:nvPr/>
            </p:nvSpPr>
            <p:spPr>
              <a:xfrm>
                <a:off x="76200" y="95250"/>
                <a:ext cx="660400" cy="641350"/>
              </a:xfrm>
              <a:prstGeom prst="rect">
                <a:avLst/>
              </a:prstGeom>
            </p:spPr>
            <p:txBody>
              <a:bodyPr anchor="ctr" rtlCol="false" tIns="50800" lIns="50800" bIns="50800" rIns="50800"/>
              <a:lstStyle/>
              <a:p>
                <a:pPr algn="ctr">
                  <a:lnSpc>
                    <a:spcPts val="1942"/>
                  </a:lnSpc>
                </a:pPr>
              </a:p>
            </p:txBody>
          </p:sp>
        </p:grpSp>
        <p:sp>
          <p:nvSpPr>
            <p:cNvPr name="TextBox 27" id="27"/>
            <p:cNvSpPr txBox="true"/>
            <p:nvPr/>
          </p:nvSpPr>
          <p:spPr>
            <a:xfrm rot="0">
              <a:off x="141358" y="850205"/>
              <a:ext cx="2378652" cy="1081793"/>
            </a:xfrm>
            <a:prstGeom prst="rect">
              <a:avLst/>
            </a:prstGeom>
          </p:spPr>
          <p:txBody>
            <a:bodyPr anchor="t" rtlCol="false" tIns="0" lIns="0" bIns="0" rIns="0">
              <a:spAutoFit/>
            </a:bodyPr>
            <a:lstStyle/>
            <a:p>
              <a:pPr algn="ctr">
                <a:lnSpc>
                  <a:spcPts val="5550"/>
                </a:lnSpc>
              </a:pPr>
              <a:r>
                <a:rPr lang="en-US" sz="6167">
                  <a:solidFill>
                    <a:srgbClr val="0B2F3D"/>
                  </a:solidFill>
                  <a:latin typeface="Abril Fatface"/>
                </a:rPr>
                <a:t>04</a:t>
              </a:r>
            </a:p>
          </p:txBody>
        </p:sp>
      </p:grpSp>
      <p:sp>
        <p:nvSpPr>
          <p:cNvPr name="TextBox 28" id="28"/>
          <p:cNvSpPr txBox="true"/>
          <p:nvPr/>
        </p:nvSpPr>
        <p:spPr>
          <a:xfrm rot="0">
            <a:off x="11422841" y="4147294"/>
            <a:ext cx="6261537" cy="417586"/>
          </a:xfrm>
          <a:prstGeom prst="rect">
            <a:avLst/>
          </a:prstGeom>
        </p:spPr>
        <p:txBody>
          <a:bodyPr anchor="t" rtlCol="false" tIns="0" lIns="0" bIns="0" rIns="0">
            <a:spAutoFit/>
          </a:bodyPr>
          <a:lstStyle/>
          <a:p>
            <a:pPr algn="just">
              <a:lnSpc>
                <a:spcPts val="3168"/>
              </a:lnSpc>
            </a:pPr>
            <a:r>
              <a:rPr lang="en-US" sz="2880">
                <a:solidFill>
                  <a:srgbClr val="FFFFFF"/>
                </a:solidFill>
                <a:latin typeface="Roboto Bold"/>
              </a:rPr>
              <a:t>Compliance and Improvements</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58300"/>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730204"/>
            <a:ext cx="1853763" cy="298496"/>
          </a:xfrm>
          <a:prstGeom prst="rect">
            <a:avLst/>
          </a:prstGeom>
        </p:spPr>
        <p:txBody>
          <a:bodyPr anchor="t" rtlCol="false" tIns="0" lIns="0" bIns="0" rIns="0">
            <a:spAutoFit/>
          </a:bodyPr>
          <a:lstStyle/>
          <a:p>
            <a:pPr algn="l">
              <a:lnSpc>
                <a:spcPts val="2162"/>
              </a:lnSpc>
            </a:pPr>
            <a:r>
              <a:rPr lang="en-US" sz="2403">
                <a:solidFill>
                  <a:srgbClr val="0B2F3D"/>
                </a:solidFill>
                <a:latin typeface="Abril Fatface"/>
              </a:rPr>
              <a:t>HCI</a:t>
            </a:r>
          </a:p>
        </p:txBody>
      </p:sp>
      <p:sp>
        <p:nvSpPr>
          <p:cNvPr name="TextBox 5" id="5"/>
          <p:cNvSpPr txBox="true"/>
          <p:nvPr/>
        </p:nvSpPr>
        <p:spPr>
          <a:xfrm rot="0">
            <a:off x="-567271" y="1959792"/>
            <a:ext cx="19141365" cy="2193924"/>
          </a:xfrm>
          <a:prstGeom prst="rect">
            <a:avLst/>
          </a:prstGeom>
        </p:spPr>
        <p:txBody>
          <a:bodyPr anchor="t" rtlCol="false" tIns="0" lIns="0" bIns="0" rIns="0">
            <a:spAutoFit/>
          </a:bodyPr>
          <a:lstStyle/>
          <a:p>
            <a:pPr algn="ctr">
              <a:lnSpc>
                <a:spcPts val="8750"/>
              </a:lnSpc>
            </a:pPr>
            <a:r>
              <a:rPr lang="en-US" sz="7000">
                <a:solidFill>
                  <a:srgbClr val="0B2F3D"/>
                </a:solidFill>
                <a:latin typeface="Abril Fatface"/>
              </a:rPr>
              <a:t>USABILITY TESTING PERFORMANCE METRICS OF </a:t>
            </a:r>
          </a:p>
        </p:txBody>
      </p:sp>
      <p:grpSp>
        <p:nvGrpSpPr>
          <p:cNvPr name="Group 6" id="6"/>
          <p:cNvGrpSpPr/>
          <p:nvPr/>
        </p:nvGrpSpPr>
        <p:grpSpPr>
          <a:xfrm rot="0">
            <a:off x="4625778" y="4699934"/>
            <a:ext cx="9036443" cy="4235953"/>
            <a:chOff x="0" y="0"/>
            <a:chExt cx="12048591" cy="5647938"/>
          </a:xfrm>
        </p:grpSpPr>
        <p:sp>
          <p:nvSpPr>
            <p:cNvPr name="Freeform 7" id="7"/>
            <p:cNvSpPr/>
            <p:nvPr/>
          </p:nvSpPr>
          <p:spPr>
            <a:xfrm flipH="true" flipV="false" rot="0">
              <a:off x="0" y="0"/>
              <a:ext cx="11678067" cy="5647938"/>
            </a:xfrm>
            <a:custGeom>
              <a:avLst/>
              <a:gdLst/>
              <a:ahLst/>
              <a:cxnLst/>
              <a:rect r="r" b="b" t="t" l="l"/>
              <a:pathLst>
                <a:path h="5647938" w="11678067">
                  <a:moveTo>
                    <a:pt x="11678067" y="0"/>
                  </a:moveTo>
                  <a:lnTo>
                    <a:pt x="0" y="0"/>
                  </a:lnTo>
                  <a:lnTo>
                    <a:pt x="0" y="5647938"/>
                  </a:lnTo>
                  <a:lnTo>
                    <a:pt x="11678067" y="5647938"/>
                  </a:lnTo>
                  <a:lnTo>
                    <a:pt x="1167806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688200" y="2056478"/>
              <a:ext cx="2145696" cy="1814089"/>
            </a:xfrm>
            <a:custGeom>
              <a:avLst/>
              <a:gdLst/>
              <a:ahLst/>
              <a:cxnLst/>
              <a:rect r="r" b="b" t="t" l="l"/>
              <a:pathLst>
                <a:path h="1814089" w="2145696">
                  <a:moveTo>
                    <a:pt x="0" y="0"/>
                  </a:moveTo>
                  <a:lnTo>
                    <a:pt x="2145696" y="0"/>
                  </a:lnTo>
                  <a:lnTo>
                    <a:pt x="2145696" y="1814088"/>
                  </a:lnTo>
                  <a:lnTo>
                    <a:pt x="0" y="181408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4860035" y="875246"/>
              <a:ext cx="7188556" cy="1864653"/>
            </a:xfrm>
            <a:prstGeom prst="rect">
              <a:avLst/>
            </a:prstGeom>
          </p:spPr>
          <p:txBody>
            <a:bodyPr anchor="t" rtlCol="false" tIns="0" lIns="0" bIns="0" rIns="0">
              <a:spAutoFit/>
            </a:bodyPr>
            <a:lstStyle/>
            <a:p>
              <a:pPr algn="l">
                <a:lnSpc>
                  <a:spcPts val="5899"/>
                </a:lnSpc>
              </a:pPr>
              <a:r>
                <a:rPr lang="en-US" sz="3410">
                  <a:solidFill>
                    <a:srgbClr val="FFFFFF"/>
                  </a:solidFill>
                  <a:latin typeface="Roboto Bold"/>
                </a:rPr>
                <a:t>ADMIN, STUDENT, INSTRUCTOR</a:t>
              </a:r>
            </a:p>
          </p:txBody>
        </p:sp>
      </p:gr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58300"/>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358722" y="8551482"/>
            <a:ext cx="2837586" cy="3024558"/>
          </a:xfrm>
          <a:custGeom>
            <a:avLst/>
            <a:gdLst/>
            <a:ahLst/>
            <a:cxnLst/>
            <a:rect r="r" b="b" t="t" l="l"/>
            <a:pathLst>
              <a:path h="3024558" w="2837586">
                <a:moveTo>
                  <a:pt x="0" y="0"/>
                </a:moveTo>
                <a:lnTo>
                  <a:pt x="2837586" y="0"/>
                </a:lnTo>
                <a:lnTo>
                  <a:pt x="2837586" y="3024558"/>
                </a:lnTo>
                <a:lnTo>
                  <a:pt x="0" y="3024558"/>
                </a:lnTo>
                <a:lnTo>
                  <a:pt x="0" y="0"/>
                </a:lnTo>
                <a:close/>
              </a:path>
            </a:pathLst>
          </a:custGeom>
          <a:blipFill>
            <a:blip r:embed="rId6">
              <a:alphaModFix amt="5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4238819" y="1028700"/>
            <a:ext cx="3630502" cy="3630502"/>
          </a:xfrm>
          <a:custGeom>
            <a:avLst/>
            <a:gdLst/>
            <a:ahLst/>
            <a:cxnLst/>
            <a:rect r="r" b="b" t="t" l="l"/>
            <a:pathLst>
              <a:path h="3630502" w="3630502">
                <a:moveTo>
                  <a:pt x="0" y="0"/>
                </a:moveTo>
                <a:lnTo>
                  <a:pt x="3630501" y="0"/>
                </a:lnTo>
                <a:lnTo>
                  <a:pt x="3630501" y="3630502"/>
                </a:lnTo>
                <a:lnTo>
                  <a:pt x="0" y="3630502"/>
                </a:lnTo>
                <a:lnTo>
                  <a:pt x="0" y="0"/>
                </a:lnTo>
                <a:close/>
              </a:path>
            </a:pathLst>
          </a:custGeom>
          <a:blipFill>
            <a:blip r:embed="rId8">
              <a:alphaModFix amt="5000"/>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3538827" y="2796193"/>
            <a:ext cx="2287222" cy="2287222"/>
          </a:xfrm>
          <a:custGeom>
            <a:avLst/>
            <a:gdLst/>
            <a:ahLst/>
            <a:cxnLst/>
            <a:rect r="r" b="b" t="t" l="l"/>
            <a:pathLst>
              <a:path h="2287222" w="2287222">
                <a:moveTo>
                  <a:pt x="0" y="0"/>
                </a:moveTo>
                <a:lnTo>
                  <a:pt x="2287222" y="0"/>
                </a:lnTo>
                <a:lnTo>
                  <a:pt x="2287222" y="2287222"/>
                </a:lnTo>
                <a:lnTo>
                  <a:pt x="0" y="2287222"/>
                </a:lnTo>
                <a:lnTo>
                  <a:pt x="0" y="0"/>
                </a:lnTo>
                <a:close/>
              </a:path>
            </a:pathLst>
          </a:custGeom>
          <a:blipFill>
            <a:blip r:embed="rId10">
              <a:alphaModFix amt="7999"/>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1028700" y="730204"/>
            <a:ext cx="1853763" cy="298496"/>
          </a:xfrm>
          <a:prstGeom prst="rect">
            <a:avLst/>
          </a:prstGeom>
        </p:spPr>
        <p:txBody>
          <a:bodyPr anchor="t" rtlCol="false" tIns="0" lIns="0" bIns="0" rIns="0">
            <a:spAutoFit/>
          </a:bodyPr>
          <a:lstStyle/>
          <a:p>
            <a:pPr algn="l">
              <a:lnSpc>
                <a:spcPts val="2162"/>
              </a:lnSpc>
            </a:pPr>
            <a:r>
              <a:rPr lang="en-US" sz="2403">
                <a:solidFill>
                  <a:srgbClr val="0B2F3D"/>
                </a:solidFill>
                <a:latin typeface="Abril Fatface"/>
              </a:rPr>
              <a:t>HCI</a:t>
            </a:r>
          </a:p>
        </p:txBody>
      </p:sp>
      <p:sp>
        <p:nvSpPr>
          <p:cNvPr name="TextBox 8" id="8"/>
          <p:cNvSpPr txBox="true"/>
          <p:nvPr/>
        </p:nvSpPr>
        <p:spPr>
          <a:xfrm rot="0">
            <a:off x="1028700" y="1805592"/>
            <a:ext cx="8448975" cy="990601"/>
          </a:xfrm>
          <a:prstGeom prst="rect">
            <a:avLst/>
          </a:prstGeom>
        </p:spPr>
        <p:txBody>
          <a:bodyPr anchor="t" rtlCol="false" tIns="0" lIns="0" bIns="0" rIns="0">
            <a:spAutoFit/>
          </a:bodyPr>
          <a:lstStyle/>
          <a:p>
            <a:pPr algn="l">
              <a:lnSpc>
                <a:spcPts val="7200"/>
              </a:lnSpc>
            </a:pPr>
            <a:r>
              <a:rPr lang="en-US" sz="8000">
                <a:solidFill>
                  <a:srgbClr val="0B2F3D"/>
                </a:solidFill>
                <a:latin typeface="Abril Fatface"/>
              </a:rPr>
              <a:t>Admin</a:t>
            </a:r>
          </a:p>
        </p:txBody>
      </p:sp>
      <p:grpSp>
        <p:nvGrpSpPr>
          <p:cNvPr name="Group 9" id="9"/>
          <p:cNvGrpSpPr/>
          <p:nvPr/>
        </p:nvGrpSpPr>
        <p:grpSpPr>
          <a:xfrm rot="0">
            <a:off x="1028700" y="3273380"/>
            <a:ext cx="5456383" cy="1332849"/>
            <a:chOff x="0" y="0"/>
            <a:chExt cx="7275178" cy="1777132"/>
          </a:xfrm>
        </p:grpSpPr>
        <p:grpSp>
          <p:nvGrpSpPr>
            <p:cNvPr name="Group 10" id="10"/>
            <p:cNvGrpSpPr/>
            <p:nvPr/>
          </p:nvGrpSpPr>
          <p:grpSpPr>
            <a:xfrm rot="0">
              <a:off x="0" y="0"/>
              <a:ext cx="7124631" cy="1777132"/>
              <a:chOff x="0" y="0"/>
              <a:chExt cx="1803953" cy="449969"/>
            </a:xfrm>
          </p:grpSpPr>
          <p:sp>
            <p:nvSpPr>
              <p:cNvPr name="Freeform 11" id="11"/>
              <p:cNvSpPr/>
              <p:nvPr/>
            </p:nvSpPr>
            <p:spPr>
              <a:xfrm flipH="false" flipV="false" rot="0">
                <a:off x="0" y="0"/>
                <a:ext cx="1803953" cy="449969"/>
              </a:xfrm>
              <a:custGeom>
                <a:avLst/>
                <a:gdLst/>
                <a:ahLst/>
                <a:cxnLst/>
                <a:rect r="r" b="b" t="t" l="l"/>
                <a:pathLst>
                  <a:path h="449969" w="1803953">
                    <a:moveTo>
                      <a:pt x="1600753" y="0"/>
                    </a:moveTo>
                    <a:cubicBezTo>
                      <a:pt x="1712977" y="0"/>
                      <a:pt x="1803953" y="100729"/>
                      <a:pt x="1803953" y="224984"/>
                    </a:cubicBezTo>
                    <a:cubicBezTo>
                      <a:pt x="1803953" y="349240"/>
                      <a:pt x="1712977" y="449969"/>
                      <a:pt x="1600753" y="449969"/>
                    </a:cubicBezTo>
                    <a:lnTo>
                      <a:pt x="203200" y="449969"/>
                    </a:lnTo>
                    <a:cubicBezTo>
                      <a:pt x="90976" y="449969"/>
                      <a:pt x="0" y="349240"/>
                      <a:pt x="0" y="224984"/>
                    </a:cubicBezTo>
                    <a:cubicBezTo>
                      <a:pt x="0" y="100729"/>
                      <a:pt x="90976" y="0"/>
                      <a:pt x="203200" y="0"/>
                    </a:cubicBezTo>
                    <a:close/>
                  </a:path>
                </a:pathLst>
              </a:custGeom>
              <a:solidFill>
                <a:srgbClr val="0B2F3D"/>
              </a:solidFill>
            </p:spPr>
          </p:sp>
          <p:sp>
            <p:nvSpPr>
              <p:cNvPr name="TextBox 12" id="12"/>
              <p:cNvSpPr txBox="true"/>
              <p:nvPr/>
            </p:nvSpPr>
            <p:spPr>
              <a:xfrm>
                <a:off x="0" y="19050"/>
                <a:ext cx="1803953" cy="430919"/>
              </a:xfrm>
              <a:prstGeom prst="rect">
                <a:avLst/>
              </a:prstGeom>
            </p:spPr>
            <p:txBody>
              <a:bodyPr anchor="ctr" rtlCol="false" tIns="107313" lIns="107313" bIns="107313" rIns="107313"/>
              <a:lstStyle/>
              <a:p>
                <a:pPr algn="ctr">
                  <a:lnSpc>
                    <a:spcPts val="1942"/>
                  </a:lnSpc>
                </a:pPr>
              </a:p>
            </p:txBody>
          </p:sp>
        </p:grpSp>
        <p:grpSp>
          <p:nvGrpSpPr>
            <p:cNvPr name="Group 13" id="13"/>
            <p:cNvGrpSpPr/>
            <p:nvPr/>
          </p:nvGrpSpPr>
          <p:grpSpPr>
            <a:xfrm rot="0">
              <a:off x="404250" y="260437"/>
              <a:ext cx="1227222" cy="122722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14300" cap="sq">
                <a:solidFill>
                  <a:srgbClr val="ED8C02"/>
                </a:solidFill>
                <a:prstDash val="solid"/>
                <a:miter/>
              </a:ln>
            </p:spPr>
          </p:sp>
          <p:sp>
            <p:nvSpPr>
              <p:cNvPr name="TextBox 15" id="15"/>
              <p:cNvSpPr txBox="true"/>
              <p:nvPr/>
            </p:nvSpPr>
            <p:spPr>
              <a:xfrm>
                <a:off x="76200" y="95250"/>
                <a:ext cx="660400" cy="641350"/>
              </a:xfrm>
              <a:prstGeom prst="rect">
                <a:avLst/>
              </a:prstGeom>
            </p:spPr>
            <p:txBody>
              <a:bodyPr anchor="ctr" rtlCol="false" tIns="50800" lIns="50800" bIns="50800" rIns="50800"/>
              <a:lstStyle/>
              <a:p>
                <a:pPr algn="ctr">
                  <a:lnSpc>
                    <a:spcPts val="1942"/>
                  </a:lnSpc>
                </a:pPr>
              </a:p>
            </p:txBody>
          </p:sp>
        </p:grpSp>
        <p:sp>
          <p:nvSpPr>
            <p:cNvPr name="TextBox 16" id="16"/>
            <p:cNvSpPr txBox="true"/>
            <p:nvPr/>
          </p:nvSpPr>
          <p:spPr>
            <a:xfrm rot="0">
              <a:off x="531792" y="694153"/>
              <a:ext cx="972138" cy="435991"/>
            </a:xfrm>
            <a:prstGeom prst="rect">
              <a:avLst/>
            </a:prstGeom>
          </p:spPr>
          <p:txBody>
            <a:bodyPr anchor="t" rtlCol="false" tIns="0" lIns="0" bIns="0" rIns="0">
              <a:spAutoFit/>
            </a:bodyPr>
            <a:lstStyle/>
            <a:p>
              <a:pPr algn="ctr">
                <a:lnSpc>
                  <a:spcPts val="2268"/>
                </a:lnSpc>
              </a:pPr>
              <a:r>
                <a:rPr lang="en-US" sz="2520">
                  <a:solidFill>
                    <a:srgbClr val="0B2F3D"/>
                  </a:solidFill>
                  <a:latin typeface="Abril Fatface"/>
                </a:rPr>
                <a:t>01</a:t>
              </a:r>
            </a:p>
          </p:txBody>
        </p:sp>
        <p:sp>
          <p:nvSpPr>
            <p:cNvPr name="TextBox 17" id="17"/>
            <p:cNvSpPr txBox="true"/>
            <p:nvPr/>
          </p:nvSpPr>
          <p:spPr>
            <a:xfrm rot="0">
              <a:off x="1877933" y="503151"/>
              <a:ext cx="5397245" cy="627494"/>
            </a:xfrm>
            <a:prstGeom prst="rect">
              <a:avLst/>
            </a:prstGeom>
          </p:spPr>
          <p:txBody>
            <a:bodyPr anchor="t" rtlCol="false" tIns="0" lIns="0" bIns="0" rIns="0">
              <a:spAutoFit/>
            </a:bodyPr>
            <a:lstStyle/>
            <a:p>
              <a:pPr algn="l">
                <a:lnSpc>
                  <a:spcPts val="4117"/>
                </a:lnSpc>
              </a:pPr>
              <a:r>
                <a:rPr lang="en-US" sz="2573">
                  <a:solidFill>
                    <a:srgbClr val="FFFFFF"/>
                  </a:solidFill>
                  <a:latin typeface="Roboto Bold"/>
                </a:rPr>
                <a:t>Three levels of criteria</a:t>
              </a:r>
            </a:p>
          </p:txBody>
        </p:sp>
      </p:grpSp>
      <p:sp>
        <p:nvSpPr>
          <p:cNvPr name="TextBox 18" id="18"/>
          <p:cNvSpPr txBox="true"/>
          <p:nvPr/>
        </p:nvSpPr>
        <p:spPr>
          <a:xfrm rot="0">
            <a:off x="12319334" y="6424373"/>
            <a:ext cx="4561276" cy="1184275"/>
          </a:xfrm>
          <a:prstGeom prst="rect">
            <a:avLst/>
          </a:prstGeom>
        </p:spPr>
        <p:txBody>
          <a:bodyPr anchor="t" rtlCol="false" tIns="0" lIns="0" bIns="0" rIns="0">
            <a:spAutoFit/>
          </a:bodyPr>
          <a:lstStyle/>
          <a:p>
            <a:pPr algn="l">
              <a:lnSpc>
                <a:spcPts val="3199"/>
              </a:lnSpc>
            </a:pPr>
            <a:r>
              <a:rPr lang="en-US" sz="1999">
                <a:solidFill>
                  <a:srgbClr val="FFFFFF"/>
                </a:solidFill>
                <a:latin typeface="Roboto"/>
              </a:rPr>
              <a:t>Lorem ipsum dolor sit amet, elit. Quisque non elit mauris. Cras euismod, metus ac finibus finibus,</a:t>
            </a:r>
          </a:p>
        </p:txBody>
      </p:sp>
      <p:sp>
        <p:nvSpPr>
          <p:cNvPr name="Freeform 19" id="19"/>
          <p:cNvSpPr/>
          <p:nvPr/>
        </p:nvSpPr>
        <p:spPr>
          <a:xfrm flipH="false" flipV="false" rot="0">
            <a:off x="7869320" y="1468735"/>
            <a:ext cx="9727704" cy="8595026"/>
          </a:xfrm>
          <a:custGeom>
            <a:avLst/>
            <a:gdLst/>
            <a:ahLst/>
            <a:cxnLst/>
            <a:rect r="r" b="b" t="t" l="l"/>
            <a:pathLst>
              <a:path h="8595026" w="9727704">
                <a:moveTo>
                  <a:pt x="0" y="0"/>
                </a:moveTo>
                <a:lnTo>
                  <a:pt x="9727705" y="0"/>
                </a:lnTo>
                <a:lnTo>
                  <a:pt x="9727705" y="8595026"/>
                </a:lnTo>
                <a:lnTo>
                  <a:pt x="0" y="8595026"/>
                </a:lnTo>
                <a:lnTo>
                  <a:pt x="0" y="0"/>
                </a:lnTo>
                <a:close/>
              </a:path>
            </a:pathLst>
          </a:custGeom>
          <a:blipFill>
            <a:blip r:embed="rId12"/>
            <a:stretch>
              <a:fillRect l="0" t="0" r="0" b="0"/>
            </a:stretch>
          </a:blipFill>
        </p:spPr>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58300"/>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358722" y="8551482"/>
            <a:ext cx="2837586" cy="3024558"/>
          </a:xfrm>
          <a:custGeom>
            <a:avLst/>
            <a:gdLst/>
            <a:ahLst/>
            <a:cxnLst/>
            <a:rect r="r" b="b" t="t" l="l"/>
            <a:pathLst>
              <a:path h="3024558" w="2837586">
                <a:moveTo>
                  <a:pt x="0" y="0"/>
                </a:moveTo>
                <a:lnTo>
                  <a:pt x="2837586" y="0"/>
                </a:lnTo>
                <a:lnTo>
                  <a:pt x="2837586" y="3024558"/>
                </a:lnTo>
                <a:lnTo>
                  <a:pt x="0" y="3024558"/>
                </a:lnTo>
                <a:lnTo>
                  <a:pt x="0" y="0"/>
                </a:lnTo>
                <a:close/>
              </a:path>
            </a:pathLst>
          </a:custGeom>
          <a:blipFill>
            <a:blip r:embed="rId6">
              <a:alphaModFix amt="5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4238819" y="1028700"/>
            <a:ext cx="3630502" cy="3630502"/>
          </a:xfrm>
          <a:custGeom>
            <a:avLst/>
            <a:gdLst/>
            <a:ahLst/>
            <a:cxnLst/>
            <a:rect r="r" b="b" t="t" l="l"/>
            <a:pathLst>
              <a:path h="3630502" w="3630502">
                <a:moveTo>
                  <a:pt x="0" y="0"/>
                </a:moveTo>
                <a:lnTo>
                  <a:pt x="3630501" y="0"/>
                </a:lnTo>
                <a:lnTo>
                  <a:pt x="3630501" y="3630502"/>
                </a:lnTo>
                <a:lnTo>
                  <a:pt x="0" y="3630502"/>
                </a:lnTo>
                <a:lnTo>
                  <a:pt x="0" y="0"/>
                </a:lnTo>
                <a:close/>
              </a:path>
            </a:pathLst>
          </a:custGeom>
          <a:blipFill>
            <a:blip r:embed="rId8">
              <a:alphaModFix amt="5000"/>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3538827" y="2796193"/>
            <a:ext cx="2287222" cy="2287222"/>
          </a:xfrm>
          <a:custGeom>
            <a:avLst/>
            <a:gdLst/>
            <a:ahLst/>
            <a:cxnLst/>
            <a:rect r="r" b="b" t="t" l="l"/>
            <a:pathLst>
              <a:path h="2287222" w="2287222">
                <a:moveTo>
                  <a:pt x="0" y="0"/>
                </a:moveTo>
                <a:lnTo>
                  <a:pt x="2287222" y="0"/>
                </a:lnTo>
                <a:lnTo>
                  <a:pt x="2287222" y="2287222"/>
                </a:lnTo>
                <a:lnTo>
                  <a:pt x="0" y="2287222"/>
                </a:lnTo>
                <a:lnTo>
                  <a:pt x="0" y="0"/>
                </a:lnTo>
                <a:close/>
              </a:path>
            </a:pathLst>
          </a:custGeom>
          <a:blipFill>
            <a:blip r:embed="rId10">
              <a:alphaModFix amt="7999"/>
              <a:extLst>
                <a:ext uri="{96DAC541-7B7A-43D3-8B79-37D633B846F1}">
                  <asvg:svgBlip xmlns:asvg="http://schemas.microsoft.com/office/drawing/2016/SVG/main" r:embed="rId11"/>
                </a:ext>
              </a:extLst>
            </a:blip>
            <a:stretch>
              <a:fillRect l="0" t="0" r="0" b="0"/>
            </a:stretch>
          </a:blipFill>
        </p:spPr>
      </p:sp>
      <p:grpSp>
        <p:nvGrpSpPr>
          <p:cNvPr name="Group 7" id="7"/>
          <p:cNvGrpSpPr/>
          <p:nvPr/>
        </p:nvGrpSpPr>
        <p:grpSpPr>
          <a:xfrm rot="0">
            <a:off x="1028700" y="3273380"/>
            <a:ext cx="5456383" cy="1332849"/>
            <a:chOff x="0" y="0"/>
            <a:chExt cx="7275178" cy="1777132"/>
          </a:xfrm>
        </p:grpSpPr>
        <p:grpSp>
          <p:nvGrpSpPr>
            <p:cNvPr name="Group 8" id="8"/>
            <p:cNvGrpSpPr/>
            <p:nvPr/>
          </p:nvGrpSpPr>
          <p:grpSpPr>
            <a:xfrm rot="0">
              <a:off x="0" y="0"/>
              <a:ext cx="7124631" cy="1777132"/>
              <a:chOff x="0" y="0"/>
              <a:chExt cx="1803953" cy="449969"/>
            </a:xfrm>
          </p:grpSpPr>
          <p:sp>
            <p:nvSpPr>
              <p:cNvPr name="Freeform 9" id="9"/>
              <p:cNvSpPr/>
              <p:nvPr/>
            </p:nvSpPr>
            <p:spPr>
              <a:xfrm flipH="false" flipV="false" rot="0">
                <a:off x="0" y="0"/>
                <a:ext cx="1803953" cy="449969"/>
              </a:xfrm>
              <a:custGeom>
                <a:avLst/>
                <a:gdLst/>
                <a:ahLst/>
                <a:cxnLst/>
                <a:rect r="r" b="b" t="t" l="l"/>
                <a:pathLst>
                  <a:path h="449969" w="1803953">
                    <a:moveTo>
                      <a:pt x="1600753" y="0"/>
                    </a:moveTo>
                    <a:cubicBezTo>
                      <a:pt x="1712977" y="0"/>
                      <a:pt x="1803953" y="100729"/>
                      <a:pt x="1803953" y="224984"/>
                    </a:cubicBezTo>
                    <a:cubicBezTo>
                      <a:pt x="1803953" y="349240"/>
                      <a:pt x="1712977" y="449969"/>
                      <a:pt x="1600753" y="449969"/>
                    </a:cubicBezTo>
                    <a:lnTo>
                      <a:pt x="203200" y="449969"/>
                    </a:lnTo>
                    <a:cubicBezTo>
                      <a:pt x="90976" y="449969"/>
                      <a:pt x="0" y="349240"/>
                      <a:pt x="0" y="224984"/>
                    </a:cubicBezTo>
                    <a:cubicBezTo>
                      <a:pt x="0" y="100729"/>
                      <a:pt x="90976" y="0"/>
                      <a:pt x="203200" y="0"/>
                    </a:cubicBezTo>
                    <a:close/>
                  </a:path>
                </a:pathLst>
              </a:custGeom>
              <a:solidFill>
                <a:srgbClr val="0B2F3D"/>
              </a:solidFill>
            </p:spPr>
          </p:sp>
          <p:sp>
            <p:nvSpPr>
              <p:cNvPr name="TextBox 10" id="10"/>
              <p:cNvSpPr txBox="true"/>
              <p:nvPr/>
            </p:nvSpPr>
            <p:spPr>
              <a:xfrm>
                <a:off x="0" y="19050"/>
                <a:ext cx="1803953" cy="430919"/>
              </a:xfrm>
              <a:prstGeom prst="rect">
                <a:avLst/>
              </a:prstGeom>
            </p:spPr>
            <p:txBody>
              <a:bodyPr anchor="ctr" rtlCol="false" tIns="107313" lIns="107313" bIns="107313" rIns="107313"/>
              <a:lstStyle/>
              <a:p>
                <a:pPr algn="ctr">
                  <a:lnSpc>
                    <a:spcPts val="1942"/>
                  </a:lnSpc>
                </a:pPr>
              </a:p>
            </p:txBody>
          </p:sp>
        </p:grpSp>
        <p:grpSp>
          <p:nvGrpSpPr>
            <p:cNvPr name="Group 11" id="11"/>
            <p:cNvGrpSpPr/>
            <p:nvPr/>
          </p:nvGrpSpPr>
          <p:grpSpPr>
            <a:xfrm rot="0">
              <a:off x="404250" y="260437"/>
              <a:ext cx="1227222" cy="122722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14300" cap="sq">
                <a:solidFill>
                  <a:srgbClr val="ED8C02"/>
                </a:solidFill>
                <a:prstDash val="solid"/>
                <a:miter/>
              </a:ln>
            </p:spPr>
          </p:sp>
          <p:sp>
            <p:nvSpPr>
              <p:cNvPr name="TextBox 13" id="13"/>
              <p:cNvSpPr txBox="true"/>
              <p:nvPr/>
            </p:nvSpPr>
            <p:spPr>
              <a:xfrm>
                <a:off x="76200" y="95250"/>
                <a:ext cx="660400" cy="641350"/>
              </a:xfrm>
              <a:prstGeom prst="rect">
                <a:avLst/>
              </a:prstGeom>
            </p:spPr>
            <p:txBody>
              <a:bodyPr anchor="ctr" rtlCol="false" tIns="50800" lIns="50800" bIns="50800" rIns="50800"/>
              <a:lstStyle/>
              <a:p>
                <a:pPr algn="ctr">
                  <a:lnSpc>
                    <a:spcPts val="1942"/>
                  </a:lnSpc>
                </a:pPr>
              </a:p>
            </p:txBody>
          </p:sp>
        </p:grpSp>
        <p:sp>
          <p:nvSpPr>
            <p:cNvPr name="TextBox 14" id="14"/>
            <p:cNvSpPr txBox="true"/>
            <p:nvPr/>
          </p:nvSpPr>
          <p:spPr>
            <a:xfrm rot="0">
              <a:off x="531792" y="694153"/>
              <a:ext cx="972138" cy="435991"/>
            </a:xfrm>
            <a:prstGeom prst="rect">
              <a:avLst/>
            </a:prstGeom>
          </p:spPr>
          <p:txBody>
            <a:bodyPr anchor="t" rtlCol="false" tIns="0" lIns="0" bIns="0" rIns="0">
              <a:spAutoFit/>
            </a:bodyPr>
            <a:lstStyle/>
            <a:p>
              <a:pPr algn="ctr">
                <a:lnSpc>
                  <a:spcPts val="2268"/>
                </a:lnSpc>
              </a:pPr>
              <a:r>
                <a:rPr lang="en-US" sz="2520">
                  <a:solidFill>
                    <a:srgbClr val="0B2F3D"/>
                  </a:solidFill>
                  <a:latin typeface="Abril Fatface"/>
                </a:rPr>
                <a:t>02</a:t>
              </a:r>
            </a:p>
          </p:txBody>
        </p:sp>
        <p:sp>
          <p:nvSpPr>
            <p:cNvPr name="TextBox 15" id="15"/>
            <p:cNvSpPr txBox="true"/>
            <p:nvPr/>
          </p:nvSpPr>
          <p:spPr>
            <a:xfrm rot="0">
              <a:off x="1877933" y="503151"/>
              <a:ext cx="5397245" cy="627494"/>
            </a:xfrm>
            <a:prstGeom prst="rect">
              <a:avLst/>
            </a:prstGeom>
          </p:spPr>
          <p:txBody>
            <a:bodyPr anchor="t" rtlCol="false" tIns="0" lIns="0" bIns="0" rIns="0">
              <a:spAutoFit/>
            </a:bodyPr>
            <a:lstStyle/>
            <a:p>
              <a:pPr algn="l">
                <a:lnSpc>
                  <a:spcPts val="4117"/>
                </a:lnSpc>
              </a:pPr>
              <a:r>
                <a:rPr lang="en-US" sz="2573">
                  <a:solidFill>
                    <a:srgbClr val="FFFFFF"/>
                  </a:solidFill>
                  <a:latin typeface="Roboto Bold"/>
                </a:rPr>
                <a:t>Result of usability test</a:t>
              </a:r>
            </a:p>
          </p:txBody>
        </p:sp>
      </p:grpSp>
      <p:sp>
        <p:nvSpPr>
          <p:cNvPr name="Freeform 16" id="16"/>
          <p:cNvSpPr/>
          <p:nvPr/>
        </p:nvSpPr>
        <p:spPr>
          <a:xfrm flipH="false" flipV="false" rot="0">
            <a:off x="6614479" y="3273380"/>
            <a:ext cx="10956133" cy="4430248"/>
          </a:xfrm>
          <a:custGeom>
            <a:avLst/>
            <a:gdLst/>
            <a:ahLst/>
            <a:cxnLst/>
            <a:rect r="r" b="b" t="t" l="l"/>
            <a:pathLst>
              <a:path h="4430248" w="10956133">
                <a:moveTo>
                  <a:pt x="0" y="0"/>
                </a:moveTo>
                <a:lnTo>
                  <a:pt x="10956134" y="0"/>
                </a:lnTo>
                <a:lnTo>
                  <a:pt x="10956134" y="4430248"/>
                </a:lnTo>
                <a:lnTo>
                  <a:pt x="0" y="4430248"/>
                </a:lnTo>
                <a:lnTo>
                  <a:pt x="0" y="0"/>
                </a:lnTo>
                <a:close/>
              </a:path>
            </a:pathLst>
          </a:custGeom>
          <a:blipFill>
            <a:blip r:embed="rId12"/>
            <a:stretch>
              <a:fillRect l="0" t="0" r="0" b="0"/>
            </a:stretch>
          </a:blipFill>
        </p:spPr>
      </p:sp>
      <p:sp>
        <p:nvSpPr>
          <p:cNvPr name="TextBox 17" id="17"/>
          <p:cNvSpPr txBox="true"/>
          <p:nvPr/>
        </p:nvSpPr>
        <p:spPr>
          <a:xfrm rot="0">
            <a:off x="1028700" y="730204"/>
            <a:ext cx="1853763" cy="298496"/>
          </a:xfrm>
          <a:prstGeom prst="rect">
            <a:avLst/>
          </a:prstGeom>
        </p:spPr>
        <p:txBody>
          <a:bodyPr anchor="t" rtlCol="false" tIns="0" lIns="0" bIns="0" rIns="0">
            <a:spAutoFit/>
          </a:bodyPr>
          <a:lstStyle/>
          <a:p>
            <a:pPr algn="l">
              <a:lnSpc>
                <a:spcPts val="2162"/>
              </a:lnSpc>
            </a:pPr>
            <a:r>
              <a:rPr lang="en-US" sz="2403">
                <a:solidFill>
                  <a:srgbClr val="0B2F3D"/>
                </a:solidFill>
                <a:latin typeface="Abril Fatface"/>
              </a:rPr>
              <a:t>HCI</a:t>
            </a:r>
          </a:p>
        </p:txBody>
      </p:sp>
      <p:sp>
        <p:nvSpPr>
          <p:cNvPr name="TextBox 18" id="18"/>
          <p:cNvSpPr txBox="true"/>
          <p:nvPr/>
        </p:nvSpPr>
        <p:spPr>
          <a:xfrm rot="0">
            <a:off x="1028700" y="1805592"/>
            <a:ext cx="8448975" cy="990601"/>
          </a:xfrm>
          <a:prstGeom prst="rect">
            <a:avLst/>
          </a:prstGeom>
        </p:spPr>
        <p:txBody>
          <a:bodyPr anchor="t" rtlCol="false" tIns="0" lIns="0" bIns="0" rIns="0">
            <a:spAutoFit/>
          </a:bodyPr>
          <a:lstStyle/>
          <a:p>
            <a:pPr algn="l">
              <a:lnSpc>
                <a:spcPts val="7200"/>
              </a:lnSpc>
            </a:pPr>
            <a:r>
              <a:rPr lang="en-US" sz="8000">
                <a:solidFill>
                  <a:srgbClr val="0B2F3D"/>
                </a:solidFill>
                <a:latin typeface="Abril Fatface"/>
              </a:rPr>
              <a:t>Admin</a:t>
            </a:r>
          </a:p>
        </p:txBody>
      </p:sp>
      <p:sp>
        <p:nvSpPr>
          <p:cNvPr name="TextBox 19" id="19"/>
          <p:cNvSpPr txBox="true"/>
          <p:nvPr/>
        </p:nvSpPr>
        <p:spPr>
          <a:xfrm rot="0">
            <a:off x="12319334" y="6424373"/>
            <a:ext cx="4561276" cy="1184275"/>
          </a:xfrm>
          <a:prstGeom prst="rect">
            <a:avLst/>
          </a:prstGeom>
        </p:spPr>
        <p:txBody>
          <a:bodyPr anchor="t" rtlCol="false" tIns="0" lIns="0" bIns="0" rIns="0">
            <a:spAutoFit/>
          </a:bodyPr>
          <a:lstStyle/>
          <a:p>
            <a:pPr algn="l">
              <a:lnSpc>
                <a:spcPts val="3199"/>
              </a:lnSpc>
            </a:pPr>
            <a:r>
              <a:rPr lang="en-US" sz="1999">
                <a:solidFill>
                  <a:srgbClr val="FFFFFF"/>
                </a:solidFill>
                <a:latin typeface="Roboto"/>
              </a:rPr>
              <a:t>Lorem ipsum dolor sit amet, elit. Quisque non elit mauris. Cras euismod, metus ac finibus finibus,</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58300"/>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358722" y="8551482"/>
            <a:ext cx="2837586" cy="3024558"/>
          </a:xfrm>
          <a:custGeom>
            <a:avLst/>
            <a:gdLst/>
            <a:ahLst/>
            <a:cxnLst/>
            <a:rect r="r" b="b" t="t" l="l"/>
            <a:pathLst>
              <a:path h="3024558" w="2837586">
                <a:moveTo>
                  <a:pt x="0" y="0"/>
                </a:moveTo>
                <a:lnTo>
                  <a:pt x="2837586" y="0"/>
                </a:lnTo>
                <a:lnTo>
                  <a:pt x="2837586" y="3024558"/>
                </a:lnTo>
                <a:lnTo>
                  <a:pt x="0" y="3024558"/>
                </a:lnTo>
                <a:lnTo>
                  <a:pt x="0" y="0"/>
                </a:lnTo>
                <a:close/>
              </a:path>
            </a:pathLst>
          </a:custGeom>
          <a:blipFill>
            <a:blip r:embed="rId6">
              <a:alphaModFix amt="5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4238819" y="1028700"/>
            <a:ext cx="3630502" cy="3630502"/>
          </a:xfrm>
          <a:custGeom>
            <a:avLst/>
            <a:gdLst/>
            <a:ahLst/>
            <a:cxnLst/>
            <a:rect r="r" b="b" t="t" l="l"/>
            <a:pathLst>
              <a:path h="3630502" w="3630502">
                <a:moveTo>
                  <a:pt x="0" y="0"/>
                </a:moveTo>
                <a:lnTo>
                  <a:pt x="3630501" y="0"/>
                </a:lnTo>
                <a:lnTo>
                  <a:pt x="3630501" y="3630502"/>
                </a:lnTo>
                <a:lnTo>
                  <a:pt x="0" y="3630502"/>
                </a:lnTo>
                <a:lnTo>
                  <a:pt x="0" y="0"/>
                </a:lnTo>
                <a:close/>
              </a:path>
            </a:pathLst>
          </a:custGeom>
          <a:blipFill>
            <a:blip r:embed="rId8">
              <a:alphaModFix amt="5000"/>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3538827" y="2796193"/>
            <a:ext cx="2287222" cy="2287222"/>
          </a:xfrm>
          <a:custGeom>
            <a:avLst/>
            <a:gdLst/>
            <a:ahLst/>
            <a:cxnLst/>
            <a:rect r="r" b="b" t="t" l="l"/>
            <a:pathLst>
              <a:path h="2287222" w="2287222">
                <a:moveTo>
                  <a:pt x="0" y="0"/>
                </a:moveTo>
                <a:lnTo>
                  <a:pt x="2287222" y="0"/>
                </a:lnTo>
                <a:lnTo>
                  <a:pt x="2287222" y="2287222"/>
                </a:lnTo>
                <a:lnTo>
                  <a:pt x="0" y="2287222"/>
                </a:lnTo>
                <a:lnTo>
                  <a:pt x="0" y="0"/>
                </a:lnTo>
                <a:close/>
              </a:path>
            </a:pathLst>
          </a:custGeom>
          <a:blipFill>
            <a:blip r:embed="rId10">
              <a:alphaModFix amt="7999"/>
              <a:extLst>
                <a:ext uri="{96DAC541-7B7A-43D3-8B79-37D633B846F1}">
                  <asvg:svgBlip xmlns:asvg="http://schemas.microsoft.com/office/drawing/2016/SVG/main" r:embed="rId11"/>
                </a:ext>
              </a:extLst>
            </a:blip>
            <a:stretch>
              <a:fillRect l="0" t="0" r="0" b="0"/>
            </a:stretch>
          </a:blipFill>
        </p:spPr>
      </p:sp>
      <p:grpSp>
        <p:nvGrpSpPr>
          <p:cNvPr name="Group 7" id="7"/>
          <p:cNvGrpSpPr/>
          <p:nvPr/>
        </p:nvGrpSpPr>
        <p:grpSpPr>
          <a:xfrm rot="0">
            <a:off x="1028700" y="3273380"/>
            <a:ext cx="5456383" cy="1332849"/>
            <a:chOff x="0" y="0"/>
            <a:chExt cx="7275178" cy="1777132"/>
          </a:xfrm>
        </p:grpSpPr>
        <p:grpSp>
          <p:nvGrpSpPr>
            <p:cNvPr name="Group 8" id="8"/>
            <p:cNvGrpSpPr/>
            <p:nvPr/>
          </p:nvGrpSpPr>
          <p:grpSpPr>
            <a:xfrm rot="0">
              <a:off x="0" y="0"/>
              <a:ext cx="7124631" cy="1777132"/>
              <a:chOff x="0" y="0"/>
              <a:chExt cx="1803953" cy="449969"/>
            </a:xfrm>
          </p:grpSpPr>
          <p:sp>
            <p:nvSpPr>
              <p:cNvPr name="Freeform 9" id="9"/>
              <p:cNvSpPr/>
              <p:nvPr/>
            </p:nvSpPr>
            <p:spPr>
              <a:xfrm flipH="false" flipV="false" rot="0">
                <a:off x="0" y="0"/>
                <a:ext cx="1803953" cy="449969"/>
              </a:xfrm>
              <a:custGeom>
                <a:avLst/>
                <a:gdLst/>
                <a:ahLst/>
                <a:cxnLst/>
                <a:rect r="r" b="b" t="t" l="l"/>
                <a:pathLst>
                  <a:path h="449969" w="1803953">
                    <a:moveTo>
                      <a:pt x="1600753" y="0"/>
                    </a:moveTo>
                    <a:cubicBezTo>
                      <a:pt x="1712977" y="0"/>
                      <a:pt x="1803953" y="100729"/>
                      <a:pt x="1803953" y="224984"/>
                    </a:cubicBezTo>
                    <a:cubicBezTo>
                      <a:pt x="1803953" y="349240"/>
                      <a:pt x="1712977" y="449969"/>
                      <a:pt x="1600753" y="449969"/>
                    </a:cubicBezTo>
                    <a:lnTo>
                      <a:pt x="203200" y="449969"/>
                    </a:lnTo>
                    <a:cubicBezTo>
                      <a:pt x="90976" y="449969"/>
                      <a:pt x="0" y="349240"/>
                      <a:pt x="0" y="224984"/>
                    </a:cubicBezTo>
                    <a:cubicBezTo>
                      <a:pt x="0" y="100729"/>
                      <a:pt x="90976" y="0"/>
                      <a:pt x="203200" y="0"/>
                    </a:cubicBezTo>
                    <a:close/>
                  </a:path>
                </a:pathLst>
              </a:custGeom>
              <a:solidFill>
                <a:srgbClr val="0B2F3D"/>
              </a:solidFill>
            </p:spPr>
          </p:sp>
          <p:sp>
            <p:nvSpPr>
              <p:cNvPr name="TextBox 10" id="10"/>
              <p:cNvSpPr txBox="true"/>
              <p:nvPr/>
            </p:nvSpPr>
            <p:spPr>
              <a:xfrm>
                <a:off x="0" y="19050"/>
                <a:ext cx="1803953" cy="430919"/>
              </a:xfrm>
              <a:prstGeom prst="rect">
                <a:avLst/>
              </a:prstGeom>
            </p:spPr>
            <p:txBody>
              <a:bodyPr anchor="ctr" rtlCol="false" tIns="107313" lIns="107313" bIns="107313" rIns="107313"/>
              <a:lstStyle/>
              <a:p>
                <a:pPr algn="ctr">
                  <a:lnSpc>
                    <a:spcPts val="1942"/>
                  </a:lnSpc>
                </a:pPr>
              </a:p>
            </p:txBody>
          </p:sp>
        </p:grpSp>
        <p:grpSp>
          <p:nvGrpSpPr>
            <p:cNvPr name="Group 11" id="11"/>
            <p:cNvGrpSpPr/>
            <p:nvPr/>
          </p:nvGrpSpPr>
          <p:grpSpPr>
            <a:xfrm rot="0">
              <a:off x="404250" y="260437"/>
              <a:ext cx="1227222" cy="122722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14300" cap="sq">
                <a:solidFill>
                  <a:srgbClr val="ED8C02"/>
                </a:solidFill>
                <a:prstDash val="solid"/>
                <a:miter/>
              </a:ln>
            </p:spPr>
          </p:sp>
          <p:sp>
            <p:nvSpPr>
              <p:cNvPr name="TextBox 13" id="13"/>
              <p:cNvSpPr txBox="true"/>
              <p:nvPr/>
            </p:nvSpPr>
            <p:spPr>
              <a:xfrm>
                <a:off x="76200" y="95250"/>
                <a:ext cx="660400" cy="641350"/>
              </a:xfrm>
              <a:prstGeom prst="rect">
                <a:avLst/>
              </a:prstGeom>
            </p:spPr>
            <p:txBody>
              <a:bodyPr anchor="ctr" rtlCol="false" tIns="50800" lIns="50800" bIns="50800" rIns="50800"/>
              <a:lstStyle/>
              <a:p>
                <a:pPr algn="ctr">
                  <a:lnSpc>
                    <a:spcPts val="1942"/>
                  </a:lnSpc>
                </a:pPr>
              </a:p>
            </p:txBody>
          </p:sp>
        </p:grpSp>
        <p:sp>
          <p:nvSpPr>
            <p:cNvPr name="TextBox 14" id="14"/>
            <p:cNvSpPr txBox="true"/>
            <p:nvPr/>
          </p:nvSpPr>
          <p:spPr>
            <a:xfrm rot="0">
              <a:off x="531792" y="694153"/>
              <a:ext cx="972138" cy="435991"/>
            </a:xfrm>
            <a:prstGeom prst="rect">
              <a:avLst/>
            </a:prstGeom>
          </p:spPr>
          <p:txBody>
            <a:bodyPr anchor="t" rtlCol="false" tIns="0" lIns="0" bIns="0" rIns="0">
              <a:spAutoFit/>
            </a:bodyPr>
            <a:lstStyle/>
            <a:p>
              <a:pPr algn="ctr">
                <a:lnSpc>
                  <a:spcPts val="2268"/>
                </a:lnSpc>
              </a:pPr>
              <a:r>
                <a:rPr lang="en-US" sz="2520">
                  <a:solidFill>
                    <a:srgbClr val="0B2F3D"/>
                  </a:solidFill>
                  <a:latin typeface="Abril Fatface"/>
                </a:rPr>
                <a:t>03</a:t>
              </a:r>
            </a:p>
          </p:txBody>
        </p:sp>
        <p:sp>
          <p:nvSpPr>
            <p:cNvPr name="TextBox 15" id="15"/>
            <p:cNvSpPr txBox="true"/>
            <p:nvPr/>
          </p:nvSpPr>
          <p:spPr>
            <a:xfrm rot="0">
              <a:off x="1877933" y="503151"/>
              <a:ext cx="5397245" cy="627494"/>
            </a:xfrm>
            <a:prstGeom prst="rect">
              <a:avLst/>
            </a:prstGeom>
          </p:spPr>
          <p:txBody>
            <a:bodyPr anchor="t" rtlCol="false" tIns="0" lIns="0" bIns="0" rIns="0">
              <a:spAutoFit/>
            </a:bodyPr>
            <a:lstStyle/>
            <a:p>
              <a:pPr algn="l">
                <a:lnSpc>
                  <a:spcPts val="4117"/>
                </a:lnSpc>
              </a:pPr>
              <a:r>
                <a:rPr lang="en-US" sz="2573">
                  <a:solidFill>
                    <a:srgbClr val="FFFFFF"/>
                  </a:solidFill>
                  <a:latin typeface="Roboto Bold"/>
                </a:rPr>
                <a:t>Task completion rate</a:t>
              </a:r>
            </a:p>
          </p:txBody>
        </p:sp>
      </p:grpSp>
      <p:sp>
        <p:nvSpPr>
          <p:cNvPr name="Freeform 16" id="16"/>
          <p:cNvSpPr/>
          <p:nvPr/>
        </p:nvSpPr>
        <p:spPr>
          <a:xfrm flipH="false" flipV="false" rot="0">
            <a:off x="6653248" y="3474279"/>
            <a:ext cx="11089384" cy="4134370"/>
          </a:xfrm>
          <a:custGeom>
            <a:avLst/>
            <a:gdLst/>
            <a:ahLst/>
            <a:cxnLst/>
            <a:rect r="r" b="b" t="t" l="l"/>
            <a:pathLst>
              <a:path h="4134370" w="11089384">
                <a:moveTo>
                  <a:pt x="0" y="0"/>
                </a:moveTo>
                <a:lnTo>
                  <a:pt x="11089384" y="0"/>
                </a:lnTo>
                <a:lnTo>
                  <a:pt x="11089384" y="4134369"/>
                </a:lnTo>
                <a:lnTo>
                  <a:pt x="0" y="4134369"/>
                </a:lnTo>
                <a:lnTo>
                  <a:pt x="0" y="0"/>
                </a:lnTo>
                <a:close/>
              </a:path>
            </a:pathLst>
          </a:custGeom>
          <a:blipFill>
            <a:blip r:embed="rId12"/>
            <a:stretch>
              <a:fillRect l="0" t="0" r="0" b="0"/>
            </a:stretch>
          </a:blipFill>
        </p:spPr>
      </p:sp>
      <p:sp>
        <p:nvSpPr>
          <p:cNvPr name="TextBox 17" id="17"/>
          <p:cNvSpPr txBox="true"/>
          <p:nvPr/>
        </p:nvSpPr>
        <p:spPr>
          <a:xfrm rot="0">
            <a:off x="1028700" y="730204"/>
            <a:ext cx="1853763" cy="298496"/>
          </a:xfrm>
          <a:prstGeom prst="rect">
            <a:avLst/>
          </a:prstGeom>
        </p:spPr>
        <p:txBody>
          <a:bodyPr anchor="t" rtlCol="false" tIns="0" lIns="0" bIns="0" rIns="0">
            <a:spAutoFit/>
          </a:bodyPr>
          <a:lstStyle/>
          <a:p>
            <a:pPr algn="l">
              <a:lnSpc>
                <a:spcPts val="2162"/>
              </a:lnSpc>
            </a:pPr>
            <a:r>
              <a:rPr lang="en-US" sz="2403">
                <a:solidFill>
                  <a:srgbClr val="0B2F3D"/>
                </a:solidFill>
                <a:latin typeface="Abril Fatface"/>
              </a:rPr>
              <a:t>HCI</a:t>
            </a:r>
          </a:p>
        </p:txBody>
      </p:sp>
      <p:sp>
        <p:nvSpPr>
          <p:cNvPr name="TextBox 18" id="18"/>
          <p:cNvSpPr txBox="true"/>
          <p:nvPr/>
        </p:nvSpPr>
        <p:spPr>
          <a:xfrm rot="0">
            <a:off x="1028700" y="1805592"/>
            <a:ext cx="8448975" cy="990601"/>
          </a:xfrm>
          <a:prstGeom prst="rect">
            <a:avLst/>
          </a:prstGeom>
        </p:spPr>
        <p:txBody>
          <a:bodyPr anchor="t" rtlCol="false" tIns="0" lIns="0" bIns="0" rIns="0">
            <a:spAutoFit/>
          </a:bodyPr>
          <a:lstStyle/>
          <a:p>
            <a:pPr algn="l">
              <a:lnSpc>
                <a:spcPts val="7200"/>
              </a:lnSpc>
            </a:pPr>
            <a:r>
              <a:rPr lang="en-US" sz="8000">
                <a:solidFill>
                  <a:srgbClr val="0B2F3D"/>
                </a:solidFill>
                <a:latin typeface="Abril Fatface"/>
              </a:rPr>
              <a:t>Admin</a:t>
            </a:r>
          </a:p>
        </p:txBody>
      </p:sp>
      <p:sp>
        <p:nvSpPr>
          <p:cNvPr name="TextBox 19" id="19"/>
          <p:cNvSpPr txBox="true"/>
          <p:nvPr/>
        </p:nvSpPr>
        <p:spPr>
          <a:xfrm rot="0">
            <a:off x="12319334" y="6424373"/>
            <a:ext cx="4561276" cy="1184275"/>
          </a:xfrm>
          <a:prstGeom prst="rect">
            <a:avLst/>
          </a:prstGeom>
        </p:spPr>
        <p:txBody>
          <a:bodyPr anchor="t" rtlCol="false" tIns="0" lIns="0" bIns="0" rIns="0">
            <a:spAutoFit/>
          </a:bodyPr>
          <a:lstStyle/>
          <a:p>
            <a:pPr algn="l">
              <a:lnSpc>
                <a:spcPts val="3199"/>
              </a:lnSpc>
            </a:pPr>
            <a:r>
              <a:rPr lang="en-US" sz="1999">
                <a:solidFill>
                  <a:srgbClr val="FFFFFF"/>
                </a:solidFill>
                <a:latin typeface="Roboto"/>
              </a:rPr>
              <a:t>Lorem ipsum dolor sit amet, elit. Quisque non elit mauris. Cras euismod, metus ac finibus finibus,</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58300"/>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358722" y="8551482"/>
            <a:ext cx="2837586" cy="3024558"/>
          </a:xfrm>
          <a:custGeom>
            <a:avLst/>
            <a:gdLst/>
            <a:ahLst/>
            <a:cxnLst/>
            <a:rect r="r" b="b" t="t" l="l"/>
            <a:pathLst>
              <a:path h="3024558" w="2837586">
                <a:moveTo>
                  <a:pt x="0" y="0"/>
                </a:moveTo>
                <a:lnTo>
                  <a:pt x="2837586" y="0"/>
                </a:lnTo>
                <a:lnTo>
                  <a:pt x="2837586" y="3024558"/>
                </a:lnTo>
                <a:lnTo>
                  <a:pt x="0" y="3024558"/>
                </a:lnTo>
                <a:lnTo>
                  <a:pt x="0" y="0"/>
                </a:lnTo>
                <a:close/>
              </a:path>
            </a:pathLst>
          </a:custGeom>
          <a:blipFill>
            <a:blip r:embed="rId6">
              <a:alphaModFix amt="5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4238819" y="1028700"/>
            <a:ext cx="3630502" cy="3630502"/>
          </a:xfrm>
          <a:custGeom>
            <a:avLst/>
            <a:gdLst/>
            <a:ahLst/>
            <a:cxnLst/>
            <a:rect r="r" b="b" t="t" l="l"/>
            <a:pathLst>
              <a:path h="3630502" w="3630502">
                <a:moveTo>
                  <a:pt x="0" y="0"/>
                </a:moveTo>
                <a:lnTo>
                  <a:pt x="3630501" y="0"/>
                </a:lnTo>
                <a:lnTo>
                  <a:pt x="3630501" y="3630502"/>
                </a:lnTo>
                <a:lnTo>
                  <a:pt x="0" y="3630502"/>
                </a:lnTo>
                <a:lnTo>
                  <a:pt x="0" y="0"/>
                </a:lnTo>
                <a:close/>
              </a:path>
            </a:pathLst>
          </a:custGeom>
          <a:blipFill>
            <a:blip r:embed="rId8">
              <a:alphaModFix amt="5000"/>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3538827" y="2796193"/>
            <a:ext cx="2287222" cy="2287222"/>
          </a:xfrm>
          <a:custGeom>
            <a:avLst/>
            <a:gdLst/>
            <a:ahLst/>
            <a:cxnLst/>
            <a:rect r="r" b="b" t="t" l="l"/>
            <a:pathLst>
              <a:path h="2287222" w="2287222">
                <a:moveTo>
                  <a:pt x="0" y="0"/>
                </a:moveTo>
                <a:lnTo>
                  <a:pt x="2287222" y="0"/>
                </a:lnTo>
                <a:lnTo>
                  <a:pt x="2287222" y="2287222"/>
                </a:lnTo>
                <a:lnTo>
                  <a:pt x="0" y="2287222"/>
                </a:lnTo>
                <a:lnTo>
                  <a:pt x="0" y="0"/>
                </a:lnTo>
                <a:close/>
              </a:path>
            </a:pathLst>
          </a:custGeom>
          <a:blipFill>
            <a:blip r:embed="rId10">
              <a:alphaModFix amt="7999"/>
              <a:extLst>
                <a:ext uri="{96DAC541-7B7A-43D3-8B79-37D633B846F1}">
                  <asvg:svgBlip xmlns:asvg="http://schemas.microsoft.com/office/drawing/2016/SVG/main" r:embed="rId11"/>
                </a:ext>
              </a:extLst>
            </a:blip>
            <a:stretch>
              <a:fillRect l="0" t="0" r="0" b="0"/>
            </a:stretch>
          </a:blipFill>
        </p:spPr>
      </p:sp>
      <p:grpSp>
        <p:nvGrpSpPr>
          <p:cNvPr name="Group 7" id="7"/>
          <p:cNvGrpSpPr/>
          <p:nvPr/>
        </p:nvGrpSpPr>
        <p:grpSpPr>
          <a:xfrm rot="0">
            <a:off x="1028700" y="3273380"/>
            <a:ext cx="5456383" cy="1332849"/>
            <a:chOff x="0" y="0"/>
            <a:chExt cx="7275178" cy="1777132"/>
          </a:xfrm>
        </p:grpSpPr>
        <p:grpSp>
          <p:nvGrpSpPr>
            <p:cNvPr name="Group 8" id="8"/>
            <p:cNvGrpSpPr/>
            <p:nvPr/>
          </p:nvGrpSpPr>
          <p:grpSpPr>
            <a:xfrm rot="0">
              <a:off x="0" y="0"/>
              <a:ext cx="7124631" cy="1777132"/>
              <a:chOff x="0" y="0"/>
              <a:chExt cx="1803953" cy="449969"/>
            </a:xfrm>
          </p:grpSpPr>
          <p:sp>
            <p:nvSpPr>
              <p:cNvPr name="Freeform 9" id="9"/>
              <p:cNvSpPr/>
              <p:nvPr/>
            </p:nvSpPr>
            <p:spPr>
              <a:xfrm flipH="false" flipV="false" rot="0">
                <a:off x="0" y="0"/>
                <a:ext cx="1803953" cy="449969"/>
              </a:xfrm>
              <a:custGeom>
                <a:avLst/>
                <a:gdLst/>
                <a:ahLst/>
                <a:cxnLst/>
                <a:rect r="r" b="b" t="t" l="l"/>
                <a:pathLst>
                  <a:path h="449969" w="1803953">
                    <a:moveTo>
                      <a:pt x="1600753" y="0"/>
                    </a:moveTo>
                    <a:cubicBezTo>
                      <a:pt x="1712977" y="0"/>
                      <a:pt x="1803953" y="100729"/>
                      <a:pt x="1803953" y="224984"/>
                    </a:cubicBezTo>
                    <a:cubicBezTo>
                      <a:pt x="1803953" y="349240"/>
                      <a:pt x="1712977" y="449969"/>
                      <a:pt x="1600753" y="449969"/>
                    </a:cubicBezTo>
                    <a:lnTo>
                      <a:pt x="203200" y="449969"/>
                    </a:lnTo>
                    <a:cubicBezTo>
                      <a:pt x="90976" y="449969"/>
                      <a:pt x="0" y="349240"/>
                      <a:pt x="0" y="224984"/>
                    </a:cubicBezTo>
                    <a:cubicBezTo>
                      <a:pt x="0" y="100729"/>
                      <a:pt x="90976" y="0"/>
                      <a:pt x="203200" y="0"/>
                    </a:cubicBezTo>
                    <a:close/>
                  </a:path>
                </a:pathLst>
              </a:custGeom>
              <a:solidFill>
                <a:srgbClr val="0B2F3D"/>
              </a:solidFill>
            </p:spPr>
          </p:sp>
          <p:sp>
            <p:nvSpPr>
              <p:cNvPr name="TextBox 10" id="10"/>
              <p:cNvSpPr txBox="true"/>
              <p:nvPr/>
            </p:nvSpPr>
            <p:spPr>
              <a:xfrm>
                <a:off x="0" y="19050"/>
                <a:ext cx="1803953" cy="430919"/>
              </a:xfrm>
              <a:prstGeom prst="rect">
                <a:avLst/>
              </a:prstGeom>
            </p:spPr>
            <p:txBody>
              <a:bodyPr anchor="ctr" rtlCol="false" tIns="107313" lIns="107313" bIns="107313" rIns="107313"/>
              <a:lstStyle/>
              <a:p>
                <a:pPr algn="ctr">
                  <a:lnSpc>
                    <a:spcPts val="1942"/>
                  </a:lnSpc>
                </a:pPr>
              </a:p>
            </p:txBody>
          </p:sp>
        </p:grpSp>
        <p:grpSp>
          <p:nvGrpSpPr>
            <p:cNvPr name="Group 11" id="11"/>
            <p:cNvGrpSpPr/>
            <p:nvPr/>
          </p:nvGrpSpPr>
          <p:grpSpPr>
            <a:xfrm rot="0">
              <a:off x="404250" y="260437"/>
              <a:ext cx="1227222" cy="122722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14300" cap="sq">
                <a:solidFill>
                  <a:srgbClr val="ED8C02"/>
                </a:solidFill>
                <a:prstDash val="solid"/>
                <a:miter/>
              </a:ln>
            </p:spPr>
          </p:sp>
          <p:sp>
            <p:nvSpPr>
              <p:cNvPr name="TextBox 13" id="13"/>
              <p:cNvSpPr txBox="true"/>
              <p:nvPr/>
            </p:nvSpPr>
            <p:spPr>
              <a:xfrm>
                <a:off x="76200" y="95250"/>
                <a:ext cx="660400" cy="641350"/>
              </a:xfrm>
              <a:prstGeom prst="rect">
                <a:avLst/>
              </a:prstGeom>
            </p:spPr>
            <p:txBody>
              <a:bodyPr anchor="ctr" rtlCol="false" tIns="50800" lIns="50800" bIns="50800" rIns="50800"/>
              <a:lstStyle/>
              <a:p>
                <a:pPr algn="ctr">
                  <a:lnSpc>
                    <a:spcPts val="1942"/>
                  </a:lnSpc>
                </a:pPr>
              </a:p>
            </p:txBody>
          </p:sp>
        </p:grpSp>
        <p:sp>
          <p:nvSpPr>
            <p:cNvPr name="TextBox 14" id="14"/>
            <p:cNvSpPr txBox="true"/>
            <p:nvPr/>
          </p:nvSpPr>
          <p:spPr>
            <a:xfrm rot="0">
              <a:off x="531792" y="694153"/>
              <a:ext cx="972138" cy="435991"/>
            </a:xfrm>
            <a:prstGeom prst="rect">
              <a:avLst/>
            </a:prstGeom>
          </p:spPr>
          <p:txBody>
            <a:bodyPr anchor="t" rtlCol="false" tIns="0" lIns="0" bIns="0" rIns="0">
              <a:spAutoFit/>
            </a:bodyPr>
            <a:lstStyle/>
            <a:p>
              <a:pPr algn="ctr">
                <a:lnSpc>
                  <a:spcPts val="2268"/>
                </a:lnSpc>
              </a:pPr>
              <a:r>
                <a:rPr lang="en-US" sz="2520">
                  <a:solidFill>
                    <a:srgbClr val="0B2F3D"/>
                  </a:solidFill>
                  <a:latin typeface="Abril Fatface"/>
                </a:rPr>
                <a:t>01</a:t>
              </a:r>
            </a:p>
          </p:txBody>
        </p:sp>
        <p:sp>
          <p:nvSpPr>
            <p:cNvPr name="TextBox 15" id="15"/>
            <p:cNvSpPr txBox="true"/>
            <p:nvPr/>
          </p:nvSpPr>
          <p:spPr>
            <a:xfrm rot="0">
              <a:off x="1877933" y="503151"/>
              <a:ext cx="5397245" cy="627494"/>
            </a:xfrm>
            <a:prstGeom prst="rect">
              <a:avLst/>
            </a:prstGeom>
          </p:spPr>
          <p:txBody>
            <a:bodyPr anchor="t" rtlCol="false" tIns="0" lIns="0" bIns="0" rIns="0">
              <a:spAutoFit/>
            </a:bodyPr>
            <a:lstStyle/>
            <a:p>
              <a:pPr algn="l">
                <a:lnSpc>
                  <a:spcPts val="4117"/>
                </a:lnSpc>
              </a:pPr>
              <a:r>
                <a:rPr lang="en-US" sz="2573">
                  <a:solidFill>
                    <a:srgbClr val="FFFFFF"/>
                  </a:solidFill>
                  <a:latin typeface="Roboto Bold"/>
                </a:rPr>
                <a:t>Three levels of criteria</a:t>
              </a:r>
            </a:p>
          </p:txBody>
        </p:sp>
      </p:grpSp>
      <p:sp>
        <p:nvSpPr>
          <p:cNvPr name="Freeform 16" id="16"/>
          <p:cNvSpPr/>
          <p:nvPr/>
        </p:nvSpPr>
        <p:spPr>
          <a:xfrm flipH="false" flipV="false" rot="0">
            <a:off x="7453897" y="1323919"/>
            <a:ext cx="10404334" cy="8388735"/>
          </a:xfrm>
          <a:custGeom>
            <a:avLst/>
            <a:gdLst/>
            <a:ahLst/>
            <a:cxnLst/>
            <a:rect r="r" b="b" t="t" l="l"/>
            <a:pathLst>
              <a:path h="8388735" w="10404334">
                <a:moveTo>
                  <a:pt x="0" y="0"/>
                </a:moveTo>
                <a:lnTo>
                  <a:pt x="10404335" y="0"/>
                </a:lnTo>
                <a:lnTo>
                  <a:pt x="10404335" y="8388734"/>
                </a:lnTo>
                <a:lnTo>
                  <a:pt x="0" y="8388734"/>
                </a:lnTo>
                <a:lnTo>
                  <a:pt x="0" y="0"/>
                </a:lnTo>
                <a:close/>
              </a:path>
            </a:pathLst>
          </a:custGeom>
          <a:blipFill>
            <a:blip r:embed="rId12"/>
            <a:stretch>
              <a:fillRect l="0" t="0" r="0" b="0"/>
            </a:stretch>
          </a:blipFill>
        </p:spPr>
      </p:sp>
      <p:sp>
        <p:nvSpPr>
          <p:cNvPr name="TextBox 17" id="17"/>
          <p:cNvSpPr txBox="true"/>
          <p:nvPr/>
        </p:nvSpPr>
        <p:spPr>
          <a:xfrm rot="0">
            <a:off x="1028700" y="730204"/>
            <a:ext cx="1853763" cy="298496"/>
          </a:xfrm>
          <a:prstGeom prst="rect">
            <a:avLst/>
          </a:prstGeom>
        </p:spPr>
        <p:txBody>
          <a:bodyPr anchor="t" rtlCol="false" tIns="0" lIns="0" bIns="0" rIns="0">
            <a:spAutoFit/>
          </a:bodyPr>
          <a:lstStyle/>
          <a:p>
            <a:pPr algn="l">
              <a:lnSpc>
                <a:spcPts val="2162"/>
              </a:lnSpc>
            </a:pPr>
            <a:r>
              <a:rPr lang="en-US" sz="2403">
                <a:solidFill>
                  <a:srgbClr val="0B2F3D"/>
                </a:solidFill>
                <a:latin typeface="Abril Fatface"/>
              </a:rPr>
              <a:t>HCI</a:t>
            </a:r>
          </a:p>
        </p:txBody>
      </p:sp>
      <p:sp>
        <p:nvSpPr>
          <p:cNvPr name="TextBox 18" id="18"/>
          <p:cNvSpPr txBox="true"/>
          <p:nvPr/>
        </p:nvSpPr>
        <p:spPr>
          <a:xfrm rot="0">
            <a:off x="1028700" y="1805592"/>
            <a:ext cx="8448975" cy="990601"/>
          </a:xfrm>
          <a:prstGeom prst="rect">
            <a:avLst/>
          </a:prstGeom>
        </p:spPr>
        <p:txBody>
          <a:bodyPr anchor="t" rtlCol="false" tIns="0" lIns="0" bIns="0" rIns="0">
            <a:spAutoFit/>
          </a:bodyPr>
          <a:lstStyle/>
          <a:p>
            <a:pPr algn="l">
              <a:lnSpc>
                <a:spcPts val="7200"/>
              </a:lnSpc>
            </a:pPr>
            <a:r>
              <a:rPr lang="en-US" sz="8000">
                <a:solidFill>
                  <a:srgbClr val="0B2F3D"/>
                </a:solidFill>
                <a:latin typeface="Abril Fatface"/>
              </a:rPr>
              <a:t>Instructor</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58300"/>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358722" y="8551482"/>
            <a:ext cx="2837586" cy="3024558"/>
          </a:xfrm>
          <a:custGeom>
            <a:avLst/>
            <a:gdLst/>
            <a:ahLst/>
            <a:cxnLst/>
            <a:rect r="r" b="b" t="t" l="l"/>
            <a:pathLst>
              <a:path h="3024558" w="2837586">
                <a:moveTo>
                  <a:pt x="0" y="0"/>
                </a:moveTo>
                <a:lnTo>
                  <a:pt x="2837586" y="0"/>
                </a:lnTo>
                <a:lnTo>
                  <a:pt x="2837586" y="3024558"/>
                </a:lnTo>
                <a:lnTo>
                  <a:pt x="0" y="3024558"/>
                </a:lnTo>
                <a:lnTo>
                  <a:pt x="0" y="0"/>
                </a:lnTo>
                <a:close/>
              </a:path>
            </a:pathLst>
          </a:custGeom>
          <a:blipFill>
            <a:blip r:embed="rId6">
              <a:alphaModFix amt="5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4238819" y="1028700"/>
            <a:ext cx="3630502" cy="3630502"/>
          </a:xfrm>
          <a:custGeom>
            <a:avLst/>
            <a:gdLst/>
            <a:ahLst/>
            <a:cxnLst/>
            <a:rect r="r" b="b" t="t" l="l"/>
            <a:pathLst>
              <a:path h="3630502" w="3630502">
                <a:moveTo>
                  <a:pt x="0" y="0"/>
                </a:moveTo>
                <a:lnTo>
                  <a:pt x="3630501" y="0"/>
                </a:lnTo>
                <a:lnTo>
                  <a:pt x="3630501" y="3630502"/>
                </a:lnTo>
                <a:lnTo>
                  <a:pt x="0" y="3630502"/>
                </a:lnTo>
                <a:lnTo>
                  <a:pt x="0" y="0"/>
                </a:lnTo>
                <a:close/>
              </a:path>
            </a:pathLst>
          </a:custGeom>
          <a:blipFill>
            <a:blip r:embed="rId8">
              <a:alphaModFix amt="5000"/>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3538827" y="2796193"/>
            <a:ext cx="2287222" cy="2287222"/>
          </a:xfrm>
          <a:custGeom>
            <a:avLst/>
            <a:gdLst/>
            <a:ahLst/>
            <a:cxnLst/>
            <a:rect r="r" b="b" t="t" l="l"/>
            <a:pathLst>
              <a:path h="2287222" w="2287222">
                <a:moveTo>
                  <a:pt x="0" y="0"/>
                </a:moveTo>
                <a:lnTo>
                  <a:pt x="2287222" y="0"/>
                </a:lnTo>
                <a:lnTo>
                  <a:pt x="2287222" y="2287222"/>
                </a:lnTo>
                <a:lnTo>
                  <a:pt x="0" y="2287222"/>
                </a:lnTo>
                <a:lnTo>
                  <a:pt x="0" y="0"/>
                </a:lnTo>
                <a:close/>
              </a:path>
            </a:pathLst>
          </a:custGeom>
          <a:blipFill>
            <a:blip r:embed="rId10">
              <a:alphaModFix amt="7999"/>
              <a:extLst>
                <a:ext uri="{96DAC541-7B7A-43D3-8B79-37D633B846F1}">
                  <asvg:svgBlip xmlns:asvg="http://schemas.microsoft.com/office/drawing/2016/SVG/main" r:embed="rId11"/>
                </a:ext>
              </a:extLst>
            </a:blip>
            <a:stretch>
              <a:fillRect l="0" t="0" r="0" b="0"/>
            </a:stretch>
          </a:blipFill>
        </p:spPr>
      </p:sp>
      <p:grpSp>
        <p:nvGrpSpPr>
          <p:cNvPr name="Group 7" id="7"/>
          <p:cNvGrpSpPr/>
          <p:nvPr/>
        </p:nvGrpSpPr>
        <p:grpSpPr>
          <a:xfrm rot="0">
            <a:off x="1028700" y="3273380"/>
            <a:ext cx="5456383" cy="1332849"/>
            <a:chOff x="0" y="0"/>
            <a:chExt cx="7275178" cy="1777132"/>
          </a:xfrm>
        </p:grpSpPr>
        <p:grpSp>
          <p:nvGrpSpPr>
            <p:cNvPr name="Group 8" id="8"/>
            <p:cNvGrpSpPr/>
            <p:nvPr/>
          </p:nvGrpSpPr>
          <p:grpSpPr>
            <a:xfrm rot="0">
              <a:off x="0" y="0"/>
              <a:ext cx="7124631" cy="1777132"/>
              <a:chOff x="0" y="0"/>
              <a:chExt cx="1803953" cy="449969"/>
            </a:xfrm>
          </p:grpSpPr>
          <p:sp>
            <p:nvSpPr>
              <p:cNvPr name="Freeform 9" id="9"/>
              <p:cNvSpPr/>
              <p:nvPr/>
            </p:nvSpPr>
            <p:spPr>
              <a:xfrm flipH="false" flipV="false" rot="0">
                <a:off x="0" y="0"/>
                <a:ext cx="1803953" cy="449969"/>
              </a:xfrm>
              <a:custGeom>
                <a:avLst/>
                <a:gdLst/>
                <a:ahLst/>
                <a:cxnLst/>
                <a:rect r="r" b="b" t="t" l="l"/>
                <a:pathLst>
                  <a:path h="449969" w="1803953">
                    <a:moveTo>
                      <a:pt x="1600753" y="0"/>
                    </a:moveTo>
                    <a:cubicBezTo>
                      <a:pt x="1712977" y="0"/>
                      <a:pt x="1803953" y="100729"/>
                      <a:pt x="1803953" y="224984"/>
                    </a:cubicBezTo>
                    <a:cubicBezTo>
                      <a:pt x="1803953" y="349240"/>
                      <a:pt x="1712977" y="449969"/>
                      <a:pt x="1600753" y="449969"/>
                    </a:cubicBezTo>
                    <a:lnTo>
                      <a:pt x="203200" y="449969"/>
                    </a:lnTo>
                    <a:cubicBezTo>
                      <a:pt x="90976" y="449969"/>
                      <a:pt x="0" y="349240"/>
                      <a:pt x="0" y="224984"/>
                    </a:cubicBezTo>
                    <a:cubicBezTo>
                      <a:pt x="0" y="100729"/>
                      <a:pt x="90976" y="0"/>
                      <a:pt x="203200" y="0"/>
                    </a:cubicBezTo>
                    <a:close/>
                  </a:path>
                </a:pathLst>
              </a:custGeom>
              <a:solidFill>
                <a:srgbClr val="0B2F3D"/>
              </a:solidFill>
            </p:spPr>
          </p:sp>
          <p:sp>
            <p:nvSpPr>
              <p:cNvPr name="TextBox 10" id="10"/>
              <p:cNvSpPr txBox="true"/>
              <p:nvPr/>
            </p:nvSpPr>
            <p:spPr>
              <a:xfrm>
                <a:off x="0" y="19050"/>
                <a:ext cx="1803953" cy="430919"/>
              </a:xfrm>
              <a:prstGeom prst="rect">
                <a:avLst/>
              </a:prstGeom>
            </p:spPr>
            <p:txBody>
              <a:bodyPr anchor="ctr" rtlCol="false" tIns="107313" lIns="107313" bIns="107313" rIns="107313"/>
              <a:lstStyle/>
              <a:p>
                <a:pPr algn="ctr">
                  <a:lnSpc>
                    <a:spcPts val="1942"/>
                  </a:lnSpc>
                </a:pPr>
              </a:p>
            </p:txBody>
          </p:sp>
        </p:grpSp>
        <p:grpSp>
          <p:nvGrpSpPr>
            <p:cNvPr name="Group 11" id="11"/>
            <p:cNvGrpSpPr/>
            <p:nvPr/>
          </p:nvGrpSpPr>
          <p:grpSpPr>
            <a:xfrm rot="0">
              <a:off x="404250" y="260437"/>
              <a:ext cx="1227222" cy="122722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14300" cap="sq">
                <a:solidFill>
                  <a:srgbClr val="ED8C02"/>
                </a:solidFill>
                <a:prstDash val="solid"/>
                <a:miter/>
              </a:ln>
            </p:spPr>
          </p:sp>
          <p:sp>
            <p:nvSpPr>
              <p:cNvPr name="TextBox 13" id="13"/>
              <p:cNvSpPr txBox="true"/>
              <p:nvPr/>
            </p:nvSpPr>
            <p:spPr>
              <a:xfrm>
                <a:off x="76200" y="95250"/>
                <a:ext cx="660400" cy="641350"/>
              </a:xfrm>
              <a:prstGeom prst="rect">
                <a:avLst/>
              </a:prstGeom>
            </p:spPr>
            <p:txBody>
              <a:bodyPr anchor="ctr" rtlCol="false" tIns="50800" lIns="50800" bIns="50800" rIns="50800"/>
              <a:lstStyle/>
              <a:p>
                <a:pPr algn="ctr">
                  <a:lnSpc>
                    <a:spcPts val="1942"/>
                  </a:lnSpc>
                </a:pPr>
              </a:p>
            </p:txBody>
          </p:sp>
        </p:grpSp>
        <p:sp>
          <p:nvSpPr>
            <p:cNvPr name="TextBox 14" id="14"/>
            <p:cNvSpPr txBox="true"/>
            <p:nvPr/>
          </p:nvSpPr>
          <p:spPr>
            <a:xfrm rot="0">
              <a:off x="531792" y="694153"/>
              <a:ext cx="972138" cy="435991"/>
            </a:xfrm>
            <a:prstGeom prst="rect">
              <a:avLst/>
            </a:prstGeom>
          </p:spPr>
          <p:txBody>
            <a:bodyPr anchor="t" rtlCol="false" tIns="0" lIns="0" bIns="0" rIns="0">
              <a:spAutoFit/>
            </a:bodyPr>
            <a:lstStyle/>
            <a:p>
              <a:pPr algn="ctr">
                <a:lnSpc>
                  <a:spcPts val="2268"/>
                </a:lnSpc>
              </a:pPr>
              <a:r>
                <a:rPr lang="en-US" sz="2520">
                  <a:solidFill>
                    <a:srgbClr val="0B2F3D"/>
                  </a:solidFill>
                  <a:latin typeface="Abril Fatface"/>
                </a:rPr>
                <a:t>02</a:t>
              </a:r>
            </a:p>
          </p:txBody>
        </p:sp>
        <p:sp>
          <p:nvSpPr>
            <p:cNvPr name="TextBox 15" id="15"/>
            <p:cNvSpPr txBox="true"/>
            <p:nvPr/>
          </p:nvSpPr>
          <p:spPr>
            <a:xfrm rot="0">
              <a:off x="1877933" y="503151"/>
              <a:ext cx="5397245" cy="627494"/>
            </a:xfrm>
            <a:prstGeom prst="rect">
              <a:avLst/>
            </a:prstGeom>
          </p:spPr>
          <p:txBody>
            <a:bodyPr anchor="t" rtlCol="false" tIns="0" lIns="0" bIns="0" rIns="0">
              <a:spAutoFit/>
            </a:bodyPr>
            <a:lstStyle/>
            <a:p>
              <a:pPr algn="l">
                <a:lnSpc>
                  <a:spcPts val="4117"/>
                </a:lnSpc>
              </a:pPr>
              <a:r>
                <a:rPr lang="en-US" sz="2573">
                  <a:solidFill>
                    <a:srgbClr val="FFFFFF"/>
                  </a:solidFill>
                  <a:latin typeface="Roboto Bold"/>
                </a:rPr>
                <a:t>Result of usability test</a:t>
              </a:r>
            </a:p>
          </p:txBody>
        </p:sp>
      </p:grpSp>
      <p:sp>
        <p:nvSpPr>
          <p:cNvPr name="Freeform 16" id="16"/>
          <p:cNvSpPr/>
          <p:nvPr/>
        </p:nvSpPr>
        <p:spPr>
          <a:xfrm flipH="false" flipV="false" rot="0">
            <a:off x="6657611" y="3273380"/>
            <a:ext cx="11202255" cy="4529771"/>
          </a:xfrm>
          <a:custGeom>
            <a:avLst/>
            <a:gdLst/>
            <a:ahLst/>
            <a:cxnLst/>
            <a:rect r="r" b="b" t="t" l="l"/>
            <a:pathLst>
              <a:path h="4529771" w="11202255">
                <a:moveTo>
                  <a:pt x="0" y="0"/>
                </a:moveTo>
                <a:lnTo>
                  <a:pt x="11202256" y="0"/>
                </a:lnTo>
                <a:lnTo>
                  <a:pt x="11202256" y="4529771"/>
                </a:lnTo>
                <a:lnTo>
                  <a:pt x="0" y="4529771"/>
                </a:lnTo>
                <a:lnTo>
                  <a:pt x="0" y="0"/>
                </a:lnTo>
                <a:close/>
              </a:path>
            </a:pathLst>
          </a:custGeom>
          <a:blipFill>
            <a:blip r:embed="rId12"/>
            <a:stretch>
              <a:fillRect l="0" t="0" r="0" b="0"/>
            </a:stretch>
          </a:blipFill>
        </p:spPr>
      </p:sp>
      <p:sp>
        <p:nvSpPr>
          <p:cNvPr name="TextBox 17" id="17"/>
          <p:cNvSpPr txBox="true"/>
          <p:nvPr/>
        </p:nvSpPr>
        <p:spPr>
          <a:xfrm rot="0">
            <a:off x="1028700" y="730204"/>
            <a:ext cx="1853763" cy="298496"/>
          </a:xfrm>
          <a:prstGeom prst="rect">
            <a:avLst/>
          </a:prstGeom>
        </p:spPr>
        <p:txBody>
          <a:bodyPr anchor="t" rtlCol="false" tIns="0" lIns="0" bIns="0" rIns="0">
            <a:spAutoFit/>
          </a:bodyPr>
          <a:lstStyle/>
          <a:p>
            <a:pPr algn="l">
              <a:lnSpc>
                <a:spcPts val="2162"/>
              </a:lnSpc>
            </a:pPr>
            <a:r>
              <a:rPr lang="en-US" sz="2403">
                <a:solidFill>
                  <a:srgbClr val="0B2F3D"/>
                </a:solidFill>
                <a:latin typeface="Abril Fatface"/>
              </a:rPr>
              <a:t>HCI</a:t>
            </a:r>
          </a:p>
        </p:txBody>
      </p:sp>
      <p:sp>
        <p:nvSpPr>
          <p:cNvPr name="TextBox 18" id="18"/>
          <p:cNvSpPr txBox="true"/>
          <p:nvPr/>
        </p:nvSpPr>
        <p:spPr>
          <a:xfrm rot="0">
            <a:off x="1028700" y="1805592"/>
            <a:ext cx="8448975" cy="990601"/>
          </a:xfrm>
          <a:prstGeom prst="rect">
            <a:avLst/>
          </a:prstGeom>
        </p:spPr>
        <p:txBody>
          <a:bodyPr anchor="t" rtlCol="false" tIns="0" lIns="0" bIns="0" rIns="0">
            <a:spAutoFit/>
          </a:bodyPr>
          <a:lstStyle/>
          <a:p>
            <a:pPr algn="l">
              <a:lnSpc>
                <a:spcPts val="7200"/>
              </a:lnSpc>
            </a:pPr>
            <a:r>
              <a:rPr lang="en-US" sz="8000">
                <a:solidFill>
                  <a:srgbClr val="0B2F3D"/>
                </a:solidFill>
                <a:latin typeface="Abril Fatface"/>
              </a:rPr>
              <a:t>Instructor</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58300"/>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358722" y="8551482"/>
            <a:ext cx="2837586" cy="3024558"/>
          </a:xfrm>
          <a:custGeom>
            <a:avLst/>
            <a:gdLst/>
            <a:ahLst/>
            <a:cxnLst/>
            <a:rect r="r" b="b" t="t" l="l"/>
            <a:pathLst>
              <a:path h="3024558" w="2837586">
                <a:moveTo>
                  <a:pt x="0" y="0"/>
                </a:moveTo>
                <a:lnTo>
                  <a:pt x="2837586" y="0"/>
                </a:lnTo>
                <a:lnTo>
                  <a:pt x="2837586" y="3024558"/>
                </a:lnTo>
                <a:lnTo>
                  <a:pt x="0" y="3024558"/>
                </a:lnTo>
                <a:lnTo>
                  <a:pt x="0" y="0"/>
                </a:lnTo>
                <a:close/>
              </a:path>
            </a:pathLst>
          </a:custGeom>
          <a:blipFill>
            <a:blip r:embed="rId6">
              <a:alphaModFix amt="5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4238819" y="1028700"/>
            <a:ext cx="3630502" cy="3630502"/>
          </a:xfrm>
          <a:custGeom>
            <a:avLst/>
            <a:gdLst/>
            <a:ahLst/>
            <a:cxnLst/>
            <a:rect r="r" b="b" t="t" l="l"/>
            <a:pathLst>
              <a:path h="3630502" w="3630502">
                <a:moveTo>
                  <a:pt x="0" y="0"/>
                </a:moveTo>
                <a:lnTo>
                  <a:pt x="3630501" y="0"/>
                </a:lnTo>
                <a:lnTo>
                  <a:pt x="3630501" y="3630502"/>
                </a:lnTo>
                <a:lnTo>
                  <a:pt x="0" y="3630502"/>
                </a:lnTo>
                <a:lnTo>
                  <a:pt x="0" y="0"/>
                </a:lnTo>
                <a:close/>
              </a:path>
            </a:pathLst>
          </a:custGeom>
          <a:blipFill>
            <a:blip r:embed="rId8">
              <a:alphaModFix amt="5000"/>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3538827" y="2796193"/>
            <a:ext cx="2287222" cy="2287222"/>
          </a:xfrm>
          <a:custGeom>
            <a:avLst/>
            <a:gdLst/>
            <a:ahLst/>
            <a:cxnLst/>
            <a:rect r="r" b="b" t="t" l="l"/>
            <a:pathLst>
              <a:path h="2287222" w="2287222">
                <a:moveTo>
                  <a:pt x="0" y="0"/>
                </a:moveTo>
                <a:lnTo>
                  <a:pt x="2287222" y="0"/>
                </a:lnTo>
                <a:lnTo>
                  <a:pt x="2287222" y="2287222"/>
                </a:lnTo>
                <a:lnTo>
                  <a:pt x="0" y="2287222"/>
                </a:lnTo>
                <a:lnTo>
                  <a:pt x="0" y="0"/>
                </a:lnTo>
                <a:close/>
              </a:path>
            </a:pathLst>
          </a:custGeom>
          <a:blipFill>
            <a:blip r:embed="rId10">
              <a:alphaModFix amt="7999"/>
              <a:extLst>
                <a:ext uri="{96DAC541-7B7A-43D3-8B79-37D633B846F1}">
                  <asvg:svgBlip xmlns:asvg="http://schemas.microsoft.com/office/drawing/2016/SVG/main" r:embed="rId11"/>
                </a:ext>
              </a:extLst>
            </a:blip>
            <a:stretch>
              <a:fillRect l="0" t="0" r="0" b="0"/>
            </a:stretch>
          </a:blipFill>
        </p:spPr>
      </p:sp>
      <p:grpSp>
        <p:nvGrpSpPr>
          <p:cNvPr name="Group 7" id="7"/>
          <p:cNvGrpSpPr/>
          <p:nvPr/>
        </p:nvGrpSpPr>
        <p:grpSpPr>
          <a:xfrm rot="0">
            <a:off x="1028700" y="3273380"/>
            <a:ext cx="5456383" cy="1332849"/>
            <a:chOff x="0" y="0"/>
            <a:chExt cx="7275178" cy="1777132"/>
          </a:xfrm>
        </p:grpSpPr>
        <p:grpSp>
          <p:nvGrpSpPr>
            <p:cNvPr name="Group 8" id="8"/>
            <p:cNvGrpSpPr/>
            <p:nvPr/>
          </p:nvGrpSpPr>
          <p:grpSpPr>
            <a:xfrm rot="0">
              <a:off x="0" y="0"/>
              <a:ext cx="7124631" cy="1777132"/>
              <a:chOff x="0" y="0"/>
              <a:chExt cx="1803953" cy="449969"/>
            </a:xfrm>
          </p:grpSpPr>
          <p:sp>
            <p:nvSpPr>
              <p:cNvPr name="Freeform 9" id="9"/>
              <p:cNvSpPr/>
              <p:nvPr/>
            </p:nvSpPr>
            <p:spPr>
              <a:xfrm flipH="false" flipV="false" rot="0">
                <a:off x="0" y="0"/>
                <a:ext cx="1803953" cy="449969"/>
              </a:xfrm>
              <a:custGeom>
                <a:avLst/>
                <a:gdLst/>
                <a:ahLst/>
                <a:cxnLst/>
                <a:rect r="r" b="b" t="t" l="l"/>
                <a:pathLst>
                  <a:path h="449969" w="1803953">
                    <a:moveTo>
                      <a:pt x="1600753" y="0"/>
                    </a:moveTo>
                    <a:cubicBezTo>
                      <a:pt x="1712977" y="0"/>
                      <a:pt x="1803953" y="100729"/>
                      <a:pt x="1803953" y="224984"/>
                    </a:cubicBezTo>
                    <a:cubicBezTo>
                      <a:pt x="1803953" y="349240"/>
                      <a:pt x="1712977" y="449969"/>
                      <a:pt x="1600753" y="449969"/>
                    </a:cubicBezTo>
                    <a:lnTo>
                      <a:pt x="203200" y="449969"/>
                    </a:lnTo>
                    <a:cubicBezTo>
                      <a:pt x="90976" y="449969"/>
                      <a:pt x="0" y="349240"/>
                      <a:pt x="0" y="224984"/>
                    </a:cubicBezTo>
                    <a:cubicBezTo>
                      <a:pt x="0" y="100729"/>
                      <a:pt x="90976" y="0"/>
                      <a:pt x="203200" y="0"/>
                    </a:cubicBezTo>
                    <a:close/>
                  </a:path>
                </a:pathLst>
              </a:custGeom>
              <a:solidFill>
                <a:srgbClr val="0B2F3D"/>
              </a:solidFill>
            </p:spPr>
          </p:sp>
          <p:sp>
            <p:nvSpPr>
              <p:cNvPr name="TextBox 10" id="10"/>
              <p:cNvSpPr txBox="true"/>
              <p:nvPr/>
            </p:nvSpPr>
            <p:spPr>
              <a:xfrm>
                <a:off x="0" y="19050"/>
                <a:ext cx="1803953" cy="430919"/>
              </a:xfrm>
              <a:prstGeom prst="rect">
                <a:avLst/>
              </a:prstGeom>
            </p:spPr>
            <p:txBody>
              <a:bodyPr anchor="ctr" rtlCol="false" tIns="107313" lIns="107313" bIns="107313" rIns="107313"/>
              <a:lstStyle/>
              <a:p>
                <a:pPr algn="ctr">
                  <a:lnSpc>
                    <a:spcPts val="1942"/>
                  </a:lnSpc>
                </a:pPr>
              </a:p>
            </p:txBody>
          </p:sp>
        </p:grpSp>
        <p:grpSp>
          <p:nvGrpSpPr>
            <p:cNvPr name="Group 11" id="11"/>
            <p:cNvGrpSpPr/>
            <p:nvPr/>
          </p:nvGrpSpPr>
          <p:grpSpPr>
            <a:xfrm rot="0">
              <a:off x="404250" y="260437"/>
              <a:ext cx="1227222" cy="122722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14300" cap="sq">
                <a:solidFill>
                  <a:srgbClr val="ED8C02"/>
                </a:solidFill>
                <a:prstDash val="solid"/>
                <a:miter/>
              </a:ln>
            </p:spPr>
          </p:sp>
          <p:sp>
            <p:nvSpPr>
              <p:cNvPr name="TextBox 13" id="13"/>
              <p:cNvSpPr txBox="true"/>
              <p:nvPr/>
            </p:nvSpPr>
            <p:spPr>
              <a:xfrm>
                <a:off x="76200" y="95250"/>
                <a:ext cx="660400" cy="641350"/>
              </a:xfrm>
              <a:prstGeom prst="rect">
                <a:avLst/>
              </a:prstGeom>
            </p:spPr>
            <p:txBody>
              <a:bodyPr anchor="ctr" rtlCol="false" tIns="50800" lIns="50800" bIns="50800" rIns="50800"/>
              <a:lstStyle/>
              <a:p>
                <a:pPr algn="ctr">
                  <a:lnSpc>
                    <a:spcPts val="1942"/>
                  </a:lnSpc>
                </a:pPr>
              </a:p>
            </p:txBody>
          </p:sp>
        </p:grpSp>
        <p:sp>
          <p:nvSpPr>
            <p:cNvPr name="TextBox 14" id="14"/>
            <p:cNvSpPr txBox="true"/>
            <p:nvPr/>
          </p:nvSpPr>
          <p:spPr>
            <a:xfrm rot="0">
              <a:off x="531792" y="694153"/>
              <a:ext cx="972138" cy="435991"/>
            </a:xfrm>
            <a:prstGeom prst="rect">
              <a:avLst/>
            </a:prstGeom>
          </p:spPr>
          <p:txBody>
            <a:bodyPr anchor="t" rtlCol="false" tIns="0" lIns="0" bIns="0" rIns="0">
              <a:spAutoFit/>
            </a:bodyPr>
            <a:lstStyle/>
            <a:p>
              <a:pPr algn="ctr">
                <a:lnSpc>
                  <a:spcPts val="2268"/>
                </a:lnSpc>
              </a:pPr>
              <a:r>
                <a:rPr lang="en-US" sz="2520">
                  <a:solidFill>
                    <a:srgbClr val="0B2F3D"/>
                  </a:solidFill>
                  <a:latin typeface="Abril Fatface"/>
                </a:rPr>
                <a:t>03</a:t>
              </a:r>
            </a:p>
          </p:txBody>
        </p:sp>
        <p:sp>
          <p:nvSpPr>
            <p:cNvPr name="TextBox 15" id="15"/>
            <p:cNvSpPr txBox="true"/>
            <p:nvPr/>
          </p:nvSpPr>
          <p:spPr>
            <a:xfrm rot="0">
              <a:off x="1877933" y="503151"/>
              <a:ext cx="5397245" cy="627494"/>
            </a:xfrm>
            <a:prstGeom prst="rect">
              <a:avLst/>
            </a:prstGeom>
          </p:spPr>
          <p:txBody>
            <a:bodyPr anchor="t" rtlCol="false" tIns="0" lIns="0" bIns="0" rIns="0">
              <a:spAutoFit/>
            </a:bodyPr>
            <a:lstStyle/>
            <a:p>
              <a:pPr algn="l">
                <a:lnSpc>
                  <a:spcPts val="4117"/>
                </a:lnSpc>
              </a:pPr>
              <a:r>
                <a:rPr lang="en-US" sz="2573">
                  <a:solidFill>
                    <a:srgbClr val="FFFFFF"/>
                  </a:solidFill>
                  <a:latin typeface="Roboto Bold"/>
                </a:rPr>
                <a:t>Task completion rate</a:t>
              </a:r>
            </a:p>
          </p:txBody>
        </p:sp>
      </p:grpSp>
      <p:sp>
        <p:nvSpPr>
          <p:cNvPr name="Freeform 16" id="16"/>
          <p:cNvSpPr/>
          <p:nvPr/>
        </p:nvSpPr>
        <p:spPr>
          <a:xfrm flipH="false" flipV="false" rot="0">
            <a:off x="6485083" y="3750764"/>
            <a:ext cx="11193259" cy="3689498"/>
          </a:xfrm>
          <a:custGeom>
            <a:avLst/>
            <a:gdLst/>
            <a:ahLst/>
            <a:cxnLst/>
            <a:rect r="r" b="b" t="t" l="l"/>
            <a:pathLst>
              <a:path h="3689498" w="11193259">
                <a:moveTo>
                  <a:pt x="0" y="0"/>
                </a:moveTo>
                <a:lnTo>
                  <a:pt x="11193260" y="0"/>
                </a:lnTo>
                <a:lnTo>
                  <a:pt x="11193260" y="3689498"/>
                </a:lnTo>
                <a:lnTo>
                  <a:pt x="0" y="3689498"/>
                </a:lnTo>
                <a:lnTo>
                  <a:pt x="0" y="0"/>
                </a:lnTo>
                <a:close/>
              </a:path>
            </a:pathLst>
          </a:custGeom>
          <a:blipFill>
            <a:blip r:embed="rId12"/>
            <a:stretch>
              <a:fillRect l="0" t="0" r="0" b="0"/>
            </a:stretch>
          </a:blipFill>
        </p:spPr>
      </p:sp>
      <p:sp>
        <p:nvSpPr>
          <p:cNvPr name="TextBox 17" id="17"/>
          <p:cNvSpPr txBox="true"/>
          <p:nvPr/>
        </p:nvSpPr>
        <p:spPr>
          <a:xfrm rot="0">
            <a:off x="1028700" y="730204"/>
            <a:ext cx="1853763" cy="298496"/>
          </a:xfrm>
          <a:prstGeom prst="rect">
            <a:avLst/>
          </a:prstGeom>
        </p:spPr>
        <p:txBody>
          <a:bodyPr anchor="t" rtlCol="false" tIns="0" lIns="0" bIns="0" rIns="0">
            <a:spAutoFit/>
          </a:bodyPr>
          <a:lstStyle/>
          <a:p>
            <a:pPr algn="l">
              <a:lnSpc>
                <a:spcPts val="2162"/>
              </a:lnSpc>
            </a:pPr>
            <a:r>
              <a:rPr lang="en-US" sz="2403">
                <a:solidFill>
                  <a:srgbClr val="0B2F3D"/>
                </a:solidFill>
                <a:latin typeface="Abril Fatface"/>
              </a:rPr>
              <a:t>HCI</a:t>
            </a:r>
          </a:p>
        </p:txBody>
      </p:sp>
      <p:sp>
        <p:nvSpPr>
          <p:cNvPr name="TextBox 18" id="18"/>
          <p:cNvSpPr txBox="true"/>
          <p:nvPr/>
        </p:nvSpPr>
        <p:spPr>
          <a:xfrm rot="0">
            <a:off x="1028700" y="1805592"/>
            <a:ext cx="8448975" cy="990601"/>
          </a:xfrm>
          <a:prstGeom prst="rect">
            <a:avLst/>
          </a:prstGeom>
        </p:spPr>
        <p:txBody>
          <a:bodyPr anchor="t" rtlCol="false" tIns="0" lIns="0" bIns="0" rIns="0">
            <a:spAutoFit/>
          </a:bodyPr>
          <a:lstStyle/>
          <a:p>
            <a:pPr algn="l">
              <a:lnSpc>
                <a:spcPts val="7200"/>
              </a:lnSpc>
            </a:pPr>
            <a:r>
              <a:rPr lang="en-US" sz="8000">
                <a:solidFill>
                  <a:srgbClr val="0B2F3D"/>
                </a:solidFill>
                <a:latin typeface="Abril Fatface"/>
              </a:rPr>
              <a:t>Instructor</a:t>
            </a:r>
          </a:p>
        </p:txBody>
      </p:sp>
      <p:sp>
        <p:nvSpPr>
          <p:cNvPr name="TextBox 19" id="19"/>
          <p:cNvSpPr txBox="true"/>
          <p:nvPr/>
        </p:nvSpPr>
        <p:spPr>
          <a:xfrm rot="0">
            <a:off x="12319334" y="6424373"/>
            <a:ext cx="4561276" cy="1184275"/>
          </a:xfrm>
          <a:prstGeom prst="rect">
            <a:avLst/>
          </a:prstGeom>
        </p:spPr>
        <p:txBody>
          <a:bodyPr anchor="t" rtlCol="false" tIns="0" lIns="0" bIns="0" rIns="0">
            <a:spAutoFit/>
          </a:bodyPr>
          <a:lstStyle/>
          <a:p>
            <a:pPr algn="l">
              <a:lnSpc>
                <a:spcPts val="3199"/>
              </a:lnSpc>
            </a:pPr>
            <a:r>
              <a:rPr lang="en-US" sz="1999">
                <a:solidFill>
                  <a:srgbClr val="FFFFFF"/>
                </a:solidFill>
                <a:latin typeface="Roboto"/>
              </a:rPr>
              <a:t>Lorem ipsum dolor sit amet, elit. Quisque non elit mauris. Cras euismod, metus ac finibus finibus,</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58300"/>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358722" y="8551482"/>
            <a:ext cx="2837586" cy="3024558"/>
          </a:xfrm>
          <a:custGeom>
            <a:avLst/>
            <a:gdLst/>
            <a:ahLst/>
            <a:cxnLst/>
            <a:rect r="r" b="b" t="t" l="l"/>
            <a:pathLst>
              <a:path h="3024558" w="2837586">
                <a:moveTo>
                  <a:pt x="0" y="0"/>
                </a:moveTo>
                <a:lnTo>
                  <a:pt x="2837586" y="0"/>
                </a:lnTo>
                <a:lnTo>
                  <a:pt x="2837586" y="3024558"/>
                </a:lnTo>
                <a:lnTo>
                  <a:pt x="0" y="3024558"/>
                </a:lnTo>
                <a:lnTo>
                  <a:pt x="0" y="0"/>
                </a:lnTo>
                <a:close/>
              </a:path>
            </a:pathLst>
          </a:custGeom>
          <a:blipFill>
            <a:blip r:embed="rId6">
              <a:alphaModFix amt="5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4238819" y="1028700"/>
            <a:ext cx="3630502" cy="3630502"/>
          </a:xfrm>
          <a:custGeom>
            <a:avLst/>
            <a:gdLst/>
            <a:ahLst/>
            <a:cxnLst/>
            <a:rect r="r" b="b" t="t" l="l"/>
            <a:pathLst>
              <a:path h="3630502" w="3630502">
                <a:moveTo>
                  <a:pt x="0" y="0"/>
                </a:moveTo>
                <a:lnTo>
                  <a:pt x="3630501" y="0"/>
                </a:lnTo>
                <a:lnTo>
                  <a:pt x="3630501" y="3630502"/>
                </a:lnTo>
                <a:lnTo>
                  <a:pt x="0" y="3630502"/>
                </a:lnTo>
                <a:lnTo>
                  <a:pt x="0" y="0"/>
                </a:lnTo>
                <a:close/>
              </a:path>
            </a:pathLst>
          </a:custGeom>
          <a:blipFill>
            <a:blip r:embed="rId8">
              <a:alphaModFix amt="5000"/>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3538827" y="2796193"/>
            <a:ext cx="2287222" cy="2287222"/>
          </a:xfrm>
          <a:custGeom>
            <a:avLst/>
            <a:gdLst/>
            <a:ahLst/>
            <a:cxnLst/>
            <a:rect r="r" b="b" t="t" l="l"/>
            <a:pathLst>
              <a:path h="2287222" w="2287222">
                <a:moveTo>
                  <a:pt x="0" y="0"/>
                </a:moveTo>
                <a:lnTo>
                  <a:pt x="2287222" y="0"/>
                </a:lnTo>
                <a:lnTo>
                  <a:pt x="2287222" y="2287222"/>
                </a:lnTo>
                <a:lnTo>
                  <a:pt x="0" y="2287222"/>
                </a:lnTo>
                <a:lnTo>
                  <a:pt x="0" y="0"/>
                </a:lnTo>
                <a:close/>
              </a:path>
            </a:pathLst>
          </a:custGeom>
          <a:blipFill>
            <a:blip r:embed="rId10">
              <a:alphaModFix amt="7999"/>
              <a:extLst>
                <a:ext uri="{96DAC541-7B7A-43D3-8B79-37D633B846F1}">
                  <asvg:svgBlip xmlns:asvg="http://schemas.microsoft.com/office/drawing/2016/SVG/main" r:embed="rId11"/>
                </a:ext>
              </a:extLst>
            </a:blip>
            <a:stretch>
              <a:fillRect l="0" t="0" r="0" b="0"/>
            </a:stretch>
          </a:blipFill>
        </p:spPr>
      </p:sp>
      <p:grpSp>
        <p:nvGrpSpPr>
          <p:cNvPr name="Group 7" id="7"/>
          <p:cNvGrpSpPr/>
          <p:nvPr/>
        </p:nvGrpSpPr>
        <p:grpSpPr>
          <a:xfrm rot="0">
            <a:off x="1028700" y="3273380"/>
            <a:ext cx="5456383" cy="1332849"/>
            <a:chOff x="0" y="0"/>
            <a:chExt cx="7275178" cy="1777132"/>
          </a:xfrm>
        </p:grpSpPr>
        <p:grpSp>
          <p:nvGrpSpPr>
            <p:cNvPr name="Group 8" id="8"/>
            <p:cNvGrpSpPr/>
            <p:nvPr/>
          </p:nvGrpSpPr>
          <p:grpSpPr>
            <a:xfrm rot="0">
              <a:off x="0" y="0"/>
              <a:ext cx="7124631" cy="1777132"/>
              <a:chOff x="0" y="0"/>
              <a:chExt cx="1803953" cy="449969"/>
            </a:xfrm>
          </p:grpSpPr>
          <p:sp>
            <p:nvSpPr>
              <p:cNvPr name="Freeform 9" id="9"/>
              <p:cNvSpPr/>
              <p:nvPr/>
            </p:nvSpPr>
            <p:spPr>
              <a:xfrm flipH="false" flipV="false" rot="0">
                <a:off x="0" y="0"/>
                <a:ext cx="1803953" cy="449969"/>
              </a:xfrm>
              <a:custGeom>
                <a:avLst/>
                <a:gdLst/>
                <a:ahLst/>
                <a:cxnLst/>
                <a:rect r="r" b="b" t="t" l="l"/>
                <a:pathLst>
                  <a:path h="449969" w="1803953">
                    <a:moveTo>
                      <a:pt x="1600753" y="0"/>
                    </a:moveTo>
                    <a:cubicBezTo>
                      <a:pt x="1712977" y="0"/>
                      <a:pt x="1803953" y="100729"/>
                      <a:pt x="1803953" y="224984"/>
                    </a:cubicBezTo>
                    <a:cubicBezTo>
                      <a:pt x="1803953" y="349240"/>
                      <a:pt x="1712977" y="449969"/>
                      <a:pt x="1600753" y="449969"/>
                    </a:cubicBezTo>
                    <a:lnTo>
                      <a:pt x="203200" y="449969"/>
                    </a:lnTo>
                    <a:cubicBezTo>
                      <a:pt x="90976" y="449969"/>
                      <a:pt x="0" y="349240"/>
                      <a:pt x="0" y="224984"/>
                    </a:cubicBezTo>
                    <a:cubicBezTo>
                      <a:pt x="0" y="100729"/>
                      <a:pt x="90976" y="0"/>
                      <a:pt x="203200" y="0"/>
                    </a:cubicBezTo>
                    <a:close/>
                  </a:path>
                </a:pathLst>
              </a:custGeom>
              <a:solidFill>
                <a:srgbClr val="0B2F3D"/>
              </a:solidFill>
            </p:spPr>
          </p:sp>
          <p:sp>
            <p:nvSpPr>
              <p:cNvPr name="TextBox 10" id="10"/>
              <p:cNvSpPr txBox="true"/>
              <p:nvPr/>
            </p:nvSpPr>
            <p:spPr>
              <a:xfrm>
                <a:off x="0" y="19050"/>
                <a:ext cx="1803953" cy="430919"/>
              </a:xfrm>
              <a:prstGeom prst="rect">
                <a:avLst/>
              </a:prstGeom>
            </p:spPr>
            <p:txBody>
              <a:bodyPr anchor="ctr" rtlCol="false" tIns="107313" lIns="107313" bIns="107313" rIns="107313"/>
              <a:lstStyle/>
              <a:p>
                <a:pPr algn="ctr">
                  <a:lnSpc>
                    <a:spcPts val="1942"/>
                  </a:lnSpc>
                </a:pPr>
              </a:p>
            </p:txBody>
          </p:sp>
        </p:grpSp>
        <p:grpSp>
          <p:nvGrpSpPr>
            <p:cNvPr name="Group 11" id="11"/>
            <p:cNvGrpSpPr/>
            <p:nvPr/>
          </p:nvGrpSpPr>
          <p:grpSpPr>
            <a:xfrm rot="0">
              <a:off x="404250" y="260437"/>
              <a:ext cx="1227222" cy="122722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14300" cap="sq">
                <a:solidFill>
                  <a:srgbClr val="ED8C02"/>
                </a:solidFill>
                <a:prstDash val="solid"/>
                <a:miter/>
              </a:ln>
            </p:spPr>
          </p:sp>
          <p:sp>
            <p:nvSpPr>
              <p:cNvPr name="TextBox 13" id="13"/>
              <p:cNvSpPr txBox="true"/>
              <p:nvPr/>
            </p:nvSpPr>
            <p:spPr>
              <a:xfrm>
                <a:off x="76200" y="95250"/>
                <a:ext cx="660400" cy="641350"/>
              </a:xfrm>
              <a:prstGeom prst="rect">
                <a:avLst/>
              </a:prstGeom>
            </p:spPr>
            <p:txBody>
              <a:bodyPr anchor="ctr" rtlCol="false" tIns="50800" lIns="50800" bIns="50800" rIns="50800"/>
              <a:lstStyle/>
              <a:p>
                <a:pPr algn="ctr">
                  <a:lnSpc>
                    <a:spcPts val="1942"/>
                  </a:lnSpc>
                </a:pPr>
              </a:p>
            </p:txBody>
          </p:sp>
        </p:grpSp>
        <p:sp>
          <p:nvSpPr>
            <p:cNvPr name="TextBox 14" id="14"/>
            <p:cNvSpPr txBox="true"/>
            <p:nvPr/>
          </p:nvSpPr>
          <p:spPr>
            <a:xfrm rot="0">
              <a:off x="531792" y="694153"/>
              <a:ext cx="972138" cy="435991"/>
            </a:xfrm>
            <a:prstGeom prst="rect">
              <a:avLst/>
            </a:prstGeom>
          </p:spPr>
          <p:txBody>
            <a:bodyPr anchor="t" rtlCol="false" tIns="0" lIns="0" bIns="0" rIns="0">
              <a:spAutoFit/>
            </a:bodyPr>
            <a:lstStyle/>
            <a:p>
              <a:pPr algn="ctr">
                <a:lnSpc>
                  <a:spcPts val="2268"/>
                </a:lnSpc>
              </a:pPr>
              <a:r>
                <a:rPr lang="en-US" sz="2520">
                  <a:solidFill>
                    <a:srgbClr val="0B2F3D"/>
                  </a:solidFill>
                  <a:latin typeface="Abril Fatface"/>
                </a:rPr>
                <a:t>01</a:t>
              </a:r>
            </a:p>
          </p:txBody>
        </p:sp>
        <p:sp>
          <p:nvSpPr>
            <p:cNvPr name="TextBox 15" id="15"/>
            <p:cNvSpPr txBox="true"/>
            <p:nvPr/>
          </p:nvSpPr>
          <p:spPr>
            <a:xfrm rot="0">
              <a:off x="1877933" y="503151"/>
              <a:ext cx="5397245" cy="627494"/>
            </a:xfrm>
            <a:prstGeom prst="rect">
              <a:avLst/>
            </a:prstGeom>
          </p:spPr>
          <p:txBody>
            <a:bodyPr anchor="t" rtlCol="false" tIns="0" lIns="0" bIns="0" rIns="0">
              <a:spAutoFit/>
            </a:bodyPr>
            <a:lstStyle/>
            <a:p>
              <a:pPr algn="l">
                <a:lnSpc>
                  <a:spcPts val="4117"/>
                </a:lnSpc>
              </a:pPr>
              <a:r>
                <a:rPr lang="en-US" sz="2573">
                  <a:solidFill>
                    <a:srgbClr val="FFFFFF"/>
                  </a:solidFill>
                  <a:latin typeface="Roboto Bold"/>
                </a:rPr>
                <a:t>Three levels of criteria</a:t>
              </a:r>
            </a:p>
          </p:txBody>
        </p:sp>
      </p:grpSp>
      <p:sp>
        <p:nvSpPr>
          <p:cNvPr name="Freeform 16" id="16"/>
          <p:cNvSpPr/>
          <p:nvPr/>
        </p:nvSpPr>
        <p:spPr>
          <a:xfrm flipH="false" flipV="false" rot="0">
            <a:off x="6485083" y="2556853"/>
            <a:ext cx="11326569" cy="6326391"/>
          </a:xfrm>
          <a:custGeom>
            <a:avLst/>
            <a:gdLst/>
            <a:ahLst/>
            <a:cxnLst/>
            <a:rect r="r" b="b" t="t" l="l"/>
            <a:pathLst>
              <a:path h="6326391" w="11326569">
                <a:moveTo>
                  <a:pt x="0" y="0"/>
                </a:moveTo>
                <a:lnTo>
                  <a:pt x="11326569" y="0"/>
                </a:lnTo>
                <a:lnTo>
                  <a:pt x="11326569" y="6326390"/>
                </a:lnTo>
                <a:lnTo>
                  <a:pt x="0" y="6326390"/>
                </a:lnTo>
                <a:lnTo>
                  <a:pt x="0" y="0"/>
                </a:lnTo>
                <a:close/>
              </a:path>
            </a:pathLst>
          </a:custGeom>
          <a:blipFill>
            <a:blip r:embed="rId12"/>
            <a:stretch>
              <a:fillRect l="0" t="0" r="0" b="0"/>
            </a:stretch>
          </a:blipFill>
        </p:spPr>
      </p:sp>
      <p:sp>
        <p:nvSpPr>
          <p:cNvPr name="TextBox 17" id="17"/>
          <p:cNvSpPr txBox="true"/>
          <p:nvPr/>
        </p:nvSpPr>
        <p:spPr>
          <a:xfrm rot="0">
            <a:off x="1028700" y="730204"/>
            <a:ext cx="1853763" cy="298496"/>
          </a:xfrm>
          <a:prstGeom prst="rect">
            <a:avLst/>
          </a:prstGeom>
        </p:spPr>
        <p:txBody>
          <a:bodyPr anchor="t" rtlCol="false" tIns="0" lIns="0" bIns="0" rIns="0">
            <a:spAutoFit/>
          </a:bodyPr>
          <a:lstStyle/>
          <a:p>
            <a:pPr algn="l">
              <a:lnSpc>
                <a:spcPts val="2162"/>
              </a:lnSpc>
            </a:pPr>
            <a:r>
              <a:rPr lang="en-US" sz="2403">
                <a:solidFill>
                  <a:srgbClr val="0B2F3D"/>
                </a:solidFill>
                <a:latin typeface="Abril Fatface"/>
              </a:rPr>
              <a:t>HCI</a:t>
            </a:r>
          </a:p>
        </p:txBody>
      </p:sp>
      <p:sp>
        <p:nvSpPr>
          <p:cNvPr name="TextBox 18" id="18"/>
          <p:cNvSpPr txBox="true"/>
          <p:nvPr/>
        </p:nvSpPr>
        <p:spPr>
          <a:xfrm rot="0">
            <a:off x="1028700" y="1805592"/>
            <a:ext cx="8448975" cy="990601"/>
          </a:xfrm>
          <a:prstGeom prst="rect">
            <a:avLst/>
          </a:prstGeom>
        </p:spPr>
        <p:txBody>
          <a:bodyPr anchor="t" rtlCol="false" tIns="0" lIns="0" bIns="0" rIns="0">
            <a:spAutoFit/>
          </a:bodyPr>
          <a:lstStyle/>
          <a:p>
            <a:pPr algn="l">
              <a:lnSpc>
                <a:spcPts val="7200"/>
              </a:lnSpc>
            </a:pPr>
            <a:r>
              <a:rPr lang="en-US" sz="8000">
                <a:solidFill>
                  <a:srgbClr val="0B2F3D"/>
                </a:solidFill>
                <a:latin typeface="Abril Fatface"/>
              </a:rPr>
              <a:t>Student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58300"/>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221158" y="1706895"/>
            <a:ext cx="5829482" cy="5638699"/>
          </a:xfrm>
          <a:custGeom>
            <a:avLst/>
            <a:gdLst/>
            <a:ahLst/>
            <a:cxnLst/>
            <a:rect r="r" b="b" t="t" l="l"/>
            <a:pathLst>
              <a:path h="5638699" w="5829482">
                <a:moveTo>
                  <a:pt x="0" y="0"/>
                </a:moveTo>
                <a:lnTo>
                  <a:pt x="5829482" y="0"/>
                </a:lnTo>
                <a:lnTo>
                  <a:pt x="5829482" y="5638699"/>
                </a:lnTo>
                <a:lnTo>
                  <a:pt x="0" y="5638699"/>
                </a:lnTo>
                <a:lnTo>
                  <a:pt x="0" y="0"/>
                </a:lnTo>
                <a:close/>
              </a:path>
            </a:pathLst>
          </a:custGeom>
          <a:blipFill>
            <a:blip r:embed="rId6">
              <a:alphaModFix amt="6999"/>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370624" y="8176556"/>
            <a:ext cx="2837586" cy="3024558"/>
          </a:xfrm>
          <a:custGeom>
            <a:avLst/>
            <a:gdLst/>
            <a:ahLst/>
            <a:cxnLst/>
            <a:rect r="r" b="b" t="t" l="l"/>
            <a:pathLst>
              <a:path h="3024558" w="2837586">
                <a:moveTo>
                  <a:pt x="0" y="0"/>
                </a:moveTo>
                <a:lnTo>
                  <a:pt x="2837586" y="0"/>
                </a:lnTo>
                <a:lnTo>
                  <a:pt x="2837586" y="3024558"/>
                </a:lnTo>
                <a:lnTo>
                  <a:pt x="0" y="3024558"/>
                </a:lnTo>
                <a:lnTo>
                  <a:pt x="0" y="0"/>
                </a:lnTo>
                <a:close/>
              </a:path>
            </a:pathLst>
          </a:custGeom>
          <a:blipFill>
            <a:blip r:embed="rId8">
              <a:alphaModFix amt="5000"/>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728692" y="2743713"/>
            <a:ext cx="3630502" cy="3630502"/>
          </a:xfrm>
          <a:custGeom>
            <a:avLst/>
            <a:gdLst/>
            <a:ahLst/>
            <a:cxnLst/>
            <a:rect r="r" b="b" t="t" l="l"/>
            <a:pathLst>
              <a:path h="3630502" w="3630502">
                <a:moveTo>
                  <a:pt x="0" y="0"/>
                </a:moveTo>
                <a:lnTo>
                  <a:pt x="3630502" y="0"/>
                </a:lnTo>
                <a:lnTo>
                  <a:pt x="3630502" y="3630502"/>
                </a:lnTo>
                <a:lnTo>
                  <a:pt x="0" y="3630502"/>
                </a:lnTo>
                <a:lnTo>
                  <a:pt x="0" y="0"/>
                </a:lnTo>
                <a:close/>
              </a:path>
            </a:pathLst>
          </a:custGeom>
          <a:blipFill>
            <a:blip r:embed="rId10">
              <a:alphaModFix amt="500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028700" y="4511206"/>
            <a:ext cx="2287222" cy="2287222"/>
          </a:xfrm>
          <a:custGeom>
            <a:avLst/>
            <a:gdLst/>
            <a:ahLst/>
            <a:cxnLst/>
            <a:rect r="r" b="b" t="t" l="l"/>
            <a:pathLst>
              <a:path h="2287222" w="2287222">
                <a:moveTo>
                  <a:pt x="0" y="0"/>
                </a:moveTo>
                <a:lnTo>
                  <a:pt x="2287222" y="0"/>
                </a:lnTo>
                <a:lnTo>
                  <a:pt x="2287222" y="2287222"/>
                </a:lnTo>
                <a:lnTo>
                  <a:pt x="0" y="2287222"/>
                </a:lnTo>
                <a:lnTo>
                  <a:pt x="0" y="0"/>
                </a:lnTo>
                <a:close/>
              </a:path>
            </a:pathLst>
          </a:custGeom>
          <a:blipFill>
            <a:blip r:embed="rId12">
              <a:alphaModFix amt="7999"/>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1028700" y="730204"/>
            <a:ext cx="1853763" cy="298496"/>
          </a:xfrm>
          <a:prstGeom prst="rect">
            <a:avLst/>
          </a:prstGeom>
        </p:spPr>
        <p:txBody>
          <a:bodyPr anchor="t" rtlCol="false" tIns="0" lIns="0" bIns="0" rIns="0">
            <a:spAutoFit/>
          </a:bodyPr>
          <a:lstStyle/>
          <a:p>
            <a:pPr algn="l">
              <a:lnSpc>
                <a:spcPts val="2162"/>
              </a:lnSpc>
            </a:pPr>
            <a:r>
              <a:rPr lang="en-US" sz="2403">
                <a:solidFill>
                  <a:srgbClr val="0B2F3D"/>
                </a:solidFill>
                <a:latin typeface="Abril Fatface"/>
              </a:rPr>
              <a:t>HCI</a:t>
            </a:r>
          </a:p>
        </p:txBody>
      </p:sp>
      <p:sp>
        <p:nvSpPr>
          <p:cNvPr name="TextBox 9" id="9"/>
          <p:cNvSpPr txBox="true"/>
          <p:nvPr/>
        </p:nvSpPr>
        <p:spPr>
          <a:xfrm rot="0">
            <a:off x="2575131" y="2563701"/>
            <a:ext cx="10828342" cy="933450"/>
          </a:xfrm>
          <a:prstGeom prst="rect">
            <a:avLst/>
          </a:prstGeom>
        </p:spPr>
        <p:txBody>
          <a:bodyPr anchor="t" rtlCol="false" tIns="0" lIns="0" bIns="0" rIns="0">
            <a:spAutoFit/>
          </a:bodyPr>
          <a:lstStyle/>
          <a:p>
            <a:pPr algn="l">
              <a:lnSpc>
                <a:spcPts val="6750"/>
              </a:lnSpc>
            </a:pPr>
            <a:r>
              <a:rPr lang="en-US" sz="7500">
                <a:solidFill>
                  <a:srgbClr val="0B2F3D"/>
                </a:solidFill>
                <a:latin typeface="Abril Fatface"/>
              </a:rPr>
              <a:t>PROJECT OBJECTIVE</a:t>
            </a:r>
          </a:p>
        </p:txBody>
      </p:sp>
      <p:sp>
        <p:nvSpPr>
          <p:cNvPr name="TextBox 10" id="10"/>
          <p:cNvSpPr txBox="true"/>
          <p:nvPr/>
        </p:nvSpPr>
        <p:spPr>
          <a:xfrm rot="0">
            <a:off x="1028700" y="3845511"/>
            <a:ext cx="16377152" cy="1519114"/>
          </a:xfrm>
          <a:prstGeom prst="rect">
            <a:avLst/>
          </a:prstGeom>
        </p:spPr>
        <p:txBody>
          <a:bodyPr anchor="t" rtlCol="false" tIns="0" lIns="0" bIns="0" rIns="0">
            <a:spAutoFit/>
          </a:bodyPr>
          <a:lstStyle/>
          <a:p>
            <a:pPr algn="ctr">
              <a:lnSpc>
                <a:spcPts val="4053"/>
              </a:lnSpc>
            </a:pPr>
            <a:r>
              <a:rPr lang="en-US" sz="2533">
                <a:solidFill>
                  <a:srgbClr val="000000"/>
                </a:solidFill>
                <a:latin typeface="Roboto"/>
              </a:rPr>
              <a:t>The project aims to make learning more engaging for both adults and children by enabling active interaction with educational content and facilitating secure online discussions. This approach fosters critical thinking and a deeper understanding of the material. The next section will detail the specific objectives.</a:t>
            </a:r>
          </a:p>
        </p:txBody>
      </p:sp>
      <p:grpSp>
        <p:nvGrpSpPr>
          <p:cNvPr name="Group 11" id="11"/>
          <p:cNvGrpSpPr/>
          <p:nvPr/>
        </p:nvGrpSpPr>
        <p:grpSpPr>
          <a:xfrm rot="0">
            <a:off x="547923" y="6045457"/>
            <a:ext cx="4323361" cy="752971"/>
            <a:chOff x="0" y="0"/>
            <a:chExt cx="5764481" cy="1003961"/>
          </a:xfrm>
        </p:grpSpPr>
        <p:grpSp>
          <p:nvGrpSpPr>
            <p:cNvPr name="Group 12" id="12"/>
            <p:cNvGrpSpPr/>
            <p:nvPr/>
          </p:nvGrpSpPr>
          <p:grpSpPr>
            <a:xfrm rot="0">
              <a:off x="0" y="0"/>
              <a:ext cx="5764481" cy="1003961"/>
              <a:chOff x="0" y="0"/>
              <a:chExt cx="2583603" cy="449969"/>
            </a:xfrm>
          </p:grpSpPr>
          <p:sp>
            <p:nvSpPr>
              <p:cNvPr name="Freeform 13" id="13"/>
              <p:cNvSpPr/>
              <p:nvPr/>
            </p:nvSpPr>
            <p:spPr>
              <a:xfrm flipH="false" flipV="false" rot="0">
                <a:off x="0" y="0"/>
                <a:ext cx="2583603" cy="449969"/>
              </a:xfrm>
              <a:custGeom>
                <a:avLst/>
                <a:gdLst/>
                <a:ahLst/>
                <a:cxnLst/>
                <a:rect r="r" b="b" t="t" l="l"/>
                <a:pathLst>
                  <a:path h="449969" w="2583603">
                    <a:moveTo>
                      <a:pt x="2380403" y="0"/>
                    </a:moveTo>
                    <a:cubicBezTo>
                      <a:pt x="2492628" y="0"/>
                      <a:pt x="2583603" y="100729"/>
                      <a:pt x="2583603" y="224984"/>
                    </a:cubicBezTo>
                    <a:cubicBezTo>
                      <a:pt x="2583603" y="349240"/>
                      <a:pt x="2492628" y="449969"/>
                      <a:pt x="2380403" y="449969"/>
                    </a:cubicBezTo>
                    <a:lnTo>
                      <a:pt x="203200" y="449969"/>
                    </a:lnTo>
                    <a:cubicBezTo>
                      <a:pt x="90976" y="449969"/>
                      <a:pt x="0" y="349240"/>
                      <a:pt x="0" y="224984"/>
                    </a:cubicBezTo>
                    <a:cubicBezTo>
                      <a:pt x="0" y="100729"/>
                      <a:pt x="90976" y="0"/>
                      <a:pt x="203200" y="0"/>
                    </a:cubicBezTo>
                    <a:close/>
                  </a:path>
                </a:pathLst>
              </a:custGeom>
              <a:solidFill>
                <a:srgbClr val="ED8C02"/>
              </a:solidFill>
            </p:spPr>
          </p:sp>
          <p:sp>
            <p:nvSpPr>
              <p:cNvPr name="TextBox 14" id="14"/>
              <p:cNvSpPr txBox="true"/>
              <p:nvPr/>
            </p:nvSpPr>
            <p:spPr>
              <a:xfrm>
                <a:off x="0" y="19050"/>
                <a:ext cx="2583603" cy="430919"/>
              </a:xfrm>
              <a:prstGeom prst="rect">
                <a:avLst/>
              </a:prstGeom>
            </p:spPr>
            <p:txBody>
              <a:bodyPr anchor="ctr" rtlCol="false" tIns="50800" lIns="50800" bIns="50800" rIns="50800"/>
              <a:lstStyle/>
              <a:p>
                <a:pPr algn="ctr">
                  <a:lnSpc>
                    <a:spcPts val="1942"/>
                  </a:lnSpc>
                </a:pPr>
              </a:p>
            </p:txBody>
          </p:sp>
        </p:grpSp>
        <p:sp>
          <p:nvSpPr>
            <p:cNvPr name="TextBox 15" id="15"/>
            <p:cNvSpPr txBox="true"/>
            <p:nvPr/>
          </p:nvSpPr>
          <p:spPr>
            <a:xfrm rot="0">
              <a:off x="0" y="251156"/>
              <a:ext cx="5764481" cy="549274"/>
            </a:xfrm>
            <a:prstGeom prst="rect">
              <a:avLst/>
            </a:prstGeom>
          </p:spPr>
          <p:txBody>
            <a:bodyPr anchor="t" rtlCol="false" tIns="0" lIns="0" bIns="0" rIns="0">
              <a:spAutoFit/>
            </a:bodyPr>
            <a:lstStyle/>
            <a:p>
              <a:pPr algn="ctr">
                <a:lnSpc>
                  <a:spcPts val="2999"/>
                </a:lnSpc>
              </a:pPr>
              <a:r>
                <a:rPr lang="en-US" sz="2999">
                  <a:solidFill>
                    <a:srgbClr val="0B2F3D"/>
                  </a:solidFill>
                  <a:latin typeface="Roboto Bold"/>
                </a:rPr>
                <a:t>1. Ease of accessibility.</a:t>
              </a:r>
            </a:p>
          </p:txBody>
        </p:sp>
      </p:grpSp>
      <p:grpSp>
        <p:nvGrpSpPr>
          <p:cNvPr name="Group 16" id="16"/>
          <p:cNvGrpSpPr/>
          <p:nvPr/>
        </p:nvGrpSpPr>
        <p:grpSpPr>
          <a:xfrm rot="0">
            <a:off x="5359194" y="6045457"/>
            <a:ext cx="11693315" cy="752971"/>
            <a:chOff x="0" y="0"/>
            <a:chExt cx="15591087" cy="1003961"/>
          </a:xfrm>
        </p:grpSpPr>
        <p:grpSp>
          <p:nvGrpSpPr>
            <p:cNvPr name="Group 17" id="17"/>
            <p:cNvGrpSpPr/>
            <p:nvPr/>
          </p:nvGrpSpPr>
          <p:grpSpPr>
            <a:xfrm rot="0">
              <a:off x="0" y="0"/>
              <a:ext cx="15591087" cy="1003961"/>
              <a:chOff x="0" y="0"/>
              <a:chExt cx="6987825" cy="449969"/>
            </a:xfrm>
          </p:grpSpPr>
          <p:sp>
            <p:nvSpPr>
              <p:cNvPr name="Freeform 18" id="18"/>
              <p:cNvSpPr/>
              <p:nvPr/>
            </p:nvSpPr>
            <p:spPr>
              <a:xfrm flipH="false" flipV="false" rot="0">
                <a:off x="0" y="0"/>
                <a:ext cx="6987825" cy="449969"/>
              </a:xfrm>
              <a:custGeom>
                <a:avLst/>
                <a:gdLst/>
                <a:ahLst/>
                <a:cxnLst/>
                <a:rect r="r" b="b" t="t" l="l"/>
                <a:pathLst>
                  <a:path h="449969" w="6987825">
                    <a:moveTo>
                      <a:pt x="6784625" y="0"/>
                    </a:moveTo>
                    <a:cubicBezTo>
                      <a:pt x="6896850" y="0"/>
                      <a:pt x="6987825" y="100729"/>
                      <a:pt x="6987825" y="224984"/>
                    </a:cubicBezTo>
                    <a:cubicBezTo>
                      <a:pt x="6987825" y="349240"/>
                      <a:pt x="6896850" y="449969"/>
                      <a:pt x="6784625" y="449969"/>
                    </a:cubicBezTo>
                    <a:lnTo>
                      <a:pt x="203200" y="449969"/>
                    </a:lnTo>
                    <a:cubicBezTo>
                      <a:pt x="90976" y="449969"/>
                      <a:pt x="0" y="349240"/>
                      <a:pt x="0" y="224984"/>
                    </a:cubicBezTo>
                    <a:cubicBezTo>
                      <a:pt x="0" y="100729"/>
                      <a:pt x="90976" y="0"/>
                      <a:pt x="203200" y="0"/>
                    </a:cubicBezTo>
                    <a:close/>
                  </a:path>
                </a:pathLst>
              </a:custGeom>
              <a:solidFill>
                <a:srgbClr val="ED8C02"/>
              </a:solidFill>
            </p:spPr>
          </p:sp>
          <p:sp>
            <p:nvSpPr>
              <p:cNvPr name="TextBox 19" id="19"/>
              <p:cNvSpPr txBox="true"/>
              <p:nvPr/>
            </p:nvSpPr>
            <p:spPr>
              <a:xfrm>
                <a:off x="0" y="19050"/>
                <a:ext cx="6987825" cy="430919"/>
              </a:xfrm>
              <a:prstGeom prst="rect">
                <a:avLst/>
              </a:prstGeom>
            </p:spPr>
            <p:txBody>
              <a:bodyPr anchor="ctr" rtlCol="false" tIns="50800" lIns="50800" bIns="50800" rIns="50800"/>
              <a:lstStyle/>
              <a:p>
                <a:pPr algn="ctr">
                  <a:lnSpc>
                    <a:spcPts val="1942"/>
                  </a:lnSpc>
                </a:pPr>
              </a:p>
            </p:txBody>
          </p:sp>
        </p:grpSp>
        <p:sp>
          <p:nvSpPr>
            <p:cNvPr name="TextBox 20" id="20"/>
            <p:cNvSpPr txBox="true"/>
            <p:nvPr/>
          </p:nvSpPr>
          <p:spPr>
            <a:xfrm rot="0">
              <a:off x="0" y="251156"/>
              <a:ext cx="15591087" cy="549274"/>
            </a:xfrm>
            <a:prstGeom prst="rect">
              <a:avLst/>
            </a:prstGeom>
          </p:spPr>
          <p:txBody>
            <a:bodyPr anchor="t" rtlCol="false" tIns="0" lIns="0" bIns="0" rIns="0">
              <a:spAutoFit/>
            </a:bodyPr>
            <a:lstStyle/>
            <a:p>
              <a:pPr algn="ctr">
                <a:lnSpc>
                  <a:spcPts val="2999"/>
                </a:lnSpc>
              </a:pPr>
              <a:r>
                <a:rPr lang="en-US" sz="2999">
                  <a:solidFill>
                    <a:srgbClr val="0B2F3D"/>
                  </a:solidFill>
                  <a:latin typeface="Roboto Bold"/>
                </a:rPr>
                <a:t>2. Building a dependability website that can be trusted by </a:t>
              </a:r>
              <a:r>
                <a:rPr lang="en-US" sz="2999">
                  <a:solidFill>
                    <a:srgbClr val="0B2F3D"/>
                  </a:solidFill>
                  <a:latin typeface="Roboto Bold"/>
                </a:rPr>
                <a:t>its users</a:t>
              </a:r>
            </a:p>
          </p:txBody>
        </p:sp>
      </p:grpSp>
      <p:grpSp>
        <p:nvGrpSpPr>
          <p:cNvPr name="Group 21" id="21"/>
          <p:cNvGrpSpPr/>
          <p:nvPr/>
        </p:nvGrpSpPr>
        <p:grpSpPr>
          <a:xfrm rot="0">
            <a:off x="538398" y="7255628"/>
            <a:ext cx="5876115" cy="752971"/>
            <a:chOff x="0" y="0"/>
            <a:chExt cx="7834820" cy="1003961"/>
          </a:xfrm>
        </p:grpSpPr>
        <p:grpSp>
          <p:nvGrpSpPr>
            <p:cNvPr name="Group 22" id="22"/>
            <p:cNvGrpSpPr/>
            <p:nvPr/>
          </p:nvGrpSpPr>
          <p:grpSpPr>
            <a:xfrm rot="0">
              <a:off x="0" y="0"/>
              <a:ext cx="7834820" cy="1003961"/>
              <a:chOff x="0" y="0"/>
              <a:chExt cx="3511516" cy="449969"/>
            </a:xfrm>
          </p:grpSpPr>
          <p:sp>
            <p:nvSpPr>
              <p:cNvPr name="Freeform 23" id="23"/>
              <p:cNvSpPr/>
              <p:nvPr/>
            </p:nvSpPr>
            <p:spPr>
              <a:xfrm flipH="false" flipV="false" rot="0">
                <a:off x="0" y="0"/>
                <a:ext cx="3511516" cy="449969"/>
              </a:xfrm>
              <a:custGeom>
                <a:avLst/>
                <a:gdLst/>
                <a:ahLst/>
                <a:cxnLst/>
                <a:rect r="r" b="b" t="t" l="l"/>
                <a:pathLst>
                  <a:path h="449969" w="3511516">
                    <a:moveTo>
                      <a:pt x="3308316" y="0"/>
                    </a:moveTo>
                    <a:cubicBezTo>
                      <a:pt x="3420540" y="0"/>
                      <a:pt x="3511516" y="100729"/>
                      <a:pt x="3511516" y="224984"/>
                    </a:cubicBezTo>
                    <a:cubicBezTo>
                      <a:pt x="3511516" y="349240"/>
                      <a:pt x="3420540" y="449969"/>
                      <a:pt x="3308316" y="449969"/>
                    </a:cubicBezTo>
                    <a:lnTo>
                      <a:pt x="203200" y="449969"/>
                    </a:lnTo>
                    <a:cubicBezTo>
                      <a:pt x="90976" y="449969"/>
                      <a:pt x="0" y="349240"/>
                      <a:pt x="0" y="224984"/>
                    </a:cubicBezTo>
                    <a:cubicBezTo>
                      <a:pt x="0" y="100729"/>
                      <a:pt x="90976" y="0"/>
                      <a:pt x="203200" y="0"/>
                    </a:cubicBezTo>
                    <a:close/>
                  </a:path>
                </a:pathLst>
              </a:custGeom>
              <a:solidFill>
                <a:srgbClr val="ED8C02"/>
              </a:solidFill>
            </p:spPr>
          </p:sp>
          <p:sp>
            <p:nvSpPr>
              <p:cNvPr name="TextBox 24" id="24"/>
              <p:cNvSpPr txBox="true"/>
              <p:nvPr/>
            </p:nvSpPr>
            <p:spPr>
              <a:xfrm>
                <a:off x="0" y="19050"/>
                <a:ext cx="3511516" cy="430919"/>
              </a:xfrm>
              <a:prstGeom prst="rect">
                <a:avLst/>
              </a:prstGeom>
            </p:spPr>
            <p:txBody>
              <a:bodyPr anchor="ctr" rtlCol="false" tIns="50800" lIns="50800" bIns="50800" rIns="50800"/>
              <a:lstStyle/>
              <a:p>
                <a:pPr algn="ctr">
                  <a:lnSpc>
                    <a:spcPts val="1942"/>
                  </a:lnSpc>
                </a:pPr>
              </a:p>
            </p:txBody>
          </p:sp>
        </p:grpSp>
        <p:sp>
          <p:nvSpPr>
            <p:cNvPr name="TextBox 25" id="25"/>
            <p:cNvSpPr txBox="true"/>
            <p:nvPr/>
          </p:nvSpPr>
          <p:spPr>
            <a:xfrm rot="0">
              <a:off x="0" y="251156"/>
              <a:ext cx="7834820" cy="549274"/>
            </a:xfrm>
            <a:prstGeom prst="rect">
              <a:avLst/>
            </a:prstGeom>
          </p:spPr>
          <p:txBody>
            <a:bodyPr anchor="t" rtlCol="false" tIns="0" lIns="0" bIns="0" rIns="0">
              <a:spAutoFit/>
            </a:bodyPr>
            <a:lstStyle/>
            <a:p>
              <a:pPr algn="ctr">
                <a:lnSpc>
                  <a:spcPts val="2999"/>
                </a:lnSpc>
              </a:pPr>
              <a:r>
                <a:rPr lang="en-US" sz="2999">
                  <a:solidFill>
                    <a:srgbClr val="0B2F3D"/>
                  </a:solidFill>
                  <a:latin typeface="Roboto Bold"/>
                </a:rPr>
                <a:t>3.Safe and secure environments</a:t>
              </a:r>
            </a:p>
          </p:txBody>
        </p:sp>
      </p:grpSp>
      <p:grpSp>
        <p:nvGrpSpPr>
          <p:cNvPr name="Group 26" id="26"/>
          <p:cNvGrpSpPr/>
          <p:nvPr/>
        </p:nvGrpSpPr>
        <p:grpSpPr>
          <a:xfrm rot="0">
            <a:off x="6676932" y="7255628"/>
            <a:ext cx="5099738" cy="752971"/>
            <a:chOff x="0" y="0"/>
            <a:chExt cx="6799651" cy="1003961"/>
          </a:xfrm>
        </p:grpSpPr>
        <p:grpSp>
          <p:nvGrpSpPr>
            <p:cNvPr name="Group 27" id="27"/>
            <p:cNvGrpSpPr/>
            <p:nvPr/>
          </p:nvGrpSpPr>
          <p:grpSpPr>
            <a:xfrm rot="0">
              <a:off x="0" y="0"/>
              <a:ext cx="6799651" cy="1003961"/>
              <a:chOff x="0" y="0"/>
              <a:chExt cx="3047560" cy="449969"/>
            </a:xfrm>
          </p:grpSpPr>
          <p:sp>
            <p:nvSpPr>
              <p:cNvPr name="Freeform 28" id="28"/>
              <p:cNvSpPr/>
              <p:nvPr/>
            </p:nvSpPr>
            <p:spPr>
              <a:xfrm flipH="false" flipV="false" rot="0">
                <a:off x="0" y="0"/>
                <a:ext cx="3047560" cy="449969"/>
              </a:xfrm>
              <a:custGeom>
                <a:avLst/>
                <a:gdLst/>
                <a:ahLst/>
                <a:cxnLst/>
                <a:rect r="r" b="b" t="t" l="l"/>
                <a:pathLst>
                  <a:path h="449969" w="3047560">
                    <a:moveTo>
                      <a:pt x="2844360" y="0"/>
                    </a:moveTo>
                    <a:cubicBezTo>
                      <a:pt x="2956584" y="0"/>
                      <a:pt x="3047560" y="100729"/>
                      <a:pt x="3047560" y="224984"/>
                    </a:cubicBezTo>
                    <a:cubicBezTo>
                      <a:pt x="3047560" y="349240"/>
                      <a:pt x="2956584" y="449969"/>
                      <a:pt x="2844360" y="449969"/>
                    </a:cubicBezTo>
                    <a:lnTo>
                      <a:pt x="203200" y="449969"/>
                    </a:lnTo>
                    <a:cubicBezTo>
                      <a:pt x="90976" y="449969"/>
                      <a:pt x="0" y="349240"/>
                      <a:pt x="0" y="224984"/>
                    </a:cubicBezTo>
                    <a:cubicBezTo>
                      <a:pt x="0" y="100729"/>
                      <a:pt x="90976" y="0"/>
                      <a:pt x="203200" y="0"/>
                    </a:cubicBezTo>
                    <a:close/>
                  </a:path>
                </a:pathLst>
              </a:custGeom>
              <a:solidFill>
                <a:srgbClr val="ED8C02"/>
              </a:solidFill>
            </p:spPr>
          </p:sp>
          <p:sp>
            <p:nvSpPr>
              <p:cNvPr name="TextBox 29" id="29"/>
              <p:cNvSpPr txBox="true"/>
              <p:nvPr/>
            </p:nvSpPr>
            <p:spPr>
              <a:xfrm>
                <a:off x="0" y="19050"/>
                <a:ext cx="3047560" cy="430919"/>
              </a:xfrm>
              <a:prstGeom prst="rect">
                <a:avLst/>
              </a:prstGeom>
            </p:spPr>
            <p:txBody>
              <a:bodyPr anchor="ctr" rtlCol="false" tIns="50800" lIns="50800" bIns="50800" rIns="50800"/>
              <a:lstStyle/>
              <a:p>
                <a:pPr algn="ctr">
                  <a:lnSpc>
                    <a:spcPts val="1942"/>
                  </a:lnSpc>
                </a:pPr>
              </a:p>
            </p:txBody>
          </p:sp>
        </p:grpSp>
        <p:sp>
          <p:nvSpPr>
            <p:cNvPr name="TextBox 30" id="30"/>
            <p:cNvSpPr txBox="true"/>
            <p:nvPr/>
          </p:nvSpPr>
          <p:spPr>
            <a:xfrm rot="0">
              <a:off x="0" y="251156"/>
              <a:ext cx="6799651" cy="549274"/>
            </a:xfrm>
            <a:prstGeom prst="rect">
              <a:avLst/>
            </a:prstGeom>
          </p:spPr>
          <p:txBody>
            <a:bodyPr anchor="t" rtlCol="false" tIns="0" lIns="0" bIns="0" rIns="0">
              <a:spAutoFit/>
            </a:bodyPr>
            <a:lstStyle/>
            <a:p>
              <a:pPr algn="ctr">
                <a:lnSpc>
                  <a:spcPts val="2999"/>
                </a:lnSpc>
              </a:pPr>
              <a:r>
                <a:rPr lang="en-US" sz="2999">
                  <a:solidFill>
                    <a:srgbClr val="0B2F3D"/>
                  </a:solidFill>
                  <a:latin typeface="Roboto Bold"/>
                </a:rPr>
                <a:t>4. Ease of website usage.</a:t>
              </a:r>
            </a:p>
          </p:txBody>
        </p:sp>
      </p:grpSp>
      <p:grpSp>
        <p:nvGrpSpPr>
          <p:cNvPr name="Group 31" id="31"/>
          <p:cNvGrpSpPr/>
          <p:nvPr/>
        </p:nvGrpSpPr>
        <p:grpSpPr>
          <a:xfrm rot="0">
            <a:off x="3476456" y="8438225"/>
            <a:ext cx="7086790" cy="752971"/>
            <a:chOff x="0" y="0"/>
            <a:chExt cx="9449053" cy="1003961"/>
          </a:xfrm>
        </p:grpSpPr>
        <p:grpSp>
          <p:nvGrpSpPr>
            <p:cNvPr name="Group 32" id="32"/>
            <p:cNvGrpSpPr/>
            <p:nvPr/>
          </p:nvGrpSpPr>
          <p:grpSpPr>
            <a:xfrm rot="0">
              <a:off x="0" y="0"/>
              <a:ext cx="9449053" cy="1003961"/>
              <a:chOff x="0" y="0"/>
              <a:chExt cx="4235005" cy="449969"/>
            </a:xfrm>
          </p:grpSpPr>
          <p:sp>
            <p:nvSpPr>
              <p:cNvPr name="Freeform 33" id="33"/>
              <p:cNvSpPr/>
              <p:nvPr/>
            </p:nvSpPr>
            <p:spPr>
              <a:xfrm flipH="false" flipV="false" rot="0">
                <a:off x="0" y="0"/>
                <a:ext cx="4235005" cy="449969"/>
              </a:xfrm>
              <a:custGeom>
                <a:avLst/>
                <a:gdLst/>
                <a:ahLst/>
                <a:cxnLst/>
                <a:rect r="r" b="b" t="t" l="l"/>
                <a:pathLst>
                  <a:path h="449969" w="4235005">
                    <a:moveTo>
                      <a:pt x="4031805" y="0"/>
                    </a:moveTo>
                    <a:cubicBezTo>
                      <a:pt x="4144029" y="0"/>
                      <a:pt x="4235005" y="100729"/>
                      <a:pt x="4235005" y="224984"/>
                    </a:cubicBezTo>
                    <a:cubicBezTo>
                      <a:pt x="4235005" y="349240"/>
                      <a:pt x="4144029" y="449969"/>
                      <a:pt x="4031805" y="449969"/>
                    </a:cubicBezTo>
                    <a:lnTo>
                      <a:pt x="203200" y="449969"/>
                    </a:lnTo>
                    <a:cubicBezTo>
                      <a:pt x="90976" y="449969"/>
                      <a:pt x="0" y="349240"/>
                      <a:pt x="0" y="224984"/>
                    </a:cubicBezTo>
                    <a:cubicBezTo>
                      <a:pt x="0" y="100729"/>
                      <a:pt x="90976" y="0"/>
                      <a:pt x="203200" y="0"/>
                    </a:cubicBezTo>
                    <a:close/>
                  </a:path>
                </a:pathLst>
              </a:custGeom>
              <a:solidFill>
                <a:srgbClr val="ED8C02"/>
              </a:solidFill>
            </p:spPr>
          </p:sp>
          <p:sp>
            <p:nvSpPr>
              <p:cNvPr name="TextBox 34" id="34"/>
              <p:cNvSpPr txBox="true"/>
              <p:nvPr/>
            </p:nvSpPr>
            <p:spPr>
              <a:xfrm>
                <a:off x="0" y="19050"/>
                <a:ext cx="4235005" cy="430919"/>
              </a:xfrm>
              <a:prstGeom prst="rect">
                <a:avLst/>
              </a:prstGeom>
            </p:spPr>
            <p:txBody>
              <a:bodyPr anchor="ctr" rtlCol="false" tIns="50800" lIns="50800" bIns="50800" rIns="50800"/>
              <a:lstStyle/>
              <a:p>
                <a:pPr algn="ctr">
                  <a:lnSpc>
                    <a:spcPts val="1942"/>
                  </a:lnSpc>
                </a:pPr>
              </a:p>
            </p:txBody>
          </p:sp>
        </p:grpSp>
        <p:sp>
          <p:nvSpPr>
            <p:cNvPr name="TextBox 35" id="35"/>
            <p:cNvSpPr txBox="true"/>
            <p:nvPr/>
          </p:nvSpPr>
          <p:spPr>
            <a:xfrm rot="0">
              <a:off x="0" y="251156"/>
              <a:ext cx="9449053" cy="549274"/>
            </a:xfrm>
            <a:prstGeom prst="rect">
              <a:avLst/>
            </a:prstGeom>
          </p:spPr>
          <p:txBody>
            <a:bodyPr anchor="t" rtlCol="false" tIns="0" lIns="0" bIns="0" rIns="0">
              <a:spAutoFit/>
            </a:bodyPr>
            <a:lstStyle/>
            <a:p>
              <a:pPr algn="ctr">
                <a:lnSpc>
                  <a:spcPts val="2999"/>
                </a:lnSpc>
              </a:pPr>
              <a:r>
                <a:rPr lang="en-US" sz="2999">
                  <a:solidFill>
                    <a:srgbClr val="0B2F3D"/>
                  </a:solidFill>
                  <a:latin typeface="Roboto Bold"/>
                </a:rPr>
                <a:t>6. Ease of organizing course materials.</a:t>
              </a:r>
            </a:p>
          </p:txBody>
        </p:sp>
      </p:grpSp>
      <p:grpSp>
        <p:nvGrpSpPr>
          <p:cNvPr name="Group 36" id="36"/>
          <p:cNvGrpSpPr/>
          <p:nvPr/>
        </p:nvGrpSpPr>
        <p:grpSpPr>
          <a:xfrm rot="0">
            <a:off x="12208210" y="7255628"/>
            <a:ext cx="5099738" cy="752971"/>
            <a:chOff x="0" y="0"/>
            <a:chExt cx="6799651" cy="1003961"/>
          </a:xfrm>
        </p:grpSpPr>
        <p:grpSp>
          <p:nvGrpSpPr>
            <p:cNvPr name="Group 37" id="37"/>
            <p:cNvGrpSpPr/>
            <p:nvPr/>
          </p:nvGrpSpPr>
          <p:grpSpPr>
            <a:xfrm rot="0">
              <a:off x="0" y="0"/>
              <a:ext cx="6799651" cy="1003961"/>
              <a:chOff x="0" y="0"/>
              <a:chExt cx="3047560" cy="449969"/>
            </a:xfrm>
          </p:grpSpPr>
          <p:sp>
            <p:nvSpPr>
              <p:cNvPr name="Freeform 38" id="38"/>
              <p:cNvSpPr/>
              <p:nvPr/>
            </p:nvSpPr>
            <p:spPr>
              <a:xfrm flipH="false" flipV="false" rot="0">
                <a:off x="0" y="0"/>
                <a:ext cx="3047560" cy="449969"/>
              </a:xfrm>
              <a:custGeom>
                <a:avLst/>
                <a:gdLst/>
                <a:ahLst/>
                <a:cxnLst/>
                <a:rect r="r" b="b" t="t" l="l"/>
                <a:pathLst>
                  <a:path h="449969" w="3047560">
                    <a:moveTo>
                      <a:pt x="2844360" y="0"/>
                    </a:moveTo>
                    <a:cubicBezTo>
                      <a:pt x="2956584" y="0"/>
                      <a:pt x="3047560" y="100729"/>
                      <a:pt x="3047560" y="224984"/>
                    </a:cubicBezTo>
                    <a:cubicBezTo>
                      <a:pt x="3047560" y="349240"/>
                      <a:pt x="2956584" y="449969"/>
                      <a:pt x="2844360" y="449969"/>
                    </a:cubicBezTo>
                    <a:lnTo>
                      <a:pt x="203200" y="449969"/>
                    </a:lnTo>
                    <a:cubicBezTo>
                      <a:pt x="90976" y="449969"/>
                      <a:pt x="0" y="349240"/>
                      <a:pt x="0" y="224984"/>
                    </a:cubicBezTo>
                    <a:cubicBezTo>
                      <a:pt x="0" y="100729"/>
                      <a:pt x="90976" y="0"/>
                      <a:pt x="203200" y="0"/>
                    </a:cubicBezTo>
                    <a:close/>
                  </a:path>
                </a:pathLst>
              </a:custGeom>
              <a:solidFill>
                <a:srgbClr val="ED8C02"/>
              </a:solidFill>
            </p:spPr>
          </p:sp>
          <p:sp>
            <p:nvSpPr>
              <p:cNvPr name="TextBox 39" id="39"/>
              <p:cNvSpPr txBox="true"/>
              <p:nvPr/>
            </p:nvSpPr>
            <p:spPr>
              <a:xfrm>
                <a:off x="0" y="19050"/>
                <a:ext cx="3047560" cy="430919"/>
              </a:xfrm>
              <a:prstGeom prst="rect">
                <a:avLst/>
              </a:prstGeom>
            </p:spPr>
            <p:txBody>
              <a:bodyPr anchor="ctr" rtlCol="false" tIns="50800" lIns="50800" bIns="50800" rIns="50800"/>
              <a:lstStyle/>
              <a:p>
                <a:pPr algn="ctr">
                  <a:lnSpc>
                    <a:spcPts val="1942"/>
                  </a:lnSpc>
                </a:pPr>
              </a:p>
            </p:txBody>
          </p:sp>
        </p:grpSp>
        <p:sp>
          <p:nvSpPr>
            <p:cNvPr name="TextBox 40" id="40"/>
            <p:cNvSpPr txBox="true"/>
            <p:nvPr/>
          </p:nvSpPr>
          <p:spPr>
            <a:xfrm rot="0">
              <a:off x="0" y="251156"/>
              <a:ext cx="6799651" cy="549274"/>
            </a:xfrm>
            <a:prstGeom prst="rect">
              <a:avLst/>
            </a:prstGeom>
          </p:spPr>
          <p:txBody>
            <a:bodyPr anchor="t" rtlCol="false" tIns="0" lIns="0" bIns="0" rIns="0">
              <a:spAutoFit/>
            </a:bodyPr>
            <a:lstStyle/>
            <a:p>
              <a:pPr algn="ctr">
                <a:lnSpc>
                  <a:spcPts val="2999"/>
                </a:lnSpc>
              </a:pPr>
              <a:r>
                <a:rPr lang="en-US" sz="2999">
                  <a:solidFill>
                    <a:srgbClr val="0B2F3D"/>
                  </a:solidFill>
                  <a:latin typeface="Roboto Bold"/>
                </a:rPr>
                <a:t>5. Ease of exam creation.</a:t>
              </a:r>
            </a:p>
          </p:txBody>
        </p:sp>
      </p:grpSp>
      <p:grpSp>
        <p:nvGrpSpPr>
          <p:cNvPr name="Group 41" id="41"/>
          <p:cNvGrpSpPr/>
          <p:nvPr/>
        </p:nvGrpSpPr>
        <p:grpSpPr>
          <a:xfrm rot="0">
            <a:off x="10882806" y="8438225"/>
            <a:ext cx="5426205" cy="752971"/>
            <a:chOff x="0" y="0"/>
            <a:chExt cx="7234940" cy="1003961"/>
          </a:xfrm>
        </p:grpSpPr>
        <p:grpSp>
          <p:nvGrpSpPr>
            <p:cNvPr name="Group 42" id="42"/>
            <p:cNvGrpSpPr/>
            <p:nvPr/>
          </p:nvGrpSpPr>
          <p:grpSpPr>
            <a:xfrm rot="0">
              <a:off x="0" y="0"/>
              <a:ext cx="7234940" cy="1003961"/>
              <a:chOff x="0" y="0"/>
              <a:chExt cx="3242654" cy="449969"/>
            </a:xfrm>
          </p:grpSpPr>
          <p:sp>
            <p:nvSpPr>
              <p:cNvPr name="Freeform 43" id="43"/>
              <p:cNvSpPr/>
              <p:nvPr/>
            </p:nvSpPr>
            <p:spPr>
              <a:xfrm flipH="false" flipV="false" rot="0">
                <a:off x="0" y="0"/>
                <a:ext cx="3242654" cy="449969"/>
              </a:xfrm>
              <a:custGeom>
                <a:avLst/>
                <a:gdLst/>
                <a:ahLst/>
                <a:cxnLst/>
                <a:rect r="r" b="b" t="t" l="l"/>
                <a:pathLst>
                  <a:path h="449969" w="3242654">
                    <a:moveTo>
                      <a:pt x="3039454" y="0"/>
                    </a:moveTo>
                    <a:cubicBezTo>
                      <a:pt x="3151678" y="0"/>
                      <a:pt x="3242654" y="100729"/>
                      <a:pt x="3242654" y="224984"/>
                    </a:cubicBezTo>
                    <a:cubicBezTo>
                      <a:pt x="3242654" y="349240"/>
                      <a:pt x="3151678" y="449969"/>
                      <a:pt x="3039454" y="449969"/>
                    </a:cubicBezTo>
                    <a:lnTo>
                      <a:pt x="203200" y="449969"/>
                    </a:lnTo>
                    <a:cubicBezTo>
                      <a:pt x="90976" y="449969"/>
                      <a:pt x="0" y="349240"/>
                      <a:pt x="0" y="224984"/>
                    </a:cubicBezTo>
                    <a:cubicBezTo>
                      <a:pt x="0" y="100729"/>
                      <a:pt x="90976" y="0"/>
                      <a:pt x="203200" y="0"/>
                    </a:cubicBezTo>
                    <a:close/>
                  </a:path>
                </a:pathLst>
              </a:custGeom>
              <a:solidFill>
                <a:srgbClr val="ED8C02"/>
              </a:solidFill>
            </p:spPr>
          </p:sp>
          <p:sp>
            <p:nvSpPr>
              <p:cNvPr name="TextBox 44" id="44"/>
              <p:cNvSpPr txBox="true"/>
              <p:nvPr/>
            </p:nvSpPr>
            <p:spPr>
              <a:xfrm>
                <a:off x="0" y="19050"/>
                <a:ext cx="3242654" cy="430919"/>
              </a:xfrm>
              <a:prstGeom prst="rect">
                <a:avLst/>
              </a:prstGeom>
            </p:spPr>
            <p:txBody>
              <a:bodyPr anchor="ctr" rtlCol="false" tIns="50800" lIns="50800" bIns="50800" rIns="50800"/>
              <a:lstStyle/>
              <a:p>
                <a:pPr algn="ctr">
                  <a:lnSpc>
                    <a:spcPts val="1942"/>
                  </a:lnSpc>
                </a:pPr>
              </a:p>
            </p:txBody>
          </p:sp>
        </p:grpSp>
        <p:sp>
          <p:nvSpPr>
            <p:cNvPr name="TextBox 45" id="45"/>
            <p:cNvSpPr txBox="true"/>
            <p:nvPr/>
          </p:nvSpPr>
          <p:spPr>
            <a:xfrm rot="0">
              <a:off x="0" y="251156"/>
              <a:ext cx="7234940" cy="549274"/>
            </a:xfrm>
            <a:prstGeom prst="rect">
              <a:avLst/>
            </a:prstGeom>
          </p:spPr>
          <p:txBody>
            <a:bodyPr anchor="t" rtlCol="false" tIns="0" lIns="0" bIns="0" rIns="0">
              <a:spAutoFit/>
            </a:bodyPr>
            <a:lstStyle/>
            <a:p>
              <a:pPr algn="ctr">
                <a:lnSpc>
                  <a:spcPts val="2999"/>
                </a:lnSpc>
              </a:pPr>
              <a:r>
                <a:rPr lang="en-US" sz="2999">
                  <a:solidFill>
                    <a:srgbClr val="0B2F3D"/>
                  </a:solidFill>
                  <a:latin typeface="Roboto Bold"/>
                </a:rPr>
                <a:t>7. Monitor student progress.</a:t>
              </a:r>
            </a:p>
          </p:txBody>
        </p:sp>
      </p:gr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58300"/>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358722" y="8551482"/>
            <a:ext cx="2837586" cy="3024558"/>
          </a:xfrm>
          <a:custGeom>
            <a:avLst/>
            <a:gdLst/>
            <a:ahLst/>
            <a:cxnLst/>
            <a:rect r="r" b="b" t="t" l="l"/>
            <a:pathLst>
              <a:path h="3024558" w="2837586">
                <a:moveTo>
                  <a:pt x="0" y="0"/>
                </a:moveTo>
                <a:lnTo>
                  <a:pt x="2837586" y="0"/>
                </a:lnTo>
                <a:lnTo>
                  <a:pt x="2837586" y="3024558"/>
                </a:lnTo>
                <a:lnTo>
                  <a:pt x="0" y="3024558"/>
                </a:lnTo>
                <a:lnTo>
                  <a:pt x="0" y="0"/>
                </a:lnTo>
                <a:close/>
              </a:path>
            </a:pathLst>
          </a:custGeom>
          <a:blipFill>
            <a:blip r:embed="rId6">
              <a:alphaModFix amt="5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4238819" y="1028700"/>
            <a:ext cx="3630502" cy="3630502"/>
          </a:xfrm>
          <a:custGeom>
            <a:avLst/>
            <a:gdLst/>
            <a:ahLst/>
            <a:cxnLst/>
            <a:rect r="r" b="b" t="t" l="l"/>
            <a:pathLst>
              <a:path h="3630502" w="3630502">
                <a:moveTo>
                  <a:pt x="0" y="0"/>
                </a:moveTo>
                <a:lnTo>
                  <a:pt x="3630501" y="0"/>
                </a:lnTo>
                <a:lnTo>
                  <a:pt x="3630501" y="3630502"/>
                </a:lnTo>
                <a:lnTo>
                  <a:pt x="0" y="3630502"/>
                </a:lnTo>
                <a:lnTo>
                  <a:pt x="0" y="0"/>
                </a:lnTo>
                <a:close/>
              </a:path>
            </a:pathLst>
          </a:custGeom>
          <a:blipFill>
            <a:blip r:embed="rId8">
              <a:alphaModFix amt="5000"/>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3538827" y="2796193"/>
            <a:ext cx="2287222" cy="2287222"/>
          </a:xfrm>
          <a:custGeom>
            <a:avLst/>
            <a:gdLst/>
            <a:ahLst/>
            <a:cxnLst/>
            <a:rect r="r" b="b" t="t" l="l"/>
            <a:pathLst>
              <a:path h="2287222" w="2287222">
                <a:moveTo>
                  <a:pt x="0" y="0"/>
                </a:moveTo>
                <a:lnTo>
                  <a:pt x="2287222" y="0"/>
                </a:lnTo>
                <a:lnTo>
                  <a:pt x="2287222" y="2287222"/>
                </a:lnTo>
                <a:lnTo>
                  <a:pt x="0" y="2287222"/>
                </a:lnTo>
                <a:lnTo>
                  <a:pt x="0" y="0"/>
                </a:lnTo>
                <a:close/>
              </a:path>
            </a:pathLst>
          </a:custGeom>
          <a:blipFill>
            <a:blip r:embed="rId10">
              <a:alphaModFix amt="7999"/>
              <a:extLst>
                <a:ext uri="{96DAC541-7B7A-43D3-8B79-37D633B846F1}">
                  <asvg:svgBlip xmlns:asvg="http://schemas.microsoft.com/office/drawing/2016/SVG/main" r:embed="rId11"/>
                </a:ext>
              </a:extLst>
            </a:blip>
            <a:stretch>
              <a:fillRect l="0" t="0" r="0" b="0"/>
            </a:stretch>
          </a:blipFill>
        </p:spPr>
      </p:sp>
      <p:grpSp>
        <p:nvGrpSpPr>
          <p:cNvPr name="Group 7" id="7"/>
          <p:cNvGrpSpPr/>
          <p:nvPr/>
        </p:nvGrpSpPr>
        <p:grpSpPr>
          <a:xfrm rot="0">
            <a:off x="1028700" y="3273380"/>
            <a:ext cx="5456383" cy="1332849"/>
            <a:chOff x="0" y="0"/>
            <a:chExt cx="7275178" cy="1777132"/>
          </a:xfrm>
        </p:grpSpPr>
        <p:grpSp>
          <p:nvGrpSpPr>
            <p:cNvPr name="Group 8" id="8"/>
            <p:cNvGrpSpPr/>
            <p:nvPr/>
          </p:nvGrpSpPr>
          <p:grpSpPr>
            <a:xfrm rot="0">
              <a:off x="0" y="0"/>
              <a:ext cx="7124631" cy="1777132"/>
              <a:chOff x="0" y="0"/>
              <a:chExt cx="1803953" cy="449969"/>
            </a:xfrm>
          </p:grpSpPr>
          <p:sp>
            <p:nvSpPr>
              <p:cNvPr name="Freeform 9" id="9"/>
              <p:cNvSpPr/>
              <p:nvPr/>
            </p:nvSpPr>
            <p:spPr>
              <a:xfrm flipH="false" flipV="false" rot="0">
                <a:off x="0" y="0"/>
                <a:ext cx="1803953" cy="449969"/>
              </a:xfrm>
              <a:custGeom>
                <a:avLst/>
                <a:gdLst/>
                <a:ahLst/>
                <a:cxnLst/>
                <a:rect r="r" b="b" t="t" l="l"/>
                <a:pathLst>
                  <a:path h="449969" w="1803953">
                    <a:moveTo>
                      <a:pt x="1600753" y="0"/>
                    </a:moveTo>
                    <a:cubicBezTo>
                      <a:pt x="1712977" y="0"/>
                      <a:pt x="1803953" y="100729"/>
                      <a:pt x="1803953" y="224984"/>
                    </a:cubicBezTo>
                    <a:cubicBezTo>
                      <a:pt x="1803953" y="349240"/>
                      <a:pt x="1712977" y="449969"/>
                      <a:pt x="1600753" y="449969"/>
                    </a:cubicBezTo>
                    <a:lnTo>
                      <a:pt x="203200" y="449969"/>
                    </a:lnTo>
                    <a:cubicBezTo>
                      <a:pt x="90976" y="449969"/>
                      <a:pt x="0" y="349240"/>
                      <a:pt x="0" y="224984"/>
                    </a:cubicBezTo>
                    <a:cubicBezTo>
                      <a:pt x="0" y="100729"/>
                      <a:pt x="90976" y="0"/>
                      <a:pt x="203200" y="0"/>
                    </a:cubicBezTo>
                    <a:close/>
                  </a:path>
                </a:pathLst>
              </a:custGeom>
              <a:solidFill>
                <a:srgbClr val="0B2F3D"/>
              </a:solidFill>
            </p:spPr>
          </p:sp>
          <p:sp>
            <p:nvSpPr>
              <p:cNvPr name="TextBox 10" id="10"/>
              <p:cNvSpPr txBox="true"/>
              <p:nvPr/>
            </p:nvSpPr>
            <p:spPr>
              <a:xfrm>
                <a:off x="0" y="19050"/>
                <a:ext cx="1803953" cy="430919"/>
              </a:xfrm>
              <a:prstGeom prst="rect">
                <a:avLst/>
              </a:prstGeom>
            </p:spPr>
            <p:txBody>
              <a:bodyPr anchor="ctr" rtlCol="false" tIns="107313" lIns="107313" bIns="107313" rIns="107313"/>
              <a:lstStyle/>
              <a:p>
                <a:pPr algn="ctr">
                  <a:lnSpc>
                    <a:spcPts val="1942"/>
                  </a:lnSpc>
                </a:pPr>
              </a:p>
            </p:txBody>
          </p:sp>
        </p:grpSp>
        <p:grpSp>
          <p:nvGrpSpPr>
            <p:cNvPr name="Group 11" id="11"/>
            <p:cNvGrpSpPr/>
            <p:nvPr/>
          </p:nvGrpSpPr>
          <p:grpSpPr>
            <a:xfrm rot="0">
              <a:off x="404250" y="260437"/>
              <a:ext cx="1227222" cy="122722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14300" cap="sq">
                <a:solidFill>
                  <a:srgbClr val="ED8C02"/>
                </a:solidFill>
                <a:prstDash val="solid"/>
                <a:miter/>
              </a:ln>
            </p:spPr>
          </p:sp>
          <p:sp>
            <p:nvSpPr>
              <p:cNvPr name="TextBox 13" id="13"/>
              <p:cNvSpPr txBox="true"/>
              <p:nvPr/>
            </p:nvSpPr>
            <p:spPr>
              <a:xfrm>
                <a:off x="76200" y="95250"/>
                <a:ext cx="660400" cy="641350"/>
              </a:xfrm>
              <a:prstGeom prst="rect">
                <a:avLst/>
              </a:prstGeom>
            </p:spPr>
            <p:txBody>
              <a:bodyPr anchor="ctr" rtlCol="false" tIns="50800" lIns="50800" bIns="50800" rIns="50800"/>
              <a:lstStyle/>
              <a:p>
                <a:pPr algn="ctr">
                  <a:lnSpc>
                    <a:spcPts val="1942"/>
                  </a:lnSpc>
                </a:pPr>
              </a:p>
            </p:txBody>
          </p:sp>
        </p:grpSp>
        <p:sp>
          <p:nvSpPr>
            <p:cNvPr name="TextBox 14" id="14"/>
            <p:cNvSpPr txBox="true"/>
            <p:nvPr/>
          </p:nvSpPr>
          <p:spPr>
            <a:xfrm rot="0">
              <a:off x="531792" y="694153"/>
              <a:ext cx="972138" cy="435991"/>
            </a:xfrm>
            <a:prstGeom prst="rect">
              <a:avLst/>
            </a:prstGeom>
          </p:spPr>
          <p:txBody>
            <a:bodyPr anchor="t" rtlCol="false" tIns="0" lIns="0" bIns="0" rIns="0">
              <a:spAutoFit/>
            </a:bodyPr>
            <a:lstStyle/>
            <a:p>
              <a:pPr algn="ctr">
                <a:lnSpc>
                  <a:spcPts val="2268"/>
                </a:lnSpc>
              </a:pPr>
              <a:r>
                <a:rPr lang="en-US" sz="2520">
                  <a:solidFill>
                    <a:srgbClr val="0B2F3D"/>
                  </a:solidFill>
                  <a:latin typeface="Abril Fatface"/>
                </a:rPr>
                <a:t>02</a:t>
              </a:r>
            </a:p>
          </p:txBody>
        </p:sp>
        <p:sp>
          <p:nvSpPr>
            <p:cNvPr name="TextBox 15" id="15"/>
            <p:cNvSpPr txBox="true"/>
            <p:nvPr/>
          </p:nvSpPr>
          <p:spPr>
            <a:xfrm rot="0">
              <a:off x="1877933" y="503151"/>
              <a:ext cx="5397245" cy="627494"/>
            </a:xfrm>
            <a:prstGeom prst="rect">
              <a:avLst/>
            </a:prstGeom>
          </p:spPr>
          <p:txBody>
            <a:bodyPr anchor="t" rtlCol="false" tIns="0" lIns="0" bIns="0" rIns="0">
              <a:spAutoFit/>
            </a:bodyPr>
            <a:lstStyle/>
            <a:p>
              <a:pPr algn="l">
                <a:lnSpc>
                  <a:spcPts val="4117"/>
                </a:lnSpc>
              </a:pPr>
              <a:r>
                <a:rPr lang="en-US" sz="2573">
                  <a:solidFill>
                    <a:srgbClr val="FFFFFF"/>
                  </a:solidFill>
                  <a:latin typeface="Roboto Bold"/>
                </a:rPr>
                <a:t>Result of usability test</a:t>
              </a:r>
            </a:p>
          </p:txBody>
        </p:sp>
      </p:grpSp>
      <p:sp>
        <p:nvSpPr>
          <p:cNvPr name="Freeform 16" id="16"/>
          <p:cNvSpPr/>
          <p:nvPr/>
        </p:nvSpPr>
        <p:spPr>
          <a:xfrm flipH="false" flipV="false" rot="0">
            <a:off x="6313130" y="4565539"/>
            <a:ext cx="11316486" cy="2677807"/>
          </a:xfrm>
          <a:custGeom>
            <a:avLst/>
            <a:gdLst/>
            <a:ahLst/>
            <a:cxnLst/>
            <a:rect r="r" b="b" t="t" l="l"/>
            <a:pathLst>
              <a:path h="2677807" w="11316486">
                <a:moveTo>
                  <a:pt x="0" y="0"/>
                </a:moveTo>
                <a:lnTo>
                  <a:pt x="11316486" y="0"/>
                </a:lnTo>
                <a:lnTo>
                  <a:pt x="11316486" y="2677807"/>
                </a:lnTo>
                <a:lnTo>
                  <a:pt x="0" y="2677807"/>
                </a:lnTo>
                <a:lnTo>
                  <a:pt x="0" y="0"/>
                </a:lnTo>
                <a:close/>
              </a:path>
            </a:pathLst>
          </a:custGeom>
          <a:blipFill>
            <a:blip r:embed="rId12"/>
            <a:stretch>
              <a:fillRect l="0" t="0" r="0" b="0"/>
            </a:stretch>
          </a:blipFill>
        </p:spPr>
      </p:sp>
      <p:sp>
        <p:nvSpPr>
          <p:cNvPr name="TextBox 17" id="17"/>
          <p:cNvSpPr txBox="true"/>
          <p:nvPr/>
        </p:nvSpPr>
        <p:spPr>
          <a:xfrm rot="0">
            <a:off x="1028700" y="730204"/>
            <a:ext cx="1853763" cy="298496"/>
          </a:xfrm>
          <a:prstGeom prst="rect">
            <a:avLst/>
          </a:prstGeom>
        </p:spPr>
        <p:txBody>
          <a:bodyPr anchor="t" rtlCol="false" tIns="0" lIns="0" bIns="0" rIns="0">
            <a:spAutoFit/>
          </a:bodyPr>
          <a:lstStyle/>
          <a:p>
            <a:pPr algn="l">
              <a:lnSpc>
                <a:spcPts val="2162"/>
              </a:lnSpc>
            </a:pPr>
            <a:r>
              <a:rPr lang="en-US" sz="2403">
                <a:solidFill>
                  <a:srgbClr val="0B2F3D"/>
                </a:solidFill>
                <a:latin typeface="Abril Fatface"/>
              </a:rPr>
              <a:t>HCI</a:t>
            </a:r>
          </a:p>
        </p:txBody>
      </p:sp>
      <p:sp>
        <p:nvSpPr>
          <p:cNvPr name="TextBox 18" id="18"/>
          <p:cNvSpPr txBox="true"/>
          <p:nvPr/>
        </p:nvSpPr>
        <p:spPr>
          <a:xfrm rot="0">
            <a:off x="1028700" y="1805592"/>
            <a:ext cx="8448975" cy="990601"/>
          </a:xfrm>
          <a:prstGeom prst="rect">
            <a:avLst/>
          </a:prstGeom>
        </p:spPr>
        <p:txBody>
          <a:bodyPr anchor="t" rtlCol="false" tIns="0" lIns="0" bIns="0" rIns="0">
            <a:spAutoFit/>
          </a:bodyPr>
          <a:lstStyle/>
          <a:p>
            <a:pPr algn="l">
              <a:lnSpc>
                <a:spcPts val="7200"/>
              </a:lnSpc>
            </a:pPr>
            <a:r>
              <a:rPr lang="en-US" sz="8000">
                <a:solidFill>
                  <a:srgbClr val="0B2F3D"/>
                </a:solidFill>
                <a:latin typeface="Abril Fatface"/>
              </a:rPr>
              <a:t>Student</a:t>
            </a: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58300"/>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358722" y="8551482"/>
            <a:ext cx="2837586" cy="3024558"/>
          </a:xfrm>
          <a:custGeom>
            <a:avLst/>
            <a:gdLst/>
            <a:ahLst/>
            <a:cxnLst/>
            <a:rect r="r" b="b" t="t" l="l"/>
            <a:pathLst>
              <a:path h="3024558" w="2837586">
                <a:moveTo>
                  <a:pt x="0" y="0"/>
                </a:moveTo>
                <a:lnTo>
                  <a:pt x="2837586" y="0"/>
                </a:lnTo>
                <a:lnTo>
                  <a:pt x="2837586" y="3024558"/>
                </a:lnTo>
                <a:lnTo>
                  <a:pt x="0" y="3024558"/>
                </a:lnTo>
                <a:lnTo>
                  <a:pt x="0" y="0"/>
                </a:lnTo>
                <a:close/>
              </a:path>
            </a:pathLst>
          </a:custGeom>
          <a:blipFill>
            <a:blip r:embed="rId6">
              <a:alphaModFix amt="5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4238819" y="1028700"/>
            <a:ext cx="3630502" cy="3630502"/>
          </a:xfrm>
          <a:custGeom>
            <a:avLst/>
            <a:gdLst/>
            <a:ahLst/>
            <a:cxnLst/>
            <a:rect r="r" b="b" t="t" l="l"/>
            <a:pathLst>
              <a:path h="3630502" w="3630502">
                <a:moveTo>
                  <a:pt x="0" y="0"/>
                </a:moveTo>
                <a:lnTo>
                  <a:pt x="3630501" y="0"/>
                </a:lnTo>
                <a:lnTo>
                  <a:pt x="3630501" y="3630502"/>
                </a:lnTo>
                <a:lnTo>
                  <a:pt x="0" y="3630502"/>
                </a:lnTo>
                <a:lnTo>
                  <a:pt x="0" y="0"/>
                </a:lnTo>
                <a:close/>
              </a:path>
            </a:pathLst>
          </a:custGeom>
          <a:blipFill>
            <a:blip r:embed="rId8">
              <a:alphaModFix amt="5000"/>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3538827" y="2796193"/>
            <a:ext cx="2287222" cy="2287222"/>
          </a:xfrm>
          <a:custGeom>
            <a:avLst/>
            <a:gdLst/>
            <a:ahLst/>
            <a:cxnLst/>
            <a:rect r="r" b="b" t="t" l="l"/>
            <a:pathLst>
              <a:path h="2287222" w="2287222">
                <a:moveTo>
                  <a:pt x="0" y="0"/>
                </a:moveTo>
                <a:lnTo>
                  <a:pt x="2287222" y="0"/>
                </a:lnTo>
                <a:lnTo>
                  <a:pt x="2287222" y="2287222"/>
                </a:lnTo>
                <a:lnTo>
                  <a:pt x="0" y="2287222"/>
                </a:lnTo>
                <a:lnTo>
                  <a:pt x="0" y="0"/>
                </a:lnTo>
                <a:close/>
              </a:path>
            </a:pathLst>
          </a:custGeom>
          <a:blipFill>
            <a:blip r:embed="rId10">
              <a:alphaModFix amt="7999"/>
              <a:extLst>
                <a:ext uri="{96DAC541-7B7A-43D3-8B79-37D633B846F1}">
                  <asvg:svgBlip xmlns:asvg="http://schemas.microsoft.com/office/drawing/2016/SVG/main" r:embed="rId11"/>
                </a:ext>
              </a:extLst>
            </a:blip>
            <a:stretch>
              <a:fillRect l="0" t="0" r="0" b="0"/>
            </a:stretch>
          </a:blipFill>
        </p:spPr>
      </p:sp>
      <p:grpSp>
        <p:nvGrpSpPr>
          <p:cNvPr name="Group 7" id="7"/>
          <p:cNvGrpSpPr/>
          <p:nvPr/>
        </p:nvGrpSpPr>
        <p:grpSpPr>
          <a:xfrm rot="0">
            <a:off x="1028700" y="3273380"/>
            <a:ext cx="5456383" cy="1332849"/>
            <a:chOff x="0" y="0"/>
            <a:chExt cx="7275178" cy="1777132"/>
          </a:xfrm>
        </p:grpSpPr>
        <p:grpSp>
          <p:nvGrpSpPr>
            <p:cNvPr name="Group 8" id="8"/>
            <p:cNvGrpSpPr/>
            <p:nvPr/>
          </p:nvGrpSpPr>
          <p:grpSpPr>
            <a:xfrm rot="0">
              <a:off x="0" y="0"/>
              <a:ext cx="7124631" cy="1777132"/>
              <a:chOff x="0" y="0"/>
              <a:chExt cx="1803953" cy="449969"/>
            </a:xfrm>
          </p:grpSpPr>
          <p:sp>
            <p:nvSpPr>
              <p:cNvPr name="Freeform 9" id="9"/>
              <p:cNvSpPr/>
              <p:nvPr/>
            </p:nvSpPr>
            <p:spPr>
              <a:xfrm flipH="false" flipV="false" rot="0">
                <a:off x="0" y="0"/>
                <a:ext cx="1803953" cy="449969"/>
              </a:xfrm>
              <a:custGeom>
                <a:avLst/>
                <a:gdLst/>
                <a:ahLst/>
                <a:cxnLst/>
                <a:rect r="r" b="b" t="t" l="l"/>
                <a:pathLst>
                  <a:path h="449969" w="1803953">
                    <a:moveTo>
                      <a:pt x="1600753" y="0"/>
                    </a:moveTo>
                    <a:cubicBezTo>
                      <a:pt x="1712977" y="0"/>
                      <a:pt x="1803953" y="100729"/>
                      <a:pt x="1803953" y="224984"/>
                    </a:cubicBezTo>
                    <a:cubicBezTo>
                      <a:pt x="1803953" y="349240"/>
                      <a:pt x="1712977" y="449969"/>
                      <a:pt x="1600753" y="449969"/>
                    </a:cubicBezTo>
                    <a:lnTo>
                      <a:pt x="203200" y="449969"/>
                    </a:lnTo>
                    <a:cubicBezTo>
                      <a:pt x="90976" y="449969"/>
                      <a:pt x="0" y="349240"/>
                      <a:pt x="0" y="224984"/>
                    </a:cubicBezTo>
                    <a:cubicBezTo>
                      <a:pt x="0" y="100729"/>
                      <a:pt x="90976" y="0"/>
                      <a:pt x="203200" y="0"/>
                    </a:cubicBezTo>
                    <a:close/>
                  </a:path>
                </a:pathLst>
              </a:custGeom>
              <a:solidFill>
                <a:srgbClr val="0B2F3D"/>
              </a:solidFill>
            </p:spPr>
          </p:sp>
          <p:sp>
            <p:nvSpPr>
              <p:cNvPr name="TextBox 10" id="10"/>
              <p:cNvSpPr txBox="true"/>
              <p:nvPr/>
            </p:nvSpPr>
            <p:spPr>
              <a:xfrm>
                <a:off x="0" y="19050"/>
                <a:ext cx="1803953" cy="430919"/>
              </a:xfrm>
              <a:prstGeom prst="rect">
                <a:avLst/>
              </a:prstGeom>
            </p:spPr>
            <p:txBody>
              <a:bodyPr anchor="ctr" rtlCol="false" tIns="107313" lIns="107313" bIns="107313" rIns="107313"/>
              <a:lstStyle/>
              <a:p>
                <a:pPr algn="ctr">
                  <a:lnSpc>
                    <a:spcPts val="1942"/>
                  </a:lnSpc>
                </a:pPr>
              </a:p>
            </p:txBody>
          </p:sp>
        </p:grpSp>
        <p:grpSp>
          <p:nvGrpSpPr>
            <p:cNvPr name="Group 11" id="11"/>
            <p:cNvGrpSpPr/>
            <p:nvPr/>
          </p:nvGrpSpPr>
          <p:grpSpPr>
            <a:xfrm rot="0">
              <a:off x="404250" y="260437"/>
              <a:ext cx="1227222" cy="122722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14300" cap="sq">
                <a:solidFill>
                  <a:srgbClr val="ED8C02"/>
                </a:solidFill>
                <a:prstDash val="solid"/>
                <a:miter/>
              </a:ln>
            </p:spPr>
          </p:sp>
          <p:sp>
            <p:nvSpPr>
              <p:cNvPr name="TextBox 13" id="13"/>
              <p:cNvSpPr txBox="true"/>
              <p:nvPr/>
            </p:nvSpPr>
            <p:spPr>
              <a:xfrm>
                <a:off x="76200" y="95250"/>
                <a:ext cx="660400" cy="641350"/>
              </a:xfrm>
              <a:prstGeom prst="rect">
                <a:avLst/>
              </a:prstGeom>
            </p:spPr>
            <p:txBody>
              <a:bodyPr anchor="ctr" rtlCol="false" tIns="50800" lIns="50800" bIns="50800" rIns="50800"/>
              <a:lstStyle/>
              <a:p>
                <a:pPr algn="ctr">
                  <a:lnSpc>
                    <a:spcPts val="1942"/>
                  </a:lnSpc>
                </a:pPr>
              </a:p>
            </p:txBody>
          </p:sp>
        </p:grpSp>
        <p:sp>
          <p:nvSpPr>
            <p:cNvPr name="TextBox 14" id="14"/>
            <p:cNvSpPr txBox="true"/>
            <p:nvPr/>
          </p:nvSpPr>
          <p:spPr>
            <a:xfrm rot="0">
              <a:off x="531792" y="694153"/>
              <a:ext cx="972138" cy="435991"/>
            </a:xfrm>
            <a:prstGeom prst="rect">
              <a:avLst/>
            </a:prstGeom>
          </p:spPr>
          <p:txBody>
            <a:bodyPr anchor="t" rtlCol="false" tIns="0" lIns="0" bIns="0" rIns="0">
              <a:spAutoFit/>
            </a:bodyPr>
            <a:lstStyle/>
            <a:p>
              <a:pPr algn="ctr">
                <a:lnSpc>
                  <a:spcPts val="2268"/>
                </a:lnSpc>
              </a:pPr>
              <a:r>
                <a:rPr lang="en-US" sz="2520">
                  <a:solidFill>
                    <a:srgbClr val="0B2F3D"/>
                  </a:solidFill>
                  <a:latin typeface="Abril Fatface"/>
                </a:rPr>
                <a:t>03</a:t>
              </a:r>
            </a:p>
          </p:txBody>
        </p:sp>
        <p:sp>
          <p:nvSpPr>
            <p:cNvPr name="TextBox 15" id="15"/>
            <p:cNvSpPr txBox="true"/>
            <p:nvPr/>
          </p:nvSpPr>
          <p:spPr>
            <a:xfrm rot="0">
              <a:off x="1877933" y="503151"/>
              <a:ext cx="5397245" cy="627494"/>
            </a:xfrm>
            <a:prstGeom prst="rect">
              <a:avLst/>
            </a:prstGeom>
          </p:spPr>
          <p:txBody>
            <a:bodyPr anchor="t" rtlCol="false" tIns="0" lIns="0" bIns="0" rIns="0">
              <a:spAutoFit/>
            </a:bodyPr>
            <a:lstStyle/>
            <a:p>
              <a:pPr algn="l">
                <a:lnSpc>
                  <a:spcPts val="4117"/>
                </a:lnSpc>
              </a:pPr>
              <a:r>
                <a:rPr lang="en-US" sz="2573">
                  <a:solidFill>
                    <a:srgbClr val="FFFFFF"/>
                  </a:solidFill>
                  <a:latin typeface="Roboto Bold"/>
                </a:rPr>
                <a:t>Task completion rate</a:t>
              </a:r>
            </a:p>
          </p:txBody>
        </p:sp>
      </p:grpSp>
      <p:sp>
        <p:nvSpPr>
          <p:cNvPr name="Freeform 16" id="16"/>
          <p:cNvSpPr/>
          <p:nvPr/>
        </p:nvSpPr>
        <p:spPr>
          <a:xfrm flipH="false" flipV="false" rot="0">
            <a:off x="6722310" y="1927803"/>
            <a:ext cx="10695619" cy="7894385"/>
          </a:xfrm>
          <a:custGeom>
            <a:avLst/>
            <a:gdLst/>
            <a:ahLst/>
            <a:cxnLst/>
            <a:rect r="r" b="b" t="t" l="l"/>
            <a:pathLst>
              <a:path h="7894385" w="10695619">
                <a:moveTo>
                  <a:pt x="0" y="0"/>
                </a:moveTo>
                <a:lnTo>
                  <a:pt x="10695619" y="0"/>
                </a:lnTo>
                <a:lnTo>
                  <a:pt x="10695619" y="7894386"/>
                </a:lnTo>
                <a:lnTo>
                  <a:pt x="0" y="7894386"/>
                </a:lnTo>
                <a:lnTo>
                  <a:pt x="0" y="0"/>
                </a:lnTo>
                <a:close/>
              </a:path>
            </a:pathLst>
          </a:custGeom>
          <a:blipFill>
            <a:blip r:embed="rId12"/>
            <a:stretch>
              <a:fillRect l="0" t="0" r="0" b="0"/>
            </a:stretch>
          </a:blipFill>
        </p:spPr>
      </p:sp>
      <p:sp>
        <p:nvSpPr>
          <p:cNvPr name="TextBox 17" id="17"/>
          <p:cNvSpPr txBox="true"/>
          <p:nvPr/>
        </p:nvSpPr>
        <p:spPr>
          <a:xfrm rot="0">
            <a:off x="1028700" y="730204"/>
            <a:ext cx="1853763" cy="298496"/>
          </a:xfrm>
          <a:prstGeom prst="rect">
            <a:avLst/>
          </a:prstGeom>
        </p:spPr>
        <p:txBody>
          <a:bodyPr anchor="t" rtlCol="false" tIns="0" lIns="0" bIns="0" rIns="0">
            <a:spAutoFit/>
          </a:bodyPr>
          <a:lstStyle/>
          <a:p>
            <a:pPr algn="l">
              <a:lnSpc>
                <a:spcPts val="2162"/>
              </a:lnSpc>
            </a:pPr>
            <a:r>
              <a:rPr lang="en-US" sz="2403">
                <a:solidFill>
                  <a:srgbClr val="0B2F3D"/>
                </a:solidFill>
                <a:latin typeface="Abril Fatface"/>
              </a:rPr>
              <a:t>HCI</a:t>
            </a:r>
          </a:p>
        </p:txBody>
      </p:sp>
      <p:sp>
        <p:nvSpPr>
          <p:cNvPr name="TextBox 18" id="18"/>
          <p:cNvSpPr txBox="true"/>
          <p:nvPr/>
        </p:nvSpPr>
        <p:spPr>
          <a:xfrm rot="0">
            <a:off x="1028700" y="1805592"/>
            <a:ext cx="8448975" cy="990601"/>
          </a:xfrm>
          <a:prstGeom prst="rect">
            <a:avLst/>
          </a:prstGeom>
        </p:spPr>
        <p:txBody>
          <a:bodyPr anchor="t" rtlCol="false" tIns="0" lIns="0" bIns="0" rIns="0">
            <a:spAutoFit/>
          </a:bodyPr>
          <a:lstStyle/>
          <a:p>
            <a:pPr algn="l">
              <a:lnSpc>
                <a:spcPts val="7200"/>
              </a:lnSpc>
            </a:pPr>
            <a:r>
              <a:rPr lang="en-US" sz="8000">
                <a:solidFill>
                  <a:srgbClr val="0B2F3D"/>
                </a:solidFill>
                <a:latin typeface="Abril Fatface"/>
              </a:rPr>
              <a:t>Student</a:t>
            </a:r>
          </a:p>
        </p:txBody>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58300"/>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730204"/>
            <a:ext cx="1853763" cy="298496"/>
          </a:xfrm>
          <a:prstGeom prst="rect">
            <a:avLst/>
          </a:prstGeom>
        </p:spPr>
        <p:txBody>
          <a:bodyPr anchor="t" rtlCol="false" tIns="0" lIns="0" bIns="0" rIns="0">
            <a:spAutoFit/>
          </a:bodyPr>
          <a:lstStyle/>
          <a:p>
            <a:pPr algn="l">
              <a:lnSpc>
                <a:spcPts val="2162"/>
              </a:lnSpc>
            </a:pPr>
            <a:r>
              <a:rPr lang="en-US" sz="2403">
                <a:solidFill>
                  <a:srgbClr val="0B2F3D"/>
                </a:solidFill>
                <a:latin typeface="Abril Fatface"/>
              </a:rPr>
              <a:t>HCI</a:t>
            </a:r>
          </a:p>
        </p:txBody>
      </p:sp>
      <p:sp>
        <p:nvSpPr>
          <p:cNvPr name="Freeform 5" id="5"/>
          <p:cNvSpPr/>
          <p:nvPr/>
        </p:nvSpPr>
        <p:spPr>
          <a:xfrm flipH="false" flipV="false" rot="0">
            <a:off x="1576638" y="1635508"/>
            <a:ext cx="3630502" cy="3630502"/>
          </a:xfrm>
          <a:custGeom>
            <a:avLst/>
            <a:gdLst/>
            <a:ahLst/>
            <a:cxnLst/>
            <a:rect r="r" b="b" t="t" l="l"/>
            <a:pathLst>
              <a:path h="3630502" w="3630502">
                <a:moveTo>
                  <a:pt x="0" y="0"/>
                </a:moveTo>
                <a:lnTo>
                  <a:pt x="3630501" y="0"/>
                </a:lnTo>
                <a:lnTo>
                  <a:pt x="3630501" y="3630502"/>
                </a:lnTo>
                <a:lnTo>
                  <a:pt x="0" y="3630502"/>
                </a:lnTo>
                <a:lnTo>
                  <a:pt x="0" y="0"/>
                </a:lnTo>
                <a:close/>
              </a:path>
            </a:pathLst>
          </a:custGeom>
          <a:blipFill>
            <a:blip r:embed="rId6">
              <a:alphaModFix amt="5000"/>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876646" y="3403001"/>
            <a:ext cx="2287222" cy="2287222"/>
          </a:xfrm>
          <a:custGeom>
            <a:avLst/>
            <a:gdLst/>
            <a:ahLst/>
            <a:cxnLst/>
            <a:rect r="r" b="b" t="t" l="l"/>
            <a:pathLst>
              <a:path h="2287222" w="2287222">
                <a:moveTo>
                  <a:pt x="0" y="0"/>
                </a:moveTo>
                <a:lnTo>
                  <a:pt x="2287222" y="0"/>
                </a:lnTo>
                <a:lnTo>
                  <a:pt x="2287222" y="2287222"/>
                </a:lnTo>
                <a:lnTo>
                  <a:pt x="0" y="2287222"/>
                </a:lnTo>
                <a:lnTo>
                  <a:pt x="0" y="0"/>
                </a:lnTo>
                <a:close/>
              </a:path>
            </a:pathLst>
          </a:custGeom>
          <a:blipFill>
            <a:blip r:embed="rId8">
              <a:alphaModFix amt="7999"/>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5840507" y="5370500"/>
            <a:ext cx="2837586" cy="3024558"/>
          </a:xfrm>
          <a:custGeom>
            <a:avLst/>
            <a:gdLst/>
            <a:ahLst/>
            <a:cxnLst/>
            <a:rect r="r" b="b" t="t" l="l"/>
            <a:pathLst>
              <a:path h="3024558" w="2837586">
                <a:moveTo>
                  <a:pt x="0" y="0"/>
                </a:moveTo>
                <a:lnTo>
                  <a:pt x="2837586" y="0"/>
                </a:lnTo>
                <a:lnTo>
                  <a:pt x="2837586" y="3024558"/>
                </a:lnTo>
                <a:lnTo>
                  <a:pt x="0" y="3024558"/>
                </a:lnTo>
                <a:lnTo>
                  <a:pt x="0" y="0"/>
                </a:lnTo>
                <a:close/>
              </a:path>
            </a:pathLst>
          </a:custGeom>
          <a:blipFill>
            <a:blip r:embed="rId10">
              <a:alphaModFix amt="5000"/>
              <a:extLst>
                <a:ext uri="{96DAC541-7B7A-43D3-8B79-37D633B846F1}">
                  <asvg:svgBlip xmlns:asvg="http://schemas.microsoft.com/office/drawing/2016/SVG/main" r:embed="rId11"/>
                </a:ext>
              </a:extLst>
            </a:blip>
            <a:stretch>
              <a:fillRect l="0" t="0" r="0" b="0"/>
            </a:stretch>
          </a:blipFill>
        </p:spPr>
      </p:sp>
      <p:sp>
        <p:nvSpPr>
          <p:cNvPr name="TextBox 8" id="8"/>
          <p:cNvSpPr txBox="true"/>
          <p:nvPr/>
        </p:nvSpPr>
        <p:spPr>
          <a:xfrm rot="0">
            <a:off x="4019920" y="2016993"/>
            <a:ext cx="10248160" cy="990601"/>
          </a:xfrm>
          <a:prstGeom prst="rect">
            <a:avLst/>
          </a:prstGeom>
        </p:spPr>
        <p:txBody>
          <a:bodyPr anchor="t" rtlCol="false" tIns="0" lIns="0" bIns="0" rIns="0">
            <a:spAutoFit/>
          </a:bodyPr>
          <a:lstStyle/>
          <a:p>
            <a:pPr algn="ctr">
              <a:lnSpc>
                <a:spcPts val="7200"/>
              </a:lnSpc>
            </a:pPr>
            <a:r>
              <a:rPr lang="en-US" sz="8000">
                <a:solidFill>
                  <a:srgbClr val="0B2F3D"/>
                </a:solidFill>
                <a:latin typeface="Abril Fatface"/>
              </a:rPr>
              <a:t>Conclusion</a:t>
            </a:r>
          </a:p>
        </p:txBody>
      </p:sp>
      <p:grpSp>
        <p:nvGrpSpPr>
          <p:cNvPr name="Group 9" id="9"/>
          <p:cNvGrpSpPr/>
          <p:nvPr/>
        </p:nvGrpSpPr>
        <p:grpSpPr>
          <a:xfrm rot="0">
            <a:off x="1701452" y="4145061"/>
            <a:ext cx="14885096" cy="3689571"/>
            <a:chOff x="0" y="0"/>
            <a:chExt cx="3920354" cy="971739"/>
          </a:xfrm>
        </p:grpSpPr>
        <p:sp>
          <p:nvSpPr>
            <p:cNvPr name="Freeform 10" id="10"/>
            <p:cNvSpPr/>
            <p:nvPr/>
          </p:nvSpPr>
          <p:spPr>
            <a:xfrm flipH="false" flipV="false" rot="0">
              <a:off x="0" y="0"/>
              <a:ext cx="3920355" cy="971739"/>
            </a:xfrm>
            <a:custGeom>
              <a:avLst/>
              <a:gdLst/>
              <a:ahLst/>
              <a:cxnLst/>
              <a:rect r="r" b="b" t="t" l="l"/>
              <a:pathLst>
                <a:path h="971739" w="3920355">
                  <a:moveTo>
                    <a:pt x="26526" y="0"/>
                  </a:moveTo>
                  <a:lnTo>
                    <a:pt x="3893829" y="0"/>
                  </a:lnTo>
                  <a:cubicBezTo>
                    <a:pt x="3908478" y="0"/>
                    <a:pt x="3920355" y="11876"/>
                    <a:pt x="3920355" y="26526"/>
                  </a:cubicBezTo>
                  <a:lnTo>
                    <a:pt x="3920355" y="945213"/>
                  </a:lnTo>
                  <a:cubicBezTo>
                    <a:pt x="3920355" y="959863"/>
                    <a:pt x="3908478" y="971739"/>
                    <a:pt x="3893829" y="971739"/>
                  </a:cubicBezTo>
                  <a:lnTo>
                    <a:pt x="26526" y="971739"/>
                  </a:lnTo>
                  <a:cubicBezTo>
                    <a:pt x="11876" y="971739"/>
                    <a:pt x="0" y="959863"/>
                    <a:pt x="0" y="945213"/>
                  </a:cubicBezTo>
                  <a:lnTo>
                    <a:pt x="0" y="26526"/>
                  </a:lnTo>
                  <a:cubicBezTo>
                    <a:pt x="0" y="11876"/>
                    <a:pt x="11876" y="0"/>
                    <a:pt x="26526" y="0"/>
                  </a:cubicBezTo>
                  <a:close/>
                </a:path>
              </a:pathLst>
            </a:custGeom>
            <a:solidFill>
              <a:srgbClr val="0B2F3D"/>
            </a:solidFill>
          </p:spPr>
        </p:sp>
        <p:sp>
          <p:nvSpPr>
            <p:cNvPr name="TextBox 11" id="11"/>
            <p:cNvSpPr txBox="true"/>
            <p:nvPr/>
          </p:nvSpPr>
          <p:spPr>
            <a:xfrm>
              <a:off x="0" y="28575"/>
              <a:ext cx="3920354" cy="943164"/>
            </a:xfrm>
            <a:prstGeom prst="rect">
              <a:avLst/>
            </a:prstGeom>
          </p:spPr>
          <p:txBody>
            <a:bodyPr anchor="ctr" rtlCol="false" tIns="50800" lIns="50800" bIns="50800" rIns="50800"/>
            <a:lstStyle/>
            <a:p>
              <a:pPr algn="ctr">
                <a:lnSpc>
                  <a:spcPts val="1663"/>
                </a:lnSpc>
              </a:pPr>
            </a:p>
          </p:txBody>
        </p:sp>
      </p:grpSp>
      <p:sp>
        <p:nvSpPr>
          <p:cNvPr name="TextBox 12" id="12"/>
          <p:cNvSpPr txBox="true"/>
          <p:nvPr/>
        </p:nvSpPr>
        <p:spPr>
          <a:xfrm rot="0">
            <a:off x="2597265" y="4799232"/>
            <a:ext cx="13243242" cy="2628900"/>
          </a:xfrm>
          <a:prstGeom prst="rect">
            <a:avLst/>
          </a:prstGeom>
        </p:spPr>
        <p:txBody>
          <a:bodyPr anchor="t" rtlCol="false" tIns="0" lIns="0" bIns="0" rIns="0">
            <a:spAutoFit/>
          </a:bodyPr>
          <a:lstStyle/>
          <a:p>
            <a:pPr algn="ctr">
              <a:lnSpc>
                <a:spcPts val="3479"/>
              </a:lnSpc>
            </a:pPr>
            <a:r>
              <a:rPr lang="en-US" sz="2899">
                <a:solidFill>
                  <a:srgbClr val="FFFFFF"/>
                </a:solidFill>
                <a:latin typeface="Open Sans"/>
              </a:rPr>
              <a:t>Learnaira offers a transformative and engaging learning platform that enhances educational experiences for both adults and children through active participation and secure online discussions. Usability testing has highlighted its intuitive design and effective features, while also providing valuable insights into areas for improvement, ensuring the platform's continuous evolution and user satisfaction.</a:t>
            </a:r>
          </a:p>
        </p:txBody>
      </p:sp>
      <p:grpSp>
        <p:nvGrpSpPr>
          <p:cNvPr name="Group 13" id="13"/>
          <p:cNvGrpSpPr/>
          <p:nvPr/>
        </p:nvGrpSpPr>
        <p:grpSpPr>
          <a:xfrm rot="0">
            <a:off x="3989678" y="3800227"/>
            <a:ext cx="10278402" cy="1343273"/>
            <a:chOff x="0" y="0"/>
            <a:chExt cx="13704536" cy="1791030"/>
          </a:xfrm>
        </p:grpSpPr>
        <p:grpSp>
          <p:nvGrpSpPr>
            <p:cNvPr name="Group 14" id="14"/>
            <p:cNvGrpSpPr/>
            <p:nvPr/>
          </p:nvGrpSpPr>
          <p:grpSpPr>
            <a:xfrm rot="0">
              <a:off x="0" y="0"/>
              <a:ext cx="13704536" cy="1003961"/>
              <a:chOff x="0" y="0"/>
              <a:chExt cx="6142285" cy="449969"/>
            </a:xfrm>
          </p:grpSpPr>
          <p:sp>
            <p:nvSpPr>
              <p:cNvPr name="Freeform 15" id="15"/>
              <p:cNvSpPr/>
              <p:nvPr/>
            </p:nvSpPr>
            <p:spPr>
              <a:xfrm flipH="false" flipV="false" rot="0">
                <a:off x="0" y="0"/>
                <a:ext cx="6142285" cy="449969"/>
              </a:xfrm>
              <a:custGeom>
                <a:avLst/>
                <a:gdLst/>
                <a:ahLst/>
                <a:cxnLst/>
                <a:rect r="r" b="b" t="t" l="l"/>
                <a:pathLst>
                  <a:path h="449969" w="6142285">
                    <a:moveTo>
                      <a:pt x="5939085" y="0"/>
                    </a:moveTo>
                    <a:cubicBezTo>
                      <a:pt x="6051309" y="0"/>
                      <a:pt x="6142285" y="100729"/>
                      <a:pt x="6142285" y="224984"/>
                    </a:cubicBezTo>
                    <a:cubicBezTo>
                      <a:pt x="6142285" y="349240"/>
                      <a:pt x="6051309" y="449969"/>
                      <a:pt x="5939085" y="449969"/>
                    </a:cubicBezTo>
                    <a:lnTo>
                      <a:pt x="203200" y="449969"/>
                    </a:lnTo>
                    <a:cubicBezTo>
                      <a:pt x="90976" y="449969"/>
                      <a:pt x="0" y="349240"/>
                      <a:pt x="0" y="224984"/>
                    </a:cubicBezTo>
                    <a:cubicBezTo>
                      <a:pt x="0" y="100729"/>
                      <a:pt x="90976" y="0"/>
                      <a:pt x="203200" y="0"/>
                    </a:cubicBezTo>
                    <a:close/>
                  </a:path>
                </a:pathLst>
              </a:custGeom>
              <a:solidFill>
                <a:srgbClr val="ED8C02"/>
              </a:solidFill>
            </p:spPr>
          </p:sp>
          <p:sp>
            <p:nvSpPr>
              <p:cNvPr name="TextBox 16" id="16"/>
              <p:cNvSpPr txBox="true"/>
              <p:nvPr/>
            </p:nvSpPr>
            <p:spPr>
              <a:xfrm>
                <a:off x="0" y="19050"/>
                <a:ext cx="6142285" cy="430919"/>
              </a:xfrm>
              <a:prstGeom prst="rect">
                <a:avLst/>
              </a:prstGeom>
            </p:spPr>
            <p:txBody>
              <a:bodyPr anchor="ctr" rtlCol="false" tIns="50800" lIns="50800" bIns="50800" rIns="50800"/>
              <a:lstStyle/>
              <a:p>
                <a:pPr algn="ctr">
                  <a:lnSpc>
                    <a:spcPts val="1942"/>
                  </a:lnSpc>
                </a:pPr>
              </a:p>
            </p:txBody>
          </p:sp>
        </p:grpSp>
        <p:sp>
          <p:nvSpPr>
            <p:cNvPr name="TextBox 17" id="17"/>
            <p:cNvSpPr txBox="true"/>
            <p:nvPr/>
          </p:nvSpPr>
          <p:spPr>
            <a:xfrm rot="0">
              <a:off x="545744" y="251156"/>
              <a:ext cx="12613048" cy="1539874"/>
            </a:xfrm>
            <a:prstGeom prst="rect">
              <a:avLst/>
            </a:prstGeom>
          </p:spPr>
          <p:txBody>
            <a:bodyPr anchor="t" rtlCol="false" tIns="0" lIns="0" bIns="0" rIns="0">
              <a:spAutoFit/>
            </a:bodyPr>
            <a:lstStyle/>
            <a:p>
              <a:pPr algn="ctr">
                <a:lnSpc>
                  <a:spcPts val="2999"/>
                </a:lnSpc>
              </a:pPr>
              <a:r>
                <a:rPr lang="en-US" sz="2999">
                  <a:solidFill>
                    <a:srgbClr val="0B2F3D"/>
                  </a:solidFill>
                  <a:latin typeface="Roboto Bold"/>
                </a:rPr>
                <a:t>Conclusion of Learnaira and Usability Test Insights</a:t>
              </a:r>
            </a:p>
            <a:p>
              <a:pPr algn="ctr">
                <a:lnSpc>
                  <a:spcPts val="2999"/>
                </a:lnSpc>
              </a:pPr>
            </a:p>
            <a:p>
              <a:pPr algn="ctr">
                <a:lnSpc>
                  <a:spcPts val="2999"/>
                </a:lnSpc>
              </a:pPr>
            </a:p>
          </p:txBody>
        </p:sp>
      </p:gr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58300"/>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051626" y="6005355"/>
            <a:ext cx="3207674" cy="7200900"/>
          </a:xfrm>
          <a:custGeom>
            <a:avLst/>
            <a:gdLst/>
            <a:ahLst/>
            <a:cxnLst/>
            <a:rect r="r" b="b" t="t" l="l"/>
            <a:pathLst>
              <a:path h="7200900" w="3207674">
                <a:moveTo>
                  <a:pt x="0" y="0"/>
                </a:moveTo>
                <a:lnTo>
                  <a:pt x="3207674" y="0"/>
                </a:lnTo>
                <a:lnTo>
                  <a:pt x="3207674" y="7200900"/>
                </a:lnTo>
                <a:lnTo>
                  <a:pt x="0" y="72009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028700" y="730204"/>
            <a:ext cx="1853763" cy="298496"/>
          </a:xfrm>
          <a:prstGeom prst="rect">
            <a:avLst/>
          </a:prstGeom>
        </p:spPr>
        <p:txBody>
          <a:bodyPr anchor="t" rtlCol="false" tIns="0" lIns="0" bIns="0" rIns="0">
            <a:spAutoFit/>
          </a:bodyPr>
          <a:lstStyle/>
          <a:p>
            <a:pPr algn="l">
              <a:lnSpc>
                <a:spcPts val="2162"/>
              </a:lnSpc>
            </a:pPr>
            <a:r>
              <a:rPr lang="en-US" sz="2403">
                <a:solidFill>
                  <a:srgbClr val="0B2F3D"/>
                </a:solidFill>
                <a:latin typeface="Abril Fatface"/>
              </a:rPr>
              <a:t>HCI</a:t>
            </a:r>
          </a:p>
        </p:txBody>
      </p:sp>
      <p:sp>
        <p:nvSpPr>
          <p:cNvPr name="Freeform 6" id="6"/>
          <p:cNvSpPr/>
          <p:nvPr/>
        </p:nvSpPr>
        <p:spPr>
          <a:xfrm flipH="false" flipV="false" rot="0">
            <a:off x="3772502" y="3116143"/>
            <a:ext cx="3630502" cy="3630502"/>
          </a:xfrm>
          <a:custGeom>
            <a:avLst/>
            <a:gdLst/>
            <a:ahLst/>
            <a:cxnLst/>
            <a:rect r="r" b="b" t="t" l="l"/>
            <a:pathLst>
              <a:path h="3630502" w="3630502">
                <a:moveTo>
                  <a:pt x="0" y="0"/>
                </a:moveTo>
                <a:lnTo>
                  <a:pt x="3630501" y="0"/>
                </a:lnTo>
                <a:lnTo>
                  <a:pt x="3630501" y="3630501"/>
                </a:lnTo>
                <a:lnTo>
                  <a:pt x="0" y="3630501"/>
                </a:lnTo>
                <a:lnTo>
                  <a:pt x="0" y="0"/>
                </a:lnTo>
                <a:close/>
              </a:path>
            </a:pathLst>
          </a:custGeom>
          <a:blipFill>
            <a:blip r:embed="rId8">
              <a:alphaModFix amt="5000"/>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1127953" y="3314773"/>
            <a:ext cx="2837586" cy="3024558"/>
          </a:xfrm>
          <a:custGeom>
            <a:avLst/>
            <a:gdLst/>
            <a:ahLst/>
            <a:cxnLst/>
            <a:rect r="r" b="b" t="t" l="l"/>
            <a:pathLst>
              <a:path h="3024558" w="2837586">
                <a:moveTo>
                  <a:pt x="0" y="0"/>
                </a:moveTo>
                <a:lnTo>
                  <a:pt x="2837586" y="0"/>
                </a:lnTo>
                <a:lnTo>
                  <a:pt x="2837586" y="3024558"/>
                </a:lnTo>
                <a:lnTo>
                  <a:pt x="0" y="3024558"/>
                </a:lnTo>
                <a:lnTo>
                  <a:pt x="0" y="0"/>
                </a:lnTo>
                <a:close/>
              </a:path>
            </a:pathLst>
          </a:custGeom>
          <a:blipFill>
            <a:blip r:embed="rId10">
              <a:alphaModFix amt="500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3072510" y="4883635"/>
            <a:ext cx="2287222" cy="2287222"/>
          </a:xfrm>
          <a:custGeom>
            <a:avLst/>
            <a:gdLst/>
            <a:ahLst/>
            <a:cxnLst/>
            <a:rect r="r" b="b" t="t" l="l"/>
            <a:pathLst>
              <a:path h="2287222" w="2287222">
                <a:moveTo>
                  <a:pt x="0" y="0"/>
                </a:moveTo>
                <a:lnTo>
                  <a:pt x="2287222" y="0"/>
                </a:lnTo>
                <a:lnTo>
                  <a:pt x="2287222" y="2287222"/>
                </a:lnTo>
                <a:lnTo>
                  <a:pt x="0" y="2287222"/>
                </a:lnTo>
                <a:lnTo>
                  <a:pt x="0" y="0"/>
                </a:lnTo>
                <a:close/>
              </a:path>
            </a:pathLst>
          </a:custGeom>
          <a:blipFill>
            <a:blip r:embed="rId12">
              <a:alphaModFix amt="7999"/>
              <a:extLst>
                <a:ext uri="{96DAC541-7B7A-43D3-8B79-37D633B846F1}">
                  <asvg:svgBlip xmlns:asvg="http://schemas.microsoft.com/office/drawing/2016/SVG/main" r:embed="rId13"/>
                </a:ext>
              </a:extLst>
            </a:blip>
            <a:stretch>
              <a:fillRect l="0" t="0" r="0" b="0"/>
            </a:stretch>
          </a:blipFill>
        </p:spPr>
      </p:sp>
      <p:sp>
        <p:nvSpPr>
          <p:cNvPr name="TextBox 9" id="9"/>
          <p:cNvSpPr txBox="true"/>
          <p:nvPr/>
        </p:nvSpPr>
        <p:spPr>
          <a:xfrm rot="0">
            <a:off x="5392684" y="4343702"/>
            <a:ext cx="7502632" cy="1252449"/>
          </a:xfrm>
          <a:prstGeom prst="rect">
            <a:avLst/>
          </a:prstGeom>
        </p:spPr>
        <p:txBody>
          <a:bodyPr anchor="t" rtlCol="false" tIns="0" lIns="0" bIns="0" rIns="0">
            <a:spAutoFit/>
          </a:bodyPr>
          <a:lstStyle/>
          <a:p>
            <a:pPr algn="ctr">
              <a:lnSpc>
                <a:spcPts val="9110"/>
              </a:lnSpc>
            </a:pPr>
            <a:r>
              <a:rPr lang="en-US" sz="10122">
                <a:solidFill>
                  <a:srgbClr val="0B2F3D"/>
                </a:solidFill>
                <a:latin typeface="Abril Fatface"/>
              </a:rPr>
              <a:t>THANKS</a:t>
            </a:r>
          </a:p>
        </p:txBody>
      </p:sp>
      <p:sp>
        <p:nvSpPr>
          <p:cNvPr name="TextBox 10" id="10"/>
          <p:cNvSpPr txBox="true"/>
          <p:nvPr/>
        </p:nvSpPr>
        <p:spPr>
          <a:xfrm rot="0">
            <a:off x="5741254" y="5829287"/>
            <a:ext cx="6805492" cy="399761"/>
          </a:xfrm>
          <a:prstGeom prst="rect">
            <a:avLst/>
          </a:prstGeom>
        </p:spPr>
        <p:txBody>
          <a:bodyPr anchor="t" rtlCol="false" tIns="0" lIns="0" bIns="0" rIns="0">
            <a:spAutoFit/>
          </a:bodyPr>
          <a:lstStyle/>
          <a:p>
            <a:pPr algn="ctr">
              <a:lnSpc>
                <a:spcPts val="2988"/>
              </a:lnSpc>
            </a:pPr>
            <a:r>
              <a:rPr lang="en-US" sz="2988" spc="262">
                <a:solidFill>
                  <a:srgbClr val="0B2F3D"/>
                </a:solidFill>
                <a:latin typeface="Roboto"/>
              </a:rPr>
              <a:t>FOR YOUR ATTENTION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58300"/>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221158" y="1706895"/>
            <a:ext cx="5829482" cy="5638699"/>
          </a:xfrm>
          <a:custGeom>
            <a:avLst/>
            <a:gdLst/>
            <a:ahLst/>
            <a:cxnLst/>
            <a:rect r="r" b="b" t="t" l="l"/>
            <a:pathLst>
              <a:path h="5638699" w="5829482">
                <a:moveTo>
                  <a:pt x="0" y="0"/>
                </a:moveTo>
                <a:lnTo>
                  <a:pt x="5829482" y="0"/>
                </a:lnTo>
                <a:lnTo>
                  <a:pt x="5829482" y="5638699"/>
                </a:lnTo>
                <a:lnTo>
                  <a:pt x="0" y="5638699"/>
                </a:lnTo>
                <a:lnTo>
                  <a:pt x="0" y="0"/>
                </a:lnTo>
                <a:close/>
              </a:path>
            </a:pathLst>
          </a:custGeom>
          <a:blipFill>
            <a:blip r:embed="rId6">
              <a:alphaModFix amt="6999"/>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370624" y="8176556"/>
            <a:ext cx="2837586" cy="3024558"/>
          </a:xfrm>
          <a:custGeom>
            <a:avLst/>
            <a:gdLst/>
            <a:ahLst/>
            <a:cxnLst/>
            <a:rect r="r" b="b" t="t" l="l"/>
            <a:pathLst>
              <a:path h="3024558" w="2837586">
                <a:moveTo>
                  <a:pt x="0" y="0"/>
                </a:moveTo>
                <a:lnTo>
                  <a:pt x="2837586" y="0"/>
                </a:lnTo>
                <a:lnTo>
                  <a:pt x="2837586" y="3024558"/>
                </a:lnTo>
                <a:lnTo>
                  <a:pt x="0" y="3024558"/>
                </a:lnTo>
                <a:lnTo>
                  <a:pt x="0" y="0"/>
                </a:lnTo>
                <a:close/>
              </a:path>
            </a:pathLst>
          </a:custGeom>
          <a:blipFill>
            <a:blip r:embed="rId8">
              <a:alphaModFix amt="5000"/>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728692" y="2743713"/>
            <a:ext cx="3630502" cy="3630502"/>
          </a:xfrm>
          <a:custGeom>
            <a:avLst/>
            <a:gdLst/>
            <a:ahLst/>
            <a:cxnLst/>
            <a:rect r="r" b="b" t="t" l="l"/>
            <a:pathLst>
              <a:path h="3630502" w="3630502">
                <a:moveTo>
                  <a:pt x="0" y="0"/>
                </a:moveTo>
                <a:lnTo>
                  <a:pt x="3630502" y="0"/>
                </a:lnTo>
                <a:lnTo>
                  <a:pt x="3630502" y="3630502"/>
                </a:lnTo>
                <a:lnTo>
                  <a:pt x="0" y="3630502"/>
                </a:lnTo>
                <a:lnTo>
                  <a:pt x="0" y="0"/>
                </a:lnTo>
                <a:close/>
              </a:path>
            </a:pathLst>
          </a:custGeom>
          <a:blipFill>
            <a:blip r:embed="rId10">
              <a:alphaModFix amt="500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028700" y="4511206"/>
            <a:ext cx="2287222" cy="2287222"/>
          </a:xfrm>
          <a:custGeom>
            <a:avLst/>
            <a:gdLst/>
            <a:ahLst/>
            <a:cxnLst/>
            <a:rect r="r" b="b" t="t" l="l"/>
            <a:pathLst>
              <a:path h="2287222" w="2287222">
                <a:moveTo>
                  <a:pt x="0" y="0"/>
                </a:moveTo>
                <a:lnTo>
                  <a:pt x="2287222" y="0"/>
                </a:lnTo>
                <a:lnTo>
                  <a:pt x="2287222" y="2287222"/>
                </a:lnTo>
                <a:lnTo>
                  <a:pt x="0" y="2287222"/>
                </a:lnTo>
                <a:lnTo>
                  <a:pt x="0" y="0"/>
                </a:lnTo>
                <a:close/>
              </a:path>
            </a:pathLst>
          </a:custGeom>
          <a:blipFill>
            <a:blip r:embed="rId12">
              <a:alphaModFix amt="7999"/>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0371719" y="1849842"/>
            <a:ext cx="6697081" cy="5846109"/>
          </a:xfrm>
          <a:custGeom>
            <a:avLst/>
            <a:gdLst/>
            <a:ahLst/>
            <a:cxnLst/>
            <a:rect r="r" b="b" t="t" l="l"/>
            <a:pathLst>
              <a:path h="5846109" w="6697081">
                <a:moveTo>
                  <a:pt x="0" y="0"/>
                </a:moveTo>
                <a:lnTo>
                  <a:pt x="6697081" y="0"/>
                </a:lnTo>
                <a:lnTo>
                  <a:pt x="6697081" y="5846108"/>
                </a:lnTo>
                <a:lnTo>
                  <a:pt x="0" y="5846108"/>
                </a:lnTo>
                <a:lnTo>
                  <a:pt x="0" y="0"/>
                </a:lnTo>
                <a:close/>
              </a:path>
            </a:pathLst>
          </a:custGeom>
          <a:blipFill>
            <a:blip r:embed="rId14"/>
            <a:stretch>
              <a:fillRect l="0" t="0" r="0" b="0"/>
            </a:stretch>
          </a:blipFill>
        </p:spPr>
      </p:sp>
      <p:sp>
        <p:nvSpPr>
          <p:cNvPr name="TextBox 9" id="9"/>
          <p:cNvSpPr txBox="true"/>
          <p:nvPr/>
        </p:nvSpPr>
        <p:spPr>
          <a:xfrm rot="0">
            <a:off x="1028700" y="730204"/>
            <a:ext cx="1853763" cy="298496"/>
          </a:xfrm>
          <a:prstGeom prst="rect">
            <a:avLst/>
          </a:prstGeom>
        </p:spPr>
        <p:txBody>
          <a:bodyPr anchor="t" rtlCol="false" tIns="0" lIns="0" bIns="0" rIns="0">
            <a:spAutoFit/>
          </a:bodyPr>
          <a:lstStyle/>
          <a:p>
            <a:pPr algn="l">
              <a:lnSpc>
                <a:spcPts val="2162"/>
              </a:lnSpc>
            </a:pPr>
            <a:r>
              <a:rPr lang="en-US" sz="2403">
                <a:solidFill>
                  <a:srgbClr val="0B2F3D"/>
                </a:solidFill>
                <a:latin typeface="Abril Fatface"/>
              </a:rPr>
              <a:t>HCI</a:t>
            </a:r>
          </a:p>
        </p:txBody>
      </p:sp>
      <p:sp>
        <p:nvSpPr>
          <p:cNvPr name="TextBox 10" id="10"/>
          <p:cNvSpPr txBox="true"/>
          <p:nvPr/>
        </p:nvSpPr>
        <p:spPr>
          <a:xfrm rot="0">
            <a:off x="2575131" y="2563701"/>
            <a:ext cx="6795493" cy="933450"/>
          </a:xfrm>
          <a:prstGeom prst="rect">
            <a:avLst/>
          </a:prstGeom>
        </p:spPr>
        <p:txBody>
          <a:bodyPr anchor="t" rtlCol="false" tIns="0" lIns="0" bIns="0" rIns="0">
            <a:spAutoFit/>
          </a:bodyPr>
          <a:lstStyle/>
          <a:p>
            <a:pPr algn="l">
              <a:lnSpc>
                <a:spcPts val="6750"/>
              </a:lnSpc>
            </a:pPr>
            <a:r>
              <a:rPr lang="en-US" sz="7500">
                <a:solidFill>
                  <a:srgbClr val="0B2F3D"/>
                </a:solidFill>
                <a:latin typeface="Abril Fatface"/>
              </a:rPr>
              <a:t>Usability Test</a:t>
            </a:r>
          </a:p>
        </p:txBody>
      </p:sp>
      <p:sp>
        <p:nvSpPr>
          <p:cNvPr name="TextBox 11" id="11"/>
          <p:cNvSpPr txBox="true"/>
          <p:nvPr/>
        </p:nvSpPr>
        <p:spPr>
          <a:xfrm rot="0">
            <a:off x="2575131" y="3845511"/>
            <a:ext cx="7412004" cy="3381569"/>
          </a:xfrm>
          <a:prstGeom prst="rect">
            <a:avLst/>
          </a:prstGeom>
        </p:spPr>
        <p:txBody>
          <a:bodyPr anchor="t" rtlCol="false" tIns="0" lIns="0" bIns="0" rIns="0">
            <a:spAutoFit/>
          </a:bodyPr>
          <a:lstStyle/>
          <a:p>
            <a:pPr algn="l">
              <a:lnSpc>
                <a:spcPts val="3893"/>
              </a:lnSpc>
            </a:pPr>
            <a:r>
              <a:rPr lang="en-US" sz="2433">
                <a:solidFill>
                  <a:srgbClr val="000000"/>
                </a:solidFill>
                <a:latin typeface="Roboto"/>
              </a:rPr>
              <a:t>Usability testing is a form of non-functional testing aimed at assessing the ease of use and operational efficiency of an application. This testing can be carried out by internal teams or a select group of end-users. During the process, users engage with different features of the application and report any usability issues they experience.</a:t>
            </a:r>
          </a:p>
        </p:txBody>
      </p:sp>
      <p:grpSp>
        <p:nvGrpSpPr>
          <p:cNvPr name="Group 12" id="12"/>
          <p:cNvGrpSpPr/>
          <p:nvPr/>
        </p:nvGrpSpPr>
        <p:grpSpPr>
          <a:xfrm rot="0">
            <a:off x="2575131" y="7794515"/>
            <a:ext cx="4323361" cy="752971"/>
            <a:chOff x="0" y="0"/>
            <a:chExt cx="5764481" cy="1003961"/>
          </a:xfrm>
        </p:grpSpPr>
        <p:grpSp>
          <p:nvGrpSpPr>
            <p:cNvPr name="Group 13" id="13"/>
            <p:cNvGrpSpPr/>
            <p:nvPr/>
          </p:nvGrpSpPr>
          <p:grpSpPr>
            <a:xfrm rot="0">
              <a:off x="0" y="0"/>
              <a:ext cx="5764481" cy="1003961"/>
              <a:chOff x="0" y="0"/>
              <a:chExt cx="2583603" cy="449969"/>
            </a:xfrm>
          </p:grpSpPr>
          <p:sp>
            <p:nvSpPr>
              <p:cNvPr name="Freeform 14" id="14"/>
              <p:cNvSpPr/>
              <p:nvPr/>
            </p:nvSpPr>
            <p:spPr>
              <a:xfrm flipH="false" flipV="false" rot="0">
                <a:off x="0" y="0"/>
                <a:ext cx="2583603" cy="449969"/>
              </a:xfrm>
              <a:custGeom>
                <a:avLst/>
                <a:gdLst/>
                <a:ahLst/>
                <a:cxnLst/>
                <a:rect r="r" b="b" t="t" l="l"/>
                <a:pathLst>
                  <a:path h="449969" w="2583603">
                    <a:moveTo>
                      <a:pt x="2380403" y="0"/>
                    </a:moveTo>
                    <a:cubicBezTo>
                      <a:pt x="2492628" y="0"/>
                      <a:pt x="2583603" y="100729"/>
                      <a:pt x="2583603" y="224984"/>
                    </a:cubicBezTo>
                    <a:cubicBezTo>
                      <a:pt x="2583603" y="349240"/>
                      <a:pt x="2492628" y="449969"/>
                      <a:pt x="2380403" y="449969"/>
                    </a:cubicBezTo>
                    <a:lnTo>
                      <a:pt x="203200" y="449969"/>
                    </a:lnTo>
                    <a:cubicBezTo>
                      <a:pt x="90976" y="449969"/>
                      <a:pt x="0" y="349240"/>
                      <a:pt x="0" y="224984"/>
                    </a:cubicBezTo>
                    <a:cubicBezTo>
                      <a:pt x="0" y="100729"/>
                      <a:pt x="90976" y="0"/>
                      <a:pt x="203200" y="0"/>
                    </a:cubicBezTo>
                    <a:close/>
                  </a:path>
                </a:pathLst>
              </a:custGeom>
              <a:solidFill>
                <a:srgbClr val="ED8C02"/>
              </a:solidFill>
            </p:spPr>
          </p:sp>
          <p:sp>
            <p:nvSpPr>
              <p:cNvPr name="TextBox 15" id="15"/>
              <p:cNvSpPr txBox="true"/>
              <p:nvPr/>
            </p:nvSpPr>
            <p:spPr>
              <a:xfrm>
                <a:off x="0" y="19050"/>
                <a:ext cx="2583603" cy="430919"/>
              </a:xfrm>
              <a:prstGeom prst="rect">
                <a:avLst/>
              </a:prstGeom>
            </p:spPr>
            <p:txBody>
              <a:bodyPr anchor="ctr" rtlCol="false" tIns="50800" lIns="50800" bIns="50800" rIns="50800"/>
              <a:lstStyle/>
              <a:p>
                <a:pPr algn="ctr">
                  <a:lnSpc>
                    <a:spcPts val="1942"/>
                  </a:lnSpc>
                </a:pPr>
              </a:p>
            </p:txBody>
          </p:sp>
        </p:grpSp>
        <p:sp>
          <p:nvSpPr>
            <p:cNvPr name="TextBox 16" id="16"/>
            <p:cNvSpPr txBox="true"/>
            <p:nvPr/>
          </p:nvSpPr>
          <p:spPr>
            <a:xfrm rot="0">
              <a:off x="0" y="251156"/>
              <a:ext cx="5764481" cy="549274"/>
            </a:xfrm>
            <a:prstGeom prst="rect">
              <a:avLst/>
            </a:prstGeom>
          </p:spPr>
          <p:txBody>
            <a:bodyPr anchor="t" rtlCol="false" tIns="0" lIns="0" bIns="0" rIns="0">
              <a:spAutoFit/>
            </a:bodyPr>
            <a:lstStyle/>
            <a:p>
              <a:pPr algn="ctr">
                <a:lnSpc>
                  <a:spcPts val="2999"/>
                </a:lnSpc>
              </a:pPr>
              <a:r>
                <a:rPr lang="en-US" sz="2999">
                  <a:solidFill>
                    <a:srgbClr val="0B2F3D"/>
                  </a:solidFill>
                  <a:latin typeface="Roboto Bold"/>
                </a:rPr>
                <a:t>Usability Test Overview</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58300"/>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730204"/>
            <a:ext cx="1853763" cy="298496"/>
          </a:xfrm>
          <a:prstGeom prst="rect">
            <a:avLst/>
          </a:prstGeom>
        </p:spPr>
        <p:txBody>
          <a:bodyPr anchor="t" rtlCol="false" tIns="0" lIns="0" bIns="0" rIns="0">
            <a:spAutoFit/>
          </a:bodyPr>
          <a:lstStyle/>
          <a:p>
            <a:pPr algn="l">
              <a:lnSpc>
                <a:spcPts val="2162"/>
              </a:lnSpc>
            </a:pPr>
            <a:r>
              <a:rPr lang="en-US" sz="2403">
                <a:solidFill>
                  <a:srgbClr val="0B2F3D"/>
                </a:solidFill>
                <a:latin typeface="Abril Fatface"/>
              </a:rPr>
              <a:t>HCI</a:t>
            </a:r>
          </a:p>
        </p:txBody>
      </p:sp>
      <p:sp>
        <p:nvSpPr>
          <p:cNvPr name="TextBox 5" id="5"/>
          <p:cNvSpPr txBox="true"/>
          <p:nvPr/>
        </p:nvSpPr>
        <p:spPr>
          <a:xfrm rot="0">
            <a:off x="1395648" y="1982871"/>
            <a:ext cx="15496705" cy="2193924"/>
          </a:xfrm>
          <a:prstGeom prst="rect">
            <a:avLst/>
          </a:prstGeom>
        </p:spPr>
        <p:txBody>
          <a:bodyPr anchor="t" rtlCol="false" tIns="0" lIns="0" bIns="0" rIns="0">
            <a:spAutoFit/>
          </a:bodyPr>
          <a:lstStyle/>
          <a:p>
            <a:pPr algn="ctr">
              <a:lnSpc>
                <a:spcPts val="8750"/>
              </a:lnSpc>
            </a:pPr>
            <a:r>
              <a:rPr lang="en-US" sz="7000">
                <a:solidFill>
                  <a:srgbClr val="0B2F3D"/>
                </a:solidFill>
                <a:latin typeface="Abril Fatface"/>
              </a:rPr>
              <a:t>Usability test scenarios and prioritizing tasks</a:t>
            </a:r>
          </a:p>
        </p:txBody>
      </p:sp>
      <p:grpSp>
        <p:nvGrpSpPr>
          <p:cNvPr name="Group 6" id="6"/>
          <p:cNvGrpSpPr/>
          <p:nvPr/>
        </p:nvGrpSpPr>
        <p:grpSpPr>
          <a:xfrm rot="0">
            <a:off x="4625778" y="4699934"/>
            <a:ext cx="9036443" cy="4235953"/>
            <a:chOff x="0" y="0"/>
            <a:chExt cx="12048591" cy="5647938"/>
          </a:xfrm>
        </p:grpSpPr>
        <p:sp>
          <p:nvSpPr>
            <p:cNvPr name="Freeform 7" id="7"/>
            <p:cNvSpPr/>
            <p:nvPr/>
          </p:nvSpPr>
          <p:spPr>
            <a:xfrm flipH="true" flipV="false" rot="0">
              <a:off x="0" y="0"/>
              <a:ext cx="11678067" cy="5647938"/>
            </a:xfrm>
            <a:custGeom>
              <a:avLst/>
              <a:gdLst/>
              <a:ahLst/>
              <a:cxnLst/>
              <a:rect r="r" b="b" t="t" l="l"/>
              <a:pathLst>
                <a:path h="5647938" w="11678067">
                  <a:moveTo>
                    <a:pt x="11678067" y="0"/>
                  </a:moveTo>
                  <a:lnTo>
                    <a:pt x="0" y="0"/>
                  </a:lnTo>
                  <a:lnTo>
                    <a:pt x="0" y="5647938"/>
                  </a:lnTo>
                  <a:lnTo>
                    <a:pt x="11678067" y="5647938"/>
                  </a:lnTo>
                  <a:lnTo>
                    <a:pt x="1167806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688200" y="2056478"/>
              <a:ext cx="2145696" cy="1814089"/>
            </a:xfrm>
            <a:custGeom>
              <a:avLst/>
              <a:gdLst/>
              <a:ahLst/>
              <a:cxnLst/>
              <a:rect r="r" b="b" t="t" l="l"/>
              <a:pathLst>
                <a:path h="1814089" w="2145696">
                  <a:moveTo>
                    <a:pt x="0" y="0"/>
                  </a:moveTo>
                  <a:lnTo>
                    <a:pt x="2145696" y="0"/>
                  </a:lnTo>
                  <a:lnTo>
                    <a:pt x="2145696" y="1814088"/>
                  </a:lnTo>
                  <a:lnTo>
                    <a:pt x="0" y="181408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4860035" y="875246"/>
              <a:ext cx="7188556" cy="1864653"/>
            </a:xfrm>
            <a:prstGeom prst="rect">
              <a:avLst/>
            </a:prstGeom>
          </p:spPr>
          <p:txBody>
            <a:bodyPr anchor="t" rtlCol="false" tIns="0" lIns="0" bIns="0" rIns="0">
              <a:spAutoFit/>
            </a:bodyPr>
            <a:lstStyle/>
            <a:p>
              <a:pPr algn="l">
                <a:lnSpc>
                  <a:spcPts val="5899"/>
                </a:lnSpc>
              </a:pPr>
              <a:r>
                <a:rPr lang="en-US" sz="3410">
                  <a:solidFill>
                    <a:srgbClr val="FFFFFF"/>
                  </a:solidFill>
                  <a:latin typeface="Roboto Bold"/>
                </a:rPr>
                <a:t>ADMIN, STUDENT, INSTRUCTOR</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58300"/>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221158" y="1706895"/>
            <a:ext cx="5829482" cy="5638699"/>
          </a:xfrm>
          <a:custGeom>
            <a:avLst/>
            <a:gdLst/>
            <a:ahLst/>
            <a:cxnLst/>
            <a:rect r="r" b="b" t="t" l="l"/>
            <a:pathLst>
              <a:path h="5638699" w="5829482">
                <a:moveTo>
                  <a:pt x="0" y="0"/>
                </a:moveTo>
                <a:lnTo>
                  <a:pt x="5829482" y="0"/>
                </a:lnTo>
                <a:lnTo>
                  <a:pt x="5829482" y="5638699"/>
                </a:lnTo>
                <a:lnTo>
                  <a:pt x="0" y="5638699"/>
                </a:lnTo>
                <a:lnTo>
                  <a:pt x="0" y="0"/>
                </a:lnTo>
                <a:close/>
              </a:path>
            </a:pathLst>
          </a:custGeom>
          <a:blipFill>
            <a:blip r:embed="rId6">
              <a:alphaModFix amt="6999"/>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370624" y="8176556"/>
            <a:ext cx="2837586" cy="3024558"/>
          </a:xfrm>
          <a:custGeom>
            <a:avLst/>
            <a:gdLst/>
            <a:ahLst/>
            <a:cxnLst/>
            <a:rect r="r" b="b" t="t" l="l"/>
            <a:pathLst>
              <a:path h="3024558" w="2837586">
                <a:moveTo>
                  <a:pt x="0" y="0"/>
                </a:moveTo>
                <a:lnTo>
                  <a:pt x="2837586" y="0"/>
                </a:lnTo>
                <a:lnTo>
                  <a:pt x="2837586" y="3024558"/>
                </a:lnTo>
                <a:lnTo>
                  <a:pt x="0" y="3024558"/>
                </a:lnTo>
                <a:lnTo>
                  <a:pt x="0" y="0"/>
                </a:lnTo>
                <a:close/>
              </a:path>
            </a:pathLst>
          </a:custGeom>
          <a:blipFill>
            <a:blip r:embed="rId8">
              <a:alphaModFix amt="5000"/>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728692" y="2743713"/>
            <a:ext cx="3630502" cy="3630502"/>
          </a:xfrm>
          <a:custGeom>
            <a:avLst/>
            <a:gdLst/>
            <a:ahLst/>
            <a:cxnLst/>
            <a:rect r="r" b="b" t="t" l="l"/>
            <a:pathLst>
              <a:path h="3630502" w="3630502">
                <a:moveTo>
                  <a:pt x="0" y="0"/>
                </a:moveTo>
                <a:lnTo>
                  <a:pt x="3630502" y="0"/>
                </a:lnTo>
                <a:lnTo>
                  <a:pt x="3630502" y="3630502"/>
                </a:lnTo>
                <a:lnTo>
                  <a:pt x="0" y="3630502"/>
                </a:lnTo>
                <a:lnTo>
                  <a:pt x="0" y="0"/>
                </a:lnTo>
                <a:close/>
              </a:path>
            </a:pathLst>
          </a:custGeom>
          <a:blipFill>
            <a:blip r:embed="rId10">
              <a:alphaModFix amt="500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028700" y="4511206"/>
            <a:ext cx="2287222" cy="2287222"/>
          </a:xfrm>
          <a:custGeom>
            <a:avLst/>
            <a:gdLst/>
            <a:ahLst/>
            <a:cxnLst/>
            <a:rect r="r" b="b" t="t" l="l"/>
            <a:pathLst>
              <a:path h="2287222" w="2287222">
                <a:moveTo>
                  <a:pt x="0" y="0"/>
                </a:moveTo>
                <a:lnTo>
                  <a:pt x="2287222" y="0"/>
                </a:lnTo>
                <a:lnTo>
                  <a:pt x="2287222" y="2287222"/>
                </a:lnTo>
                <a:lnTo>
                  <a:pt x="0" y="2287222"/>
                </a:lnTo>
                <a:lnTo>
                  <a:pt x="0" y="0"/>
                </a:lnTo>
                <a:close/>
              </a:path>
            </a:pathLst>
          </a:custGeom>
          <a:blipFill>
            <a:blip r:embed="rId12">
              <a:alphaModFix amt="7999"/>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3424766" y="3230794"/>
            <a:ext cx="3867912" cy="4114800"/>
          </a:xfrm>
          <a:custGeom>
            <a:avLst/>
            <a:gdLst/>
            <a:ahLst/>
            <a:cxnLst/>
            <a:rect r="r" b="b" t="t" l="l"/>
            <a:pathLst>
              <a:path h="4114800" w="3867912">
                <a:moveTo>
                  <a:pt x="0" y="0"/>
                </a:moveTo>
                <a:lnTo>
                  <a:pt x="3867912" y="0"/>
                </a:lnTo>
                <a:lnTo>
                  <a:pt x="3867912"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9" id="9"/>
          <p:cNvSpPr txBox="true"/>
          <p:nvPr/>
        </p:nvSpPr>
        <p:spPr>
          <a:xfrm rot="0">
            <a:off x="1028700" y="730204"/>
            <a:ext cx="1853763" cy="298496"/>
          </a:xfrm>
          <a:prstGeom prst="rect">
            <a:avLst/>
          </a:prstGeom>
        </p:spPr>
        <p:txBody>
          <a:bodyPr anchor="t" rtlCol="false" tIns="0" lIns="0" bIns="0" rIns="0">
            <a:spAutoFit/>
          </a:bodyPr>
          <a:lstStyle/>
          <a:p>
            <a:pPr algn="l">
              <a:lnSpc>
                <a:spcPts val="2162"/>
              </a:lnSpc>
            </a:pPr>
            <a:r>
              <a:rPr lang="en-US" sz="2403">
                <a:solidFill>
                  <a:srgbClr val="0B2F3D"/>
                </a:solidFill>
                <a:latin typeface="Abril Fatface"/>
              </a:rPr>
              <a:t>HCI</a:t>
            </a:r>
          </a:p>
        </p:txBody>
      </p:sp>
      <p:sp>
        <p:nvSpPr>
          <p:cNvPr name="TextBox 10" id="10"/>
          <p:cNvSpPr txBox="true"/>
          <p:nvPr/>
        </p:nvSpPr>
        <p:spPr>
          <a:xfrm rot="0">
            <a:off x="2575131" y="2563701"/>
            <a:ext cx="11000871" cy="933450"/>
          </a:xfrm>
          <a:prstGeom prst="rect">
            <a:avLst/>
          </a:prstGeom>
        </p:spPr>
        <p:txBody>
          <a:bodyPr anchor="t" rtlCol="false" tIns="0" lIns="0" bIns="0" rIns="0">
            <a:spAutoFit/>
          </a:bodyPr>
          <a:lstStyle/>
          <a:p>
            <a:pPr algn="l">
              <a:lnSpc>
                <a:spcPts val="6750"/>
              </a:lnSpc>
            </a:pPr>
            <a:r>
              <a:rPr lang="en-US" sz="7500">
                <a:solidFill>
                  <a:srgbClr val="0B2F3D"/>
                </a:solidFill>
                <a:latin typeface="Abril Fatface"/>
              </a:rPr>
              <a:t>Usability test OF ADMIN</a:t>
            </a:r>
          </a:p>
        </p:txBody>
      </p:sp>
      <p:sp>
        <p:nvSpPr>
          <p:cNvPr name="TextBox 11" id="11"/>
          <p:cNvSpPr txBox="true"/>
          <p:nvPr/>
        </p:nvSpPr>
        <p:spPr>
          <a:xfrm rot="0">
            <a:off x="2575131" y="3850794"/>
            <a:ext cx="11000871" cy="4838894"/>
          </a:xfrm>
          <a:prstGeom prst="rect">
            <a:avLst/>
          </a:prstGeom>
        </p:spPr>
        <p:txBody>
          <a:bodyPr anchor="t" rtlCol="false" tIns="0" lIns="0" bIns="0" rIns="0">
            <a:spAutoFit/>
          </a:bodyPr>
          <a:lstStyle/>
          <a:p>
            <a:pPr algn="l">
              <a:lnSpc>
                <a:spcPts val="3893"/>
              </a:lnSpc>
            </a:pPr>
            <a:r>
              <a:rPr lang="en-US" sz="2433">
                <a:solidFill>
                  <a:srgbClr val="000000"/>
                </a:solidFill>
                <a:latin typeface="Roboto Bold"/>
              </a:rPr>
              <a:t>Login</a:t>
            </a:r>
            <a:r>
              <a:rPr lang="en-US" sz="2433">
                <a:solidFill>
                  <a:srgbClr val="000000"/>
                </a:solidFill>
                <a:latin typeface="Roboto"/>
              </a:rPr>
              <a:t>: Log in to your admin account using your username and password. </a:t>
            </a:r>
          </a:p>
          <a:p>
            <a:pPr algn="l">
              <a:lnSpc>
                <a:spcPts val="3893"/>
              </a:lnSpc>
            </a:pPr>
            <a:r>
              <a:rPr lang="en-US" sz="2433">
                <a:solidFill>
                  <a:srgbClr val="000000"/>
                </a:solidFill>
                <a:latin typeface="Roboto"/>
              </a:rPr>
              <a:t>(Min: 5 clicks, Max: 7 clicks)</a:t>
            </a:r>
          </a:p>
          <a:p>
            <a:pPr algn="l">
              <a:lnSpc>
                <a:spcPts val="3893"/>
              </a:lnSpc>
            </a:pPr>
            <a:r>
              <a:rPr lang="en-US" sz="2433">
                <a:solidFill>
                  <a:srgbClr val="000000"/>
                </a:solidFill>
                <a:latin typeface="Roboto Bold"/>
              </a:rPr>
              <a:t>Add Nationality:</a:t>
            </a:r>
            <a:r>
              <a:rPr lang="en-US" sz="2433">
                <a:solidFill>
                  <a:srgbClr val="000000"/>
                </a:solidFill>
                <a:latin typeface="Roboto"/>
              </a:rPr>
              <a:t> Add a new nationality to the system. </a:t>
            </a:r>
          </a:p>
          <a:p>
            <a:pPr algn="l">
              <a:lnSpc>
                <a:spcPts val="3893"/>
              </a:lnSpc>
            </a:pPr>
            <a:r>
              <a:rPr lang="en-US" sz="2433">
                <a:solidFill>
                  <a:srgbClr val="000000"/>
                </a:solidFill>
                <a:latin typeface="Roboto"/>
              </a:rPr>
              <a:t>(Min: 3 clicks, Max: 5 clicks)</a:t>
            </a:r>
          </a:p>
          <a:p>
            <a:pPr algn="l">
              <a:lnSpc>
                <a:spcPts val="3893"/>
              </a:lnSpc>
            </a:pPr>
            <a:r>
              <a:rPr lang="en-US" sz="2433">
                <a:solidFill>
                  <a:srgbClr val="000000"/>
                </a:solidFill>
                <a:latin typeface="Roboto Bold"/>
              </a:rPr>
              <a:t>Edit Nationality</a:t>
            </a:r>
            <a:r>
              <a:rPr lang="en-US" sz="2433">
                <a:solidFill>
                  <a:srgbClr val="000000"/>
                </a:solidFill>
                <a:latin typeface="Roboto"/>
              </a:rPr>
              <a:t>: Edit an existing nationality in the system. </a:t>
            </a:r>
          </a:p>
          <a:p>
            <a:pPr algn="l">
              <a:lnSpc>
                <a:spcPts val="3893"/>
              </a:lnSpc>
            </a:pPr>
            <a:r>
              <a:rPr lang="en-US" sz="2433">
                <a:solidFill>
                  <a:srgbClr val="000000"/>
                </a:solidFill>
                <a:latin typeface="Roboto"/>
              </a:rPr>
              <a:t>(Min: 4 clicks, Max: 6 clicks)</a:t>
            </a:r>
          </a:p>
          <a:p>
            <a:pPr algn="l">
              <a:lnSpc>
                <a:spcPts val="3893"/>
              </a:lnSpc>
            </a:pPr>
            <a:r>
              <a:rPr lang="en-US" sz="2433">
                <a:solidFill>
                  <a:srgbClr val="000000"/>
                </a:solidFill>
                <a:latin typeface="Roboto Bold"/>
              </a:rPr>
              <a:t>Add Admin:</a:t>
            </a:r>
            <a:r>
              <a:rPr lang="en-US" sz="2433">
                <a:solidFill>
                  <a:srgbClr val="000000"/>
                </a:solidFill>
                <a:latin typeface="Roboto"/>
              </a:rPr>
              <a:t> Add a new admin to the system. (Min: 7 clicks, Max: 10 clicks)</a:t>
            </a:r>
          </a:p>
          <a:p>
            <a:pPr algn="l">
              <a:lnSpc>
                <a:spcPts val="3893"/>
              </a:lnSpc>
            </a:pPr>
            <a:r>
              <a:rPr lang="en-US" sz="2433">
                <a:solidFill>
                  <a:srgbClr val="000000"/>
                </a:solidFill>
                <a:latin typeface="Roboto Bold"/>
              </a:rPr>
              <a:t>Delete Student:</a:t>
            </a:r>
            <a:r>
              <a:rPr lang="en-US" sz="2433">
                <a:solidFill>
                  <a:srgbClr val="000000"/>
                </a:solidFill>
                <a:latin typeface="Roboto"/>
              </a:rPr>
              <a:t> Remove a student from the system. (Min: 3 clicks, Max: 6 clicks)</a:t>
            </a:r>
          </a:p>
          <a:p>
            <a:pPr algn="l">
              <a:lnSpc>
                <a:spcPts val="3893"/>
              </a:lnSpc>
            </a:pPr>
            <a:r>
              <a:rPr lang="en-US" sz="2433">
                <a:solidFill>
                  <a:srgbClr val="000000"/>
                </a:solidFill>
                <a:latin typeface="Roboto Bold"/>
              </a:rPr>
              <a:t>Delete Report:</a:t>
            </a:r>
            <a:r>
              <a:rPr lang="en-US" sz="2433">
                <a:solidFill>
                  <a:srgbClr val="000000"/>
                </a:solidFill>
                <a:latin typeface="Roboto"/>
              </a:rPr>
              <a:t> Remove a report from the system. (Min: 2 clicks, Max: 5 clicks)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58300"/>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221158" y="1706895"/>
            <a:ext cx="5829482" cy="5638699"/>
          </a:xfrm>
          <a:custGeom>
            <a:avLst/>
            <a:gdLst/>
            <a:ahLst/>
            <a:cxnLst/>
            <a:rect r="r" b="b" t="t" l="l"/>
            <a:pathLst>
              <a:path h="5638699" w="5829482">
                <a:moveTo>
                  <a:pt x="0" y="0"/>
                </a:moveTo>
                <a:lnTo>
                  <a:pt x="5829482" y="0"/>
                </a:lnTo>
                <a:lnTo>
                  <a:pt x="5829482" y="5638699"/>
                </a:lnTo>
                <a:lnTo>
                  <a:pt x="0" y="5638699"/>
                </a:lnTo>
                <a:lnTo>
                  <a:pt x="0" y="0"/>
                </a:lnTo>
                <a:close/>
              </a:path>
            </a:pathLst>
          </a:custGeom>
          <a:blipFill>
            <a:blip r:embed="rId6">
              <a:alphaModFix amt="6999"/>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370624" y="8176556"/>
            <a:ext cx="2837586" cy="3024558"/>
          </a:xfrm>
          <a:custGeom>
            <a:avLst/>
            <a:gdLst/>
            <a:ahLst/>
            <a:cxnLst/>
            <a:rect r="r" b="b" t="t" l="l"/>
            <a:pathLst>
              <a:path h="3024558" w="2837586">
                <a:moveTo>
                  <a:pt x="0" y="0"/>
                </a:moveTo>
                <a:lnTo>
                  <a:pt x="2837586" y="0"/>
                </a:lnTo>
                <a:lnTo>
                  <a:pt x="2837586" y="3024558"/>
                </a:lnTo>
                <a:lnTo>
                  <a:pt x="0" y="3024558"/>
                </a:lnTo>
                <a:lnTo>
                  <a:pt x="0" y="0"/>
                </a:lnTo>
                <a:close/>
              </a:path>
            </a:pathLst>
          </a:custGeom>
          <a:blipFill>
            <a:blip r:embed="rId8">
              <a:alphaModFix amt="5000"/>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728692" y="2743713"/>
            <a:ext cx="3630502" cy="3630502"/>
          </a:xfrm>
          <a:custGeom>
            <a:avLst/>
            <a:gdLst/>
            <a:ahLst/>
            <a:cxnLst/>
            <a:rect r="r" b="b" t="t" l="l"/>
            <a:pathLst>
              <a:path h="3630502" w="3630502">
                <a:moveTo>
                  <a:pt x="0" y="0"/>
                </a:moveTo>
                <a:lnTo>
                  <a:pt x="3630502" y="0"/>
                </a:lnTo>
                <a:lnTo>
                  <a:pt x="3630502" y="3630502"/>
                </a:lnTo>
                <a:lnTo>
                  <a:pt x="0" y="3630502"/>
                </a:lnTo>
                <a:lnTo>
                  <a:pt x="0" y="0"/>
                </a:lnTo>
                <a:close/>
              </a:path>
            </a:pathLst>
          </a:custGeom>
          <a:blipFill>
            <a:blip r:embed="rId10">
              <a:alphaModFix amt="500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028700" y="4511206"/>
            <a:ext cx="2287222" cy="2287222"/>
          </a:xfrm>
          <a:custGeom>
            <a:avLst/>
            <a:gdLst/>
            <a:ahLst/>
            <a:cxnLst/>
            <a:rect r="r" b="b" t="t" l="l"/>
            <a:pathLst>
              <a:path h="2287222" w="2287222">
                <a:moveTo>
                  <a:pt x="0" y="0"/>
                </a:moveTo>
                <a:lnTo>
                  <a:pt x="2287222" y="0"/>
                </a:lnTo>
                <a:lnTo>
                  <a:pt x="2287222" y="2287222"/>
                </a:lnTo>
                <a:lnTo>
                  <a:pt x="0" y="2287222"/>
                </a:lnTo>
                <a:lnTo>
                  <a:pt x="0" y="0"/>
                </a:lnTo>
                <a:close/>
              </a:path>
            </a:pathLst>
          </a:custGeom>
          <a:blipFill>
            <a:blip r:embed="rId12">
              <a:alphaModFix amt="7999"/>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4455081" y="3497151"/>
            <a:ext cx="3191117" cy="6272466"/>
          </a:xfrm>
          <a:custGeom>
            <a:avLst/>
            <a:gdLst/>
            <a:ahLst/>
            <a:cxnLst/>
            <a:rect r="r" b="b" t="t" l="l"/>
            <a:pathLst>
              <a:path h="6272466" w="3191117">
                <a:moveTo>
                  <a:pt x="0" y="0"/>
                </a:moveTo>
                <a:lnTo>
                  <a:pt x="3191117" y="0"/>
                </a:lnTo>
                <a:lnTo>
                  <a:pt x="3191117" y="6272466"/>
                </a:lnTo>
                <a:lnTo>
                  <a:pt x="0" y="6272466"/>
                </a:lnTo>
                <a:lnTo>
                  <a:pt x="0" y="0"/>
                </a:lnTo>
                <a:close/>
              </a:path>
            </a:pathLst>
          </a:custGeom>
          <a:blipFill>
            <a:blip r:embed="rId14"/>
            <a:stretch>
              <a:fillRect l="0" t="0" r="0" b="0"/>
            </a:stretch>
          </a:blipFill>
        </p:spPr>
      </p:sp>
      <p:sp>
        <p:nvSpPr>
          <p:cNvPr name="TextBox 9" id="9"/>
          <p:cNvSpPr txBox="true"/>
          <p:nvPr/>
        </p:nvSpPr>
        <p:spPr>
          <a:xfrm rot="0">
            <a:off x="1028700" y="730204"/>
            <a:ext cx="1853763" cy="298496"/>
          </a:xfrm>
          <a:prstGeom prst="rect">
            <a:avLst/>
          </a:prstGeom>
        </p:spPr>
        <p:txBody>
          <a:bodyPr anchor="t" rtlCol="false" tIns="0" lIns="0" bIns="0" rIns="0">
            <a:spAutoFit/>
          </a:bodyPr>
          <a:lstStyle/>
          <a:p>
            <a:pPr algn="l">
              <a:lnSpc>
                <a:spcPts val="2162"/>
              </a:lnSpc>
            </a:pPr>
            <a:r>
              <a:rPr lang="en-US" sz="2403">
                <a:solidFill>
                  <a:srgbClr val="0B2F3D"/>
                </a:solidFill>
                <a:latin typeface="Abril Fatface"/>
              </a:rPr>
              <a:t>HCI</a:t>
            </a:r>
          </a:p>
        </p:txBody>
      </p:sp>
      <p:sp>
        <p:nvSpPr>
          <p:cNvPr name="TextBox 10" id="10"/>
          <p:cNvSpPr txBox="true"/>
          <p:nvPr/>
        </p:nvSpPr>
        <p:spPr>
          <a:xfrm rot="0">
            <a:off x="2575131" y="2563701"/>
            <a:ext cx="12488927" cy="933450"/>
          </a:xfrm>
          <a:prstGeom prst="rect">
            <a:avLst/>
          </a:prstGeom>
        </p:spPr>
        <p:txBody>
          <a:bodyPr anchor="t" rtlCol="false" tIns="0" lIns="0" bIns="0" rIns="0">
            <a:spAutoFit/>
          </a:bodyPr>
          <a:lstStyle/>
          <a:p>
            <a:pPr algn="l">
              <a:lnSpc>
                <a:spcPts val="6750"/>
              </a:lnSpc>
            </a:pPr>
            <a:r>
              <a:rPr lang="en-US" sz="7500">
                <a:solidFill>
                  <a:srgbClr val="0B2F3D"/>
                </a:solidFill>
                <a:latin typeface="Abril Fatface"/>
              </a:rPr>
              <a:t>Usability test OF Instructor</a:t>
            </a:r>
          </a:p>
        </p:txBody>
      </p:sp>
      <p:sp>
        <p:nvSpPr>
          <p:cNvPr name="TextBox 11" id="11"/>
          <p:cNvSpPr txBox="true"/>
          <p:nvPr/>
        </p:nvSpPr>
        <p:spPr>
          <a:xfrm rot="0">
            <a:off x="2575131" y="3850794"/>
            <a:ext cx="11000871" cy="3381569"/>
          </a:xfrm>
          <a:prstGeom prst="rect">
            <a:avLst/>
          </a:prstGeom>
        </p:spPr>
        <p:txBody>
          <a:bodyPr anchor="t" rtlCol="false" tIns="0" lIns="0" bIns="0" rIns="0">
            <a:spAutoFit/>
          </a:bodyPr>
          <a:lstStyle/>
          <a:p>
            <a:pPr algn="l">
              <a:lnSpc>
                <a:spcPts val="3893"/>
              </a:lnSpc>
            </a:pPr>
            <a:r>
              <a:rPr lang="en-US" sz="2433">
                <a:solidFill>
                  <a:srgbClr val="000000"/>
                </a:solidFill>
                <a:latin typeface="Roboto Bold"/>
              </a:rPr>
              <a:t>Delete Course: </a:t>
            </a:r>
            <a:r>
              <a:rPr lang="en-US" sz="2433">
                <a:solidFill>
                  <a:srgbClr val="000000"/>
                </a:solidFill>
                <a:latin typeface="Roboto"/>
              </a:rPr>
              <a:t>Remove a course from the system. (Min: 2 clicks, Max: 5 clicks)</a:t>
            </a:r>
          </a:p>
          <a:p>
            <a:pPr algn="l">
              <a:lnSpc>
                <a:spcPts val="3893"/>
              </a:lnSpc>
            </a:pPr>
            <a:r>
              <a:rPr lang="en-US" sz="2433">
                <a:solidFill>
                  <a:srgbClr val="000000"/>
                </a:solidFill>
                <a:latin typeface="Roboto Bold"/>
              </a:rPr>
              <a:t>Add Exam: </a:t>
            </a:r>
            <a:r>
              <a:rPr lang="en-US" sz="2433">
                <a:solidFill>
                  <a:srgbClr val="000000"/>
                </a:solidFill>
                <a:latin typeface="Roboto"/>
              </a:rPr>
              <a:t>Create a new exam for a course. (Min: 5 clicks, Max: 7 clicks)</a:t>
            </a:r>
          </a:p>
          <a:p>
            <a:pPr algn="l">
              <a:lnSpc>
                <a:spcPts val="3893"/>
              </a:lnSpc>
            </a:pPr>
            <a:r>
              <a:rPr lang="en-US" sz="2433">
                <a:solidFill>
                  <a:srgbClr val="000000"/>
                </a:solidFill>
                <a:latin typeface="Roboto Bold"/>
              </a:rPr>
              <a:t>Add Multiple-Choice Question: </a:t>
            </a:r>
            <a:r>
              <a:rPr lang="en-US" sz="2433">
                <a:solidFill>
                  <a:srgbClr val="000000"/>
                </a:solidFill>
                <a:latin typeface="Roboto"/>
              </a:rPr>
              <a:t>Add a multiple-choice question with an image. (Min: 12 clicks, Max: 16 clicks)</a:t>
            </a:r>
          </a:p>
          <a:p>
            <a:pPr algn="l">
              <a:lnSpc>
                <a:spcPts val="3893"/>
              </a:lnSpc>
            </a:pPr>
            <a:r>
              <a:rPr lang="en-US" sz="2433">
                <a:solidFill>
                  <a:srgbClr val="000000"/>
                </a:solidFill>
                <a:latin typeface="Roboto Bold"/>
              </a:rPr>
              <a:t>Add Essay Question: </a:t>
            </a:r>
            <a:r>
              <a:rPr lang="en-US" sz="2433">
                <a:solidFill>
                  <a:srgbClr val="000000"/>
                </a:solidFill>
                <a:latin typeface="Roboto"/>
              </a:rPr>
              <a:t>Add an essay question without an image. (Min: 9 clicks, Max: 12 clicks)</a:t>
            </a:r>
          </a:p>
          <a:p>
            <a:pPr algn="l">
              <a:lnSpc>
                <a:spcPts val="3893"/>
              </a:lnSpc>
            </a:pPr>
            <a:r>
              <a:rPr lang="en-US" sz="2433">
                <a:solidFill>
                  <a:srgbClr val="000000"/>
                </a:solidFill>
                <a:latin typeface="Roboto Bold"/>
              </a:rPr>
              <a:t>Create Course: </a:t>
            </a:r>
            <a:r>
              <a:rPr lang="en-US" sz="2433">
                <a:solidFill>
                  <a:srgbClr val="000000"/>
                </a:solidFill>
                <a:latin typeface="Roboto"/>
              </a:rPr>
              <a:t>Create a new course. (Min: 23 clicks, Max: 27 clicks)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58300"/>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221158" y="1706895"/>
            <a:ext cx="5829482" cy="5638699"/>
          </a:xfrm>
          <a:custGeom>
            <a:avLst/>
            <a:gdLst/>
            <a:ahLst/>
            <a:cxnLst/>
            <a:rect r="r" b="b" t="t" l="l"/>
            <a:pathLst>
              <a:path h="5638699" w="5829482">
                <a:moveTo>
                  <a:pt x="0" y="0"/>
                </a:moveTo>
                <a:lnTo>
                  <a:pt x="5829482" y="0"/>
                </a:lnTo>
                <a:lnTo>
                  <a:pt x="5829482" y="5638699"/>
                </a:lnTo>
                <a:lnTo>
                  <a:pt x="0" y="5638699"/>
                </a:lnTo>
                <a:lnTo>
                  <a:pt x="0" y="0"/>
                </a:lnTo>
                <a:close/>
              </a:path>
            </a:pathLst>
          </a:custGeom>
          <a:blipFill>
            <a:blip r:embed="rId6">
              <a:alphaModFix amt="6999"/>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370624" y="8176556"/>
            <a:ext cx="2837586" cy="3024558"/>
          </a:xfrm>
          <a:custGeom>
            <a:avLst/>
            <a:gdLst/>
            <a:ahLst/>
            <a:cxnLst/>
            <a:rect r="r" b="b" t="t" l="l"/>
            <a:pathLst>
              <a:path h="3024558" w="2837586">
                <a:moveTo>
                  <a:pt x="0" y="0"/>
                </a:moveTo>
                <a:lnTo>
                  <a:pt x="2837586" y="0"/>
                </a:lnTo>
                <a:lnTo>
                  <a:pt x="2837586" y="3024558"/>
                </a:lnTo>
                <a:lnTo>
                  <a:pt x="0" y="3024558"/>
                </a:lnTo>
                <a:lnTo>
                  <a:pt x="0" y="0"/>
                </a:lnTo>
                <a:close/>
              </a:path>
            </a:pathLst>
          </a:custGeom>
          <a:blipFill>
            <a:blip r:embed="rId8">
              <a:alphaModFix amt="5000"/>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728692" y="2743713"/>
            <a:ext cx="3630502" cy="3630502"/>
          </a:xfrm>
          <a:custGeom>
            <a:avLst/>
            <a:gdLst/>
            <a:ahLst/>
            <a:cxnLst/>
            <a:rect r="r" b="b" t="t" l="l"/>
            <a:pathLst>
              <a:path h="3630502" w="3630502">
                <a:moveTo>
                  <a:pt x="0" y="0"/>
                </a:moveTo>
                <a:lnTo>
                  <a:pt x="3630502" y="0"/>
                </a:lnTo>
                <a:lnTo>
                  <a:pt x="3630502" y="3630502"/>
                </a:lnTo>
                <a:lnTo>
                  <a:pt x="0" y="3630502"/>
                </a:lnTo>
                <a:lnTo>
                  <a:pt x="0" y="0"/>
                </a:lnTo>
                <a:close/>
              </a:path>
            </a:pathLst>
          </a:custGeom>
          <a:blipFill>
            <a:blip r:embed="rId10">
              <a:alphaModFix amt="500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028700" y="4511206"/>
            <a:ext cx="2287222" cy="2287222"/>
          </a:xfrm>
          <a:custGeom>
            <a:avLst/>
            <a:gdLst/>
            <a:ahLst/>
            <a:cxnLst/>
            <a:rect r="r" b="b" t="t" l="l"/>
            <a:pathLst>
              <a:path h="2287222" w="2287222">
                <a:moveTo>
                  <a:pt x="0" y="0"/>
                </a:moveTo>
                <a:lnTo>
                  <a:pt x="2287222" y="0"/>
                </a:lnTo>
                <a:lnTo>
                  <a:pt x="2287222" y="2287222"/>
                </a:lnTo>
                <a:lnTo>
                  <a:pt x="0" y="2287222"/>
                </a:lnTo>
                <a:lnTo>
                  <a:pt x="0" y="0"/>
                </a:lnTo>
                <a:close/>
              </a:path>
            </a:pathLst>
          </a:custGeom>
          <a:blipFill>
            <a:blip r:embed="rId12">
              <a:alphaModFix amt="7999"/>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0789417" y="3529663"/>
            <a:ext cx="7069351" cy="6159172"/>
          </a:xfrm>
          <a:custGeom>
            <a:avLst/>
            <a:gdLst/>
            <a:ahLst/>
            <a:cxnLst/>
            <a:rect r="r" b="b" t="t" l="l"/>
            <a:pathLst>
              <a:path h="6159172" w="7069351">
                <a:moveTo>
                  <a:pt x="0" y="0"/>
                </a:moveTo>
                <a:lnTo>
                  <a:pt x="7069351" y="0"/>
                </a:lnTo>
                <a:lnTo>
                  <a:pt x="7069351" y="6159172"/>
                </a:lnTo>
                <a:lnTo>
                  <a:pt x="0" y="6159172"/>
                </a:lnTo>
                <a:lnTo>
                  <a:pt x="0" y="0"/>
                </a:lnTo>
                <a:close/>
              </a:path>
            </a:pathLst>
          </a:custGeom>
          <a:blipFill>
            <a:blip r:embed="rId14"/>
            <a:stretch>
              <a:fillRect l="0" t="0" r="0" b="0"/>
            </a:stretch>
          </a:blipFill>
        </p:spPr>
      </p:sp>
      <p:sp>
        <p:nvSpPr>
          <p:cNvPr name="TextBox 9" id="9"/>
          <p:cNvSpPr txBox="true"/>
          <p:nvPr/>
        </p:nvSpPr>
        <p:spPr>
          <a:xfrm rot="0">
            <a:off x="1028700" y="730204"/>
            <a:ext cx="1853763" cy="298496"/>
          </a:xfrm>
          <a:prstGeom prst="rect">
            <a:avLst/>
          </a:prstGeom>
        </p:spPr>
        <p:txBody>
          <a:bodyPr anchor="t" rtlCol="false" tIns="0" lIns="0" bIns="0" rIns="0">
            <a:spAutoFit/>
          </a:bodyPr>
          <a:lstStyle/>
          <a:p>
            <a:pPr algn="l">
              <a:lnSpc>
                <a:spcPts val="2162"/>
              </a:lnSpc>
            </a:pPr>
            <a:r>
              <a:rPr lang="en-US" sz="2403">
                <a:solidFill>
                  <a:srgbClr val="0B2F3D"/>
                </a:solidFill>
                <a:latin typeface="Abril Fatface"/>
              </a:rPr>
              <a:t>HCI</a:t>
            </a:r>
          </a:p>
        </p:txBody>
      </p:sp>
      <p:sp>
        <p:nvSpPr>
          <p:cNvPr name="TextBox 10" id="10"/>
          <p:cNvSpPr txBox="true"/>
          <p:nvPr/>
        </p:nvSpPr>
        <p:spPr>
          <a:xfrm rot="0">
            <a:off x="2575131" y="2563701"/>
            <a:ext cx="12488927" cy="933450"/>
          </a:xfrm>
          <a:prstGeom prst="rect">
            <a:avLst/>
          </a:prstGeom>
        </p:spPr>
        <p:txBody>
          <a:bodyPr anchor="t" rtlCol="false" tIns="0" lIns="0" bIns="0" rIns="0">
            <a:spAutoFit/>
          </a:bodyPr>
          <a:lstStyle/>
          <a:p>
            <a:pPr algn="l">
              <a:lnSpc>
                <a:spcPts val="6750"/>
              </a:lnSpc>
            </a:pPr>
            <a:r>
              <a:rPr lang="en-US" sz="7500">
                <a:solidFill>
                  <a:srgbClr val="0B2F3D"/>
                </a:solidFill>
                <a:latin typeface="Abril Fatface"/>
              </a:rPr>
              <a:t>Usability test OF Student</a:t>
            </a:r>
          </a:p>
        </p:txBody>
      </p:sp>
      <p:sp>
        <p:nvSpPr>
          <p:cNvPr name="TextBox 11" id="11"/>
          <p:cNvSpPr txBox="true"/>
          <p:nvPr/>
        </p:nvSpPr>
        <p:spPr>
          <a:xfrm rot="0">
            <a:off x="2575131" y="3850794"/>
            <a:ext cx="7118984" cy="1924244"/>
          </a:xfrm>
          <a:prstGeom prst="rect">
            <a:avLst/>
          </a:prstGeom>
        </p:spPr>
        <p:txBody>
          <a:bodyPr anchor="t" rtlCol="false" tIns="0" lIns="0" bIns="0" rIns="0">
            <a:spAutoFit/>
          </a:bodyPr>
          <a:lstStyle/>
          <a:p>
            <a:pPr algn="l">
              <a:lnSpc>
                <a:spcPts val="3893"/>
              </a:lnSpc>
            </a:pPr>
            <a:r>
              <a:rPr lang="en-US" sz="2433">
                <a:solidFill>
                  <a:srgbClr val="000000"/>
                </a:solidFill>
                <a:latin typeface="Roboto Bold"/>
              </a:rPr>
              <a:t>Update Profile Image:</a:t>
            </a:r>
            <a:r>
              <a:rPr lang="en-US" sz="2433">
                <a:solidFill>
                  <a:srgbClr val="000000"/>
                </a:solidFill>
                <a:latin typeface="Roboto"/>
              </a:rPr>
              <a:t> Change your profile picture. (Min: 6 clicks, Max: 10 clicks)</a:t>
            </a:r>
          </a:p>
          <a:p>
            <a:pPr algn="l">
              <a:lnSpc>
                <a:spcPts val="3893"/>
              </a:lnSpc>
            </a:pPr>
            <a:r>
              <a:rPr lang="en-US" sz="2433">
                <a:solidFill>
                  <a:srgbClr val="000000"/>
                </a:solidFill>
                <a:latin typeface="Roboto Bold"/>
              </a:rPr>
              <a:t>Show Exam Page:</a:t>
            </a:r>
            <a:r>
              <a:rPr lang="en-US" sz="2433">
                <a:solidFill>
                  <a:srgbClr val="000000"/>
                </a:solidFill>
                <a:latin typeface="Roboto"/>
              </a:rPr>
              <a:t> Navigate to the exam page. </a:t>
            </a:r>
          </a:p>
          <a:p>
            <a:pPr algn="l">
              <a:lnSpc>
                <a:spcPts val="3893"/>
              </a:lnSpc>
            </a:pPr>
            <a:r>
              <a:rPr lang="en-US" sz="2433">
                <a:solidFill>
                  <a:srgbClr val="000000"/>
                </a:solidFill>
                <a:latin typeface="Roboto"/>
              </a:rPr>
              <a:t>(Min: 5 clicks, Max: 8 clicks)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DAGH8_JLkrU</dc:identifier>
  <dcterms:modified xsi:type="dcterms:W3CDTF">2011-08-01T06:04:30Z</dcterms:modified>
  <cp:revision>1</cp:revision>
  <dc:title>White and Orange Minimalist Illustrated Thesis Defense Presentation</dc:title>
</cp:coreProperties>
</file>