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Nested Classes(</a:t>
            </a:r>
            <a:r>
              <a:rPr lang="en-US" dirty="0"/>
              <a:t>Inner Classes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Outer{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//</a:t>
            </a:r>
            <a:r>
              <a:rPr lang="en-US" dirty="0"/>
              <a:t>code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class</a:t>
            </a:r>
            <a:r>
              <a:rPr lang="en-US" dirty="0"/>
              <a:t> Inner{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	//</a:t>
            </a:r>
            <a:r>
              <a:rPr lang="en-US" dirty="0"/>
              <a:t>code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324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b="1" dirty="0"/>
              <a:t>class</a:t>
            </a:r>
            <a:r>
              <a:rPr lang="en-US" sz="3300" dirty="0"/>
              <a:t> </a:t>
            </a:r>
            <a:r>
              <a:rPr lang="en-US" sz="3300" dirty="0" smtClean="0"/>
              <a:t>Outer{</a:t>
            </a:r>
            <a:r>
              <a:rPr lang="en-US" sz="3300" dirty="0"/>
              <a:t>  </a:t>
            </a:r>
          </a:p>
          <a:p>
            <a:pPr marL="0" indent="0">
              <a:buNone/>
            </a:pPr>
            <a:r>
              <a:rPr lang="en-US" sz="3300" dirty="0"/>
              <a:t> </a:t>
            </a:r>
            <a:r>
              <a:rPr lang="en-US" sz="3300" dirty="0" smtClean="0"/>
              <a:t>	</a:t>
            </a:r>
            <a:r>
              <a:rPr lang="en-US" sz="3300" b="1" dirty="0" smtClean="0"/>
              <a:t>private</a:t>
            </a:r>
            <a:r>
              <a:rPr lang="en-US" sz="3300" dirty="0"/>
              <a:t> </a:t>
            </a:r>
            <a:r>
              <a:rPr lang="en-US" sz="3300" b="1" dirty="0" err="1"/>
              <a:t>int</a:t>
            </a:r>
            <a:r>
              <a:rPr lang="en-US" sz="3300" dirty="0"/>
              <a:t> data=30;  </a:t>
            </a:r>
          </a:p>
          <a:p>
            <a:pPr marL="0" indent="0">
              <a:buNone/>
            </a:pPr>
            <a:r>
              <a:rPr lang="en-US" sz="3300" dirty="0"/>
              <a:t> </a:t>
            </a:r>
            <a:r>
              <a:rPr lang="en-US" sz="3300" dirty="0" smtClean="0"/>
              <a:t>	</a:t>
            </a:r>
            <a:r>
              <a:rPr lang="en-US" sz="3300" b="1" dirty="0" smtClean="0"/>
              <a:t>class</a:t>
            </a:r>
            <a:r>
              <a:rPr lang="en-US" sz="3300" dirty="0"/>
              <a:t> Inner{  </a:t>
            </a:r>
          </a:p>
          <a:p>
            <a:pPr marL="0" indent="0">
              <a:buNone/>
            </a:pPr>
            <a:r>
              <a:rPr lang="en-US" sz="3300" dirty="0"/>
              <a:t>  </a:t>
            </a:r>
            <a:r>
              <a:rPr lang="en-US" sz="3300" dirty="0" smtClean="0"/>
              <a:t>		</a:t>
            </a:r>
            <a:r>
              <a:rPr lang="en-US" sz="3300" b="1" dirty="0" smtClean="0"/>
              <a:t>void</a:t>
            </a:r>
            <a:r>
              <a:rPr lang="en-US" sz="3300" dirty="0"/>
              <a:t> </a:t>
            </a:r>
            <a:r>
              <a:rPr lang="en-US" sz="3300" dirty="0" err="1"/>
              <a:t>msg</a:t>
            </a:r>
            <a:r>
              <a:rPr lang="en-US" sz="3300" dirty="0" smtClean="0"/>
              <a:t>(){ 	</a:t>
            </a:r>
            <a:r>
              <a:rPr lang="en-US" sz="3300" dirty="0" err="1" smtClean="0"/>
              <a:t>System.out.println</a:t>
            </a:r>
            <a:r>
              <a:rPr lang="en-US" sz="3300" dirty="0"/>
              <a:t>("data is "+data</a:t>
            </a:r>
            <a:r>
              <a:rPr lang="en-US" sz="3300" dirty="0" smtClean="0"/>
              <a:t>);	}</a:t>
            </a:r>
            <a:r>
              <a:rPr lang="en-US" sz="3300" dirty="0"/>
              <a:t>  </a:t>
            </a:r>
          </a:p>
          <a:p>
            <a:pPr marL="0" indent="0">
              <a:buNone/>
            </a:pPr>
            <a:r>
              <a:rPr lang="en-US" sz="3300" dirty="0"/>
              <a:t> </a:t>
            </a:r>
            <a:r>
              <a:rPr lang="en-US" sz="3300" dirty="0" smtClean="0"/>
              <a:t>	}</a:t>
            </a:r>
            <a:r>
              <a:rPr lang="en-US" sz="3300" dirty="0"/>
              <a:t>  </a:t>
            </a:r>
          </a:p>
          <a:p>
            <a:pPr marL="0" indent="0">
              <a:buNone/>
            </a:pPr>
            <a:r>
              <a:rPr lang="en-US" sz="3300" dirty="0"/>
              <a:t> </a:t>
            </a:r>
            <a:r>
              <a:rPr lang="en-US" sz="3300" dirty="0" smtClean="0"/>
              <a:t>	</a:t>
            </a:r>
            <a:r>
              <a:rPr lang="en-US" sz="3300" b="1" dirty="0" smtClean="0"/>
              <a:t>public</a:t>
            </a:r>
            <a:r>
              <a:rPr lang="en-US" sz="3300" dirty="0"/>
              <a:t> </a:t>
            </a:r>
            <a:r>
              <a:rPr lang="en-US" sz="3300" b="1" dirty="0"/>
              <a:t>static</a:t>
            </a:r>
            <a:r>
              <a:rPr lang="en-US" sz="3300" dirty="0"/>
              <a:t> </a:t>
            </a:r>
            <a:r>
              <a:rPr lang="en-US" sz="3300" b="1" dirty="0"/>
              <a:t>void</a:t>
            </a:r>
            <a:r>
              <a:rPr lang="en-US" sz="3300" dirty="0"/>
              <a:t> main(String </a:t>
            </a:r>
            <a:r>
              <a:rPr lang="en-US" sz="3300" dirty="0" err="1"/>
              <a:t>args</a:t>
            </a:r>
            <a:r>
              <a:rPr lang="en-US" sz="3300" dirty="0"/>
              <a:t>[]){  </a:t>
            </a:r>
          </a:p>
          <a:p>
            <a:pPr marL="0" indent="0">
              <a:buNone/>
            </a:pPr>
            <a:r>
              <a:rPr lang="en-US" sz="3300" dirty="0"/>
              <a:t>  </a:t>
            </a:r>
            <a:r>
              <a:rPr lang="en-US" sz="3300" dirty="0" smtClean="0"/>
              <a:t>	Outer</a:t>
            </a:r>
            <a:r>
              <a:rPr lang="en-US" sz="3300" dirty="0"/>
              <a:t> </a:t>
            </a:r>
            <a:r>
              <a:rPr lang="en-US" sz="3300" dirty="0" err="1"/>
              <a:t>obj</a:t>
            </a:r>
            <a:r>
              <a:rPr lang="en-US" sz="3300" dirty="0"/>
              <a:t>=</a:t>
            </a:r>
            <a:r>
              <a:rPr lang="en-US" sz="3300" b="1" dirty="0"/>
              <a:t>new</a:t>
            </a:r>
            <a:r>
              <a:rPr lang="en-US" sz="3300" dirty="0"/>
              <a:t> </a:t>
            </a:r>
            <a:r>
              <a:rPr lang="en-US" sz="3300" dirty="0" smtClean="0"/>
              <a:t>Outer();</a:t>
            </a:r>
            <a:r>
              <a:rPr lang="en-US" sz="3300" dirty="0"/>
              <a:t>  </a:t>
            </a:r>
          </a:p>
          <a:p>
            <a:pPr marL="0" indent="0">
              <a:buNone/>
            </a:pPr>
            <a:r>
              <a:rPr lang="en-US" sz="3300" dirty="0"/>
              <a:t>  </a:t>
            </a:r>
            <a:r>
              <a:rPr lang="en-US" sz="3300" dirty="0" smtClean="0"/>
              <a:t>	</a:t>
            </a:r>
            <a:r>
              <a:rPr lang="en-US" sz="3300" dirty="0" err="1" smtClean="0"/>
              <a:t>Outer.Inner</a:t>
            </a:r>
            <a:r>
              <a:rPr lang="en-US" sz="3300" dirty="0"/>
              <a:t> in=</a:t>
            </a:r>
            <a:r>
              <a:rPr lang="en-US" sz="3300" dirty="0" err="1"/>
              <a:t>obj.</a:t>
            </a:r>
            <a:r>
              <a:rPr lang="en-US" sz="3300" b="1" dirty="0" err="1"/>
              <a:t>new</a:t>
            </a:r>
            <a:r>
              <a:rPr lang="en-US" sz="3300" dirty="0"/>
              <a:t> Inner();  </a:t>
            </a:r>
          </a:p>
          <a:p>
            <a:pPr marL="0" indent="0">
              <a:buNone/>
            </a:pPr>
            <a:r>
              <a:rPr lang="en-US" sz="3300" dirty="0"/>
              <a:t>  </a:t>
            </a:r>
            <a:r>
              <a:rPr lang="en-US" sz="3300" dirty="0" smtClean="0"/>
              <a:t>	in.msg</a:t>
            </a:r>
            <a:r>
              <a:rPr lang="en-US" sz="3300" dirty="0"/>
              <a:t>();  </a:t>
            </a:r>
          </a:p>
          <a:p>
            <a:pPr marL="0" indent="0">
              <a:buNone/>
            </a:pPr>
            <a:r>
              <a:rPr lang="en-US" sz="3300" dirty="0"/>
              <a:t> </a:t>
            </a:r>
            <a:r>
              <a:rPr lang="en-US" sz="3300" dirty="0" smtClean="0"/>
              <a:t>	}</a:t>
            </a:r>
            <a:r>
              <a:rPr lang="en-US" sz="3300" dirty="0"/>
              <a:t>  </a:t>
            </a:r>
            <a:r>
              <a:rPr lang="en-US" sz="3300" dirty="0" smtClean="0"/>
              <a:t>}</a:t>
            </a:r>
            <a:r>
              <a:rPr lang="en-US" sz="3300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6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383066" cy="3615267"/>
          </a:xfrm>
        </p:spPr>
        <p:txBody>
          <a:bodyPr/>
          <a:lstStyle/>
          <a:p>
            <a:r>
              <a:rPr lang="en-US" dirty="0"/>
              <a:t>An object or instance of a member's inner class always exists within an object of its outer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The </a:t>
            </a:r>
            <a:r>
              <a:rPr lang="en-US" dirty="0"/>
              <a:t>new operator is used to create the object of member inner </a:t>
            </a:r>
            <a:r>
              <a:rPr lang="en-US" dirty="0" smtClean="0"/>
              <a:t>class </a:t>
            </a:r>
            <a:r>
              <a:rPr lang="en-US" dirty="0"/>
              <a:t>with slightly different syntax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SYNTAX: </a:t>
            </a:r>
            <a:r>
              <a:rPr lang="en-US" dirty="0" err="1" smtClean="0"/>
              <a:t>OuterClassRef.</a:t>
            </a:r>
            <a:r>
              <a:rPr lang="en-US" b="1" dirty="0" err="1" smtClean="0"/>
              <a:t>new</a:t>
            </a:r>
            <a:r>
              <a:rPr lang="en-US" dirty="0"/>
              <a:t> </a:t>
            </a:r>
            <a:r>
              <a:rPr lang="en-US" dirty="0" err="1" smtClean="0"/>
              <a:t>InnerClassConstructor</a:t>
            </a:r>
            <a:r>
              <a:rPr lang="en-US" dirty="0"/>
              <a:t>(); </a:t>
            </a:r>
            <a:endParaRPr lang="en-US" dirty="0" smtClean="0"/>
          </a:p>
          <a:p>
            <a:r>
              <a:rPr lang="en-US" b="1" dirty="0" smtClean="0"/>
              <a:t>Example: </a:t>
            </a:r>
            <a:r>
              <a:rPr lang="en-US" dirty="0" err="1" smtClean="0"/>
              <a:t>obj.</a:t>
            </a:r>
            <a:r>
              <a:rPr lang="en-US" b="1" dirty="0" err="1" smtClean="0"/>
              <a:t>new</a:t>
            </a:r>
            <a:r>
              <a:rPr lang="en-US" dirty="0"/>
              <a:t> Inner(); 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807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java compiler creates two class files in the case of the inner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Java compiler creates a class file named </a:t>
            </a:r>
            <a:r>
              <a:rPr lang="en-US" b="1" dirty="0" err="1">
                <a:solidFill>
                  <a:srgbClr val="FFFF00"/>
                </a:solidFill>
              </a:rPr>
              <a:t>Outer$Inner</a:t>
            </a:r>
            <a:r>
              <a:rPr lang="en-US" dirty="0"/>
              <a:t> in this case. 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must have to create the instance of the outer class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inner </a:t>
            </a:r>
            <a:r>
              <a:rPr lang="en-US" dirty="0"/>
              <a:t>class has the reference of Outer class that is why it can access all the data members of Outer class including private</a:t>
            </a:r>
          </a:p>
        </p:txBody>
      </p:sp>
    </p:spTree>
    <p:extLst>
      <p:ext uri="{BB962C8B-B14F-4D97-AF65-F5344CB8AC3E}">
        <p14:creationId xmlns:p14="http://schemas.microsoft.com/office/powerpoint/2010/main" val="7352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00800"/>
            <a:ext cx="8534400" cy="3837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Internal code 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8575"/>
            <a:ext cx="8534400" cy="6152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java.io.PrintStream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Outer$Inner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final</a:t>
            </a:r>
            <a:r>
              <a:rPr lang="en-US" dirty="0"/>
              <a:t> Outer </a:t>
            </a:r>
            <a:r>
              <a:rPr lang="en-US" b="1" dirty="0"/>
              <a:t>this</a:t>
            </a:r>
            <a:r>
              <a:rPr lang="en-US" dirty="0"/>
              <a:t>$0;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Outer$Inner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    {   </a:t>
            </a:r>
            <a:r>
              <a:rPr lang="en-US" b="1" dirty="0"/>
              <a:t>super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this</a:t>
            </a:r>
            <a:r>
              <a:rPr lang="en-US" dirty="0"/>
              <a:t>$0 = </a:t>
            </a:r>
            <a:r>
              <a:rPr lang="en-US" dirty="0" err="1"/>
              <a:t>Outer.</a:t>
            </a:r>
            <a:r>
              <a:rPr lang="en-US" b="1" dirty="0" err="1"/>
              <a:t>this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    {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()).append("data is ")  </a:t>
            </a:r>
          </a:p>
          <a:p>
            <a:pPr marL="0" indent="0">
              <a:buNone/>
            </a:pPr>
            <a:r>
              <a:rPr lang="en-US" dirty="0"/>
              <a:t>                    .append(Outer.access$000(</a:t>
            </a:r>
            <a:r>
              <a:rPr lang="en-US" dirty="0" err="1"/>
              <a:t>Outer.</a:t>
            </a:r>
            <a:r>
              <a:rPr lang="en-US" b="1" dirty="0" err="1"/>
              <a:t>this</a:t>
            </a:r>
            <a:r>
              <a:rPr lang="en-US" dirty="0"/>
              <a:t>)).</a:t>
            </a:r>
            <a:r>
              <a:rPr lang="en-US" dirty="0" err="1"/>
              <a:t>toString</a:t>
            </a:r>
            <a:r>
              <a:rPr lang="en-US" dirty="0"/>
              <a:t>());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8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anonymous inner class is an inner class without a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And </a:t>
            </a:r>
            <a:r>
              <a:rPr lang="en-US" dirty="0"/>
              <a:t>for which only a single object is created</a:t>
            </a:r>
            <a:r>
              <a:rPr lang="en-US" dirty="0" smtClean="0"/>
              <a:t>.</a:t>
            </a:r>
          </a:p>
          <a:p>
            <a:r>
              <a:rPr lang="en-US" dirty="0"/>
              <a:t>An anonymous inner class can be useful when making an instance of an object with certain "extras" such as overloading methods of a class or interface, without having to actually subclass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class </a:t>
            </a:r>
            <a:r>
              <a:rPr lang="en-US" dirty="0"/>
              <a:t>that has no name is known as an anonymous inner class in </a:t>
            </a:r>
            <a:r>
              <a:rPr lang="en-US" dirty="0" smtClean="0"/>
              <a:t>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used if you have to override a method of class or interface. Java Anonymous inner class can be created in two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 (may be abstract or concrete).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Interface.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0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Person{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eat();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 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Person</a:t>
            </a:r>
            <a:r>
              <a:rPr lang="en-US" dirty="0"/>
              <a:t> p=</a:t>
            </a:r>
            <a:r>
              <a:rPr lang="en-US" b="1" dirty="0"/>
              <a:t>new</a:t>
            </a:r>
            <a:r>
              <a:rPr lang="en-US" dirty="0"/>
              <a:t> Person(){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</a:t>
            </a:r>
            <a:r>
              <a:rPr lang="en-US" b="1" dirty="0" smtClean="0"/>
              <a:t>void</a:t>
            </a:r>
            <a:r>
              <a:rPr lang="en-US" dirty="0"/>
              <a:t> eat(){</a:t>
            </a:r>
            <a:r>
              <a:rPr lang="en-US" dirty="0" err="1"/>
              <a:t>System.out.println</a:t>
            </a:r>
            <a:r>
              <a:rPr lang="en-US" dirty="0"/>
              <a:t>("nice fruits");}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};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p.eat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3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created, but its name is decided by the compiler, which extends the Person class and provides the implementation of the eat() method.</a:t>
            </a:r>
          </a:p>
          <a:p>
            <a:r>
              <a:rPr lang="en-US" dirty="0"/>
              <a:t>An object of the Anonymous class is created that is referred to by 'p,' a reference variable of Person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7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java.io.PrintStream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Test$1</a:t>
            </a:r>
            <a:r>
              <a:rPr lang="en-US" dirty="0"/>
              <a:t> </a:t>
            </a:r>
            <a:r>
              <a:rPr lang="en-US" b="1" dirty="0"/>
              <a:t>extends</a:t>
            </a:r>
            <a:r>
              <a:rPr lang="en-US" dirty="0"/>
              <a:t> Person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TestAnonymousInner$1(){}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void</a:t>
            </a:r>
            <a:r>
              <a:rPr lang="en-US" dirty="0"/>
              <a:t> eat()  </a:t>
            </a:r>
          </a:p>
          <a:p>
            <a:pPr marL="0" indent="0">
              <a:buNone/>
            </a:pPr>
            <a:r>
              <a:rPr lang="en-US" dirty="0"/>
              <a:t>    {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("nice fruits");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nested class is a class that is declared inside the class or interface</a:t>
            </a:r>
            <a:r>
              <a:rPr lang="en-US" dirty="0" smtClean="0"/>
              <a:t>.</a:t>
            </a:r>
          </a:p>
          <a:p>
            <a:r>
              <a:rPr lang="en-US" dirty="0"/>
              <a:t>We use inner classes to logically group classes and interfaces in one place to be more readable and maintainable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It </a:t>
            </a:r>
            <a:r>
              <a:rPr lang="en-US" b="1" dirty="0">
                <a:solidFill>
                  <a:srgbClr val="FFFF00"/>
                </a:solidFill>
              </a:rPr>
              <a:t>can access all the members of the outer class, including private data members and methods.</a:t>
            </a:r>
          </a:p>
        </p:txBody>
      </p:sp>
    </p:spTree>
    <p:extLst>
      <p:ext uri="{BB962C8B-B14F-4D97-AF65-F5344CB8AC3E}">
        <p14:creationId xmlns:p14="http://schemas.microsoft.com/office/powerpoint/2010/main" val="315775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 Eatable{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eat();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Test1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	Eatable</a:t>
            </a:r>
            <a:r>
              <a:rPr lang="en-US" dirty="0"/>
              <a:t> e=</a:t>
            </a:r>
            <a:r>
              <a:rPr lang="en-US" b="1" dirty="0"/>
              <a:t>new</a:t>
            </a:r>
            <a:r>
              <a:rPr lang="en-US" dirty="0"/>
              <a:t> Eatable(){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eat(){</a:t>
            </a:r>
            <a:r>
              <a:rPr lang="en-US" dirty="0" err="1"/>
              <a:t>System.out.println</a:t>
            </a:r>
            <a:r>
              <a:rPr lang="en-US" dirty="0"/>
              <a:t>("nice fruits");}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};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err="1" smtClean="0"/>
              <a:t>e.eat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9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 i.e., created inside a method, is called local inner class in 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inside a block.</a:t>
            </a:r>
          </a:p>
          <a:p>
            <a:r>
              <a:rPr lang="en-US" dirty="0"/>
              <a:t>Sometimes this block can be a for loop, or an if clause</a:t>
            </a:r>
            <a:r>
              <a:rPr lang="en-US" dirty="0" smtClean="0"/>
              <a:t>.</a:t>
            </a:r>
          </a:p>
          <a:p>
            <a:r>
              <a:rPr lang="en-US" dirty="0"/>
              <a:t>Local Inner classes are not a member of any enclosing classes. </a:t>
            </a:r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inner classes cannot have any access modifiers associated with them.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marked as final or abstract.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classes have access to the fields of the class enclosing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4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local_o</a:t>
            </a:r>
            <a:r>
              <a:rPr lang="en-US" dirty="0" smtClean="0"/>
              <a:t> 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private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data=30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void</a:t>
            </a:r>
            <a:r>
              <a:rPr lang="en-US" dirty="0"/>
              <a:t> display(){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	</a:t>
            </a:r>
            <a:r>
              <a:rPr lang="en-US" b="1" dirty="0" smtClean="0"/>
              <a:t>class</a:t>
            </a:r>
            <a:r>
              <a:rPr lang="en-US" dirty="0"/>
              <a:t> Local{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		</a:t>
            </a:r>
            <a:r>
              <a:rPr lang="en-US" b="1" dirty="0" smtClean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(data);}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	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	Local</a:t>
            </a:r>
            <a:r>
              <a:rPr lang="en-US" dirty="0"/>
              <a:t> l=</a:t>
            </a:r>
            <a:r>
              <a:rPr lang="en-US" b="1" dirty="0"/>
              <a:t>new</a:t>
            </a:r>
            <a:r>
              <a:rPr lang="en-US" dirty="0"/>
              <a:t> Local();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		l.msg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 smtClean="0"/>
              <a:t>local_o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/>
              <a:t> </a:t>
            </a:r>
            <a:r>
              <a:rPr lang="en-US" dirty="0" err="1" smtClean="0"/>
              <a:t>local_o</a:t>
            </a:r>
            <a:r>
              <a:rPr lang="en-US" dirty="0" smtClean="0"/>
              <a:t>();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obj.display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java.io.PrintStream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local_o$Local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dirty="0" err="1" smtClean="0"/>
              <a:t>local_o</a:t>
            </a:r>
            <a:r>
              <a:rPr lang="en-US" dirty="0"/>
              <a:t> </a:t>
            </a:r>
            <a:r>
              <a:rPr lang="en-US" b="1" dirty="0"/>
              <a:t>this</a:t>
            </a:r>
            <a:r>
              <a:rPr lang="en-US" dirty="0"/>
              <a:t>$0;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 smtClean="0"/>
              <a:t>local_o$Local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    {   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super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this</a:t>
            </a:r>
            <a:r>
              <a:rPr lang="en-US" dirty="0"/>
              <a:t>$0 = </a:t>
            </a:r>
            <a:r>
              <a:rPr lang="en-US" dirty="0" err="1"/>
              <a:t>Simple.</a:t>
            </a:r>
            <a:r>
              <a:rPr lang="en-US" b="1" dirty="0" err="1"/>
              <a:t>this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dirty="0"/>
              <a:t>    {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(localInner1.access$000(</a:t>
            </a:r>
            <a:r>
              <a:rPr lang="en-US" dirty="0" err="1" smtClean="0"/>
              <a:t>local_o.</a:t>
            </a:r>
            <a:r>
              <a:rPr lang="en-US" b="1" dirty="0" err="1" smtClean="0"/>
              <a:t>this</a:t>
            </a:r>
            <a:r>
              <a:rPr lang="en-US" dirty="0"/>
              <a:t>));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3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Local Inner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Local </a:t>
            </a:r>
            <a:r>
              <a:rPr lang="en-US" dirty="0"/>
              <a:t>inner class cannot be invoked from outside the </a:t>
            </a:r>
            <a:r>
              <a:rPr lang="en-US" dirty="0" smtClean="0"/>
              <a:t>method.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localInner2{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private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data=30;//instance variable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 err="1"/>
              <a:t>int</a:t>
            </a:r>
            <a:r>
              <a:rPr lang="en-US" dirty="0"/>
              <a:t> value=50;//local variable must be final till </a:t>
            </a:r>
            <a:r>
              <a:rPr lang="en-US" dirty="0" err="1"/>
              <a:t>jdk</a:t>
            </a:r>
            <a:r>
              <a:rPr lang="en-US" dirty="0"/>
              <a:t> 1.7 only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class</a:t>
            </a:r>
            <a:r>
              <a:rPr lang="en-US" dirty="0"/>
              <a:t> Local{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(value);}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 Local l=</a:t>
            </a:r>
            <a:r>
              <a:rPr lang="en-US" b="1" dirty="0"/>
              <a:t>new</a:t>
            </a:r>
            <a:r>
              <a:rPr lang="en-US" dirty="0"/>
              <a:t> Local();  </a:t>
            </a:r>
          </a:p>
          <a:p>
            <a:pPr marL="0" indent="0">
              <a:buNone/>
            </a:pPr>
            <a:r>
              <a:rPr lang="en-US" dirty="0"/>
              <a:t>  l.msg();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localInner2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localInner2();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obj.display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75294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class is a class that is created inside a class, is called a static nested class in Java.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cannot access non-static data members and methods.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accessed by outer class name</a:t>
            </a:r>
            <a:r>
              <a:rPr lang="en-US" dirty="0" smtClean="0"/>
              <a:t>.</a:t>
            </a:r>
          </a:p>
          <a:p>
            <a:r>
              <a:rPr lang="en-US" dirty="0"/>
              <a:t>It can access static data members of the outer class, including private.</a:t>
            </a:r>
          </a:p>
          <a:p>
            <a:r>
              <a:rPr lang="en-US" dirty="0"/>
              <a:t>The static nested class cannot access non-static (instance) data members 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7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Outer{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data=30;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Inner{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("data is "+data);}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 smtClean="0"/>
              <a:t>Outer.Inner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 smtClean="0"/>
              <a:t>Outer.Inner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obj.msg();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45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java.io.PrintStream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TestOuter1$Inner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TestOuter1$Inner(){}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()).append("data is ")  </a:t>
            </a:r>
          </a:p>
          <a:p>
            <a:pPr marL="0" indent="0">
              <a:buNone/>
            </a:pPr>
            <a:r>
              <a:rPr lang="en-US" dirty="0"/>
              <a:t>.append(TestOuter1.data).</a:t>
            </a:r>
            <a:r>
              <a:rPr lang="en-US" dirty="0" err="1"/>
              <a:t>toString</a:t>
            </a:r>
            <a:r>
              <a:rPr lang="en-US" dirty="0"/>
              <a:t>()); 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Outer2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data=30;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Inner{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("data is "+data);}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Outer2.Inner.msg();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en-US" dirty="0"/>
              <a:t>no need to create the instance of static nested class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4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Inner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Java_Outer_class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//</a:t>
            </a:r>
            <a:r>
              <a:rPr lang="en-US" dirty="0"/>
              <a:t>code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class</a:t>
            </a:r>
            <a:r>
              <a:rPr lang="en-US" dirty="0"/>
              <a:t> </a:t>
            </a:r>
            <a:r>
              <a:rPr lang="en-US" dirty="0" err="1"/>
              <a:t>Java_Inner_class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	</a:t>
            </a:r>
            <a:r>
              <a:rPr lang="en-US" dirty="0"/>
              <a:t> //code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Java inner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Nested classes represent a particular type of relationship that is </a:t>
            </a:r>
            <a:r>
              <a:rPr lang="en-US" b="1" dirty="0">
                <a:solidFill>
                  <a:srgbClr val="FFFF00"/>
                </a:solidFill>
              </a:rPr>
              <a:t>it can access all the members (data members and methods) of the outer class</a:t>
            </a:r>
            <a:r>
              <a:rPr lang="en-US" b="1" dirty="0"/>
              <a:t>,</a:t>
            </a:r>
            <a:r>
              <a:rPr lang="en-US" dirty="0"/>
              <a:t> including private.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Nested classes are used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b="1" dirty="0">
                <a:solidFill>
                  <a:srgbClr val="FFFF00"/>
                </a:solidFill>
              </a:rPr>
              <a:t>to develop more readable and maintainable code</a:t>
            </a:r>
            <a:r>
              <a:rPr lang="en-US" dirty="0"/>
              <a:t> because it logically group classes and interfaces in one place only.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Code Optimization</a:t>
            </a:r>
            <a:r>
              <a:rPr lang="en-US" dirty="0">
                <a:solidFill>
                  <a:srgbClr val="FFFF00"/>
                </a:solidFill>
              </a:rPr>
              <a:t>:</a:t>
            </a:r>
            <a:r>
              <a:rPr lang="en-US" dirty="0"/>
              <a:t> It requires less code to write.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need to program a class in such a way so that no other class can access it</a:t>
            </a:r>
          </a:p>
        </p:txBody>
      </p:sp>
    </p:spTree>
    <p:extLst>
      <p:ext uri="{BB962C8B-B14F-4D97-AF65-F5344CB8AC3E}">
        <p14:creationId xmlns:p14="http://schemas.microsoft.com/office/powerpoint/2010/main" val="143579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nested class and inner class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inner class is a part of a nested class. </a:t>
            </a:r>
            <a:endParaRPr lang="en-US" dirty="0" smtClean="0"/>
          </a:p>
          <a:p>
            <a:r>
              <a:rPr lang="en-US" dirty="0" smtClean="0"/>
              <a:t>Non-static </a:t>
            </a:r>
            <a:r>
              <a:rPr lang="en-US" dirty="0"/>
              <a:t>nested classes are known as inner classes.</a:t>
            </a:r>
          </a:p>
        </p:txBody>
      </p:sp>
    </p:spTree>
    <p:extLst>
      <p:ext uri="{BB962C8B-B14F-4D97-AF65-F5344CB8AC3E}">
        <p14:creationId xmlns:p14="http://schemas.microsoft.com/office/powerpoint/2010/main" val="163636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Nested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Non-static nested class (inner class)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Member inner class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Anonymous inner class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Local inner class</a:t>
            </a:r>
          </a:p>
          <a:p>
            <a:r>
              <a:rPr lang="en-US" b="1" dirty="0">
                <a:solidFill>
                  <a:srgbClr val="FFFF00"/>
                </a:solidFill>
              </a:rPr>
              <a:t>Static nested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8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724957"/>
            <a:ext cx="10248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non-static class that is created inside a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But </a:t>
            </a:r>
            <a:r>
              <a:rPr lang="en-US" dirty="0"/>
              <a:t>outside a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It </a:t>
            </a:r>
            <a:r>
              <a:rPr lang="en-US" dirty="0"/>
              <a:t>is also known as a </a:t>
            </a:r>
            <a:r>
              <a:rPr lang="en-US" b="1" dirty="0"/>
              <a:t>regular inner 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declared with access modifiers like </a:t>
            </a:r>
            <a:r>
              <a:rPr lang="en-US" dirty="0">
                <a:solidFill>
                  <a:srgbClr val="FFFF00"/>
                </a:solidFill>
              </a:rPr>
              <a:t>public, default, private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protected.</a:t>
            </a:r>
          </a:p>
        </p:txBody>
      </p:sp>
    </p:spTree>
    <p:extLst>
      <p:ext uri="{BB962C8B-B14F-4D97-AF65-F5344CB8AC3E}">
        <p14:creationId xmlns:p14="http://schemas.microsoft.com/office/powerpoint/2010/main" val="20945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529</Words>
  <Application>Microsoft Office PowerPoint</Application>
  <PresentationFormat>Widescreen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Century Gothic</vt:lpstr>
      <vt:lpstr>Wingdings 3</vt:lpstr>
      <vt:lpstr>Slice</vt:lpstr>
      <vt:lpstr>Java Nested Classes(Inner Classes ) </vt:lpstr>
      <vt:lpstr>Intro.</vt:lpstr>
      <vt:lpstr>Syntax of Inner class </vt:lpstr>
      <vt:lpstr>Advantage of Java inner classes </vt:lpstr>
      <vt:lpstr>Need </vt:lpstr>
      <vt:lpstr>Difference between nested class and inner class in Java </vt:lpstr>
      <vt:lpstr>Types of Nested classes </vt:lpstr>
      <vt:lpstr>PowerPoint Presentation</vt:lpstr>
      <vt:lpstr>Member Inner class</vt:lpstr>
      <vt:lpstr>Syntax</vt:lpstr>
      <vt:lpstr>Example</vt:lpstr>
      <vt:lpstr>Internal code </vt:lpstr>
      <vt:lpstr>Internal code </vt:lpstr>
      <vt:lpstr>Internal code Example</vt:lpstr>
      <vt:lpstr>Anonymous inner class</vt:lpstr>
      <vt:lpstr>PowerPoint Presentation</vt:lpstr>
      <vt:lpstr>Example</vt:lpstr>
      <vt:lpstr>PowerPoint Presentation</vt:lpstr>
      <vt:lpstr>Internal Code</vt:lpstr>
      <vt:lpstr>Using an interface</vt:lpstr>
      <vt:lpstr>Local inner class</vt:lpstr>
      <vt:lpstr>example</vt:lpstr>
      <vt:lpstr>Internal code</vt:lpstr>
      <vt:lpstr>Rules for Java Local Inner class</vt:lpstr>
      <vt:lpstr>example</vt:lpstr>
      <vt:lpstr>static nested class</vt:lpstr>
      <vt:lpstr>Example</vt:lpstr>
      <vt:lpstr>Internal code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Nested Classes(Inner Classes )</dc:title>
  <dc:creator>Administrator</dc:creator>
  <cp:lastModifiedBy>Administrator</cp:lastModifiedBy>
  <cp:revision>7</cp:revision>
  <dcterms:created xsi:type="dcterms:W3CDTF">2022-04-11T03:24:27Z</dcterms:created>
  <dcterms:modified xsi:type="dcterms:W3CDTF">2022-04-13T04:32:53Z</dcterms:modified>
</cp:coreProperties>
</file>