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3"/>
  </p:notesMasterIdLst>
  <p:sldIdLst>
    <p:sldId id="256" r:id="rId2"/>
    <p:sldId id="266" r:id="rId3"/>
    <p:sldId id="278" r:id="rId4"/>
    <p:sldId id="279" r:id="rId5"/>
    <p:sldId id="261" r:id="rId6"/>
    <p:sldId id="263" r:id="rId7"/>
    <p:sldId id="264" r:id="rId8"/>
    <p:sldId id="265" r:id="rId9"/>
    <p:sldId id="267" r:id="rId10"/>
    <p:sldId id="282" r:id="rId11"/>
    <p:sldId id="268" r:id="rId12"/>
    <p:sldId id="269" r:id="rId13"/>
    <p:sldId id="270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CAAE4F-35A8-4A4F-8B83-F5ECB5C8F1C3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32637-4B4A-4B04-89B6-1B314E157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067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32637-4B4A-4B04-89B6-1B314E15789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78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National University- FAST (KHI Campus)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BB87-D71E-4CF9-82E5-0EC57876DD5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558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National University- FAST (KHI Campus)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BB87-D71E-4CF9-82E5-0EC57876D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095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National University- FAST (KHI Campus)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BB87-D71E-4CF9-82E5-0EC57876DD5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888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National University- FAST (KHI Campus)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BB87-D71E-4CF9-82E5-0EC57876D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68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National University- FAST (KHI Campus)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BB87-D71E-4CF9-82E5-0EC57876DD5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563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National University- FAST (KHI Campus)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BB87-D71E-4CF9-82E5-0EC57876D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13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National University- FAST (KHI Campus)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BB87-D71E-4CF9-82E5-0EC57876D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283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National University- FAST (KHI Campus)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BB87-D71E-4CF9-82E5-0EC57876D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29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National University- FAST (KHI Campus)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BB87-D71E-4CF9-82E5-0EC57876D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67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National University- FAST (KHI Campus)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BB87-D71E-4CF9-82E5-0EC57876D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856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National University- FAST (KHI Campus)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BB87-D71E-4CF9-82E5-0EC57876DD5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702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National University- FAST (KHI Campus)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7E2BB87-D71E-4CF9-82E5-0EC57876DD5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409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wmf"/><Relationship Id="rId5" Type="http://schemas.openxmlformats.org/officeDocument/2006/relationships/image" Target="../media/image33.wmf"/><Relationship Id="rId10" Type="http://schemas.openxmlformats.org/officeDocument/2006/relationships/image" Target="../media/image38.wmf"/><Relationship Id="rId4" Type="http://schemas.openxmlformats.org/officeDocument/2006/relationships/image" Target="../media/image32.jpeg"/><Relationship Id="rId9" Type="http://schemas.openxmlformats.org/officeDocument/2006/relationships/image" Target="../media/image37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 Oriented Programming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Week-2</a:t>
            </a:r>
            <a:r>
              <a:rPr lang="en-US" dirty="0"/>
              <a:t/>
            </a:r>
            <a:br>
              <a:rPr lang="en-US" dirty="0"/>
            </a:br>
            <a:r>
              <a:rPr lang="en-US" sz="1300" dirty="0" smtClean="0"/>
              <a:t>Feb 7-11, 2022</a:t>
            </a:r>
            <a:endParaRPr lang="en-US" sz="13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Instructor: </a:t>
            </a:r>
          </a:p>
          <a:p>
            <a:endParaRPr lang="en-US" dirty="0"/>
          </a:p>
          <a:p>
            <a:r>
              <a:rPr lang="en-US" b="1" dirty="0"/>
              <a:t>Abdul Aziz</a:t>
            </a:r>
          </a:p>
          <a:p>
            <a:r>
              <a:rPr lang="en-US" sz="1600" dirty="0"/>
              <a:t>Assistant Professor </a:t>
            </a:r>
          </a:p>
          <a:p>
            <a:r>
              <a:rPr lang="en-US" sz="1300" dirty="0" smtClean="0"/>
              <a:t>(Software </a:t>
            </a:r>
            <a:r>
              <a:rPr lang="en-US" sz="1300" dirty="0" err="1" smtClean="0"/>
              <a:t>Engg</a:t>
            </a:r>
            <a:r>
              <a:rPr lang="en-US" sz="1300" dirty="0" smtClean="0"/>
              <a:t>. </a:t>
            </a:r>
            <a:r>
              <a:rPr lang="en-US" sz="1300" dirty="0"/>
              <a:t>Department) </a:t>
            </a:r>
          </a:p>
          <a:p>
            <a:r>
              <a:rPr lang="en-US" sz="1300" dirty="0"/>
              <a:t>National University- FAST (KHI Campus)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BB87-D71E-4CF9-82E5-0EC57876DD5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321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Five principles of OO paradigm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1- Abstraction: To have the relevant information.</a:t>
            </a:r>
          </a:p>
          <a:p>
            <a:r>
              <a:rPr lang="en-US" dirty="0"/>
              <a:t>2- Encapsulation: To hide information inside the object.</a:t>
            </a:r>
          </a:p>
          <a:p>
            <a:r>
              <a:rPr lang="en-US" dirty="0"/>
              <a:t>3- Polymorphism: To have many shapes / behaviors.</a:t>
            </a:r>
          </a:p>
          <a:p>
            <a:r>
              <a:rPr lang="en-US" dirty="0"/>
              <a:t>4- Inheritance: To create a new object with an existing one (To adopt features from others)</a:t>
            </a:r>
          </a:p>
          <a:p>
            <a:r>
              <a:rPr lang="en-US" dirty="0"/>
              <a:t>5- Reusability: Ability to use an object again and again if needed.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BB87-D71E-4CF9-82E5-0EC57876DD5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75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Object?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object is:</a:t>
            </a:r>
          </a:p>
          <a:p>
            <a:r>
              <a:rPr lang="en-US" dirty="0"/>
              <a:t>- It can be anything for which we want to save Information</a:t>
            </a:r>
          </a:p>
          <a:p>
            <a:r>
              <a:rPr lang="en-US" dirty="0"/>
              <a:t>- Something tangible (Ali, Car)</a:t>
            </a:r>
          </a:p>
          <a:p>
            <a:r>
              <a:rPr lang="en-US" dirty="0"/>
              <a:t>- Something that can be captured intellectually (Time, date)</a:t>
            </a:r>
          </a:p>
          <a:p>
            <a:endParaRPr lang="en-US" dirty="0"/>
          </a:p>
          <a:p>
            <a:r>
              <a:rPr lang="en-US" dirty="0"/>
              <a:t>An object has:</a:t>
            </a:r>
          </a:p>
          <a:p>
            <a:pPr lvl="1"/>
            <a:r>
              <a:rPr lang="en-US" dirty="0"/>
              <a:t>State / attributes / properties / data</a:t>
            </a:r>
          </a:p>
          <a:p>
            <a:pPr lvl="1"/>
            <a:r>
              <a:rPr lang="en-US" dirty="0"/>
              <a:t>Well-defined behavior / methods / functions</a:t>
            </a:r>
          </a:p>
          <a:p>
            <a:pPr lvl="1"/>
            <a:r>
              <a:rPr lang="en-US" dirty="0"/>
              <a:t>Unique identity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BB87-D71E-4CF9-82E5-0EC57876DD5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13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 as an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Attributes: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age</a:t>
            </a:r>
          </a:p>
          <a:p>
            <a:r>
              <a:rPr lang="en-US" dirty="0"/>
              <a:t>Behavior (operations)</a:t>
            </a:r>
          </a:p>
          <a:p>
            <a:pPr lvl="1"/>
            <a:r>
              <a:rPr lang="en-US" dirty="0"/>
              <a:t>Walks</a:t>
            </a:r>
          </a:p>
          <a:p>
            <a:pPr lvl="1"/>
            <a:r>
              <a:rPr lang="en-US" dirty="0"/>
              <a:t>Eats</a:t>
            </a:r>
          </a:p>
          <a:p>
            <a:r>
              <a:rPr lang="en-US" dirty="0"/>
              <a:t>Identity</a:t>
            </a:r>
          </a:p>
          <a:p>
            <a:pPr lvl="1"/>
            <a:r>
              <a:rPr lang="en-US" dirty="0"/>
              <a:t>His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BB87-D71E-4CF9-82E5-0EC57876DD5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750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 as an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State (attributes)</a:t>
            </a:r>
          </a:p>
          <a:p>
            <a:pPr lvl="1"/>
            <a:r>
              <a:rPr lang="en-US" dirty="0"/>
              <a:t>Color</a:t>
            </a:r>
          </a:p>
          <a:p>
            <a:pPr lvl="1"/>
            <a:r>
              <a:rPr lang="en-US" dirty="0"/>
              <a:t>Model</a:t>
            </a:r>
          </a:p>
          <a:p>
            <a:r>
              <a:rPr lang="en-US" dirty="0"/>
              <a:t>Behavior (operations)</a:t>
            </a:r>
          </a:p>
          <a:p>
            <a:pPr lvl="1"/>
            <a:r>
              <a:rPr lang="en-US" dirty="0"/>
              <a:t>Accelerate</a:t>
            </a:r>
          </a:p>
          <a:p>
            <a:pPr lvl="1"/>
            <a:r>
              <a:rPr lang="en-US" dirty="0"/>
              <a:t>Start Car</a:t>
            </a:r>
          </a:p>
          <a:p>
            <a:pPr lvl="1"/>
            <a:r>
              <a:rPr lang="en-US" dirty="0"/>
              <a:t>Change Gear</a:t>
            </a:r>
          </a:p>
          <a:p>
            <a:r>
              <a:rPr lang="en-US" dirty="0"/>
              <a:t>Identity</a:t>
            </a:r>
          </a:p>
          <a:p>
            <a:pPr lvl="1"/>
            <a:r>
              <a:rPr lang="en-US" dirty="0"/>
              <a:t>Its registration number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BB87-D71E-4CF9-82E5-0EC57876DD5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05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="" xmlns:a16="http://schemas.microsoft.com/office/drawing/2014/main" id="{40B9B3CB-3E10-4D42-AF45-A32AEF3D96DB}"/>
              </a:ext>
            </a:extLst>
          </p:cNvPr>
          <p:cNvSpPr/>
          <p:nvPr/>
        </p:nvSpPr>
        <p:spPr>
          <a:xfrm>
            <a:off x="3603812" y="1945341"/>
            <a:ext cx="4231341" cy="3603812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672E29-8E0F-4C65-A358-7A2D9C7EC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an Object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5A2EDB9-7C47-477B-A170-D49B87ABB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BB87-D71E-4CF9-82E5-0EC57876DD58}" type="slidenum">
              <a:rPr lang="en-US" smtClean="0"/>
              <a:t>14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E6C51BFD-41D4-4E90-B827-ED77E300A76F}"/>
              </a:ext>
            </a:extLst>
          </p:cNvPr>
          <p:cNvSpPr/>
          <p:nvPr/>
        </p:nvSpPr>
        <p:spPr>
          <a:xfrm>
            <a:off x="4192839" y="2444343"/>
            <a:ext cx="3110753" cy="27073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Objects Data / Attributes / States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D4EC75F-A3B7-4D3C-BCAE-C989BFC2ABB6}"/>
              </a:ext>
            </a:extLst>
          </p:cNvPr>
          <p:cNvSpPr txBox="1"/>
          <p:nvPr/>
        </p:nvSpPr>
        <p:spPr>
          <a:xfrm>
            <a:off x="4456487" y="2138738"/>
            <a:ext cx="33110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Functions/Methods/Behavior</a:t>
            </a:r>
          </a:p>
        </p:txBody>
      </p:sp>
    </p:spTree>
    <p:extLst>
      <p:ext uri="{BB962C8B-B14F-4D97-AF65-F5344CB8AC3E}">
        <p14:creationId xmlns:p14="http://schemas.microsoft.com/office/powerpoint/2010/main" val="3575776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311758"/>
            <a:ext cx="9720073" cy="4023360"/>
          </a:xfrm>
        </p:spPr>
        <p:txBody>
          <a:bodyPr/>
          <a:lstStyle/>
          <a:p>
            <a:r>
              <a:rPr lang="en-US" dirty="0"/>
              <a:t>Technical Definition:</a:t>
            </a:r>
          </a:p>
          <a:p>
            <a:r>
              <a:rPr lang="en-US" dirty="0"/>
              <a:t>- “An Object is an Instance of a class”</a:t>
            </a:r>
          </a:p>
          <a:p>
            <a:r>
              <a:rPr lang="en-US" dirty="0"/>
              <a:t>- “An Object is the implementation of a class”</a:t>
            </a:r>
          </a:p>
          <a:p>
            <a:endParaRPr lang="en-US" dirty="0"/>
          </a:p>
          <a:p>
            <a:r>
              <a:rPr lang="en-US" dirty="0"/>
              <a:t>In general we say :</a:t>
            </a:r>
          </a:p>
          <a:p>
            <a:r>
              <a:rPr lang="en-US" dirty="0"/>
              <a:t>“ Any tangible thing for which we want to save Information”</a:t>
            </a:r>
          </a:p>
          <a:p>
            <a:endParaRPr lang="en-US" dirty="0"/>
          </a:p>
          <a:p>
            <a:r>
              <a:rPr lang="en-US" dirty="0"/>
              <a:t>Now onwards we treat object technically.</a:t>
            </a:r>
          </a:p>
        </p:txBody>
      </p:sp>
    </p:spTree>
    <p:extLst>
      <p:ext uri="{BB962C8B-B14F-4D97-AF65-F5344CB8AC3E}">
        <p14:creationId xmlns:p14="http://schemas.microsoft.com/office/powerpoint/2010/main" val="3354942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Examples</a:t>
            </a:r>
          </a:p>
        </p:txBody>
      </p:sp>
      <p:sp>
        <p:nvSpPr>
          <p:cNvPr id="6" name="AutoShape 6" descr="Image result for shoes"/>
          <p:cNvSpPr>
            <a:spLocks noChangeAspect="1" noChangeArrowheads="1"/>
          </p:cNvSpPr>
          <p:nvPr/>
        </p:nvSpPr>
        <p:spPr bwMode="auto">
          <a:xfrm>
            <a:off x="1024127" y="3010861"/>
            <a:ext cx="2208469" cy="220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025381" y="2090648"/>
            <a:ext cx="1971675" cy="2314575"/>
            <a:chOff x="1025381" y="2090648"/>
            <a:chExt cx="1971675" cy="231457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5381" y="2090648"/>
              <a:ext cx="1971675" cy="2314575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1236372" y="3982820"/>
              <a:ext cx="12522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Men sandal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424020" y="1453193"/>
            <a:ext cx="2522578" cy="2362200"/>
            <a:chOff x="7424020" y="1453193"/>
            <a:chExt cx="2522578" cy="236220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4020" y="1453193"/>
              <a:ext cx="1933575" cy="2362200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8422783" y="2704563"/>
              <a:ext cx="1523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Female sandal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105131" y="1907348"/>
            <a:ext cx="2562225" cy="2093826"/>
            <a:chOff x="4105131" y="1907348"/>
            <a:chExt cx="2562225" cy="209382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5131" y="1907348"/>
              <a:ext cx="2562225" cy="1781175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4572000" y="3631842"/>
              <a:ext cx="8835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Casuals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839616" y="4483676"/>
            <a:ext cx="2876550" cy="1900090"/>
            <a:chOff x="839616" y="4483676"/>
            <a:chExt cx="2876550" cy="190009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616" y="4483676"/>
              <a:ext cx="2876550" cy="1590675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2717442" y="6014434"/>
              <a:ext cx="861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Loafers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370489" y="4631505"/>
            <a:ext cx="2978784" cy="1705244"/>
            <a:chOff x="5370489" y="4631505"/>
            <a:chExt cx="2978784" cy="1705244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0489" y="4631505"/>
              <a:ext cx="2819400" cy="1619250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7424020" y="5967417"/>
              <a:ext cx="9252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Pumpies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665323" y="3892428"/>
            <a:ext cx="2781300" cy="2117850"/>
            <a:chOff x="8665323" y="3892428"/>
            <a:chExt cx="2781300" cy="211785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5323" y="3892428"/>
              <a:ext cx="2781300" cy="163830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9839459" y="5640946"/>
              <a:ext cx="8122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Formal</a:t>
              </a:r>
            </a:p>
          </p:txBody>
        </p:sp>
      </p:grpSp>
      <p:sp>
        <p:nvSpPr>
          <p:cNvPr id="25" name="Explosion 1 24"/>
          <p:cNvSpPr/>
          <p:nvPr/>
        </p:nvSpPr>
        <p:spPr>
          <a:xfrm>
            <a:off x="3093785" y="1871626"/>
            <a:ext cx="4868214" cy="3520431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SHOES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653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233" y="4126597"/>
            <a:ext cx="2076450" cy="2200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770" y="1633082"/>
            <a:ext cx="2619375" cy="1743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769" y="1891547"/>
            <a:ext cx="2628900" cy="1743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679" y="3131489"/>
            <a:ext cx="2600325" cy="1752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729" y="4431397"/>
            <a:ext cx="2409825" cy="1895475"/>
          </a:xfrm>
          <a:prstGeom prst="rect">
            <a:avLst/>
          </a:prstGeom>
        </p:spPr>
      </p:pic>
      <p:sp>
        <p:nvSpPr>
          <p:cNvPr id="9" name="Explosion 1 8"/>
          <p:cNvSpPr/>
          <p:nvPr/>
        </p:nvSpPr>
        <p:spPr>
          <a:xfrm>
            <a:off x="3093785" y="1871626"/>
            <a:ext cx="4868214" cy="3520431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Humans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032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866" y="3939526"/>
            <a:ext cx="3276600" cy="1400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442" y="1433512"/>
            <a:ext cx="3514725" cy="1295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040" y="4808142"/>
            <a:ext cx="3152775" cy="1447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03" y="1619249"/>
            <a:ext cx="2524125" cy="1809750"/>
          </a:xfrm>
          <a:prstGeom prst="rect">
            <a:avLst/>
          </a:prstGeom>
        </p:spPr>
      </p:pic>
      <p:sp>
        <p:nvSpPr>
          <p:cNvPr id="8" name="Explosion 1 7"/>
          <p:cNvSpPr/>
          <p:nvPr/>
        </p:nvSpPr>
        <p:spPr>
          <a:xfrm>
            <a:off x="3093785" y="1871626"/>
            <a:ext cx="4868214" cy="3520431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FISH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149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573" y="4233862"/>
            <a:ext cx="1914525" cy="2390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619" y="4233862"/>
            <a:ext cx="2466975" cy="1857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268" y="1874024"/>
            <a:ext cx="2686050" cy="1704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684" y="1726386"/>
            <a:ext cx="2286000" cy="2000250"/>
          </a:xfrm>
          <a:prstGeom prst="rect">
            <a:avLst/>
          </a:prstGeom>
        </p:spPr>
      </p:pic>
      <p:sp>
        <p:nvSpPr>
          <p:cNvPr id="8" name="Explosion 1 7"/>
          <p:cNvSpPr/>
          <p:nvPr/>
        </p:nvSpPr>
        <p:spPr>
          <a:xfrm>
            <a:off x="2828991" y="1818783"/>
            <a:ext cx="4868214" cy="3520431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BIRD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78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- Publish material by Virtual University of Pakistan.</a:t>
            </a:r>
          </a:p>
          <a:p>
            <a:r>
              <a:rPr lang="en-US" dirty="0"/>
              <a:t>- Publish material by </a:t>
            </a:r>
            <a:r>
              <a:rPr lang="en-US" dirty="0" err="1"/>
              <a:t>Deitel</a:t>
            </a:r>
            <a:r>
              <a:rPr lang="en-US" dirty="0"/>
              <a:t> &amp; </a:t>
            </a:r>
            <a:r>
              <a:rPr lang="en-US" dirty="0" err="1"/>
              <a:t>Deitel</a:t>
            </a:r>
            <a:r>
              <a:rPr lang="en-US" dirty="0"/>
              <a:t>.</a:t>
            </a:r>
          </a:p>
          <a:p>
            <a:r>
              <a:rPr lang="en-US" dirty="0"/>
              <a:t>- Publish material by Robert </a:t>
            </a:r>
            <a:r>
              <a:rPr lang="en-US" dirty="0" err="1"/>
              <a:t>Lafore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BB87-D71E-4CF9-82E5-0EC57876DD5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240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442" y="1276348"/>
            <a:ext cx="1743075" cy="2619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740" y="4437103"/>
            <a:ext cx="2705100" cy="1685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8230" y="1362641"/>
            <a:ext cx="2466975" cy="1847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165" y="3970379"/>
            <a:ext cx="1743075" cy="2619375"/>
          </a:xfrm>
          <a:prstGeom prst="rect">
            <a:avLst/>
          </a:prstGeom>
        </p:spPr>
      </p:pic>
      <p:sp>
        <p:nvSpPr>
          <p:cNvPr id="8" name="Explosion 1 7"/>
          <p:cNvSpPr/>
          <p:nvPr/>
        </p:nvSpPr>
        <p:spPr>
          <a:xfrm>
            <a:off x="3093785" y="1871626"/>
            <a:ext cx="4868214" cy="3520431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Animal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98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/>
          <a:lstStyle/>
          <a:p>
            <a:r>
              <a:rPr lang="en-US" dirty="0"/>
              <a:t>- Object belongs to a group.</a:t>
            </a:r>
          </a:p>
          <a:p>
            <a:r>
              <a:rPr lang="en-US" dirty="0"/>
              <a:t>- Which similar.</a:t>
            </a:r>
          </a:p>
          <a:p>
            <a:r>
              <a:rPr lang="en-US" dirty="0"/>
              <a:t>- Have some common attributes. </a:t>
            </a:r>
          </a:p>
          <a:p>
            <a:r>
              <a:rPr lang="en-US" dirty="0"/>
              <a:t>- Have some common behaviors.</a:t>
            </a:r>
          </a:p>
          <a:p>
            <a:r>
              <a:rPr lang="en-US" dirty="0"/>
              <a:t>- We can categorized objects on some basic features …. ? </a:t>
            </a:r>
          </a:p>
        </p:txBody>
      </p:sp>
    </p:spTree>
    <p:extLst>
      <p:ext uri="{BB962C8B-B14F-4D97-AF65-F5344CB8AC3E}">
        <p14:creationId xmlns:p14="http://schemas.microsoft.com/office/powerpoint/2010/main" val="3939142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Collection of Similar object. </a:t>
            </a:r>
          </a:p>
          <a:p>
            <a:r>
              <a:rPr lang="en-US" dirty="0"/>
              <a:t>- The objects that share some common features.</a:t>
            </a:r>
          </a:p>
          <a:p>
            <a:r>
              <a:rPr lang="en-US" dirty="0"/>
              <a:t>- It is the a design of an object.</a:t>
            </a:r>
          </a:p>
          <a:p>
            <a:r>
              <a:rPr lang="en-US" dirty="0"/>
              <a:t>- It is a detail of an object.</a:t>
            </a:r>
          </a:p>
          <a:p>
            <a:r>
              <a:rPr lang="en-US" dirty="0"/>
              <a:t>- It tell us what an object contains in it.</a:t>
            </a:r>
          </a:p>
          <a:p>
            <a:r>
              <a:rPr lang="en-US" dirty="0"/>
              <a:t>Technical Definition:</a:t>
            </a:r>
          </a:p>
          <a:p>
            <a:r>
              <a:rPr lang="en-US" dirty="0"/>
              <a:t>“ A class is blueprint of an object”</a:t>
            </a:r>
          </a:p>
        </p:txBody>
      </p:sp>
    </p:spTree>
    <p:extLst>
      <p:ext uri="{BB962C8B-B14F-4D97-AF65-F5344CB8AC3E}">
        <p14:creationId xmlns:p14="http://schemas.microsoft.com/office/powerpoint/2010/main" val="246957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60242"/>
            <a:ext cx="9720073" cy="4023360"/>
          </a:xfrm>
        </p:spPr>
        <p:txBody>
          <a:bodyPr/>
          <a:lstStyle/>
          <a:p>
            <a:r>
              <a:rPr lang="en-US" dirty="0"/>
              <a:t>A class :</a:t>
            </a:r>
          </a:p>
          <a:p>
            <a:pPr lvl="1"/>
            <a:r>
              <a:rPr lang="en-US" dirty="0"/>
              <a:t>It’s a blue print .</a:t>
            </a:r>
          </a:p>
          <a:p>
            <a:pPr lvl="1"/>
            <a:r>
              <a:rPr lang="en-US" dirty="0"/>
              <a:t>It’s a design or template.</a:t>
            </a:r>
          </a:p>
          <a:p>
            <a:pPr lvl="1"/>
            <a:endParaRPr lang="en-US" dirty="0"/>
          </a:p>
          <a:p>
            <a:pPr marL="128016" lvl="1" indent="0">
              <a:buNone/>
            </a:pPr>
            <a:r>
              <a:rPr lang="en-US" dirty="0"/>
              <a:t>An Object:</a:t>
            </a:r>
          </a:p>
          <a:p>
            <a:pPr lvl="1"/>
            <a:r>
              <a:rPr lang="en-US" dirty="0"/>
              <a:t>Its an instance of a class.</a:t>
            </a:r>
          </a:p>
          <a:p>
            <a:pPr lvl="1"/>
            <a:r>
              <a:rPr lang="en-US" dirty="0"/>
              <a:t>Implementation of a class.</a:t>
            </a:r>
          </a:p>
          <a:p>
            <a:pPr marL="128016" lvl="1" indent="0">
              <a:buNone/>
            </a:pPr>
            <a:endParaRPr lang="en-US" dirty="0"/>
          </a:p>
          <a:p>
            <a:pPr marL="128016" lvl="1" indent="0">
              <a:buNone/>
            </a:pPr>
            <a:r>
              <a:rPr lang="en-US" dirty="0"/>
              <a:t>NOTE: Classes are invisible, object are visible</a:t>
            </a:r>
          </a:p>
        </p:txBody>
      </p:sp>
    </p:spTree>
    <p:extLst>
      <p:ext uri="{BB962C8B-B14F-4D97-AF65-F5344CB8AC3E}">
        <p14:creationId xmlns:p14="http://schemas.microsoft.com/office/powerpoint/2010/main" val="2009833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The class that only exhibits the common features of its objects.</a:t>
            </a:r>
          </a:p>
          <a:p>
            <a:endParaRPr lang="en-US" dirty="0"/>
          </a:p>
          <a:p>
            <a:r>
              <a:rPr lang="en-US" dirty="0"/>
              <a:t>Examples:</a:t>
            </a:r>
          </a:p>
          <a:p>
            <a:endParaRPr lang="en-US" dirty="0"/>
          </a:p>
          <a:p>
            <a:r>
              <a:rPr lang="en-US" dirty="0"/>
              <a:t>- ANIMAL</a:t>
            </a:r>
          </a:p>
          <a:p>
            <a:r>
              <a:rPr lang="en-US" dirty="0"/>
              <a:t>- BIRDS</a:t>
            </a:r>
          </a:p>
          <a:p>
            <a:r>
              <a:rPr lang="en-US" dirty="0"/>
              <a:t>- HUMAN</a:t>
            </a:r>
          </a:p>
          <a:p>
            <a:r>
              <a:rPr lang="en-US" dirty="0"/>
              <a:t>- No object of generalized class is found.</a:t>
            </a:r>
          </a:p>
        </p:txBody>
      </p:sp>
    </p:spTree>
    <p:extLst>
      <p:ext uri="{BB962C8B-B14F-4D97-AF65-F5344CB8AC3E}">
        <p14:creationId xmlns:p14="http://schemas.microsoft.com/office/powerpoint/2010/main" val="315216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Specialized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The class that exhibits different or unique features (behaviors) </a:t>
            </a:r>
          </a:p>
          <a:p>
            <a:endParaRPr lang="en-US" dirty="0"/>
          </a:p>
          <a:p>
            <a:r>
              <a:rPr lang="en-US" dirty="0"/>
              <a:t>ANIMAL (Generalized)</a:t>
            </a:r>
          </a:p>
          <a:p>
            <a:pPr lvl="1"/>
            <a:r>
              <a:rPr lang="en-US" dirty="0"/>
              <a:t>Specialized:</a:t>
            </a:r>
          </a:p>
          <a:p>
            <a:pPr lvl="2"/>
            <a:r>
              <a:rPr lang="en-US" dirty="0"/>
              <a:t>Mammals</a:t>
            </a:r>
          </a:p>
          <a:p>
            <a:pPr lvl="2"/>
            <a:r>
              <a:rPr lang="en-US" dirty="0"/>
              <a:t>Cats</a:t>
            </a:r>
          </a:p>
          <a:p>
            <a:pPr lvl="2"/>
            <a:r>
              <a:rPr lang="en-US" dirty="0"/>
              <a:t>Dog</a:t>
            </a:r>
          </a:p>
          <a:p>
            <a:pPr marL="310896" lvl="2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13679" y="3825025"/>
            <a:ext cx="46363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     ANIMAL</a:t>
            </a:r>
          </a:p>
          <a:p>
            <a:r>
              <a:rPr lang="en-US" dirty="0"/>
              <a:t>WILD			PET</a:t>
            </a:r>
          </a:p>
          <a:p>
            <a:endParaRPr lang="en-US" dirty="0"/>
          </a:p>
          <a:p>
            <a:r>
              <a:rPr lang="en-US" dirty="0"/>
              <a:t>CAT 			CAT</a:t>
            </a:r>
          </a:p>
          <a:p>
            <a:endParaRPr lang="en-US" dirty="0"/>
          </a:p>
          <a:p>
            <a:r>
              <a:rPr lang="en-US" dirty="0"/>
              <a:t>Lion   </a:t>
            </a:r>
            <a:r>
              <a:rPr lang="en-US" dirty="0" err="1"/>
              <a:t>Streat</a:t>
            </a:r>
            <a:r>
              <a:rPr lang="en-US" dirty="0"/>
              <a:t> Cat            Persian        Siamese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7070501" y="4031087"/>
            <a:ext cx="631065" cy="206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512935" y="4069724"/>
            <a:ext cx="708338" cy="1287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697014" y="4404575"/>
            <a:ext cx="12879" cy="334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414456" y="4378817"/>
            <a:ext cx="0" cy="321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6606862" y="4919730"/>
            <a:ext cx="90152" cy="334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697014" y="4906851"/>
            <a:ext cx="373487" cy="347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9221273" y="4919730"/>
            <a:ext cx="193183" cy="334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9414456" y="4919730"/>
            <a:ext cx="502276" cy="334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504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C6CC30F-99B7-4FB1-9B29-BE7A0E38F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CA8EE5C-6FA6-43E1-ADBD-68EBD5400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1- Abstract Class: The classes we make against abstract concepts are called abstract classes. Abstract Classes can not exist standalone.</a:t>
            </a:r>
          </a:p>
          <a:p>
            <a:r>
              <a:rPr lang="en-US" dirty="0"/>
              <a:t>2- Concrete Class: The entities that actually we see in our real world are called concrete objects and classes made against these objects are called concrete classes.</a:t>
            </a:r>
          </a:p>
          <a:p>
            <a:r>
              <a:rPr lang="en-US" dirty="0"/>
              <a:t>3- Sub-type: Sub-typing means that derived class is behaviorally compatible with the base class. Also known as Extension.</a:t>
            </a:r>
          </a:p>
          <a:p>
            <a:r>
              <a:rPr lang="en-US" dirty="0"/>
              <a:t>4- Specialized class: Specialization means that derived class is behaviorally incompatible with the base class</a:t>
            </a:r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1535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394DC4-1624-4ED5-B7F9-A0128CC38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B81B9F3-54FF-4ECC-B100-5D9B7E0526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485" t="72230" r="37500" b="10429"/>
          <a:stretch/>
        </p:blipFill>
        <p:spPr>
          <a:xfrm>
            <a:off x="2028175" y="2601369"/>
            <a:ext cx="1564915" cy="19094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2F57E0A0-24E5-41B8-B2F1-9021A71AB4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353" t="39085" r="37574" b="41307"/>
          <a:stretch/>
        </p:blipFill>
        <p:spPr>
          <a:xfrm>
            <a:off x="4969764" y="2601369"/>
            <a:ext cx="1828800" cy="200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1284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B0842EE-2F46-4B84-BCEE-E6B32FC26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Concrete Class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76A1971-16C3-4A96-98D2-6E20508AAB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750" t="63790" r="23529" b="8105"/>
          <a:stretch/>
        </p:blipFill>
        <p:spPr>
          <a:xfrm>
            <a:off x="1285269" y="2357717"/>
            <a:ext cx="5763380" cy="241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1455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D85BCD-9447-46C3-B8EA-5E4386378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Activity</a:t>
            </a:r>
          </a:p>
        </p:txBody>
      </p:sp>
      <p:pic>
        <p:nvPicPr>
          <p:cNvPr id="1034" name="Picture 10" descr="MCj03981310000[1]">
            <a:extLst>
              <a:ext uri="{FF2B5EF4-FFF2-40B4-BE49-F238E27FC236}">
                <a16:creationId xmlns="" xmlns:a16="http://schemas.microsoft.com/office/drawing/2014/main" id="{E960535E-EEC6-4FE4-8C7C-4B8DD8F86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2504" y="4436046"/>
            <a:ext cx="1295400" cy="183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MCj03981290000[1]">
            <a:extLst>
              <a:ext uri="{FF2B5EF4-FFF2-40B4-BE49-F238E27FC236}">
                <a16:creationId xmlns="" xmlns:a16="http://schemas.microsoft.com/office/drawing/2014/main" id="{96343417-E7A4-4B12-9E77-CEC181262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217" y="4446167"/>
            <a:ext cx="1536700" cy="166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Pj04394280000[1]">
            <a:extLst>
              <a:ext uri="{FF2B5EF4-FFF2-40B4-BE49-F238E27FC236}">
                <a16:creationId xmlns="" xmlns:a16="http://schemas.microsoft.com/office/drawing/2014/main" id="{4E50F5F3-BBEB-4567-8D70-2DE2FFD80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321" y="4504905"/>
            <a:ext cx="1411287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MCj04247500000[1]">
            <a:extLst>
              <a:ext uri="{FF2B5EF4-FFF2-40B4-BE49-F238E27FC236}">
                <a16:creationId xmlns="" xmlns:a16="http://schemas.microsoft.com/office/drawing/2014/main" id="{D24799D2-353C-44E0-89E3-54E21E407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891" y="4791449"/>
            <a:ext cx="1317625" cy="111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Cj04325840000[1]">
            <a:extLst>
              <a:ext uri="{FF2B5EF4-FFF2-40B4-BE49-F238E27FC236}">
                <a16:creationId xmlns="" xmlns:a16="http://schemas.microsoft.com/office/drawing/2014/main" id="{B8DADBDE-B6CF-4D1F-8A12-31BF7FFAA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4817" y="1966399"/>
            <a:ext cx="1119187" cy="1119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MCj02909280000[1]">
            <a:extLst>
              <a:ext uri="{FF2B5EF4-FFF2-40B4-BE49-F238E27FC236}">
                <a16:creationId xmlns="" xmlns:a16="http://schemas.microsoft.com/office/drawing/2014/main" id="{9E511BD7-1137-48AA-9893-0729EC891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117" y="2170626"/>
            <a:ext cx="687387" cy="107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CPE00023_0000[1]">
            <a:extLst>
              <a:ext uri="{FF2B5EF4-FFF2-40B4-BE49-F238E27FC236}">
                <a16:creationId xmlns="" xmlns:a16="http://schemas.microsoft.com/office/drawing/2014/main" id="{B35497CB-8A3D-4739-B0BE-39AD07171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864" y="2034430"/>
            <a:ext cx="1149350" cy="1287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MCj02958950000[1]">
            <a:extLst>
              <a:ext uri="{FF2B5EF4-FFF2-40B4-BE49-F238E27FC236}">
                <a16:creationId xmlns="" xmlns:a16="http://schemas.microsoft.com/office/drawing/2014/main" id="{092E04E9-ECDC-4DA5-9A81-74A088DCE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237" y="2004475"/>
            <a:ext cx="1317625" cy="1360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Cj04342350000[1]">
            <a:extLst>
              <a:ext uri="{FF2B5EF4-FFF2-40B4-BE49-F238E27FC236}">
                <a16:creationId xmlns="" xmlns:a16="http://schemas.microsoft.com/office/drawing/2014/main" id="{77520C11-8243-4379-8DF9-5379179EB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796" y="2275169"/>
            <a:ext cx="1674812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1" descr="MCBD09453_0000[1]">
            <a:extLst>
              <a:ext uri="{FF2B5EF4-FFF2-40B4-BE49-F238E27FC236}">
                <a16:creationId xmlns="" xmlns:a16="http://schemas.microsoft.com/office/drawing/2014/main" id="{0EAA2759-63BF-4A69-9E59-0241B94BA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08" y="2189443"/>
            <a:ext cx="1762125" cy="17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E91597A8-02E6-4E6E-88AE-FC5A815D0D14}"/>
              </a:ext>
            </a:extLst>
          </p:cNvPr>
          <p:cNvSpPr/>
          <p:nvPr/>
        </p:nvSpPr>
        <p:spPr>
          <a:xfrm>
            <a:off x="8366927" y="6272070"/>
            <a:ext cx="1164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ok Antiqua" panose="0204060205030503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9 Teacher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67696C60-D2F5-4E1F-A00B-413958A118C6}"/>
              </a:ext>
            </a:extLst>
          </p:cNvPr>
          <p:cNvSpPr/>
          <p:nvPr/>
        </p:nvSpPr>
        <p:spPr>
          <a:xfrm>
            <a:off x="5757901" y="6037881"/>
            <a:ext cx="1233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ok Antiqua" panose="0204060205030503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8- Student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20A1CB51-4EF0-4B0E-9ACA-F6800A7E3E33}"/>
              </a:ext>
            </a:extLst>
          </p:cNvPr>
          <p:cNvSpPr/>
          <p:nvPr/>
        </p:nvSpPr>
        <p:spPr>
          <a:xfrm>
            <a:off x="3474149" y="5850018"/>
            <a:ext cx="819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ok Antiqua" panose="0204060205030503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7- Bag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601CB89F-9D60-49EF-AB29-9E07DB137DC7}"/>
              </a:ext>
            </a:extLst>
          </p:cNvPr>
          <p:cNvSpPr/>
          <p:nvPr/>
        </p:nvSpPr>
        <p:spPr>
          <a:xfrm>
            <a:off x="10241562" y="2995631"/>
            <a:ext cx="770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5- Pen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02C344F-044C-42BA-8522-C2C5349AB7F7}"/>
              </a:ext>
            </a:extLst>
          </p:cNvPr>
          <p:cNvSpPr/>
          <p:nvPr/>
        </p:nvSpPr>
        <p:spPr>
          <a:xfrm>
            <a:off x="1406161" y="5902738"/>
            <a:ext cx="957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ok Antiqua" panose="0204060205030503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6- Book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61C5D626-A8EC-452B-A6C4-AFF08B7DF7E2}"/>
              </a:ext>
            </a:extLst>
          </p:cNvPr>
          <p:cNvSpPr/>
          <p:nvPr/>
        </p:nvSpPr>
        <p:spPr>
          <a:xfrm>
            <a:off x="7612275" y="3372819"/>
            <a:ext cx="17621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ook Antiqua" panose="0204060205030503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4- Playground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5D7468D4-6E0C-4B42-89C2-FEB50CBD7A38}"/>
              </a:ext>
            </a:extLst>
          </p:cNvPr>
          <p:cNvSpPr/>
          <p:nvPr/>
        </p:nvSpPr>
        <p:spPr>
          <a:xfrm>
            <a:off x="5621350" y="3280978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ok Antiqua" panose="0204060205030503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3- Parents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27B7925D-2303-43F3-9D1B-BE2B5FA1A731}"/>
              </a:ext>
            </a:extLst>
          </p:cNvPr>
          <p:cNvSpPr/>
          <p:nvPr/>
        </p:nvSpPr>
        <p:spPr>
          <a:xfrm>
            <a:off x="3121488" y="3540863"/>
            <a:ext cx="1524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ok Antiqua" panose="0204060205030503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2- Classroom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C7716194-94F1-4B77-BDB9-4C5994F08DD8}"/>
              </a:ext>
            </a:extLst>
          </p:cNvPr>
          <p:cNvSpPr/>
          <p:nvPr/>
        </p:nvSpPr>
        <p:spPr>
          <a:xfrm>
            <a:off x="1094976" y="3911870"/>
            <a:ext cx="1452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ok Antiqua" panose="0204060205030503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0/1-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455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Paradigms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1- Sequential</a:t>
            </a:r>
          </a:p>
          <a:p>
            <a:r>
              <a:rPr lang="en-US" dirty="0"/>
              <a:t>2- Procedural</a:t>
            </a:r>
          </a:p>
          <a:p>
            <a:r>
              <a:rPr lang="en-US" dirty="0"/>
              <a:t>3- Object Oriented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BB87-D71E-4CF9-82E5-0EC57876DD5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890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0A84D7-BBD7-424F-AC67-01710AB64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C5BB712-68DC-4BD0-BDEF-CBD9C7D30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1- Identify at least 3 behaviors and related data for an object.</a:t>
            </a:r>
          </a:p>
          <a:p>
            <a:r>
              <a:rPr lang="en-US" dirty="0"/>
              <a:t>2- Draw an object interaction model based on the objects .</a:t>
            </a:r>
          </a:p>
        </p:txBody>
      </p:sp>
    </p:spTree>
    <p:extLst>
      <p:ext uri="{BB962C8B-B14F-4D97-AF65-F5344CB8AC3E}">
        <p14:creationId xmlns:p14="http://schemas.microsoft.com/office/powerpoint/2010/main" val="30615775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972A183-C0BA-46C6-BEE1-C5F91842D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</a:t>
            </a:r>
          </a:p>
        </p:txBody>
      </p:sp>
      <p:sp>
        <p:nvSpPr>
          <p:cNvPr id="4" name="Rectangle 18">
            <a:extLst>
              <a:ext uri="{FF2B5EF4-FFF2-40B4-BE49-F238E27FC236}">
                <a16:creationId xmlns="" xmlns:a16="http://schemas.microsoft.com/office/drawing/2014/main" id="{5AAEF2A9-D370-4162-9C4D-5385B94EA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317" y="364863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5" name="Group 1">
            <a:extLst>
              <a:ext uri="{FF2B5EF4-FFF2-40B4-BE49-F238E27FC236}">
                <a16:creationId xmlns="" xmlns:a16="http://schemas.microsoft.com/office/drawing/2014/main" id="{1273F973-22BE-417D-A310-FDA5AE3769E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33398" y="2949388"/>
            <a:ext cx="6792672" cy="2097737"/>
            <a:chOff x="4198" y="1593"/>
            <a:chExt cx="8160" cy="2520"/>
          </a:xfrm>
        </p:grpSpPr>
        <p:sp>
          <p:nvSpPr>
            <p:cNvPr id="6" name="AutoShape 17">
              <a:extLst>
                <a:ext uri="{FF2B5EF4-FFF2-40B4-BE49-F238E27FC236}">
                  <a16:creationId xmlns="" xmlns:a16="http://schemas.microsoft.com/office/drawing/2014/main" id="{072A0F9B-6148-4CF8-8611-C5E56C3D5F7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198" y="1593"/>
              <a:ext cx="8160" cy="2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7" name="Group 2">
              <a:extLst>
                <a:ext uri="{FF2B5EF4-FFF2-40B4-BE49-F238E27FC236}">
                  <a16:creationId xmlns="" xmlns:a16="http://schemas.microsoft.com/office/drawing/2014/main" id="{4EE992E8-2161-4EF9-A0A5-E80B5F3EE8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18" y="1820"/>
              <a:ext cx="7560" cy="1933"/>
              <a:chOff x="4318" y="1820"/>
              <a:chExt cx="7440" cy="1813"/>
            </a:xfrm>
          </p:grpSpPr>
          <p:sp>
            <p:nvSpPr>
              <p:cNvPr id="8" name="Rectangle 16">
                <a:extLst>
                  <a:ext uri="{FF2B5EF4-FFF2-40B4-BE49-F238E27FC236}">
                    <a16:creationId xmlns="" xmlns:a16="http://schemas.microsoft.com/office/drawing/2014/main" id="{D41F25A0-6FEF-4E8E-BD35-B1BE4B3DDC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8" y="1991"/>
                <a:ext cx="1333" cy="448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</a:extLst>
            </p:spPr>
            <p:txBody>
              <a:bodyPr vert="horz" wrap="square" lIns="64208" tIns="32104" rIns="64208" bIns="32104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Teacher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" name="Rectangle 15">
                <a:extLst>
                  <a:ext uri="{FF2B5EF4-FFF2-40B4-BE49-F238E27FC236}">
                    <a16:creationId xmlns="" xmlns:a16="http://schemas.microsoft.com/office/drawing/2014/main" id="{E4B4691B-EC0D-4992-9A69-37C3323572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3" y="3260"/>
                <a:ext cx="1333" cy="373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</a:extLst>
            </p:spPr>
            <p:txBody>
              <a:bodyPr vert="horz" wrap="square" lIns="64208" tIns="32104" rIns="64208" bIns="32104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Book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" name="Rectangle 14">
                <a:extLst>
                  <a:ext uri="{FF2B5EF4-FFF2-40B4-BE49-F238E27FC236}">
                    <a16:creationId xmlns="" xmlns:a16="http://schemas.microsoft.com/office/drawing/2014/main" id="{E2B5F5E2-DEAB-4098-97EB-DB9D5725F8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38" y="1953"/>
                <a:ext cx="1333" cy="522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</a:extLst>
            </p:spPr>
            <p:txBody>
              <a:bodyPr vert="horz" wrap="square" lIns="64208" tIns="32104" rIns="64208" bIns="32104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Student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" name="Rectangle 13">
                <a:extLst>
                  <a:ext uri="{FF2B5EF4-FFF2-40B4-BE49-F238E27FC236}">
                    <a16:creationId xmlns="" xmlns:a16="http://schemas.microsoft.com/office/drawing/2014/main" id="{F9D37D33-B728-438B-80E7-205F07F6C7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98" y="3230"/>
                <a:ext cx="1560" cy="373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</a:extLst>
            </p:spPr>
            <p:txBody>
              <a:bodyPr vert="horz" wrap="square" lIns="64208" tIns="32104" rIns="64208" bIns="32104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School Bag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" name="Text Box 12">
                <a:extLst>
                  <a:ext uri="{FF2B5EF4-FFF2-40B4-BE49-F238E27FC236}">
                    <a16:creationId xmlns="" xmlns:a16="http://schemas.microsoft.com/office/drawing/2014/main" id="{62B42880-3519-4AB6-A848-400834DABD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11" y="1820"/>
                <a:ext cx="1107" cy="3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4208" tIns="32104" rIns="64208" bIns="3210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Teaches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" name="Rectangle 11">
                <a:extLst>
                  <a:ext uri="{FF2B5EF4-FFF2-40B4-BE49-F238E27FC236}">
                    <a16:creationId xmlns="" xmlns:a16="http://schemas.microsoft.com/office/drawing/2014/main" id="{6A5F4465-DDB4-4BA2-9798-C6917D9BD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78" y="3273"/>
                <a:ext cx="1333" cy="360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</a:extLst>
            </p:spPr>
            <p:txBody>
              <a:bodyPr vert="horz" wrap="square" lIns="64208" tIns="32104" rIns="64208" bIns="32104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Pen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" name="AutoShape 10">
                <a:extLst>
                  <a:ext uri="{FF2B5EF4-FFF2-40B4-BE49-F238E27FC236}">
                    <a16:creationId xmlns="" xmlns:a16="http://schemas.microsoft.com/office/drawing/2014/main" id="{B36F7F01-1998-4FBA-BEBA-41D7BF9E98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7018" y="1910"/>
                <a:ext cx="722" cy="1937"/>
              </a:xfrm>
              <a:prstGeom prst="bentConnector3">
                <a:avLst>
                  <a:gd name="adj1" fmla="val 50000"/>
                </a:avLst>
              </a:prstGeom>
              <a:noFill/>
              <a:ln w="25400">
                <a:solidFill>
                  <a:srgbClr val="0000FF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AutoShape 9">
                <a:extLst>
                  <a:ext uri="{FF2B5EF4-FFF2-40B4-BE49-F238E27FC236}">
                    <a16:creationId xmlns="" xmlns:a16="http://schemas.microsoft.com/office/drawing/2014/main" id="{F17B9BC1-0862-4027-A88E-EB8E67301D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8851" y="2029"/>
                <a:ext cx="677" cy="1686"/>
              </a:xfrm>
              <a:prstGeom prst="bentConnector3">
                <a:avLst>
                  <a:gd name="adj1" fmla="val 49926"/>
                </a:avLst>
              </a:prstGeom>
              <a:noFill/>
              <a:ln w="25400">
                <a:solidFill>
                  <a:srgbClr val="0000FF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Text Box 8">
                <a:extLst>
                  <a:ext uri="{FF2B5EF4-FFF2-40B4-BE49-F238E27FC236}">
                    <a16:creationId xmlns="" xmlns:a16="http://schemas.microsoft.com/office/drawing/2014/main" id="{A1ACD2F0-E39D-423C-B4EA-8E26CD1238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86" y="2540"/>
                <a:ext cx="1107" cy="3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4208" tIns="32104" rIns="64208" bIns="3210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Has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7" name="Rectangle 7">
                <a:extLst>
                  <a:ext uri="{FF2B5EF4-FFF2-40B4-BE49-F238E27FC236}">
                    <a16:creationId xmlns="" xmlns:a16="http://schemas.microsoft.com/office/drawing/2014/main" id="{382BEC4A-7B6E-4A63-8069-5310D1CDB6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78" y="1968"/>
                <a:ext cx="1680" cy="480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</a:extLst>
            </p:spPr>
            <p:txBody>
              <a:bodyPr vert="horz" wrap="square" lIns="64208" tIns="32104" rIns="64208" bIns="32104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Playground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" name="AutoShape 6">
                <a:extLst>
                  <a:ext uri="{FF2B5EF4-FFF2-40B4-BE49-F238E27FC236}">
                    <a16:creationId xmlns="" xmlns:a16="http://schemas.microsoft.com/office/drawing/2014/main" id="{3600C2A4-F7FC-4082-9DC1-601BA7811A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671" y="2214"/>
                <a:ext cx="2047" cy="1"/>
              </a:xfrm>
              <a:prstGeom prst="straightConnector1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AutoShape 5">
                <a:extLst>
                  <a:ext uri="{FF2B5EF4-FFF2-40B4-BE49-F238E27FC236}">
                    <a16:creationId xmlns="" xmlns:a16="http://schemas.microsoft.com/office/drawing/2014/main" id="{25D5B416-9F3C-494B-8970-E768E08F89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330" y="2495"/>
                <a:ext cx="15" cy="758"/>
              </a:xfrm>
              <a:prstGeom prst="straightConnector1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AutoShape 4">
                <a:extLst>
                  <a:ext uri="{FF2B5EF4-FFF2-40B4-BE49-F238E27FC236}">
                    <a16:creationId xmlns="" xmlns:a16="http://schemas.microsoft.com/office/drawing/2014/main" id="{E94EDD12-6146-49DA-96CB-21FC36B26E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091" y="2208"/>
                <a:ext cx="967" cy="6"/>
              </a:xfrm>
              <a:prstGeom prst="straightConnector1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Text Box 3">
                <a:extLst>
                  <a:ext uri="{FF2B5EF4-FFF2-40B4-BE49-F238E27FC236}">
                    <a16:creationId xmlns="" xmlns:a16="http://schemas.microsoft.com/office/drawing/2014/main" id="{4EB28715-F8E4-4132-A312-06540CEC63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18" y="1833"/>
                <a:ext cx="1107" cy="3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4208" tIns="32104" rIns="64208" bIns="3210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Plays-in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10266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Paradigms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BB87-D71E-4CF9-82E5-0EC57876DD58}" type="slidenum">
              <a:rPr lang="en-US" smtClean="0"/>
              <a:t>4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369126" y="2632363"/>
            <a:ext cx="1316181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Oriented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724399" y="2632364"/>
            <a:ext cx="1399310" cy="9143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 Oriented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162801" y="2632363"/>
            <a:ext cx="1316181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Oriented</a:t>
            </a:r>
          </a:p>
        </p:txBody>
      </p:sp>
      <p:sp>
        <p:nvSpPr>
          <p:cNvPr id="9" name="Curved Up Arrow 8"/>
          <p:cNvSpPr/>
          <p:nvPr/>
        </p:nvSpPr>
        <p:spPr>
          <a:xfrm>
            <a:off x="3574471" y="3824130"/>
            <a:ext cx="1593273" cy="54032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Up Arrow 9"/>
          <p:cNvSpPr/>
          <p:nvPr/>
        </p:nvSpPr>
        <p:spPr>
          <a:xfrm>
            <a:off x="5884164" y="3824129"/>
            <a:ext cx="1593273" cy="54032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75162" y="5056910"/>
            <a:ext cx="1704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Think in term of data that we needed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0" y="5056910"/>
            <a:ext cx="1704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Think in term of Process that we needed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968838" y="5056910"/>
            <a:ext cx="1704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Think in term of Object that is involved</a:t>
            </a:r>
          </a:p>
        </p:txBody>
      </p:sp>
    </p:spTree>
    <p:extLst>
      <p:ext uri="{BB962C8B-B14F-4D97-AF65-F5344CB8AC3E}">
        <p14:creationId xmlns:p14="http://schemas.microsoft.com/office/powerpoint/2010/main" val="59477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build="p" animBg="1"/>
      <p:bldP spid="8" grpId="0" animBg="1"/>
      <p:bldP spid="9" grpId="0" animBg="1"/>
      <p:bldP spid="10" grpId="0" animBg="1"/>
      <p:bldP spid="11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object orientation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A technique for system modeling.</a:t>
            </a:r>
          </a:p>
          <a:p>
            <a:r>
              <a:rPr lang="en-US" dirty="0"/>
              <a:t>- OO model consists of several interacting objects.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BB87-D71E-4CF9-82E5-0EC57876DD5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002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Model?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- abstraction of something.</a:t>
            </a:r>
          </a:p>
          <a:p>
            <a:r>
              <a:rPr lang="en-US" dirty="0"/>
              <a:t>- Purpose is to understand the product before developing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BB87-D71E-4CF9-82E5-0EC57876DD5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905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OO Model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522" t="27373" r="29819" b="19801"/>
          <a:stretch/>
        </p:blipFill>
        <p:spPr>
          <a:xfrm>
            <a:off x="2923505" y="2228044"/>
            <a:ext cx="5370490" cy="373894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BB87-D71E-4CF9-82E5-0EC57876DD5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301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OO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Objects </a:t>
            </a:r>
          </a:p>
          <a:p>
            <a:pPr lvl="1"/>
            <a:r>
              <a:rPr lang="en-US" dirty="0"/>
              <a:t>Person </a:t>
            </a:r>
            <a:r>
              <a:rPr lang="en-US" dirty="0" err="1"/>
              <a:t>i.e</a:t>
            </a:r>
            <a:r>
              <a:rPr lang="en-US" dirty="0"/>
              <a:t> Name: Ali </a:t>
            </a:r>
          </a:p>
          <a:p>
            <a:pPr lvl="1"/>
            <a:r>
              <a:rPr lang="en-US" dirty="0"/>
              <a:t>House </a:t>
            </a:r>
          </a:p>
          <a:p>
            <a:pPr lvl="1"/>
            <a:r>
              <a:rPr lang="en-US" dirty="0"/>
              <a:t>Car </a:t>
            </a:r>
          </a:p>
          <a:p>
            <a:pPr lvl="1"/>
            <a:r>
              <a:rPr lang="en-US" dirty="0"/>
              <a:t>Tree</a:t>
            </a:r>
          </a:p>
          <a:p>
            <a:endParaRPr lang="en-US" dirty="0"/>
          </a:p>
          <a:p>
            <a:r>
              <a:rPr lang="en-US" dirty="0"/>
              <a:t>Interactions</a:t>
            </a:r>
          </a:p>
          <a:p>
            <a:pPr lvl="1"/>
            <a:r>
              <a:rPr lang="en-US" dirty="0"/>
              <a:t>Ali lives in the house</a:t>
            </a:r>
          </a:p>
          <a:p>
            <a:pPr lvl="1"/>
            <a:r>
              <a:rPr lang="en-US" dirty="0"/>
              <a:t>Ali drives the car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BB87-D71E-4CF9-82E5-0EC57876DD58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44820" t="30766" r="22911" b="40536"/>
          <a:stretch/>
        </p:blipFill>
        <p:spPr>
          <a:xfrm>
            <a:off x="5396248" y="2562896"/>
            <a:ext cx="4198512" cy="209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29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Object-Orientation -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- People think in terms of objects</a:t>
            </a:r>
          </a:p>
          <a:p>
            <a:r>
              <a:rPr lang="en-US" dirty="0"/>
              <a:t>- OO models map to reality</a:t>
            </a:r>
          </a:p>
          <a:p>
            <a:endParaRPr lang="en-US" dirty="0"/>
          </a:p>
          <a:p>
            <a:r>
              <a:rPr lang="en-US" dirty="0"/>
              <a:t>Therefore, OO models are:</a:t>
            </a:r>
          </a:p>
          <a:p>
            <a:r>
              <a:rPr lang="en-US" dirty="0"/>
              <a:t>- easy to develop</a:t>
            </a:r>
          </a:p>
          <a:p>
            <a:r>
              <a:rPr lang="en-US" dirty="0"/>
              <a:t>- easy to understand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BB87-D71E-4CF9-82E5-0EC57876DD5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952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418</TotalTime>
  <Words>782</Words>
  <Application>Microsoft Office PowerPoint</Application>
  <PresentationFormat>Widescreen</PresentationFormat>
  <Paragraphs>201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Book Antiqua</vt:lpstr>
      <vt:lpstr>Calibri</vt:lpstr>
      <vt:lpstr>Times New Roman</vt:lpstr>
      <vt:lpstr>Tw Cen MT</vt:lpstr>
      <vt:lpstr>Tw Cen MT Condensed</vt:lpstr>
      <vt:lpstr>Wingdings 3</vt:lpstr>
      <vt:lpstr>Integral</vt:lpstr>
      <vt:lpstr>Object Oriented Programming Week-2 Feb 7-11, 2022</vt:lpstr>
      <vt:lpstr>acknowledgment</vt:lpstr>
      <vt:lpstr>Programming Paradigms</vt:lpstr>
      <vt:lpstr>Programming Paradigms</vt:lpstr>
      <vt:lpstr>What is object orientation</vt:lpstr>
      <vt:lpstr>What is a Model?</vt:lpstr>
      <vt:lpstr>Example – OO Model</vt:lpstr>
      <vt:lpstr>Example – OO Model</vt:lpstr>
      <vt:lpstr>Object-Orientation - Advantages</vt:lpstr>
      <vt:lpstr>Five principles of OO paradigm</vt:lpstr>
      <vt:lpstr>What is an Object?</vt:lpstr>
      <vt:lpstr>Ali as an object</vt:lpstr>
      <vt:lpstr>Car as an Object</vt:lpstr>
      <vt:lpstr>Visualizing an Object</vt:lpstr>
      <vt:lpstr>Object </vt:lpstr>
      <vt:lpstr>Some Examples</vt:lpstr>
      <vt:lpstr>PowerPoint Presentation</vt:lpstr>
      <vt:lpstr>PowerPoint Presentation</vt:lpstr>
      <vt:lpstr>PowerPoint Presentation</vt:lpstr>
      <vt:lpstr>PowerPoint Presentation</vt:lpstr>
      <vt:lpstr>Discussion</vt:lpstr>
      <vt:lpstr>Class</vt:lpstr>
      <vt:lpstr>Summarize</vt:lpstr>
      <vt:lpstr>Generalized Class</vt:lpstr>
      <vt:lpstr>Specialized Class</vt:lpstr>
      <vt:lpstr>Type of classes</vt:lpstr>
      <vt:lpstr>Abstract Class</vt:lpstr>
      <vt:lpstr>Concrete Class</vt:lpstr>
      <vt:lpstr>Class Activity</vt:lpstr>
      <vt:lpstr>Questions</vt:lpstr>
      <vt:lpstr>Solution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Programming</dc:title>
  <dc:creator>Fast</dc:creator>
  <cp:lastModifiedBy>Administrator</cp:lastModifiedBy>
  <cp:revision>26</cp:revision>
  <dcterms:created xsi:type="dcterms:W3CDTF">2017-06-07T07:31:08Z</dcterms:created>
  <dcterms:modified xsi:type="dcterms:W3CDTF">2022-02-14T07:05:50Z</dcterms:modified>
</cp:coreProperties>
</file>