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07" r:id="rId26"/>
    <p:sldId id="282" r:id="rId27"/>
    <p:sldId id="291" r:id="rId28"/>
    <p:sldId id="293" r:id="rId29"/>
    <p:sldId id="294" r:id="rId30"/>
    <p:sldId id="295" r:id="rId31"/>
    <p:sldId id="296" r:id="rId32"/>
    <p:sldId id="297" r:id="rId33"/>
    <p:sldId id="306" r:id="rId34"/>
    <p:sldId id="298" r:id="rId35"/>
    <p:sldId id="299" r:id="rId36"/>
    <p:sldId id="300" r:id="rId37"/>
    <p:sldId id="301" r:id="rId38"/>
    <p:sldId id="283" r:id="rId39"/>
    <p:sldId id="284" r:id="rId40"/>
    <p:sldId id="285" r:id="rId41"/>
    <p:sldId id="286" r:id="rId42"/>
    <p:sldId id="302" r:id="rId43"/>
    <p:sldId id="303" r:id="rId44"/>
    <p:sldId id="287" r:id="rId45"/>
    <p:sldId id="304" r:id="rId46"/>
    <p:sldId id="305" r:id="rId47"/>
    <p:sldId id="288" r:id="rId48"/>
    <p:sldId id="28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E6BEB-EB7A-4DC0-AF18-EB713496672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DB8377E-4AB7-4390-BBE3-39BE440F6CE9}">
      <dgm:prSet phldrT="[Text]"/>
      <dgm:spPr/>
      <dgm:t>
        <a:bodyPr/>
        <a:lstStyle/>
        <a:p>
          <a:r>
            <a:rPr lang="en-US" dirty="0"/>
            <a:t>Memorandum </a:t>
          </a:r>
        </a:p>
      </dgm:t>
    </dgm:pt>
    <dgm:pt modelId="{15FA4D3B-0555-4C59-BD2F-96361B419E67}" type="parTrans" cxnId="{76C3EC56-F24D-4A63-B726-93D40370BEA3}">
      <dgm:prSet/>
      <dgm:spPr/>
      <dgm:t>
        <a:bodyPr/>
        <a:lstStyle/>
        <a:p>
          <a:endParaRPr lang="en-US"/>
        </a:p>
      </dgm:t>
    </dgm:pt>
    <dgm:pt modelId="{18BFE943-BC21-401B-A649-B0E7EF97EB27}" type="sibTrans" cxnId="{76C3EC56-F24D-4A63-B726-93D40370BEA3}">
      <dgm:prSet/>
      <dgm:spPr/>
      <dgm:t>
        <a:bodyPr/>
        <a:lstStyle/>
        <a:p>
          <a:endParaRPr lang="en-US"/>
        </a:p>
      </dgm:t>
    </dgm:pt>
    <dgm:pt modelId="{5BFE06FA-9CBE-44D4-B143-9679ECC2C008}">
      <dgm:prSet phldrT="[Text]"/>
      <dgm:spPr/>
      <dgm:t>
        <a:bodyPr/>
        <a:lstStyle/>
        <a:p>
          <a:r>
            <a:rPr lang="en-US" dirty="0"/>
            <a:t>Formal letters</a:t>
          </a:r>
        </a:p>
      </dgm:t>
    </dgm:pt>
    <dgm:pt modelId="{6A1E91E0-1C1F-4FF9-95F3-2C734AB66AA0}" type="parTrans" cxnId="{8B90D162-B19B-4EFE-98DC-BBE3ED02674E}">
      <dgm:prSet/>
      <dgm:spPr/>
      <dgm:t>
        <a:bodyPr/>
        <a:lstStyle/>
        <a:p>
          <a:endParaRPr lang="en-US"/>
        </a:p>
      </dgm:t>
    </dgm:pt>
    <dgm:pt modelId="{EB6374C0-B80D-427F-AC19-F2783F65FDAE}" type="sibTrans" cxnId="{8B90D162-B19B-4EFE-98DC-BBE3ED02674E}">
      <dgm:prSet/>
      <dgm:spPr/>
      <dgm:t>
        <a:bodyPr/>
        <a:lstStyle/>
        <a:p>
          <a:endParaRPr lang="en-US"/>
        </a:p>
      </dgm:t>
    </dgm:pt>
    <dgm:pt modelId="{3492567D-5640-41E6-A408-30843C4E1FFA}" type="pres">
      <dgm:prSet presAssocID="{1E9E6BEB-EB7A-4DC0-AF18-EB7134966720}" presName="diagram" presStyleCnt="0">
        <dgm:presLayoutVars>
          <dgm:dir/>
          <dgm:resizeHandles val="exact"/>
        </dgm:presLayoutVars>
      </dgm:prSet>
      <dgm:spPr/>
    </dgm:pt>
    <dgm:pt modelId="{2B904958-E99C-492A-900F-8877AA3F3322}" type="pres">
      <dgm:prSet presAssocID="{1DB8377E-4AB7-4390-BBE3-39BE440F6CE9}" presName="node" presStyleLbl="node1" presStyleIdx="0" presStyleCnt="2">
        <dgm:presLayoutVars>
          <dgm:bulletEnabled val="1"/>
        </dgm:presLayoutVars>
      </dgm:prSet>
      <dgm:spPr/>
    </dgm:pt>
    <dgm:pt modelId="{15DED1C0-2672-450E-93D7-9E6CF4896FAF}" type="pres">
      <dgm:prSet presAssocID="{18BFE943-BC21-401B-A649-B0E7EF97EB27}" presName="sibTrans" presStyleCnt="0"/>
      <dgm:spPr/>
    </dgm:pt>
    <dgm:pt modelId="{42BD8AAC-A520-464A-92E4-3DA3656EB457}" type="pres">
      <dgm:prSet presAssocID="{5BFE06FA-9CBE-44D4-B143-9679ECC2C008}" presName="node" presStyleLbl="node1" presStyleIdx="1" presStyleCnt="2">
        <dgm:presLayoutVars>
          <dgm:bulletEnabled val="1"/>
        </dgm:presLayoutVars>
      </dgm:prSet>
      <dgm:spPr/>
    </dgm:pt>
  </dgm:ptLst>
  <dgm:cxnLst>
    <dgm:cxn modelId="{ADA7682C-4932-491B-9E1A-1A3BD5298C34}" type="presOf" srcId="{5BFE06FA-9CBE-44D4-B143-9679ECC2C008}" destId="{42BD8AAC-A520-464A-92E4-3DA3656EB457}" srcOrd="0" destOrd="0" presId="urn:microsoft.com/office/officeart/2005/8/layout/default"/>
    <dgm:cxn modelId="{8B90D162-B19B-4EFE-98DC-BBE3ED02674E}" srcId="{1E9E6BEB-EB7A-4DC0-AF18-EB7134966720}" destId="{5BFE06FA-9CBE-44D4-B143-9679ECC2C008}" srcOrd="1" destOrd="0" parTransId="{6A1E91E0-1C1F-4FF9-95F3-2C734AB66AA0}" sibTransId="{EB6374C0-B80D-427F-AC19-F2783F65FDAE}"/>
    <dgm:cxn modelId="{76C3EC56-F24D-4A63-B726-93D40370BEA3}" srcId="{1E9E6BEB-EB7A-4DC0-AF18-EB7134966720}" destId="{1DB8377E-4AB7-4390-BBE3-39BE440F6CE9}" srcOrd="0" destOrd="0" parTransId="{15FA4D3B-0555-4C59-BD2F-96361B419E67}" sibTransId="{18BFE943-BC21-401B-A649-B0E7EF97EB27}"/>
    <dgm:cxn modelId="{512735B8-FDBF-4707-B24A-E332CF043BE2}" type="presOf" srcId="{1E9E6BEB-EB7A-4DC0-AF18-EB7134966720}" destId="{3492567D-5640-41E6-A408-30843C4E1FFA}" srcOrd="0" destOrd="0" presId="urn:microsoft.com/office/officeart/2005/8/layout/default"/>
    <dgm:cxn modelId="{F8284EBE-9EA3-40FA-895C-CB3EF8430F45}" type="presOf" srcId="{1DB8377E-4AB7-4390-BBE3-39BE440F6CE9}" destId="{2B904958-E99C-492A-900F-8877AA3F3322}" srcOrd="0" destOrd="0" presId="urn:microsoft.com/office/officeart/2005/8/layout/default"/>
    <dgm:cxn modelId="{2D60240C-AC30-45F2-AA66-94F862063E9F}" type="presParOf" srcId="{3492567D-5640-41E6-A408-30843C4E1FFA}" destId="{2B904958-E99C-492A-900F-8877AA3F3322}" srcOrd="0" destOrd="0" presId="urn:microsoft.com/office/officeart/2005/8/layout/default"/>
    <dgm:cxn modelId="{C430239E-04D5-4F49-ADE0-21E48C421633}" type="presParOf" srcId="{3492567D-5640-41E6-A408-30843C4E1FFA}" destId="{15DED1C0-2672-450E-93D7-9E6CF4896FAF}" srcOrd="1" destOrd="0" presId="urn:microsoft.com/office/officeart/2005/8/layout/default"/>
    <dgm:cxn modelId="{5B23B2DB-CBE6-4E7C-A007-8C93F432E9AE}" type="presParOf" srcId="{3492567D-5640-41E6-A408-30843C4E1FFA}" destId="{42BD8AAC-A520-464A-92E4-3DA3656EB45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587FB-AD61-41C2-9988-721C0777417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4EB0970-9C60-42C7-87F5-BCE3AB8E252B}">
      <dgm:prSet phldrT="[Text]"/>
      <dgm:spPr/>
      <dgm:t>
        <a:bodyPr/>
        <a:lstStyle/>
        <a:p>
          <a:r>
            <a:rPr lang="en-US" dirty="0"/>
            <a:t>Full Block </a:t>
          </a:r>
        </a:p>
      </dgm:t>
    </dgm:pt>
    <dgm:pt modelId="{AE94D4D2-876D-4BCB-8FE8-187643D59393}" type="parTrans" cxnId="{7C6A499C-6A15-4145-8898-966F9E702441}">
      <dgm:prSet/>
      <dgm:spPr/>
      <dgm:t>
        <a:bodyPr/>
        <a:lstStyle/>
        <a:p>
          <a:endParaRPr lang="en-US"/>
        </a:p>
      </dgm:t>
    </dgm:pt>
    <dgm:pt modelId="{AF99FAE5-E631-45D3-8FF3-5A278C389D87}" type="sibTrans" cxnId="{7C6A499C-6A15-4145-8898-966F9E702441}">
      <dgm:prSet/>
      <dgm:spPr/>
      <dgm:t>
        <a:bodyPr/>
        <a:lstStyle/>
        <a:p>
          <a:endParaRPr lang="en-US"/>
        </a:p>
      </dgm:t>
    </dgm:pt>
    <dgm:pt modelId="{9CBF0BA5-1ECE-4603-B392-637622242976}">
      <dgm:prSet phldrT="[Text]"/>
      <dgm:spPr/>
      <dgm:t>
        <a:bodyPr/>
        <a:lstStyle/>
        <a:p>
          <a:r>
            <a:rPr lang="en-US" dirty="0"/>
            <a:t>Modified Block</a:t>
          </a:r>
        </a:p>
      </dgm:t>
    </dgm:pt>
    <dgm:pt modelId="{7C21126D-FABE-4BFF-83D4-63A117FB5260}" type="parTrans" cxnId="{601B859C-2494-44E1-AA42-E9C66615D0FF}">
      <dgm:prSet/>
      <dgm:spPr/>
      <dgm:t>
        <a:bodyPr/>
        <a:lstStyle/>
        <a:p>
          <a:endParaRPr lang="en-US"/>
        </a:p>
      </dgm:t>
    </dgm:pt>
    <dgm:pt modelId="{EDCCF579-140D-4296-9FB8-0D2F067E19C6}" type="sibTrans" cxnId="{601B859C-2494-44E1-AA42-E9C66615D0FF}">
      <dgm:prSet/>
      <dgm:spPr/>
      <dgm:t>
        <a:bodyPr/>
        <a:lstStyle/>
        <a:p>
          <a:endParaRPr lang="en-US"/>
        </a:p>
      </dgm:t>
    </dgm:pt>
    <dgm:pt modelId="{A069246E-DD02-4CBF-8B2B-D96EE7C6DA68}">
      <dgm:prSet phldrT="[Text]"/>
      <dgm:spPr/>
      <dgm:t>
        <a:bodyPr/>
        <a:lstStyle/>
        <a:p>
          <a:r>
            <a:rPr lang="en-US" dirty="0"/>
            <a:t>Semi-Block</a:t>
          </a:r>
        </a:p>
      </dgm:t>
    </dgm:pt>
    <dgm:pt modelId="{A78E4075-A21A-4AD8-9835-0E976AB11262}" type="parTrans" cxnId="{C70C6C3F-DC22-4F9D-A2CD-82CFD5993109}">
      <dgm:prSet/>
      <dgm:spPr/>
      <dgm:t>
        <a:bodyPr/>
        <a:lstStyle/>
        <a:p>
          <a:endParaRPr lang="en-US"/>
        </a:p>
      </dgm:t>
    </dgm:pt>
    <dgm:pt modelId="{EEB142D4-046A-449E-BD7E-E4DE593ED3B2}" type="sibTrans" cxnId="{C70C6C3F-DC22-4F9D-A2CD-82CFD5993109}">
      <dgm:prSet/>
      <dgm:spPr/>
      <dgm:t>
        <a:bodyPr/>
        <a:lstStyle/>
        <a:p>
          <a:endParaRPr lang="en-US"/>
        </a:p>
      </dgm:t>
    </dgm:pt>
    <dgm:pt modelId="{0DF3A12F-8054-448E-8B03-9220BC8A03A5}" type="pres">
      <dgm:prSet presAssocID="{1CF587FB-AD61-41C2-9988-721C07774175}" presName="linear" presStyleCnt="0">
        <dgm:presLayoutVars>
          <dgm:dir/>
          <dgm:animLvl val="lvl"/>
          <dgm:resizeHandles val="exact"/>
        </dgm:presLayoutVars>
      </dgm:prSet>
      <dgm:spPr/>
    </dgm:pt>
    <dgm:pt modelId="{FDD9FB9D-B3ED-4F3C-8E1F-E45E6C6F7EE4}" type="pres">
      <dgm:prSet presAssocID="{04EB0970-9C60-42C7-87F5-BCE3AB8E252B}" presName="parentLin" presStyleCnt="0"/>
      <dgm:spPr/>
    </dgm:pt>
    <dgm:pt modelId="{3397E234-18C8-459F-A786-C4F085D8701D}" type="pres">
      <dgm:prSet presAssocID="{04EB0970-9C60-42C7-87F5-BCE3AB8E252B}" presName="parentLeftMargin" presStyleLbl="node1" presStyleIdx="0" presStyleCnt="3"/>
      <dgm:spPr/>
    </dgm:pt>
    <dgm:pt modelId="{AF0A86D2-0777-4B0F-9F4F-B2F4C4E7FE22}" type="pres">
      <dgm:prSet presAssocID="{04EB0970-9C60-42C7-87F5-BCE3AB8E252B}" presName="parentText" presStyleLbl="node1" presStyleIdx="0" presStyleCnt="3">
        <dgm:presLayoutVars>
          <dgm:chMax val="0"/>
          <dgm:bulletEnabled val="1"/>
        </dgm:presLayoutVars>
      </dgm:prSet>
      <dgm:spPr/>
    </dgm:pt>
    <dgm:pt modelId="{8987D2A9-25BF-43A0-AEDD-DE908C1B7D67}" type="pres">
      <dgm:prSet presAssocID="{04EB0970-9C60-42C7-87F5-BCE3AB8E252B}" presName="negativeSpace" presStyleCnt="0"/>
      <dgm:spPr/>
    </dgm:pt>
    <dgm:pt modelId="{0FAFF1B9-917B-4C64-8F60-7DE0F6EF1DB2}" type="pres">
      <dgm:prSet presAssocID="{04EB0970-9C60-42C7-87F5-BCE3AB8E252B}" presName="childText" presStyleLbl="conFgAcc1" presStyleIdx="0" presStyleCnt="3">
        <dgm:presLayoutVars>
          <dgm:bulletEnabled val="1"/>
        </dgm:presLayoutVars>
      </dgm:prSet>
      <dgm:spPr/>
    </dgm:pt>
    <dgm:pt modelId="{86F69B7C-F969-4A61-A172-CEBF745182BD}" type="pres">
      <dgm:prSet presAssocID="{AF99FAE5-E631-45D3-8FF3-5A278C389D87}" presName="spaceBetweenRectangles" presStyleCnt="0"/>
      <dgm:spPr/>
    </dgm:pt>
    <dgm:pt modelId="{6C4979C8-BBD3-4E26-BDC6-EA52CD7E3728}" type="pres">
      <dgm:prSet presAssocID="{9CBF0BA5-1ECE-4603-B392-637622242976}" presName="parentLin" presStyleCnt="0"/>
      <dgm:spPr/>
    </dgm:pt>
    <dgm:pt modelId="{65FE2F27-0AD9-488F-9DF4-B7CF1AF9BF3F}" type="pres">
      <dgm:prSet presAssocID="{9CBF0BA5-1ECE-4603-B392-637622242976}" presName="parentLeftMargin" presStyleLbl="node1" presStyleIdx="0" presStyleCnt="3"/>
      <dgm:spPr/>
    </dgm:pt>
    <dgm:pt modelId="{BFB3618C-778D-41D6-8985-B828429AFDEF}" type="pres">
      <dgm:prSet presAssocID="{9CBF0BA5-1ECE-4603-B392-637622242976}" presName="parentText" presStyleLbl="node1" presStyleIdx="1" presStyleCnt="3">
        <dgm:presLayoutVars>
          <dgm:chMax val="0"/>
          <dgm:bulletEnabled val="1"/>
        </dgm:presLayoutVars>
      </dgm:prSet>
      <dgm:spPr/>
    </dgm:pt>
    <dgm:pt modelId="{92659130-EBC1-4A47-966B-AE7C0FA80F80}" type="pres">
      <dgm:prSet presAssocID="{9CBF0BA5-1ECE-4603-B392-637622242976}" presName="negativeSpace" presStyleCnt="0"/>
      <dgm:spPr/>
    </dgm:pt>
    <dgm:pt modelId="{42766CD9-F2E0-4A09-9C91-6D9FAA5FB566}" type="pres">
      <dgm:prSet presAssocID="{9CBF0BA5-1ECE-4603-B392-637622242976}" presName="childText" presStyleLbl="conFgAcc1" presStyleIdx="1" presStyleCnt="3">
        <dgm:presLayoutVars>
          <dgm:bulletEnabled val="1"/>
        </dgm:presLayoutVars>
      </dgm:prSet>
      <dgm:spPr/>
    </dgm:pt>
    <dgm:pt modelId="{7C889029-F02E-4C7B-9109-521A38A49BB9}" type="pres">
      <dgm:prSet presAssocID="{EDCCF579-140D-4296-9FB8-0D2F067E19C6}" presName="spaceBetweenRectangles" presStyleCnt="0"/>
      <dgm:spPr/>
    </dgm:pt>
    <dgm:pt modelId="{2A8DC53F-F4FF-42CE-9CB1-E3CE2A369447}" type="pres">
      <dgm:prSet presAssocID="{A069246E-DD02-4CBF-8B2B-D96EE7C6DA68}" presName="parentLin" presStyleCnt="0"/>
      <dgm:spPr/>
    </dgm:pt>
    <dgm:pt modelId="{AC52ABA3-875A-478D-87D9-A10104E5E208}" type="pres">
      <dgm:prSet presAssocID="{A069246E-DD02-4CBF-8B2B-D96EE7C6DA68}" presName="parentLeftMargin" presStyleLbl="node1" presStyleIdx="1" presStyleCnt="3"/>
      <dgm:spPr/>
    </dgm:pt>
    <dgm:pt modelId="{69B425DA-CF4E-4706-B5D2-1EFB999D1CB3}" type="pres">
      <dgm:prSet presAssocID="{A069246E-DD02-4CBF-8B2B-D96EE7C6DA68}" presName="parentText" presStyleLbl="node1" presStyleIdx="2" presStyleCnt="3">
        <dgm:presLayoutVars>
          <dgm:chMax val="0"/>
          <dgm:bulletEnabled val="1"/>
        </dgm:presLayoutVars>
      </dgm:prSet>
      <dgm:spPr/>
    </dgm:pt>
    <dgm:pt modelId="{A02334E7-A820-400A-B555-83F53B2D6556}" type="pres">
      <dgm:prSet presAssocID="{A069246E-DD02-4CBF-8B2B-D96EE7C6DA68}" presName="negativeSpace" presStyleCnt="0"/>
      <dgm:spPr/>
    </dgm:pt>
    <dgm:pt modelId="{A26D18F2-E270-458A-8A93-CA151B35564E}" type="pres">
      <dgm:prSet presAssocID="{A069246E-DD02-4CBF-8B2B-D96EE7C6DA68}" presName="childText" presStyleLbl="conFgAcc1" presStyleIdx="2" presStyleCnt="3">
        <dgm:presLayoutVars>
          <dgm:bulletEnabled val="1"/>
        </dgm:presLayoutVars>
      </dgm:prSet>
      <dgm:spPr/>
    </dgm:pt>
  </dgm:ptLst>
  <dgm:cxnLst>
    <dgm:cxn modelId="{B6A9E521-C775-408D-8FBE-D2E9B00D5DDA}" type="presOf" srcId="{9CBF0BA5-1ECE-4603-B392-637622242976}" destId="{65FE2F27-0AD9-488F-9DF4-B7CF1AF9BF3F}" srcOrd="0" destOrd="0" presId="urn:microsoft.com/office/officeart/2005/8/layout/list1"/>
    <dgm:cxn modelId="{C70C6C3F-DC22-4F9D-A2CD-82CFD5993109}" srcId="{1CF587FB-AD61-41C2-9988-721C07774175}" destId="{A069246E-DD02-4CBF-8B2B-D96EE7C6DA68}" srcOrd="2" destOrd="0" parTransId="{A78E4075-A21A-4AD8-9835-0E976AB11262}" sibTransId="{EEB142D4-046A-449E-BD7E-E4DE593ED3B2}"/>
    <dgm:cxn modelId="{6F75EE41-77F9-4447-9D7E-9605AB9939D1}" type="presOf" srcId="{9CBF0BA5-1ECE-4603-B392-637622242976}" destId="{BFB3618C-778D-41D6-8985-B828429AFDEF}" srcOrd="1" destOrd="0" presId="urn:microsoft.com/office/officeart/2005/8/layout/list1"/>
    <dgm:cxn modelId="{B99AD94D-373C-4715-BDE9-AE3B452E03A4}" type="presOf" srcId="{A069246E-DD02-4CBF-8B2B-D96EE7C6DA68}" destId="{AC52ABA3-875A-478D-87D9-A10104E5E208}" srcOrd="0" destOrd="0" presId="urn:microsoft.com/office/officeart/2005/8/layout/list1"/>
    <dgm:cxn modelId="{64A57876-AC8E-4C06-ABD0-E618768E8A5C}" type="presOf" srcId="{04EB0970-9C60-42C7-87F5-BCE3AB8E252B}" destId="{AF0A86D2-0777-4B0F-9F4F-B2F4C4E7FE22}" srcOrd="1" destOrd="0" presId="urn:microsoft.com/office/officeart/2005/8/layout/list1"/>
    <dgm:cxn modelId="{4E114D84-7215-4F98-99D2-5D78EB550CB5}" type="presOf" srcId="{04EB0970-9C60-42C7-87F5-BCE3AB8E252B}" destId="{3397E234-18C8-459F-A786-C4F085D8701D}" srcOrd="0" destOrd="0" presId="urn:microsoft.com/office/officeart/2005/8/layout/list1"/>
    <dgm:cxn modelId="{7C6A499C-6A15-4145-8898-966F9E702441}" srcId="{1CF587FB-AD61-41C2-9988-721C07774175}" destId="{04EB0970-9C60-42C7-87F5-BCE3AB8E252B}" srcOrd="0" destOrd="0" parTransId="{AE94D4D2-876D-4BCB-8FE8-187643D59393}" sibTransId="{AF99FAE5-E631-45D3-8FF3-5A278C389D87}"/>
    <dgm:cxn modelId="{601B859C-2494-44E1-AA42-E9C66615D0FF}" srcId="{1CF587FB-AD61-41C2-9988-721C07774175}" destId="{9CBF0BA5-1ECE-4603-B392-637622242976}" srcOrd="1" destOrd="0" parTransId="{7C21126D-FABE-4BFF-83D4-63A117FB5260}" sibTransId="{EDCCF579-140D-4296-9FB8-0D2F067E19C6}"/>
    <dgm:cxn modelId="{09503CD8-D490-4F93-AD9E-78A7957E5CD0}" type="presOf" srcId="{A069246E-DD02-4CBF-8B2B-D96EE7C6DA68}" destId="{69B425DA-CF4E-4706-B5D2-1EFB999D1CB3}" srcOrd="1" destOrd="0" presId="urn:microsoft.com/office/officeart/2005/8/layout/list1"/>
    <dgm:cxn modelId="{E9AC23FD-016F-4F50-A83E-3276D504AC0B}" type="presOf" srcId="{1CF587FB-AD61-41C2-9988-721C07774175}" destId="{0DF3A12F-8054-448E-8B03-9220BC8A03A5}" srcOrd="0" destOrd="0" presId="urn:microsoft.com/office/officeart/2005/8/layout/list1"/>
    <dgm:cxn modelId="{7DC4E77E-F4FE-4DEF-A727-876D15669B48}" type="presParOf" srcId="{0DF3A12F-8054-448E-8B03-9220BC8A03A5}" destId="{FDD9FB9D-B3ED-4F3C-8E1F-E45E6C6F7EE4}" srcOrd="0" destOrd="0" presId="urn:microsoft.com/office/officeart/2005/8/layout/list1"/>
    <dgm:cxn modelId="{919FA0B4-3CD0-40F8-817D-F90717AB6522}" type="presParOf" srcId="{FDD9FB9D-B3ED-4F3C-8E1F-E45E6C6F7EE4}" destId="{3397E234-18C8-459F-A786-C4F085D8701D}" srcOrd="0" destOrd="0" presId="urn:microsoft.com/office/officeart/2005/8/layout/list1"/>
    <dgm:cxn modelId="{BBA9CEA7-3AF9-43A8-A56A-75D657DAD997}" type="presParOf" srcId="{FDD9FB9D-B3ED-4F3C-8E1F-E45E6C6F7EE4}" destId="{AF0A86D2-0777-4B0F-9F4F-B2F4C4E7FE22}" srcOrd="1" destOrd="0" presId="urn:microsoft.com/office/officeart/2005/8/layout/list1"/>
    <dgm:cxn modelId="{3577A317-9BAF-43A1-AA5E-5DC96A9418DF}" type="presParOf" srcId="{0DF3A12F-8054-448E-8B03-9220BC8A03A5}" destId="{8987D2A9-25BF-43A0-AEDD-DE908C1B7D67}" srcOrd="1" destOrd="0" presId="urn:microsoft.com/office/officeart/2005/8/layout/list1"/>
    <dgm:cxn modelId="{B3761004-B966-40D2-B8B0-B4536563E86D}" type="presParOf" srcId="{0DF3A12F-8054-448E-8B03-9220BC8A03A5}" destId="{0FAFF1B9-917B-4C64-8F60-7DE0F6EF1DB2}" srcOrd="2" destOrd="0" presId="urn:microsoft.com/office/officeart/2005/8/layout/list1"/>
    <dgm:cxn modelId="{4D0B1A6E-AAAD-4E21-B8B4-CC1449B0FF97}" type="presParOf" srcId="{0DF3A12F-8054-448E-8B03-9220BC8A03A5}" destId="{86F69B7C-F969-4A61-A172-CEBF745182BD}" srcOrd="3" destOrd="0" presId="urn:microsoft.com/office/officeart/2005/8/layout/list1"/>
    <dgm:cxn modelId="{EAE666DC-DF5B-45AC-A069-6EBBD5C45B84}" type="presParOf" srcId="{0DF3A12F-8054-448E-8B03-9220BC8A03A5}" destId="{6C4979C8-BBD3-4E26-BDC6-EA52CD7E3728}" srcOrd="4" destOrd="0" presId="urn:microsoft.com/office/officeart/2005/8/layout/list1"/>
    <dgm:cxn modelId="{2DF32696-3130-4A9A-9102-D61AD26EF010}" type="presParOf" srcId="{6C4979C8-BBD3-4E26-BDC6-EA52CD7E3728}" destId="{65FE2F27-0AD9-488F-9DF4-B7CF1AF9BF3F}" srcOrd="0" destOrd="0" presId="urn:microsoft.com/office/officeart/2005/8/layout/list1"/>
    <dgm:cxn modelId="{C534AF4D-1FB0-4CC9-A13F-827482308CAE}" type="presParOf" srcId="{6C4979C8-BBD3-4E26-BDC6-EA52CD7E3728}" destId="{BFB3618C-778D-41D6-8985-B828429AFDEF}" srcOrd="1" destOrd="0" presId="urn:microsoft.com/office/officeart/2005/8/layout/list1"/>
    <dgm:cxn modelId="{38E7D36D-05FB-4846-950E-CFDCCDAF2D35}" type="presParOf" srcId="{0DF3A12F-8054-448E-8B03-9220BC8A03A5}" destId="{92659130-EBC1-4A47-966B-AE7C0FA80F80}" srcOrd="5" destOrd="0" presId="urn:microsoft.com/office/officeart/2005/8/layout/list1"/>
    <dgm:cxn modelId="{E54416DF-C801-43F7-8118-25A59D5D6DC6}" type="presParOf" srcId="{0DF3A12F-8054-448E-8B03-9220BC8A03A5}" destId="{42766CD9-F2E0-4A09-9C91-6D9FAA5FB566}" srcOrd="6" destOrd="0" presId="urn:microsoft.com/office/officeart/2005/8/layout/list1"/>
    <dgm:cxn modelId="{87AA38D9-1217-41C4-9ACD-E16D84A25291}" type="presParOf" srcId="{0DF3A12F-8054-448E-8B03-9220BC8A03A5}" destId="{7C889029-F02E-4C7B-9109-521A38A49BB9}" srcOrd="7" destOrd="0" presId="urn:microsoft.com/office/officeart/2005/8/layout/list1"/>
    <dgm:cxn modelId="{C7E17FFA-0AF4-4C2E-8817-17E7105A8AE5}" type="presParOf" srcId="{0DF3A12F-8054-448E-8B03-9220BC8A03A5}" destId="{2A8DC53F-F4FF-42CE-9CB1-E3CE2A369447}" srcOrd="8" destOrd="0" presId="urn:microsoft.com/office/officeart/2005/8/layout/list1"/>
    <dgm:cxn modelId="{643284DA-5E0A-495B-A272-F9AFDD86846A}" type="presParOf" srcId="{2A8DC53F-F4FF-42CE-9CB1-E3CE2A369447}" destId="{AC52ABA3-875A-478D-87D9-A10104E5E208}" srcOrd="0" destOrd="0" presId="urn:microsoft.com/office/officeart/2005/8/layout/list1"/>
    <dgm:cxn modelId="{9E72C679-0102-42A8-9E37-866E26FC6AC0}" type="presParOf" srcId="{2A8DC53F-F4FF-42CE-9CB1-E3CE2A369447}" destId="{69B425DA-CF4E-4706-B5D2-1EFB999D1CB3}" srcOrd="1" destOrd="0" presId="urn:microsoft.com/office/officeart/2005/8/layout/list1"/>
    <dgm:cxn modelId="{4C4AF835-2188-456A-9195-E21ACFA63047}" type="presParOf" srcId="{0DF3A12F-8054-448E-8B03-9220BC8A03A5}" destId="{A02334E7-A820-400A-B555-83F53B2D6556}" srcOrd="9" destOrd="0" presId="urn:microsoft.com/office/officeart/2005/8/layout/list1"/>
    <dgm:cxn modelId="{E93C4DDA-0D0B-44C3-A7FE-1B92A5C5D361}" type="presParOf" srcId="{0DF3A12F-8054-448E-8B03-9220BC8A03A5}" destId="{A26D18F2-E270-458A-8A93-CA151B3556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04958-E99C-492A-900F-8877AA3F3322}">
      <dsp:nvSpPr>
        <dsp:cNvPr id="0" name=""/>
        <dsp:cNvSpPr/>
      </dsp:nvSpPr>
      <dsp:spPr>
        <a:xfrm>
          <a:off x="1049" y="948150"/>
          <a:ext cx="4091726" cy="2455036"/>
        </a:xfrm>
        <a:prstGeom prst="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Memorandum </a:t>
          </a:r>
        </a:p>
      </dsp:txBody>
      <dsp:txXfrm>
        <a:off x="1049" y="948150"/>
        <a:ext cx="4091726" cy="2455036"/>
      </dsp:txXfrm>
    </dsp:sp>
    <dsp:sp modelId="{42BD8AAC-A520-464A-92E4-3DA3656EB457}">
      <dsp:nvSpPr>
        <dsp:cNvPr id="0" name=""/>
        <dsp:cNvSpPr/>
      </dsp:nvSpPr>
      <dsp:spPr>
        <a:xfrm>
          <a:off x="4501948" y="948150"/>
          <a:ext cx="4091726" cy="2455036"/>
        </a:xfrm>
        <a:prstGeom prst="rect">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Formal letters</a:t>
          </a:r>
        </a:p>
      </dsp:txBody>
      <dsp:txXfrm>
        <a:off x="4501948" y="948150"/>
        <a:ext cx="4091726" cy="2455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F1B9-917B-4C64-8F60-7DE0F6EF1DB2}">
      <dsp:nvSpPr>
        <dsp:cNvPr id="0" name=""/>
        <dsp:cNvSpPr/>
      </dsp:nvSpPr>
      <dsp:spPr>
        <a:xfrm>
          <a:off x="0" y="593624"/>
          <a:ext cx="8594725" cy="907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AF0A86D2-0777-4B0F-9F4F-B2F4C4E7FE22}">
      <dsp:nvSpPr>
        <dsp:cNvPr id="0" name=""/>
        <dsp:cNvSpPr/>
      </dsp:nvSpPr>
      <dsp:spPr>
        <a:xfrm>
          <a:off x="429736" y="62264"/>
          <a:ext cx="6016307" cy="1062720"/>
        </a:xfrm>
        <a:prstGeom prst="roundRect">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Full Block </a:t>
          </a:r>
        </a:p>
      </dsp:txBody>
      <dsp:txXfrm>
        <a:off x="481614" y="114142"/>
        <a:ext cx="5912551" cy="958964"/>
      </dsp:txXfrm>
    </dsp:sp>
    <dsp:sp modelId="{42766CD9-F2E0-4A09-9C91-6D9FAA5FB566}">
      <dsp:nvSpPr>
        <dsp:cNvPr id="0" name=""/>
        <dsp:cNvSpPr/>
      </dsp:nvSpPr>
      <dsp:spPr>
        <a:xfrm>
          <a:off x="0" y="2226584"/>
          <a:ext cx="8594725" cy="907200"/>
        </a:xfrm>
        <a:prstGeom prst="rect">
          <a:avLst/>
        </a:prstGeom>
        <a:solidFill>
          <a:schemeClr val="lt1">
            <a:alpha val="90000"/>
            <a:hueOff val="0"/>
            <a:satOff val="0"/>
            <a:lumOff val="0"/>
            <a:alphaOff val="0"/>
          </a:schemeClr>
        </a:solidFill>
        <a:ln w="9525" cap="flat" cmpd="sng" algn="ctr">
          <a:solidFill>
            <a:schemeClr val="accent5">
              <a:hueOff val="-9534578"/>
              <a:satOff val="2515"/>
              <a:lumOff val="1275"/>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BFB3618C-778D-41D6-8985-B828429AFDEF}">
      <dsp:nvSpPr>
        <dsp:cNvPr id="0" name=""/>
        <dsp:cNvSpPr/>
      </dsp:nvSpPr>
      <dsp:spPr>
        <a:xfrm>
          <a:off x="429736" y="1695225"/>
          <a:ext cx="6016307" cy="1062720"/>
        </a:xfrm>
        <a:prstGeom prst="roundRect">
          <a:avLst/>
        </a:prstGeom>
        <a:solidFill>
          <a:schemeClr val="accent5">
            <a:hueOff val="-9534578"/>
            <a:satOff val="2515"/>
            <a:lumOff val="1275"/>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9534578"/>
              <a:satOff val="2515"/>
              <a:lumOff val="1275"/>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Modified Block</a:t>
          </a:r>
        </a:p>
      </dsp:txBody>
      <dsp:txXfrm>
        <a:off x="481614" y="1747103"/>
        <a:ext cx="5912551" cy="958964"/>
      </dsp:txXfrm>
    </dsp:sp>
    <dsp:sp modelId="{A26D18F2-E270-458A-8A93-CA151B35564E}">
      <dsp:nvSpPr>
        <dsp:cNvPr id="0" name=""/>
        <dsp:cNvSpPr/>
      </dsp:nvSpPr>
      <dsp:spPr>
        <a:xfrm>
          <a:off x="0" y="3859545"/>
          <a:ext cx="8594725" cy="907200"/>
        </a:xfrm>
        <a:prstGeom prst="rect">
          <a:avLst/>
        </a:prstGeom>
        <a:solidFill>
          <a:schemeClr val="lt1">
            <a:alpha val="90000"/>
            <a:hueOff val="0"/>
            <a:satOff val="0"/>
            <a:lumOff val="0"/>
            <a:alphaOff val="0"/>
          </a:schemeClr>
        </a:solidFill>
        <a:ln w="9525" cap="flat" cmpd="sng" algn="ctr">
          <a:solidFill>
            <a:schemeClr val="accent5">
              <a:hueOff val="-19069156"/>
              <a:satOff val="5029"/>
              <a:lumOff val="254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69B425DA-CF4E-4706-B5D2-1EFB999D1CB3}">
      <dsp:nvSpPr>
        <dsp:cNvPr id="0" name=""/>
        <dsp:cNvSpPr/>
      </dsp:nvSpPr>
      <dsp:spPr>
        <a:xfrm>
          <a:off x="429736" y="3328185"/>
          <a:ext cx="6016307" cy="1062720"/>
        </a:xfrm>
        <a:prstGeom prst="roundRect">
          <a:avLst/>
        </a:prstGeom>
        <a:solidFill>
          <a:schemeClr val="accent5">
            <a:hueOff val="-19069156"/>
            <a:satOff val="5029"/>
            <a:lumOff val="2549"/>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19069156"/>
              <a:satOff val="5029"/>
              <a:lumOff val="2549"/>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Semi-Block</a:t>
          </a:r>
        </a:p>
      </dsp:txBody>
      <dsp:txXfrm>
        <a:off x="481614" y="3380063"/>
        <a:ext cx="5912551" cy="9589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11/21/2023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11/21/2023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 Correspondence </a:t>
            </a:r>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828800"/>
            <a:ext cx="4074403" cy="4351337"/>
          </a:xfrm>
        </p:spPr>
        <p:txBody>
          <a:bodyPr>
            <a:normAutofit/>
          </a:bodyPr>
          <a:lstStyle/>
          <a:p>
            <a:pPr algn="just"/>
            <a:r>
              <a:rPr lang="en-US" sz="2400" b="1" dirty="0"/>
              <a:t>Lateral/horizontal communication</a:t>
            </a:r>
            <a:r>
              <a:rPr lang="en-US" sz="2400" dirty="0"/>
              <a:t>: Communication-Flows between departments to help employees share information, coordinate tasks, and solve complex problems.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290"/>
          <a:stretch/>
        </p:blipFill>
        <p:spPr>
          <a:xfrm>
            <a:off x="6019799" y="1125415"/>
            <a:ext cx="4830171" cy="5022167"/>
          </a:xfrm>
        </p:spPr>
      </p:pic>
    </p:spTree>
    <p:extLst>
      <p:ext uri="{BB962C8B-B14F-4D97-AF65-F5344CB8AC3E}">
        <p14:creationId xmlns:p14="http://schemas.microsoft.com/office/powerpoint/2010/main" val="39510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Types of Correspondence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5653425"/>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954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21595"/>
          </a:xfrm>
        </p:spPr>
        <p:txBody>
          <a:bodyPr>
            <a:normAutofit/>
          </a:bodyPr>
          <a:lstStyle/>
          <a:p>
            <a:r>
              <a:rPr lang="en-US" sz="4800" b="1" dirty="0"/>
              <a:t>What is a memorandum?</a:t>
            </a:r>
          </a:p>
        </p:txBody>
      </p:sp>
      <p:sp>
        <p:nvSpPr>
          <p:cNvPr id="3" name="Content Placeholder 2"/>
          <p:cNvSpPr>
            <a:spLocks noGrp="1"/>
          </p:cNvSpPr>
          <p:nvPr>
            <p:ph idx="1"/>
          </p:nvPr>
        </p:nvSpPr>
        <p:spPr/>
        <p:txBody>
          <a:bodyPr>
            <a:normAutofit/>
          </a:bodyPr>
          <a:lstStyle/>
          <a:p>
            <a:r>
              <a:rPr lang="en-US" sz="3200" dirty="0"/>
              <a:t>It is considered as an “inside” correspondence.</a:t>
            </a:r>
          </a:p>
          <a:p>
            <a:r>
              <a:rPr lang="en-US" sz="3200" dirty="0"/>
              <a:t>It is written to someone in your company</a:t>
            </a:r>
          </a:p>
          <a:p>
            <a:pPr marL="0" indent="0">
              <a:buNone/>
            </a:pPr>
            <a:endParaRPr lang="en-US" sz="3200" dirty="0"/>
          </a:p>
        </p:txBody>
      </p:sp>
    </p:spTree>
    <p:extLst>
      <p:ext uri="{BB962C8B-B14F-4D97-AF65-F5344CB8AC3E}">
        <p14:creationId xmlns:p14="http://schemas.microsoft.com/office/powerpoint/2010/main" val="4167867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8" y="0"/>
            <a:ext cx="9692640" cy="1325562"/>
          </a:xfrm>
        </p:spPr>
        <p:txBody>
          <a:bodyPr>
            <a:normAutofit/>
          </a:bodyPr>
          <a:lstStyle/>
          <a:p>
            <a:r>
              <a:rPr lang="en-US" sz="5400" b="1" dirty="0"/>
              <a:t>Why do we use memos?</a:t>
            </a:r>
          </a:p>
        </p:txBody>
      </p:sp>
      <p:sp>
        <p:nvSpPr>
          <p:cNvPr id="3" name="Content Placeholder 2"/>
          <p:cNvSpPr>
            <a:spLocks noGrp="1"/>
          </p:cNvSpPr>
          <p:nvPr>
            <p:ph idx="1"/>
          </p:nvPr>
        </p:nvSpPr>
        <p:spPr/>
        <p:txBody>
          <a:bodyPr>
            <a:normAutofit/>
          </a:bodyPr>
          <a:lstStyle/>
          <a:p>
            <a:r>
              <a:rPr lang="en-US" sz="3200" dirty="0"/>
              <a:t>To save something as a written record </a:t>
            </a:r>
          </a:p>
          <a:p>
            <a:r>
              <a:rPr lang="en-US" sz="3200" dirty="0"/>
              <a:t>To save time</a:t>
            </a:r>
          </a:p>
          <a:p>
            <a:r>
              <a:rPr lang="en-US" sz="3200" dirty="0"/>
              <a:t>Inexpensive </a:t>
            </a:r>
          </a:p>
        </p:txBody>
      </p:sp>
    </p:spTree>
    <p:extLst>
      <p:ext uri="{BB962C8B-B14F-4D97-AF65-F5344CB8AC3E}">
        <p14:creationId xmlns:p14="http://schemas.microsoft.com/office/powerpoint/2010/main" val="18235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What are the purposes of memo?</a:t>
            </a:r>
          </a:p>
        </p:txBody>
      </p:sp>
      <p:sp>
        <p:nvSpPr>
          <p:cNvPr id="3" name="Content Placeholder 2"/>
          <p:cNvSpPr>
            <a:spLocks noGrp="1"/>
          </p:cNvSpPr>
          <p:nvPr>
            <p:ph idx="1"/>
          </p:nvPr>
        </p:nvSpPr>
        <p:spPr/>
        <p:txBody>
          <a:bodyPr>
            <a:normAutofit/>
          </a:bodyPr>
          <a:lstStyle/>
          <a:p>
            <a:r>
              <a:rPr lang="en-US" sz="2800" dirty="0"/>
              <a:t>To inform</a:t>
            </a:r>
          </a:p>
          <a:p>
            <a:r>
              <a:rPr lang="en-US" sz="2800" dirty="0"/>
              <a:t>To inquire</a:t>
            </a:r>
          </a:p>
          <a:p>
            <a:r>
              <a:rPr lang="en-US" sz="2800" dirty="0"/>
              <a:t>To report</a:t>
            </a:r>
          </a:p>
          <a:p>
            <a:r>
              <a:rPr lang="en-US" sz="2800" dirty="0"/>
              <a:t>To remind</a:t>
            </a:r>
          </a:p>
          <a:p>
            <a:r>
              <a:rPr lang="en-US" sz="2800" dirty="0"/>
              <a:t>To promote goodwill </a:t>
            </a:r>
          </a:p>
        </p:txBody>
      </p:sp>
    </p:spTree>
    <p:extLst>
      <p:ext uri="{BB962C8B-B14F-4D97-AF65-F5344CB8AC3E}">
        <p14:creationId xmlns:p14="http://schemas.microsoft.com/office/powerpoint/2010/main" val="30858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t>What is the tone of memo?</a:t>
            </a:r>
          </a:p>
        </p:txBody>
      </p:sp>
      <p:sp>
        <p:nvSpPr>
          <p:cNvPr id="3" name="Content Placeholder 2"/>
          <p:cNvSpPr>
            <a:spLocks noGrp="1"/>
          </p:cNvSpPr>
          <p:nvPr>
            <p:ph idx="1"/>
          </p:nvPr>
        </p:nvSpPr>
        <p:spPr/>
        <p:txBody>
          <a:bodyPr>
            <a:normAutofit/>
          </a:bodyPr>
          <a:lstStyle/>
          <a:p>
            <a:r>
              <a:rPr lang="en-US" sz="2800" dirty="0"/>
              <a:t>Informal communication </a:t>
            </a:r>
          </a:p>
          <a:p>
            <a:r>
              <a:rPr lang="en-US" sz="2800" dirty="0"/>
              <a:t>Writer is likely to be familiar with the reader within organization </a:t>
            </a:r>
          </a:p>
          <a:p>
            <a:r>
              <a:rPr lang="en-US" sz="2800" dirty="0"/>
              <a:t>A very formal tone might sound intimidating </a:t>
            </a:r>
          </a:p>
        </p:txBody>
      </p:sp>
    </p:spTree>
    <p:extLst>
      <p:ext uri="{BB962C8B-B14F-4D97-AF65-F5344CB8AC3E}">
        <p14:creationId xmlns:p14="http://schemas.microsoft.com/office/powerpoint/2010/main" val="116055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How to structure a memo?</a:t>
            </a:r>
          </a:p>
        </p:txBody>
      </p:sp>
      <p:sp>
        <p:nvSpPr>
          <p:cNvPr id="3" name="Content Placeholder 2"/>
          <p:cNvSpPr>
            <a:spLocks noGrp="1"/>
          </p:cNvSpPr>
          <p:nvPr>
            <p:ph idx="1"/>
          </p:nvPr>
        </p:nvSpPr>
        <p:spPr/>
        <p:txBody>
          <a:bodyPr>
            <a:normAutofit/>
          </a:bodyPr>
          <a:lstStyle/>
          <a:p>
            <a:pPr marL="0" indent="0">
              <a:buNone/>
            </a:pPr>
            <a:r>
              <a:rPr lang="en-US" sz="2800" dirty="0"/>
              <a:t>It has following parts:</a:t>
            </a:r>
          </a:p>
          <a:p>
            <a:pPr marL="514350" indent="-514350">
              <a:buFont typeface="+mj-lt"/>
              <a:buAutoNum type="arabicPeriod"/>
            </a:pPr>
            <a:r>
              <a:rPr lang="en-US" sz="2800" dirty="0"/>
              <a:t>Heading </a:t>
            </a:r>
          </a:p>
          <a:p>
            <a:pPr marL="514350" indent="-514350">
              <a:buFont typeface="+mj-lt"/>
              <a:buAutoNum type="arabicPeriod"/>
            </a:pPr>
            <a:r>
              <a:rPr lang="en-US" sz="2800" dirty="0"/>
              <a:t>Opening</a:t>
            </a:r>
          </a:p>
          <a:p>
            <a:pPr marL="514350" indent="-514350">
              <a:buFont typeface="+mj-lt"/>
              <a:buAutoNum type="arabicPeriod"/>
            </a:pPr>
            <a:r>
              <a:rPr lang="en-US" sz="2800" dirty="0"/>
              <a:t>Body</a:t>
            </a:r>
          </a:p>
          <a:p>
            <a:pPr marL="514350" indent="-514350">
              <a:buFont typeface="+mj-lt"/>
              <a:buAutoNum type="arabicPeriod"/>
            </a:pPr>
            <a:r>
              <a:rPr lang="en-US" sz="2800" dirty="0"/>
              <a:t>Closing </a:t>
            </a:r>
          </a:p>
        </p:txBody>
      </p:sp>
    </p:spTree>
    <p:extLst>
      <p:ext uri="{BB962C8B-B14F-4D97-AF65-F5344CB8AC3E}">
        <p14:creationId xmlns:p14="http://schemas.microsoft.com/office/powerpoint/2010/main" val="367962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Heading</a:t>
            </a:r>
          </a:p>
        </p:txBody>
      </p:sp>
      <p:sp>
        <p:nvSpPr>
          <p:cNvPr id="3" name="Content Placeholder 2"/>
          <p:cNvSpPr>
            <a:spLocks noGrp="1"/>
          </p:cNvSpPr>
          <p:nvPr>
            <p:ph idx="1"/>
          </p:nvPr>
        </p:nvSpPr>
        <p:spPr>
          <a:xfrm>
            <a:off x="1261872" y="2197290"/>
            <a:ext cx="8595360" cy="3982847"/>
          </a:xfrm>
        </p:spPr>
        <p:txBody>
          <a:bodyPr>
            <a:normAutofit/>
          </a:bodyPr>
          <a:lstStyle/>
          <a:p>
            <a:r>
              <a:rPr lang="en-US" sz="2800" dirty="0"/>
              <a:t>To: (Name and designation of the sender)</a:t>
            </a:r>
          </a:p>
          <a:p>
            <a:r>
              <a:rPr lang="en-US" sz="2800" dirty="0"/>
              <a:t>From: (Name and designation of the Recipient) </a:t>
            </a:r>
          </a:p>
          <a:p>
            <a:r>
              <a:rPr lang="en-US" sz="2800" dirty="0"/>
              <a:t>Date: (Complete and current)</a:t>
            </a:r>
          </a:p>
          <a:p>
            <a:r>
              <a:rPr lang="en-US" sz="2800" dirty="0"/>
              <a:t>Subject: (Topic/subject of memo)</a:t>
            </a:r>
          </a:p>
        </p:txBody>
      </p:sp>
    </p:spTree>
    <p:extLst>
      <p:ext uri="{BB962C8B-B14F-4D97-AF65-F5344CB8AC3E}">
        <p14:creationId xmlns:p14="http://schemas.microsoft.com/office/powerpoint/2010/main" val="55613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258" t="41474" r="42535" b="14616"/>
          <a:stretch/>
        </p:blipFill>
        <p:spPr>
          <a:xfrm>
            <a:off x="2019869" y="1187355"/>
            <a:ext cx="8229599" cy="4353637"/>
          </a:xfrm>
        </p:spPr>
      </p:pic>
    </p:spTree>
    <p:extLst>
      <p:ext uri="{BB962C8B-B14F-4D97-AF65-F5344CB8AC3E}">
        <p14:creationId xmlns:p14="http://schemas.microsoft.com/office/powerpoint/2010/main" val="235941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Opening </a:t>
            </a:r>
          </a:p>
        </p:txBody>
      </p:sp>
      <p:sp>
        <p:nvSpPr>
          <p:cNvPr id="3" name="Content Placeholder 2"/>
          <p:cNvSpPr>
            <a:spLocks noGrp="1"/>
          </p:cNvSpPr>
          <p:nvPr>
            <p:ph idx="1"/>
          </p:nvPr>
        </p:nvSpPr>
        <p:spPr>
          <a:xfrm>
            <a:off x="1261872" y="2115403"/>
            <a:ext cx="8595360" cy="4078382"/>
          </a:xfrm>
        </p:spPr>
        <p:txBody>
          <a:bodyPr>
            <a:normAutofit/>
          </a:bodyPr>
          <a:lstStyle/>
          <a:p>
            <a:r>
              <a:rPr lang="en-US" sz="2800" dirty="0"/>
              <a:t>State the purpose of the memo, give facts.</a:t>
            </a:r>
          </a:p>
        </p:txBody>
      </p:sp>
    </p:spTree>
    <p:extLst>
      <p:ext uri="{BB962C8B-B14F-4D97-AF65-F5344CB8AC3E}">
        <p14:creationId xmlns:p14="http://schemas.microsoft.com/office/powerpoint/2010/main" val="26214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900752"/>
            <a:ext cx="8595360" cy="5279385"/>
          </a:xfrm>
        </p:spPr>
        <p:txBody>
          <a:bodyPr>
            <a:normAutofit/>
          </a:bodyPr>
          <a:lstStyle/>
          <a:p>
            <a:pPr algn="just"/>
            <a:r>
              <a:rPr lang="en-US" sz="2400" b="1" dirty="0"/>
              <a:t>Business correspondence means</a:t>
            </a:r>
            <a:r>
              <a:rPr lang="en-US" sz="2400" dirty="0"/>
              <a:t> the exchange of information in a written format for the process of </a:t>
            </a:r>
            <a:r>
              <a:rPr lang="en-US" sz="2400" b="1" dirty="0"/>
              <a:t>business</a:t>
            </a:r>
            <a:r>
              <a:rPr lang="en-US" sz="2400" dirty="0"/>
              <a:t> activities. </a:t>
            </a:r>
          </a:p>
          <a:p>
            <a:pPr algn="just"/>
            <a:r>
              <a:rPr lang="en-US" sz="2400" b="1" dirty="0"/>
              <a:t>Business correspondence</a:t>
            </a:r>
            <a:r>
              <a:rPr lang="en-US" sz="2400" dirty="0"/>
              <a:t> can take place between organizations, within organizations or between the customers and the organization. </a:t>
            </a:r>
          </a:p>
          <a:p>
            <a:pPr algn="just"/>
            <a:r>
              <a:rPr lang="en-US" sz="2400" dirty="0"/>
              <a:t>The </a:t>
            </a:r>
            <a:r>
              <a:rPr lang="en-US" sz="2400" b="1" dirty="0"/>
              <a:t>correspondence</a:t>
            </a:r>
            <a:r>
              <a:rPr lang="en-US" sz="2400" dirty="0"/>
              <a:t> refers to the written communication between persons.</a:t>
            </a:r>
          </a:p>
        </p:txBody>
      </p:sp>
    </p:spTree>
    <p:extLst>
      <p:ext uri="{BB962C8B-B14F-4D97-AF65-F5344CB8AC3E}">
        <p14:creationId xmlns:p14="http://schemas.microsoft.com/office/powerpoint/2010/main" val="259045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Body </a:t>
            </a:r>
          </a:p>
        </p:txBody>
      </p:sp>
      <p:sp>
        <p:nvSpPr>
          <p:cNvPr id="3" name="Content Placeholder 2"/>
          <p:cNvSpPr>
            <a:spLocks noGrp="1"/>
          </p:cNvSpPr>
          <p:nvPr>
            <p:ph idx="1"/>
          </p:nvPr>
        </p:nvSpPr>
        <p:spPr/>
        <p:txBody>
          <a:bodyPr>
            <a:normAutofit/>
          </a:bodyPr>
          <a:lstStyle/>
          <a:p>
            <a:r>
              <a:rPr lang="en-US" sz="2800" dirty="0"/>
              <a:t>Single spaced</a:t>
            </a:r>
          </a:p>
          <a:p>
            <a:r>
              <a:rPr lang="en-US" sz="2800" dirty="0"/>
              <a:t>It describes the main idea of memo, includes details on the said topic</a:t>
            </a:r>
          </a:p>
        </p:txBody>
      </p:sp>
    </p:spTree>
    <p:extLst>
      <p:ext uri="{BB962C8B-B14F-4D97-AF65-F5344CB8AC3E}">
        <p14:creationId xmlns:p14="http://schemas.microsoft.com/office/powerpoint/2010/main" val="386358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Closing </a:t>
            </a:r>
          </a:p>
        </p:txBody>
      </p:sp>
      <p:sp>
        <p:nvSpPr>
          <p:cNvPr id="3" name="Content Placeholder 2"/>
          <p:cNvSpPr>
            <a:spLocks noGrp="1"/>
          </p:cNvSpPr>
          <p:nvPr>
            <p:ph idx="1"/>
          </p:nvPr>
        </p:nvSpPr>
        <p:spPr/>
        <p:txBody>
          <a:bodyPr>
            <a:normAutofit/>
          </a:bodyPr>
          <a:lstStyle/>
          <a:p>
            <a:r>
              <a:rPr lang="en-US" sz="2800" dirty="0"/>
              <a:t>Make a courteous closing statement </a:t>
            </a:r>
          </a:p>
          <a:p>
            <a:r>
              <a:rPr lang="en-US" sz="2800" dirty="0"/>
              <a:t>Do not use “yours sincerely”</a:t>
            </a:r>
          </a:p>
        </p:txBody>
      </p:sp>
    </p:spTree>
    <p:extLst>
      <p:ext uri="{BB962C8B-B14F-4D97-AF65-F5344CB8AC3E}">
        <p14:creationId xmlns:p14="http://schemas.microsoft.com/office/powerpoint/2010/main" val="364465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Examples of Memo</a:t>
            </a:r>
          </a:p>
        </p:txBody>
      </p:sp>
    </p:spTree>
    <p:extLst>
      <p:ext uri="{BB962C8B-B14F-4D97-AF65-F5344CB8AC3E}">
        <p14:creationId xmlns:p14="http://schemas.microsoft.com/office/powerpoint/2010/main" val="93084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04716"/>
            <a:ext cx="8595360" cy="5975421"/>
          </a:xfrm>
        </p:spPr>
        <p:txBody>
          <a:bodyPr>
            <a:noAutofit/>
          </a:bodyPr>
          <a:lstStyle/>
          <a:p>
            <a:pPr marL="0" indent="0" algn="just">
              <a:buNone/>
            </a:pPr>
            <a:r>
              <a:rPr lang="en-US" sz="1400" dirty="0"/>
              <a:t>To: All Staff</a:t>
            </a:r>
          </a:p>
          <a:p>
            <a:pPr marL="0" indent="0" algn="just">
              <a:buNone/>
            </a:pPr>
            <a:r>
              <a:rPr lang="en-US" sz="1400" dirty="0"/>
              <a:t>From: The Manager</a:t>
            </a:r>
          </a:p>
          <a:p>
            <a:pPr marL="0" indent="0" algn="just">
              <a:buNone/>
            </a:pPr>
            <a:r>
              <a:rPr lang="en-US" sz="1400" dirty="0"/>
              <a:t>Date: May 27, 2010</a:t>
            </a:r>
          </a:p>
          <a:p>
            <a:pPr marL="0" indent="0" algn="just">
              <a:buNone/>
            </a:pPr>
            <a:r>
              <a:rPr lang="en-US" sz="1400" dirty="0"/>
              <a:t>Subject: Inappropriate use of time on Google Doodle games</a:t>
            </a:r>
          </a:p>
          <a:p>
            <a:pPr marL="0" indent="0" algn="just">
              <a:buNone/>
            </a:pPr>
            <a:r>
              <a:rPr lang="en-US" sz="1400" dirty="0"/>
              <a:t>Coworkers,</a:t>
            </a:r>
          </a:p>
          <a:p>
            <a:pPr marL="0" indent="0" algn="just">
              <a:buNone/>
            </a:pPr>
            <a:r>
              <a:rPr lang="en-US" sz="1400" dirty="0"/>
              <a:t>It has come to my attention that many in the office have been spending time on the Google home page </a:t>
            </a:r>
            <a:r>
              <a:rPr lang="en-US" sz="1400" dirty="0" err="1"/>
              <a:t>microgames</a:t>
            </a:r>
            <a:r>
              <a:rPr lang="en-US" sz="1400" dirty="0"/>
              <a:t>. This memo is a reminder to use your work hours for work.</a:t>
            </a:r>
          </a:p>
          <a:p>
            <a:pPr marL="0" indent="0" algn="just">
              <a:buNone/>
            </a:pPr>
            <a:r>
              <a:rPr lang="en-US" sz="1400" dirty="0"/>
              <a:t>According to a recent article, the estimated daily cost of people collectively playing these games instead of working is over $120 million—which is calculated based on the daily average increased time spent on the Google home page (36 seconds).</a:t>
            </a:r>
          </a:p>
          <a:p>
            <a:pPr marL="0" indent="0" algn="just">
              <a:buNone/>
            </a:pPr>
            <a:r>
              <a:rPr lang="en-US" sz="1400" dirty="0"/>
              <a:t>If these estimates are applied to our 600 office employees, this results in a nearly $700 weekly loss.</a:t>
            </a:r>
          </a:p>
          <a:p>
            <a:pPr marL="0" indent="0" algn="just">
              <a:buNone/>
            </a:pPr>
            <a:r>
              <a:rPr lang="en-US" sz="1400" dirty="0"/>
              <a:t>This is a conservative estimate considering the extensive discussions that occur about beating the office's current high score. The extra cost quickly adds up.</a:t>
            </a:r>
          </a:p>
          <a:p>
            <a:pPr marL="0" indent="0" algn="just">
              <a:buNone/>
            </a:pPr>
            <a:r>
              <a:rPr lang="en-US" sz="1400" dirty="0"/>
              <a:t>Of course, we don't want you to view our organization as a place of drudgery and draconian rules. I encourage a fun and competitive environment, and I recognize that we certainly won't be profitable if you are unhappy or dissatisfied with your jobs. This is just a reminder to be careful with your use of company time.</a:t>
            </a:r>
          </a:p>
          <a:p>
            <a:pPr marL="0" indent="0" algn="just">
              <a:buNone/>
            </a:pPr>
            <a:r>
              <a:rPr lang="en-US" sz="1400" dirty="0"/>
              <a:t>Thank you,</a:t>
            </a:r>
          </a:p>
          <a:p>
            <a:pPr marL="0" indent="0" algn="just">
              <a:buNone/>
            </a:pPr>
            <a:r>
              <a:rPr lang="en-US" sz="1400" dirty="0"/>
              <a:t>The Manager</a:t>
            </a:r>
          </a:p>
          <a:p>
            <a:pPr algn="just"/>
            <a:endParaRPr lang="en-US" sz="1400" dirty="0"/>
          </a:p>
        </p:txBody>
      </p:sp>
      <p:sp>
        <p:nvSpPr>
          <p:cNvPr id="4" name="TextBox 3"/>
          <p:cNvSpPr txBox="1"/>
          <p:nvPr/>
        </p:nvSpPr>
        <p:spPr>
          <a:xfrm>
            <a:off x="286603" y="1146412"/>
            <a:ext cx="679481" cy="4667534"/>
          </a:xfrm>
          <a:prstGeom prst="rect">
            <a:avLst/>
          </a:prstGeom>
          <a:noFill/>
        </p:spPr>
        <p:txBody>
          <a:bodyPr vert="wordArtVert" wrap="square" rtlCol="0">
            <a:spAutoFit/>
          </a:bodyPr>
          <a:lstStyle/>
          <a:p>
            <a:r>
              <a:rPr lang="en-US" sz="2800" b="1" dirty="0">
                <a:solidFill>
                  <a:srgbClr val="00B050"/>
                </a:solidFill>
              </a:rPr>
              <a:t>Example 1</a:t>
            </a:r>
          </a:p>
        </p:txBody>
      </p:sp>
    </p:spTree>
    <p:extLst>
      <p:ext uri="{BB962C8B-B14F-4D97-AF65-F5344CB8AC3E}">
        <p14:creationId xmlns:p14="http://schemas.microsoft.com/office/powerpoint/2010/main" val="11830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464024"/>
            <a:ext cx="8595360" cy="5936776"/>
          </a:xfrm>
        </p:spPr>
        <p:txBody>
          <a:bodyPr>
            <a:normAutofit lnSpcReduction="10000"/>
          </a:bodyPr>
          <a:lstStyle/>
          <a:p>
            <a:pPr marL="0" indent="0" algn="just">
              <a:buNone/>
            </a:pPr>
            <a:r>
              <a:rPr lang="en-US" dirty="0"/>
              <a:t>To: Computer Programming Division</a:t>
            </a:r>
          </a:p>
          <a:p>
            <a:pPr marL="0" indent="0" algn="just">
              <a:buNone/>
            </a:pPr>
            <a:r>
              <a:rPr lang="en-US" dirty="0"/>
              <a:t>From: Vice President </a:t>
            </a:r>
            <a:r>
              <a:rPr lang="en-US" dirty="0" err="1"/>
              <a:t>Lumbergh</a:t>
            </a:r>
            <a:endParaRPr lang="en-US" dirty="0"/>
          </a:p>
          <a:p>
            <a:pPr marL="0" indent="0" algn="just">
              <a:buNone/>
            </a:pPr>
            <a:r>
              <a:rPr lang="en-US" dirty="0"/>
              <a:t>Date: February 19, 2016</a:t>
            </a:r>
          </a:p>
          <a:p>
            <a:pPr marL="0" indent="0" algn="just">
              <a:buNone/>
            </a:pPr>
            <a:r>
              <a:rPr lang="en-US" dirty="0"/>
              <a:t>Subject: Attaching cover sheets to TPS reports</a:t>
            </a:r>
          </a:p>
          <a:p>
            <a:pPr marL="0" indent="0" algn="just">
              <a:buNone/>
            </a:pPr>
            <a:r>
              <a:rPr lang="en-US" dirty="0"/>
              <a:t>This is to remind the division that, starting today, we are now filing all Testing Procedure Specification (TPS) reports with new cover sheets.</a:t>
            </a:r>
          </a:p>
          <a:p>
            <a:pPr marL="0" indent="0" algn="just">
              <a:buNone/>
            </a:pPr>
            <a:r>
              <a:rPr lang="en-US" dirty="0"/>
              <a:t>The reason for this change is simple. In addition to a new format, the cover sheets provide a summary of the report as well as the updated legal copy. The new cover sheets also include </a:t>
            </a:r>
            <a:r>
              <a:rPr lang="en-US" dirty="0" err="1"/>
              <a:t>Initech's</a:t>
            </a:r>
            <a:r>
              <a:rPr lang="en-US" dirty="0"/>
              <a:t> new logo.</a:t>
            </a:r>
          </a:p>
          <a:p>
            <a:pPr marL="0" indent="0" algn="just">
              <a:buNone/>
            </a:pPr>
            <a:r>
              <a:rPr lang="en-US" dirty="0"/>
              <a:t>Though this change may initially seem like a headache and an extra step, it is necessary to include the new cover sheets due to their updated information. Failing to do so will result in a confusing and inaccurate product delivered to our customers.</a:t>
            </a:r>
          </a:p>
          <a:p>
            <a:pPr marL="0" indent="0" algn="just">
              <a:buNone/>
            </a:pPr>
            <a:r>
              <a:rPr lang="en-US" dirty="0"/>
              <a:t>Please be sure to follow this new procedure.</a:t>
            </a:r>
          </a:p>
          <a:p>
            <a:pPr marL="0" indent="0" algn="just">
              <a:buNone/>
            </a:pPr>
            <a:r>
              <a:rPr lang="en-US" dirty="0"/>
              <a:t>Best regards,</a:t>
            </a:r>
          </a:p>
          <a:p>
            <a:pPr marL="0" indent="0" algn="just">
              <a:buNone/>
            </a:pPr>
            <a:r>
              <a:rPr lang="en-US" dirty="0"/>
              <a:t>Vice President </a:t>
            </a:r>
            <a:r>
              <a:rPr lang="en-US" dirty="0" err="1"/>
              <a:t>Lumbergh</a:t>
            </a:r>
            <a:endParaRPr lang="en-US" dirty="0"/>
          </a:p>
          <a:p>
            <a:pPr algn="just"/>
            <a:endParaRPr lang="en-US" dirty="0"/>
          </a:p>
        </p:txBody>
      </p:sp>
      <p:sp>
        <p:nvSpPr>
          <p:cNvPr id="4" name="TextBox 3"/>
          <p:cNvSpPr txBox="1"/>
          <p:nvPr/>
        </p:nvSpPr>
        <p:spPr>
          <a:xfrm>
            <a:off x="300251" y="1228299"/>
            <a:ext cx="608821" cy="4299044"/>
          </a:xfrm>
          <a:prstGeom prst="rect">
            <a:avLst/>
          </a:prstGeom>
          <a:noFill/>
        </p:spPr>
        <p:txBody>
          <a:bodyPr vert="wordArtVert" wrap="square" rtlCol="0">
            <a:spAutoFit/>
          </a:bodyPr>
          <a:lstStyle/>
          <a:p>
            <a:r>
              <a:rPr lang="en-US" sz="2400" b="1" dirty="0">
                <a:solidFill>
                  <a:srgbClr val="00B050"/>
                </a:solidFill>
              </a:rPr>
              <a:t>Example 2</a:t>
            </a:r>
          </a:p>
        </p:txBody>
      </p:sp>
    </p:spTree>
    <p:extLst>
      <p:ext uri="{BB962C8B-B14F-4D97-AF65-F5344CB8AC3E}">
        <p14:creationId xmlns:p14="http://schemas.microsoft.com/office/powerpoint/2010/main" val="2351634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0" indent="0">
              <a:buNone/>
            </a:pPr>
            <a:r>
              <a:rPr lang="en-US" dirty="0"/>
              <a:t>You are an administrative assistant. You want to tell 10 people about an upcoming computer training seminar. You are attaching a brochure about the seminar from the presenter, but you also need to inform them of the following: </a:t>
            </a:r>
          </a:p>
          <a:p>
            <a:pPr marL="0" indent="0">
              <a:buNone/>
            </a:pPr>
            <a:r>
              <a:rPr lang="en-US" dirty="0"/>
              <a:t>• what the training is for </a:t>
            </a:r>
          </a:p>
          <a:p>
            <a:pPr marL="0" indent="0">
              <a:buNone/>
            </a:pPr>
            <a:r>
              <a:rPr lang="en-US" dirty="0"/>
              <a:t>• who the presenter is, including a brief statement about his/her background </a:t>
            </a:r>
          </a:p>
          <a:p>
            <a:pPr marL="0" indent="0">
              <a:buNone/>
            </a:pPr>
            <a:r>
              <a:rPr lang="en-US" dirty="0"/>
              <a:t>• where the training will be held, including the date and time </a:t>
            </a:r>
          </a:p>
          <a:p>
            <a:pPr marL="0" indent="0">
              <a:buNone/>
            </a:pPr>
            <a:r>
              <a:rPr lang="en-US" dirty="0"/>
              <a:t>• whether or not parking is available </a:t>
            </a:r>
          </a:p>
          <a:p>
            <a:pPr marL="0" indent="0">
              <a:buNone/>
            </a:pPr>
            <a:r>
              <a:rPr lang="en-US" dirty="0"/>
              <a:t>• whether or not lunch and/or any refreshments will be served </a:t>
            </a:r>
          </a:p>
        </p:txBody>
      </p:sp>
    </p:spTree>
    <p:extLst>
      <p:ext uri="{BB962C8B-B14F-4D97-AF65-F5344CB8AC3E}">
        <p14:creationId xmlns:p14="http://schemas.microsoft.com/office/powerpoint/2010/main" val="2263521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 letter and formats </a:t>
            </a:r>
          </a:p>
        </p:txBody>
      </p:sp>
    </p:spTree>
    <p:extLst>
      <p:ext uri="{BB962C8B-B14F-4D97-AF65-F5344CB8AC3E}">
        <p14:creationId xmlns:p14="http://schemas.microsoft.com/office/powerpoint/2010/main" val="310274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Three approaches to be used</a:t>
            </a:r>
          </a:p>
        </p:txBody>
      </p:sp>
      <p:sp>
        <p:nvSpPr>
          <p:cNvPr id="3" name="Content Placeholder 2"/>
          <p:cNvSpPr>
            <a:spLocks noGrp="1"/>
          </p:cNvSpPr>
          <p:nvPr>
            <p:ph idx="1"/>
          </p:nvPr>
        </p:nvSpPr>
        <p:spPr/>
        <p:txBody>
          <a:bodyPr>
            <a:normAutofit/>
          </a:bodyPr>
          <a:lstStyle/>
          <a:p>
            <a:r>
              <a:rPr lang="en-US" sz="3600" dirty="0"/>
              <a:t>Direct</a:t>
            </a:r>
          </a:p>
          <a:p>
            <a:r>
              <a:rPr lang="en-US" sz="3600" dirty="0"/>
              <a:t>Indirect</a:t>
            </a:r>
          </a:p>
          <a:p>
            <a:r>
              <a:rPr lang="en-US" sz="3600" dirty="0"/>
              <a:t>AIDA</a:t>
            </a:r>
          </a:p>
        </p:txBody>
      </p:sp>
    </p:spTree>
    <p:extLst>
      <p:ext uri="{BB962C8B-B14F-4D97-AF65-F5344CB8AC3E}">
        <p14:creationId xmlns:p14="http://schemas.microsoft.com/office/powerpoint/2010/main" val="3433270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Direct Requests (Direct approach)</a:t>
            </a:r>
            <a:br>
              <a:rPr lang="en-US" dirty="0"/>
            </a:br>
            <a:endParaRPr lang="en-US" dirty="0"/>
          </a:p>
        </p:txBody>
      </p:sp>
      <p:sp>
        <p:nvSpPr>
          <p:cNvPr id="3" name="Content Placeholder 2"/>
          <p:cNvSpPr>
            <a:spLocks noGrp="1"/>
          </p:cNvSpPr>
          <p:nvPr>
            <p:ph idx="1"/>
          </p:nvPr>
        </p:nvSpPr>
        <p:spPr>
          <a:xfrm>
            <a:off x="950344" y="1091822"/>
            <a:ext cx="9905999" cy="5104262"/>
          </a:xfrm>
        </p:spPr>
        <p:txBody>
          <a:bodyPr>
            <a:normAutofit fontScale="62500" lnSpcReduction="20000"/>
          </a:bodyPr>
          <a:lstStyle/>
          <a:p>
            <a:pPr marL="0" indent="0">
              <a:buNone/>
            </a:pPr>
            <a:r>
              <a:rPr lang="en-US" dirty="0"/>
              <a:t> </a:t>
            </a:r>
          </a:p>
          <a:p>
            <a:pPr marL="0" indent="0">
              <a:buNone/>
            </a:pPr>
            <a:r>
              <a:rPr lang="en-US" sz="3400" dirty="0"/>
              <a:t>The direct request message asks the reader to do something that s/he is inclined to do: </a:t>
            </a:r>
          </a:p>
          <a:p>
            <a:pPr lvl="0"/>
            <a:r>
              <a:rPr lang="en-US" sz="3400" dirty="0"/>
              <a:t>placing an order </a:t>
            </a:r>
          </a:p>
          <a:p>
            <a:pPr lvl="0"/>
            <a:r>
              <a:rPr lang="en-US" sz="3400" dirty="0"/>
              <a:t>making business reservations and appointments </a:t>
            </a:r>
          </a:p>
          <a:p>
            <a:pPr lvl="0"/>
            <a:r>
              <a:rPr lang="en-US" sz="3400" dirty="0"/>
              <a:t>requesting action related to routine business procedures </a:t>
            </a:r>
          </a:p>
          <a:p>
            <a:pPr lvl="0"/>
            <a:r>
              <a:rPr lang="en-US" sz="3400" dirty="0"/>
              <a:t>making claims requests for adjustment (about damaged, faulty, wrong or late goods) </a:t>
            </a:r>
          </a:p>
          <a:p>
            <a:pPr lvl="0"/>
            <a:r>
              <a:rPr lang="en-US" sz="3400" dirty="0"/>
              <a:t>making complaints (about poor service, unfair billing, impolite letters) </a:t>
            </a:r>
          </a:p>
          <a:p>
            <a:pPr lvl="0"/>
            <a:r>
              <a:rPr lang="en-US" sz="3400" dirty="0"/>
              <a:t>inquiring about products and services </a:t>
            </a:r>
          </a:p>
          <a:p>
            <a:pPr lvl="0"/>
            <a:r>
              <a:rPr lang="en-US" sz="3400" dirty="0"/>
              <a:t>inquiring about persons (references by a person interested in an applicant.)</a:t>
            </a:r>
          </a:p>
          <a:p>
            <a:endParaRPr lang="en-US" sz="3200" dirty="0"/>
          </a:p>
        </p:txBody>
      </p:sp>
    </p:spTree>
    <p:extLst>
      <p:ext uri="{BB962C8B-B14F-4D97-AF65-F5344CB8AC3E}">
        <p14:creationId xmlns:p14="http://schemas.microsoft.com/office/powerpoint/2010/main" val="262674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6913" y="750627"/>
            <a:ext cx="8366078" cy="5718412"/>
          </a:xfrm>
          <a:prstGeom prst="rect">
            <a:avLst/>
          </a:prstGeom>
        </p:spPr>
      </p:pic>
    </p:spTree>
    <p:extLst>
      <p:ext uri="{BB962C8B-B14F-4D97-AF65-F5344CB8AC3E}">
        <p14:creationId xmlns:p14="http://schemas.microsoft.com/office/powerpoint/2010/main" val="397437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look at the type of communication in business </a:t>
            </a:r>
          </a:p>
        </p:txBody>
      </p:sp>
      <p:pic>
        <p:nvPicPr>
          <p:cNvPr id="4" name="Content Placeholder 3"/>
          <p:cNvPicPr>
            <a:picLocks noGrp="1" noChangeAspect="1"/>
          </p:cNvPicPr>
          <p:nvPr>
            <p:ph idx="1"/>
          </p:nvPr>
        </p:nvPicPr>
        <p:blipFill>
          <a:blip r:embed="rId2"/>
          <a:stretch>
            <a:fillRect/>
          </a:stretch>
        </p:blipFill>
        <p:spPr>
          <a:xfrm>
            <a:off x="1037230" y="1801504"/>
            <a:ext cx="9184943" cy="4722125"/>
          </a:xfrm>
          <a:prstGeom prst="rect">
            <a:avLst/>
          </a:prstGeom>
        </p:spPr>
      </p:pic>
    </p:spTree>
    <p:extLst>
      <p:ext uri="{BB962C8B-B14F-4D97-AF65-F5344CB8AC3E}">
        <p14:creationId xmlns:p14="http://schemas.microsoft.com/office/powerpoint/2010/main" val="24482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Bad news Messages (Indirect approach)</a:t>
            </a:r>
            <a:br>
              <a:rPr lang="en-US" dirty="0"/>
            </a:br>
            <a:endParaRPr lang="en-US" dirty="0"/>
          </a:p>
        </p:txBody>
      </p:sp>
      <p:sp>
        <p:nvSpPr>
          <p:cNvPr id="3" name="Content Placeholder 2"/>
          <p:cNvSpPr>
            <a:spLocks noGrp="1"/>
          </p:cNvSpPr>
          <p:nvPr>
            <p:ph idx="1"/>
          </p:nvPr>
        </p:nvSpPr>
        <p:spPr>
          <a:xfrm>
            <a:off x="1141413" y="1594394"/>
            <a:ext cx="9905999" cy="4806405"/>
          </a:xfrm>
        </p:spPr>
        <p:txBody>
          <a:bodyPr>
            <a:normAutofit fontScale="92500" lnSpcReduction="10000"/>
          </a:bodyPr>
          <a:lstStyle/>
          <a:p>
            <a:pPr marL="0" indent="0">
              <a:buNone/>
            </a:pPr>
            <a:r>
              <a:rPr lang="en-US" sz="2800" dirty="0"/>
              <a:t>Bad news messages convey bad news for the reader. These are messages that will not be received favorably by our reader. Bad news messages say “no”:</a:t>
            </a:r>
          </a:p>
          <a:p>
            <a:pPr lvl="0"/>
            <a:r>
              <a:rPr lang="en-US" sz="2800" dirty="0"/>
              <a:t>conveying negative news about claims adjustments </a:t>
            </a:r>
          </a:p>
          <a:p>
            <a:pPr lvl="0"/>
            <a:r>
              <a:rPr lang="en-US" sz="2800" dirty="0"/>
              <a:t>refusing credit </a:t>
            </a:r>
          </a:p>
          <a:p>
            <a:pPr lvl="0"/>
            <a:r>
              <a:rPr lang="en-US" sz="2800" dirty="0"/>
              <a:t>declining requests or favors </a:t>
            </a:r>
          </a:p>
          <a:p>
            <a:pPr lvl="0"/>
            <a:r>
              <a:rPr lang="en-US" sz="2800" dirty="0"/>
              <a:t>conveying bad news about requests </a:t>
            </a:r>
          </a:p>
          <a:p>
            <a:pPr lvl="0"/>
            <a:r>
              <a:rPr lang="en-US" sz="2800" dirty="0"/>
              <a:t>turning down an applicant for a job, scholarship, promotion, etc. </a:t>
            </a:r>
          </a:p>
          <a:p>
            <a:pPr lvl="0"/>
            <a:r>
              <a:rPr lang="en-US" sz="2800" dirty="0"/>
              <a:t>conveying news about price increases </a:t>
            </a:r>
          </a:p>
          <a:p>
            <a:pPr marL="0" indent="0">
              <a:buNone/>
            </a:pPr>
            <a:endParaRPr lang="en-US" dirty="0"/>
          </a:p>
        </p:txBody>
      </p:sp>
    </p:spTree>
    <p:extLst>
      <p:ext uri="{BB962C8B-B14F-4D97-AF65-F5344CB8AC3E}">
        <p14:creationId xmlns:p14="http://schemas.microsoft.com/office/powerpoint/2010/main" val="3530602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2197" y="955344"/>
            <a:ext cx="8557146" cy="5554638"/>
          </a:xfrm>
          <a:prstGeom prst="rect">
            <a:avLst/>
          </a:prstGeom>
        </p:spPr>
      </p:pic>
    </p:spTree>
    <p:extLst>
      <p:ext uri="{BB962C8B-B14F-4D97-AF65-F5344CB8AC3E}">
        <p14:creationId xmlns:p14="http://schemas.microsoft.com/office/powerpoint/2010/main" val="3983120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Point to be noted</a:t>
            </a:r>
          </a:p>
        </p:txBody>
      </p:sp>
      <p:sp>
        <p:nvSpPr>
          <p:cNvPr id="3" name="Content Placeholder 2"/>
          <p:cNvSpPr>
            <a:spLocks noGrp="1"/>
          </p:cNvSpPr>
          <p:nvPr>
            <p:ph idx="1"/>
          </p:nvPr>
        </p:nvSpPr>
        <p:spPr/>
        <p:txBody>
          <a:bodyPr/>
          <a:lstStyle/>
          <a:p>
            <a:pPr marL="0" indent="0">
              <a:buNone/>
            </a:pPr>
            <a:r>
              <a:rPr lang="en-US" dirty="0"/>
              <a:t>Bad news messages must be written carefully so as not to cause the reader to break off relations completely. Since we know that reader will be irritated, angry or disappointed.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119" t="3782" r="8191" b="10448"/>
          <a:stretch/>
        </p:blipFill>
        <p:spPr>
          <a:xfrm>
            <a:off x="4026090" y="3637129"/>
            <a:ext cx="3562066" cy="2968387"/>
          </a:xfrm>
          <a:prstGeom prst="rect">
            <a:avLst/>
          </a:prstGeom>
        </p:spPr>
      </p:pic>
    </p:spTree>
    <p:extLst>
      <p:ext uri="{BB962C8B-B14F-4D97-AF65-F5344CB8AC3E}">
        <p14:creationId xmlns:p14="http://schemas.microsoft.com/office/powerpoint/2010/main" val="790183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878" y="423081"/>
            <a:ext cx="8898340" cy="5757057"/>
          </a:xfrm>
        </p:spPr>
      </p:pic>
    </p:spTree>
    <p:extLst>
      <p:ext uri="{BB962C8B-B14F-4D97-AF65-F5344CB8AC3E}">
        <p14:creationId xmlns:p14="http://schemas.microsoft.com/office/powerpoint/2010/main" val="5873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8142"/>
            <a:ext cx="9905998" cy="1478570"/>
          </a:xfrm>
        </p:spPr>
        <p:txBody>
          <a:bodyPr/>
          <a:lstStyle/>
          <a:p>
            <a:r>
              <a:rPr lang="en-US" b="1" u="sng" dirty="0"/>
              <a:t>Persuasive Request Messages</a:t>
            </a:r>
            <a:br>
              <a:rPr lang="en-US" dirty="0"/>
            </a:br>
            <a:endParaRPr lang="en-US" dirty="0"/>
          </a:p>
        </p:txBody>
      </p:sp>
      <p:sp>
        <p:nvSpPr>
          <p:cNvPr id="3" name="Content Placeholder 2"/>
          <p:cNvSpPr>
            <a:spLocks noGrp="1"/>
          </p:cNvSpPr>
          <p:nvPr>
            <p:ph idx="1"/>
          </p:nvPr>
        </p:nvSpPr>
        <p:spPr>
          <a:xfrm>
            <a:off x="1141412" y="1160060"/>
            <a:ext cx="9905999" cy="5227091"/>
          </a:xfrm>
        </p:spPr>
        <p:txBody>
          <a:bodyPr>
            <a:normAutofit fontScale="92500" lnSpcReduction="10000"/>
          </a:bodyPr>
          <a:lstStyle/>
          <a:p>
            <a:pPr marL="0" indent="0">
              <a:buNone/>
            </a:pPr>
            <a:r>
              <a:rPr lang="en-US" sz="2800" dirty="0"/>
              <a:t>Persuasive requests are messages that ask the reader to do something that s/he is inclined NOT to do: </a:t>
            </a:r>
          </a:p>
          <a:p>
            <a:pPr lvl="0"/>
            <a:r>
              <a:rPr lang="en-US" sz="3000" dirty="0"/>
              <a:t>request for favors and help</a:t>
            </a:r>
          </a:p>
          <a:p>
            <a:pPr lvl="0"/>
            <a:r>
              <a:rPr lang="en-US" sz="3000" dirty="0"/>
              <a:t>request for donations </a:t>
            </a:r>
          </a:p>
          <a:p>
            <a:pPr lvl="0"/>
            <a:r>
              <a:rPr lang="en-US" sz="3000" dirty="0"/>
              <a:t>request for cooperation (on projects and goals) </a:t>
            </a:r>
          </a:p>
          <a:p>
            <a:pPr lvl="0"/>
            <a:r>
              <a:rPr lang="en-US" sz="3000" dirty="0"/>
              <a:t>requests that require special privilege (such as for credit or adjustments not covered by the warranty)</a:t>
            </a:r>
          </a:p>
          <a:p>
            <a:pPr lvl="0"/>
            <a:r>
              <a:rPr lang="en-US" sz="3000" dirty="0"/>
              <a:t>requests that require the company to make an exception for you or change in policy or performance</a:t>
            </a:r>
          </a:p>
          <a:p>
            <a:pPr lvl="0"/>
            <a:r>
              <a:rPr lang="en-US" sz="3000" dirty="0"/>
              <a:t>sales letters</a:t>
            </a:r>
          </a:p>
          <a:p>
            <a:endParaRPr lang="en-US" dirty="0"/>
          </a:p>
        </p:txBody>
      </p:sp>
    </p:spTree>
    <p:extLst>
      <p:ext uri="{BB962C8B-B14F-4D97-AF65-F5344CB8AC3E}">
        <p14:creationId xmlns:p14="http://schemas.microsoft.com/office/powerpoint/2010/main" val="119499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174" y="925654"/>
            <a:ext cx="9905999" cy="3541714"/>
          </a:xfrm>
        </p:spPr>
        <p:txBody>
          <a:bodyPr/>
          <a:lstStyle/>
          <a:p>
            <a:pPr marL="0" indent="0">
              <a:buNone/>
            </a:pPr>
            <a:r>
              <a:rPr lang="en-US" sz="3200" dirty="0"/>
              <a:t>Since the reader automatically wants to refuse our request, we need to convince him/her of the benefits of doing what we’re asking. Therefore, the direct approach will not be effective. Instead, use the AIDA formula.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123" y="3452884"/>
            <a:ext cx="4491677" cy="2859016"/>
          </a:xfrm>
          <a:prstGeom prst="rect">
            <a:avLst/>
          </a:prstGeom>
        </p:spPr>
      </p:pic>
    </p:spTree>
    <p:extLst>
      <p:ext uri="{BB962C8B-B14F-4D97-AF65-F5344CB8AC3E}">
        <p14:creationId xmlns:p14="http://schemas.microsoft.com/office/powerpoint/2010/main" val="79460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AIDA?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9177" y="1787857"/>
            <a:ext cx="7260608" cy="4544704"/>
          </a:xfrm>
        </p:spPr>
      </p:pic>
    </p:spTree>
    <p:extLst>
      <p:ext uri="{BB962C8B-B14F-4D97-AF65-F5344CB8AC3E}">
        <p14:creationId xmlns:p14="http://schemas.microsoft.com/office/powerpoint/2010/main" val="307206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6097" y="914400"/>
            <a:ext cx="8161360" cy="5581933"/>
          </a:xfrm>
          <a:prstGeom prst="rect">
            <a:avLst/>
          </a:prstGeom>
        </p:spPr>
      </p:pic>
    </p:spTree>
    <p:extLst>
      <p:ext uri="{BB962C8B-B14F-4D97-AF65-F5344CB8AC3E}">
        <p14:creationId xmlns:p14="http://schemas.microsoft.com/office/powerpoint/2010/main" val="2850531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98765"/>
          </a:xfrm>
        </p:spPr>
        <p:txBody>
          <a:bodyPr>
            <a:normAutofit/>
          </a:bodyPr>
          <a:lstStyle/>
          <a:p>
            <a:r>
              <a:rPr lang="en-US" dirty="0"/>
              <a:t>3 types of format,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712887"/>
              </p:ext>
            </p:extLst>
          </p:nvPr>
        </p:nvGraphicFramePr>
        <p:xfrm>
          <a:off x="1262063" y="1351128"/>
          <a:ext cx="8594725" cy="4829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894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block </a:t>
            </a:r>
          </a:p>
        </p:txBody>
      </p:sp>
      <p:sp>
        <p:nvSpPr>
          <p:cNvPr id="3" name="Content Placeholder 2"/>
          <p:cNvSpPr>
            <a:spLocks noGrp="1"/>
          </p:cNvSpPr>
          <p:nvPr>
            <p:ph idx="1"/>
          </p:nvPr>
        </p:nvSpPr>
        <p:spPr/>
        <p:txBody>
          <a:bodyPr/>
          <a:lstStyle/>
          <a:p>
            <a:r>
              <a:rPr lang="en-US" dirty="0"/>
              <a:t>Block format features all elements of the letter aligned to the left margin of the page. </a:t>
            </a:r>
          </a:p>
          <a:p>
            <a:r>
              <a:rPr lang="en-US" dirty="0"/>
              <a:t>It has a neat and simple appearance. </a:t>
            </a:r>
          </a:p>
          <a:p>
            <a:r>
              <a:rPr lang="en-US" dirty="0"/>
              <a:t>Paragraphs are separated by a double line space.</a:t>
            </a:r>
          </a:p>
        </p:txBody>
      </p:sp>
    </p:spTree>
    <p:extLst>
      <p:ext uri="{BB962C8B-B14F-4D97-AF65-F5344CB8AC3E}">
        <p14:creationId xmlns:p14="http://schemas.microsoft.com/office/powerpoint/2010/main" val="25964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COMMUNICATION</a:t>
            </a:r>
            <a:r>
              <a:rPr lang="en-US" dirty="0"/>
              <a:t> </a:t>
            </a:r>
            <a:br>
              <a:rPr lang="en-US" dirty="0"/>
            </a:br>
            <a:endParaRPr lang="en-US" dirty="0"/>
          </a:p>
        </p:txBody>
      </p:sp>
      <p:sp>
        <p:nvSpPr>
          <p:cNvPr id="3" name="Content Placeholder 2"/>
          <p:cNvSpPr>
            <a:spLocks noGrp="1"/>
          </p:cNvSpPr>
          <p:nvPr>
            <p:ph idx="1"/>
          </p:nvPr>
        </p:nvSpPr>
        <p:spPr>
          <a:xfrm>
            <a:off x="1261872" y="1269242"/>
            <a:ext cx="8595360" cy="4910895"/>
          </a:xfrm>
        </p:spPr>
        <p:txBody>
          <a:bodyPr/>
          <a:lstStyle/>
          <a:p>
            <a:pPr lvl="0" algn="just"/>
            <a:r>
              <a:rPr lang="en-US" sz="2400" dirty="0"/>
              <a:t>It is the information exchange within the organization.</a:t>
            </a:r>
          </a:p>
          <a:p>
            <a:pPr lvl="0" algn="just"/>
            <a:r>
              <a:rPr lang="en-US" sz="2400" dirty="0"/>
              <a:t>Messages can be exchanged via personal contact, telephone, e-mail. </a:t>
            </a:r>
          </a:p>
          <a:p>
            <a:pPr lvl="0" algn="just"/>
            <a:r>
              <a:rPr lang="en-US" sz="2400" dirty="0"/>
              <a:t>Helps employees in performing their work, developing a clear sense of organization mission and identifying and promptly dealing with potential problems.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2617"/>
          <a:stretch/>
        </p:blipFill>
        <p:spPr>
          <a:xfrm>
            <a:off x="4877562" y="4155796"/>
            <a:ext cx="6076950" cy="2161819"/>
          </a:xfrm>
          <a:prstGeom prst="rect">
            <a:avLst/>
          </a:prstGeom>
        </p:spPr>
      </p:pic>
    </p:spTree>
    <p:extLst>
      <p:ext uri="{BB962C8B-B14F-4D97-AF65-F5344CB8AC3E}">
        <p14:creationId xmlns:p14="http://schemas.microsoft.com/office/powerpoint/2010/main" val="346985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01003" y="126610"/>
            <a:ext cx="8038531" cy="6083121"/>
          </a:xfrm>
        </p:spPr>
        <p:txBody>
          <a:bodyPr>
            <a:noAutofit/>
          </a:bodyPr>
          <a:lstStyle/>
          <a:p>
            <a:pPr marL="0" indent="0">
              <a:buNone/>
            </a:pPr>
            <a:r>
              <a:rPr lang="en-US" sz="1600" dirty="0"/>
              <a:t>Sender's address</a:t>
            </a:r>
          </a:p>
          <a:p>
            <a:pPr marL="0" indent="0">
              <a:buNone/>
            </a:pPr>
            <a:r>
              <a:rPr lang="en-US" sz="1600" dirty="0"/>
              <a:t>Sender's phone number</a:t>
            </a:r>
          </a:p>
          <a:p>
            <a:pPr marL="0" indent="0">
              <a:buNone/>
            </a:pPr>
            <a:r>
              <a:rPr lang="en-US" sz="1600" dirty="0"/>
              <a:t>Today's date</a:t>
            </a:r>
            <a:br>
              <a:rPr lang="en-US" sz="1600" dirty="0"/>
            </a:br>
            <a:br>
              <a:rPr lang="en-US" sz="1600" dirty="0"/>
            </a:br>
            <a:r>
              <a:rPr lang="en-US" sz="1600" u="sng" dirty="0"/>
              <a:t>(</a:t>
            </a:r>
            <a:r>
              <a:rPr lang="en-US" sz="1600" b="1" u="sng" dirty="0"/>
              <a:t>drop down 4 lines</a:t>
            </a:r>
            <a:r>
              <a:rPr lang="en-US" sz="1600" u="sng" dirty="0"/>
              <a:t>)</a:t>
            </a:r>
          </a:p>
          <a:p>
            <a:pPr marL="0" indent="0">
              <a:buNone/>
            </a:pPr>
            <a:br>
              <a:rPr lang="en-US" sz="1600" u="sng" dirty="0"/>
            </a:br>
            <a:r>
              <a:rPr lang="en-US" sz="1600" dirty="0"/>
              <a:t>Recipient's name </a:t>
            </a:r>
          </a:p>
          <a:p>
            <a:pPr marL="0" indent="0">
              <a:buNone/>
            </a:pPr>
            <a:r>
              <a:rPr lang="en-US" sz="1600" dirty="0"/>
              <a:t>Recipient's company name</a:t>
            </a:r>
          </a:p>
          <a:p>
            <a:pPr marL="0" indent="0">
              <a:buNone/>
            </a:pPr>
            <a:r>
              <a:rPr lang="en-US" sz="1600" dirty="0"/>
              <a:t>Recipient's address</a:t>
            </a:r>
            <a:br>
              <a:rPr lang="en-US" sz="1600" dirty="0"/>
            </a:br>
            <a:r>
              <a:rPr lang="en-US" sz="1600" b="1" u="sng" dirty="0"/>
              <a:t>(2 space)</a:t>
            </a:r>
            <a:br>
              <a:rPr lang="en-US" sz="1600" b="1" u="sng" dirty="0"/>
            </a:br>
            <a:endParaRPr lang="en-US" sz="1600" b="1" u="sng" dirty="0"/>
          </a:p>
          <a:p>
            <a:pPr marL="0" indent="0">
              <a:buNone/>
            </a:pPr>
            <a:r>
              <a:rPr lang="en-US" sz="1600" dirty="0"/>
              <a:t>Dear Name</a:t>
            </a:r>
            <a:r>
              <a:rPr lang="en-US" sz="1600" b="1" u="sng" dirty="0"/>
              <a:t>:(1 space)</a:t>
            </a:r>
          </a:p>
          <a:p>
            <a:pPr marL="0" indent="0">
              <a:buNone/>
            </a:pPr>
            <a:r>
              <a:rPr lang="en-US" sz="1600" dirty="0"/>
              <a:t>In this type of block letter, all the paragraphs line up at the left margin. There is no indenting of the paragraphs. The margins should be set to 1-1.5" all the way around the page. If you are using company letterhead, you will need to account for that in figuring the margin where the letterhead is placed on the page.</a:t>
            </a:r>
            <a:br>
              <a:rPr lang="en-US" sz="1600" dirty="0"/>
            </a:br>
            <a:r>
              <a:rPr lang="en-US" sz="1600" b="1" u="sng" dirty="0"/>
              <a:t>(1 line space)</a:t>
            </a:r>
            <a:br>
              <a:rPr lang="en-US" sz="1600" dirty="0"/>
            </a:br>
            <a:endParaRPr lang="en-US" sz="1600" dirty="0"/>
          </a:p>
          <a:p>
            <a:endParaRPr lang="en-US" sz="1600" dirty="0"/>
          </a:p>
        </p:txBody>
      </p:sp>
      <p:sp>
        <p:nvSpPr>
          <p:cNvPr id="8" name="TextBox 7"/>
          <p:cNvSpPr txBox="1"/>
          <p:nvPr/>
        </p:nvSpPr>
        <p:spPr>
          <a:xfrm>
            <a:off x="259307" y="1173707"/>
            <a:ext cx="502702" cy="4394580"/>
          </a:xfrm>
          <a:prstGeom prst="rect">
            <a:avLst/>
          </a:prstGeom>
          <a:noFill/>
        </p:spPr>
        <p:txBody>
          <a:bodyPr vert="wordArtVert" wrap="square" rtlCol="0">
            <a:spAutoFit/>
          </a:bodyPr>
          <a:lstStyle/>
          <a:p>
            <a:r>
              <a:rPr lang="en-US" b="1" dirty="0">
                <a:solidFill>
                  <a:srgbClr val="FF0000"/>
                </a:solidFill>
              </a:rPr>
              <a:t>Format sample</a:t>
            </a:r>
          </a:p>
        </p:txBody>
      </p:sp>
    </p:spTree>
    <p:extLst>
      <p:ext uri="{BB962C8B-B14F-4D97-AF65-F5344CB8AC3E}">
        <p14:creationId xmlns:p14="http://schemas.microsoft.com/office/powerpoint/2010/main" val="1300648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53356"/>
          </a:xfrm>
        </p:spPr>
        <p:txBody>
          <a:bodyPr/>
          <a:lstStyle/>
          <a:p>
            <a:r>
              <a:rPr lang="en-US" dirty="0"/>
              <a:t>Contd.</a:t>
            </a:r>
          </a:p>
        </p:txBody>
      </p:sp>
      <p:sp>
        <p:nvSpPr>
          <p:cNvPr id="3" name="Content Placeholder 2"/>
          <p:cNvSpPr>
            <a:spLocks noGrp="1"/>
          </p:cNvSpPr>
          <p:nvPr>
            <p:ph idx="1"/>
          </p:nvPr>
        </p:nvSpPr>
        <p:spPr>
          <a:xfrm>
            <a:off x="1261872" y="1351128"/>
            <a:ext cx="8595360" cy="4829009"/>
          </a:xfrm>
        </p:spPr>
        <p:txBody>
          <a:bodyPr>
            <a:normAutofit lnSpcReduction="10000"/>
          </a:bodyPr>
          <a:lstStyle/>
          <a:p>
            <a:pPr marL="0" indent="0">
              <a:buNone/>
            </a:pPr>
            <a:br>
              <a:rPr lang="en-US" dirty="0"/>
            </a:br>
            <a:r>
              <a:rPr lang="en-US" dirty="0"/>
              <a:t>You only need to single-space between sentences. Leave an extra open line between paragraphs. Keep in mind that these sample letters are a guideline. </a:t>
            </a:r>
            <a:r>
              <a:rPr lang="en-US" b="1" dirty="0"/>
              <a:t>People often customize to meet their preferred style.</a:t>
            </a:r>
            <a:br>
              <a:rPr lang="en-US" b="1" dirty="0"/>
            </a:br>
            <a:r>
              <a:rPr lang="en-US" dirty="0"/>
              <a:t>(1 line space)</a:t>
            </a:r>
            <a:br>
              <a:rPr lang="en-US" dirty="0"/>
            </a:br>
            <a:r>
              <a:rPr lang="en-US" dirty="0"/>
              <a:t>Some people choose to center the above sender information.</a:t>
            </a:r>
            <a:br>
              <a:rPr lang="en-US" dirty="0"/>
            </a:br>
            <a:endParaRPr lang="en-US" dirty="0"/>
          </a:p>
          <a:p>
            <a:pPr marL="0" indent="0">
              <a:buNone/>
            </a:pPr>
            <a:r>
              <a:rPr lang="en-US" dirty="0"/>
              <a:t>(2 line space)</a:t>
            </a:r>
            <a:br>
              <a:rPr lang="en-US" dirty="0"/>
            </a:br>
            <a:r>
              <a:rPr lang="en-US" dirty="0"/>
              <a:t>Sincerely,</a:t>
            </a:r>
          </a:p>
          <a:p>
            <a:pPr marL="0" indent="0">
              <a:buNone/>
            </a:pPr>
            <a:r>
              <a:rPr lang="en-US" dirty="0"/>
              <a:t>(space down four lines)</a:t>
            </a:r>
          </a:p>
          <a:p>
            <a:pPr marL="0" indent="0">
              <a:buNone/>
            </a:pPr>
            <a:r>
              <a:rPr lang="en-US" i="1" dirty="0"/>
              <a:t>Signature here</a:t>
            </a:r>
            <a:endParaRPr lang="en-US" dirty="0"/>
          </a:p>
          <a:p>
            <a:pPr marL="0" indent="0">
              <a:buNone/>
            </a:pPr>
            <a:r>
              <a:rPr lang="en-US" dirty="0"/>
              <a:t>add name,</a:t>
            </a:r>
          </a:p>
          <a:p>
            <a:pPr marL="0" indent="0">
              <a:buNone/>
            </a:pPr>
            <a:r>
              <a:rPr lang="en-US" dirty="0"/>
              <a:t>add title</a:t>
            </a:r>
          </a:p>
          <a:p>
            <a:pPr marL="0" indent="0">
              <a:buNone/>
            </a:pPr>
            <a:r>
              <a:rPr lang="en-US" dirty="0"/>
              <a:t>[Identification initials]</a:t>
            </a:r>
          </a:p>
          <a:p>
            <a:endParaRPr lang="en-US" dirty="0"/>
          </a:p>
        </p:txBody>
      </p:sp>
    </p:spTree>
    <p:extLst>
      <p:ext uri="{BB962C8B-B14F-4D97-AF65-F5344CB8AC3E}">
        <p14:creationId xmlns:p14="http://schemas.microsoft.com/office/powerpoint/2010/main" val="71914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95785" y="136478"/>
            <a:ext cx="10809027" cy="6619164"/>
          </a:xfrm>
        </p:spPr>
        <p:txBody>
          <a:bodyPr>
            <a:normAutofit fontScale="70000" lnSpcReduction="20000"/>
          </a:bodyPr>
          <a:lstStyle/>
          <a:p>
            <a:pPr marL="0" indent="0">
              <a:buNone/>
            </a:pPr>
            <a:r>
              <a:rPr lang="en-US" dirty="0"/>
              <a:t>20-54 Jackson Avenue</a:t>
            </a:r>
          </a:p>
          <a:p>
            <a:pPr marL="0" indent="0">
              <a:buNone/>
            </a:pPr>
            <a:r>
              <a:rPr lang="en-US" dirty="0"/>
              <a:t>Brooklyn, NY 11352</a:t>
            </a:r>
          </a:p>
          <a:p>
            <a:pPr marL="0" indent="0">
              <a:buNone/>
            </a:pPr>
            <a:endParaRPr lang="en-US" dirty="0"/>
          </a:p>
          <a:p>
            <a:pPr marL="0" indent="0">
              <a:buNone/>
            </a:pPr>
            <a:r>
              <a:rPr lang="en-US" dirty="0"/>
              <a:t>June 28, 2007</a:t>
            </a:r>
          </a:p>
          <a:p>
            <a:pPr marL="0" indent="0">
              <a:buNone/>
            </a:pPr>
            <a:endParaRPr lang="en-US" dirty="0"/>
          </a:p>
          <a:p>
            <a:pPr marL="0" indent="0">
              <a:buNone/>
            </a:pPr>
            <a:endParaRPr lang="en-US" dirty="0"/>
          </a:p>
          <a:p>
            <a:pPr marL="0" indent="0">
              <a:buNone/>
            </a:pPr>
            <a:r>
              <a:rPr lang="en-US" dirty="0"/>
              <a:t>Ms. Jennifer Esposito</a:t>
            </a:r>
          </a:p>
          <a:p>
            <a:pPr marL="0" indent="0">
              <a:buNone/>
            </a:pPr>
            <a:r>
              <a:rPr lang="en-US" dirty="0"/>
              <a:t>John Doe Fellowship</a:t>
            </a:r>
          </a:p>
          <a:p>
            <a:pPr marL="0" indent="0">
              <a:buNone/>
            </a:pPr>
            <a:r>
              <a:rPr lang="en-US" dirty="0"/>
              <a:t>595 Park Avenue</a:t>
            </a:r>
          </a:p>
          <a:p>
            <a:pPr marL="0" indent="0">
              <a:buNone/>
            </a:pPr>
            <a:r>
              <a:rPr lang="en-US" dirty="0"/>
              <a:t>New York, NY 10021</a:t>
            </a:r>
          </a:p>
          <a:p>
            <a:pPr marL="0" indent="0">
              <a:buNone/>
            </a:pPr>
            <a:endParaRPr lang="en-US" dirty="0"/>
          </a:p>
          <a:p>
            <a:pPr marL="0" indent="0">
              <a:buNone/>
            </a:pPr>
            <a:r>
              <a:rPr lang="en-US" dirty="0"/>
              <a:t>Dear Ms. Esposito:</a:t>
            </a:r>
          </a:p>
          <a:p>
            <a:pPr marL="0" indent="0" algn="just">
              <a:buNone/>
            </a:pPr>
            <a:r>
              <a:rPr lang="en-US" sz="2000" dirty="0"/>
              <a:t>The John Doe Fellowship has always loomed on the horizon for me. Ever since I decided to major in history, I have wanted to participate in your program. From the research that I have done, I believe that your program provides its participants with an extensively detailed look at the history of the world through hands-on experience with fossils, artifacts, and other remains that compose the blueprint of our existence. I am applying for the John Doe Fellowship because I believe that it would benefit me throughout my career and allow me to further understand the ideas behind history and how it is constructed. I am a very committed and goal-oriented person with excellent interpersonal skills.  My background in history involves studying many different eras and time periods. My specialty, though, is the archeological study of the ancient world and its history. During the summer of 2004 and 2005, I interned at the Metropolitan Museum of Art as a tour guide. Both times, I not only utilized my knowledge of art and its history, but I also learned a lot about how that history was constructed. </a:t>
            </a:r>
          </a:p>
          <a:p>
            <a:pPr marL="0" indent="0" algn="just">
              <a:buNone/>
            </a:pPr>
            <a:r>
              <a:rPr lang="en-US" sz="2000"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I believe my skills, experience, and goals make me an excellent candidate for your program.</a:t>
            </a:r>
          </a:p>
        </p:txBody>
      </p:sp>
    </p:spTree>
    <p:extLst>
      <p:ext uri="{BB962C8B-B14F-4D97-AF65-F5344CB8AC3E}">
        <p14:creationId xmlns:p14="http://schemas.microsoft.com/office/powerpoint/2010/main" val="4249950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95534"/>
            <a:ext cx="10167582" cy="6660108"/>
          </a:xfrm>
        </p:spPr>
        <p:txBody>
          <a:bodyPr>
            <a:normAutofit fontScale="85000" lnSpcReduction="10000"/>
          </a:bodyPr>
          <a:lstStyle/>
          <a:p>
            <a:pPr marL="0" indent="0">
              <a:buNone/>
            </a:pPr>
            <a:r>
              <a:rPr lang="en-US"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I believe my skills, experience, and goals make me an excellent candidate for your program.</a:t>
            </a:r>
          </a:p>
          <a:p>
            <a:pPr marL="0" indent="0">
              <a:buNone/>
            </a:pPr>
            <a:r>
              <a:rPr lang="en-US"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a:t>
            </a:r>
          </a:p>
          <a:p>
            <a:pPr marL="0" indent="0">
              <a:buNone/>
            </a:pPr>
            <a:r>
              <a:rPr lang="en-US" dirty="0"/>
              <a:t>I believe my skills, experience, and goals make me an excellent candidate for your program.</a:t>
            </a:r>
          </a:p>
          <a:p>
            <a:pPr marL="0" indent="0">
              <a:buNone/>
            </a:pPr>
            <a:r>
              <a:rPr lang="en-US" dirty="0"/>
              <a:t>Thank you very much for considering me for the John Doe Fellowship. I am</a:t>
            </a:r>
          </a:p>
          <a:p>
            <a:pPr marL="0" indent="0">
              <a:buNone/>
            </a:pPr>
            <a:r>
              <a:rPr lang="en-US" dirty="0"/>
              <a:t>looking forward to hearing from you.</a:t>
            </a:r>
          </a:p>
          <a:p>
            <a:pPr marL="0" indent="0">
              <a:buNone/>
            </a:pPr>
            <a:endParaRPr lang="en-US" dirty="0"/>
          </a:p>
          <a:p>
            <a:pPr marL="0" indent="0">
              <a:buNone/>
            </a:pPr>
            <a:r>
              <a:rPr lang="en-US" dirty="0"/>
              <a:t>Sincerely,</a:t>
            </a:r>
          </a:p>
          <a:p>
            <a:pPr marL="0" indent="0">
              <a:buNone/>
            </a:pPr>
            <a:endParaRPr lang="en-US" dirty="0"/>
          </a:p>
          <a:p>
            <a:pPr marL="0" indent="0">
              <a:buNone/>
            </a:pPr>
            <a:endParaRPr lang="en-US" dirty="0"/>
          </a:p>
          <a:p>
            <a:pPr marL="0" indent="0">
              <a:buNone/>
            </a:pPr>
            <a:r>
              <a:rPr lang="en-US" dirty="0"/>
              <a:t>Bill Lurie</a:t>
            </a:r>
          </a:p>
          <a:p>
            <a:pPr marL="0" indent="0">
              <a:buNone/>
            </a:pPr>
            <a:r>
              <a:rPr lang="en-US" dirty="0"/>
              <a:t>(419) 352-5425</a:t>
            </a:r>
          </a:p>
          <a:p>
            <a:pPr marL="0" indent="0">
              <a:buNone/>
            </a:pPr>
            <a:endParaRPr lang="en-US" dirty="0"/>
          </a:p>
          <a:p>
            <a:pPr marL="0" indent="0">
              <a:buNone/>
            </a:pPr>
            <a:endParaRPr lang="en-US" dirty="0"/>
          </a:p>
          <a:p>
            <a:pPr marL="0" indent="0">
              <a:buNone/>
            </a:pPr>
            <a:r>
              <a:rPr lang="en-US" dirty="0"/>
              <a:t>Enclosure</a:t>
            </a:r>
          </a:p>
          <a:p>
            <a:endParaRPr lang="en-US" dirty="0"/>
          </a:p>
        </p:txBody>
      </p:sp>
    </p:spTree>
    <p:extLst>
      <p:ext uri="{BB962C8B-B14F-4D97-AF65-F5344CB8AC3E}">
        <p14:creationId xmlns:p14="http://schemas.microsoft.com/office/powerpoint/2010/main" val="2942849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Modified block format</a:t>
            </a:r>
            <a:br>
              <a:rPr lang="en-US" b="1" dirty="0"/>
            </a:br>
            <a:endParaRPr lang="en-US" dirty="0"/>
          </a:p>
        </p:txBody>
      </p:sp>
      <p:sp>
        <p:nvSpPr>
          <p:cNvPr id="3" name="Content Placeholder 2"/>
          <p:cNvSpPr>
            <a:spLocks noGrp="1"/>
          </p:cNvSpPr>
          <p:nvPr>
            <p:ph idx="1"/>
          </p:nvPr>
        </p:nvSpPr>
        <p:spPr/>
        <p:txBody>
          <a:bodyPr/>
          <a:lstStyle/>
          <a:p>
            <a:r>
              <a:rPr lang="en-US" i="1" dirty="0"/>
              <a:t>Modified block</a:t>
            </a:r>
            <a:r>
              <a:rPr lang="en-US" dirty="0"/>
              <a:t> differs from block style in that the date, sign off, and signature lines begin at the center point of the page line. </a:t>
            </a:r>
          </a:p>
          <a:p>
            <a:r>
              <a:rPr lang="en-US" dirty="0"/>
              <a:t>The beginning of each paragraph is indented five spaces, along with the subject line, if used. Depending on the length of the letter, paragraphs may be separated by a single or double line space.</a:t>
            </a:r>
          </a:p>
          <a:p>
            <a:endParaRPr lang="en-US" dirty="0"/>
          </a:p>
        </p:txBody>
      </p:sp>
    </p:spTree>
    <p:extLst>
      <p:ext uri="{BB962C8B-B14F-4D97-AF65-F5344CB8AC3E}">
        <p14:creationId xmlns:p14="http://schemas.microsoft.com/office/powerpoint/2010/main" val="4140724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86604"/>
            <a:ext cx="8595360" cy="5893534"/>
          </a:xfrm>
        </p:spPr>
        <p:txBody>
          <a:bodyPr>
            <a:normAutofit fontScale="85000" lnSpcReduction="10000"/>
          </a:bodyPr>
          <a:lstStyle/>
          <a:p>
            <a:pPr marL="0" indent="0" algn="r">
              <a:buNone/>
            </a:pPr>
            <a:r>
              <a:rPr lang="en-US" dirty="0"/>
              <a:t>123 Corona Blvd.</a:t>
            </a:r>
          </a:p>
          <a:p>
            <a:pPr marL="0" indent="0" algn="r">
              <a:buNone/>
            </a:pPr>
            <a:r>
              <a:rPr lang="en-US" dirty="0"/>
              <a:t> Flushing, NY 1123</a:t>
            </a:r>
          </a:p>
          <a:p>
            <a:pPr marL="0" indent="0" algn="r">
              <a:buNone/>
            </a:pPr>
            <a:r>
              <a:rPr lang="en-US" dirty="0"/>
              <a:t> July 3, 2007</a:t>
            </a:r>
          </a:p>
          <a:p>
            <a:pPr marL="0" indent="0">
              <a:buNone/>
            </a:pPr>
            <a:r>
              <a:rPr lang="en-US" dirty="0"/>
              <a:t>Dr. Steven </a:t>
            </a:r>
            <a:r>
              <a:rPr lang="en-US" dirty="0" err="1"/>
              <a:t>Serafin</a:t>
            </a:r>
            <a:r>
              <a:rPr lang="en-US" dirty="0"/>
              <a:t>,</a:t>
            </a:r>
          </a:p>
          <a:p>
            <a:pPr marL="0" indent="0">
              <a:buNone/>
            </a:pPr>
            <a:r>
              <a:rPr lang="en-US" dirty="0"/>
              <a:t>Director Reading/Writing Center</a:t>
            </a:r>
          </a:p>
          <a:p>
            <a:pPr marL="0" indent="0">
              <a:buNone/>
            </a:pPr>
            <a:r>
              <a:rPr lang="en-US" dirty="0"/>
              <a:t>Hunter College</a:t>
            </a:r>
          </a:p>
          <a:p>
            <a:pPr marL="0" indent="0">
              <a:buNone/>
            </a:pPr>
            <a:r>
              <a:rPr lang="en-US" dirty="0"/>
              <a:t>695 Park Ave</a:t>
            </a:r>
          </a:p>
          <a:p>
            <a:pPr marL="0" indent="0">
              <a:buNone/>
            </a:pPr>
            <a:r>
              <a:rPr lang="en-US" dirty="0"/>
              <a:t>New York, NY 10065</a:t>
            </a:r>
          </a:p>
          <a:p>
            <a:pPr marL="0" indent="0">
              <a:buNone/>
            </a:pPr>
            <a:endParaRPr lang="en-US" dirty="0"/>
          </a:p>
          <a:p>
            <a:pPr marL="0" indent="0">
              <a:buNone/>
            </a:pPr>
            <a:r>
              <a:rPr lang="en-US" dirty="0"/>
              <a:t>Dear Dr. </a:t>
            </a:r>
            <a:r>
              <a:rPr lang="en-US" dirty="0" err="1"/>
              <a:t>Serafin</a:t>
            </a:r>
            <a:r>
              <a:rPr lang="en-US" dirty="0"/>
              <a:t>:</a:t>
            </a:r>
          </a:p>
          <a:p>
            <a:pPr marL="0" indent="0" algn="just">
              <a:buNone/>
            </a:pPr>
            <a:r>
              <a:rPr lang="en-US" dirty="0"/>
              <a:t>             My name is Sally Eisner. I am writing this appeal to request a 4th chance to take the CUNY Proficiency Exam in June of 2007. I have taken the exam twice and missed it once. The first time, I feel that I was simply unprepared. I did not realize that I should have attended CPE workshops offered at the Reading/Writing Center. The second time, I attended the workshops and learned more about the exam; however, my Task 2 score was unsatisfactory, so I failed again. Finally, I registered for CPE tutoring at the Reading/Writing Center and studied very hard for the third time. However, on the Saturday of the exam, I had a family emergency, which caused me to miss the date. I had forgotten that I could defer the test date until after I missed it.</a:t>
            </a:r>
          </a:p>
        </p:txBody>
      </p:sp>
    </p:spTree>
    <p:extLst>
      <p:ext uri="{BB962C8B-B14F-4D97-AF65-F5344CB8AC3E}">
        <p14:creationId xmlns:p14="http://schemas.microsoft.com/office/powerpoint/2010/main" val="2859454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573206"/>
            <a:ext cx="8595360" cy="5606931"/>
          </a:xfrm>
        </p:spPr>
        <p:txBody>
          <a:bodyPr>
            <a:normAutofit/>
          </a:bodyPr>
          <a:lstStyle/>
          <a:p>
            <a:pPr marL="0" indent="0">
              <a:buNone/>
            </a:pPr>
            <a:r>
              <a:rPr lang="en-US" dirty="0"/>
              <a:t>            Now, I am working hard to build on my academic skills. After a consultation with a CPE advisor at the Reading/Writing Center, I have a clear vision of what I should do in order to pass the exam. Again, I have registered for a semester of CPE tutoring at the Writing/Reading Center that I plan to attend weekly. </a:t>
            </a:r>
          </a:p>
          <a:p>
            <a:pPr marL="0" indent="0">
              <a:buNone/>
            </a:pPr>
            <a:r>
              <a:rPr lang="en-US" dirty="0"/>
              <a:t>            I would really like to have a 4th chance to pass this exam because I am confident that if I work hard, I can do it. Thank you very much for considering my appeal. I hope to hear back from you soon.</a:t>
            </a:r>
          </a:p>
          <a:p>
            <a:endParaRPr lang="en-US" dirty="0"/>
          </a:p>
          <a:p>
            <a:pPr marL="0" indent="0" algn="r">
              <a:buNone/>
            </a:pPr>
            <a:r>
              <a:rPr lang="en-US" dirty="0"/>
              <a:t> Sincerely,</a:t>
            </a:r>
          </a:p>
          <a:p>
            <a:pPr algn="r"/>
            <a:endParaRPr lang="en-US" dirty="0"/>
          </a:p>
          <a:p>
            <a:pPr marL="0" indent="0" algn="r">
              <a:buNone/>
            </a:pPr>
            <a:r>
              <a:rPr lang="en-US" dirty="0"/>
              <a:t> Sally Eisner</a:t>
            </a:r>
          </a:p>
          <a:p>
            <a:endParaRPr lang="en-US" dirty="0"/>
          </a:p>
        </p:txBody>
      </p:sp>
    </p:spTree>
    <p:extLst>
      <p:ext uri="{BB962C8B-B14F-4D97-AF65-F5344CB8AC3E}">
        <p14:creationId xmlns:p14="http://schemas.microsoft.com/office/powerpoint/2010/main" val="3961011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Semi-Block format </a:t>
            </a:r>
          </a:p>
        </p:txBody>
      </p:sp>
      <p:sp>
        <p:nvSpPr>
          <p:cNvPr id="3" name="Content Placeholder 2"/>
          <p:cNvSpPr>
            <a:spLocks noGrp="1"/>
          </p:cNvSpPr>
          <p:nvPr>
            <p:ph idx="1"/>
          </p:nvPr>
        </p:nvSpPr>
        <p:spPr/>
        <p:txBody>
          <a:bodyPr/>
          <a:lstStyle/>
          <a:p>
            <a:r>
              <a:rPr lang="en-US" dirty="0"/>
              <a:t>It is similar to the modified block format, except that the </a:t>
            </a:r>
            <a:r>
              <a:rPr lang="en-US" b="1" dirty="0"/>
              <a:t>first line of each paragraph is indented</a:t>
            </a:r>
            <a:r>
              <a:rPr lang="en-US" dirty="0"/>
              <a:t>. </a:t>
            </a:r>
          </a:p>
          <a:p>
            <a:r>
              <a:rPr lang="en-US" dirty="0"/>
              <a:t>This format is more conventional for informal personal letters in which we want to exude a warm, relaxed and friendly correspondence style.</a:t>
            </a:r>
          </a:p>
        </p:txBody>
      </p:sp>
    </p:spTree>
    <p:extLst>
      <p:ext uri="{BB962C8B-B14F-4D97-AF65-F5344CB8AC3E}">
        <p14:creationId xmlns:p14="http://schemas.microsoft.com/office/powerpoint/2010/main" val="355512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504968" y="382137"/>
            <a:ext cx="9990160" cy="6305266"/>
          </a:xfrm>
          <a:prstGeom prst="rect">
            <a:avLst/>
          </a:prstGeom>
        </p:spPr>
      </p:pic>
    </p:spTree>
    <p:extLst>
      <p:ext uri="{BB962C8B-B14F-4D97-AF65-F5344CB8AC3E}">
        <p14:creationId xmlns:p14="http://schemas.microsoft.com/office/powerpoint/2010/main" val="371514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COMMUNICATION</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lvl="0"/>
            <a:endParaRPr lang="en-US" dirty="0"/>
          </a:p>
          <a:p>
            <a:pPr lvl="0"/>
            <a:endParaRPr lang="en-US" dirty="0"/>
          </a:p>
          <a:p>
            <a:pPr lvl="0"/>
            <a:endParaRPr lang="en-US" dirty="0"/>
          </a:p>
          <a:p>
            <a:pPr lvl="0"/>
            <a:endParaRPr lang="en-US" dirty="0"/>
          </a:p>
          <a:p>
            <a:pPr lvl="0"/>
            <a:r>
              <a:rPr lang="en-US" sz="2400" dirty="0"/>
              <a:t>Communication that is occurred among the organizations is called the external communication</a:t>
            </a:r>
          </a:p>
          <a:p>
            <a:pPr lvl="0"/>
            <a:r>
              <a:rPr lang="en-US" sz="2400" dirty="0"/>
              <a:t>Organizations communicate with the outside world on a daily basis. </a:t>
            </a:r>
          </a:p>
          <a:p>
            <a:pPr lvl="0"/>
            <a:r>
              <a:rPr lang="en-US" sz="2400" dirty="0"/>
              <a:t>External communication can be formal and informal.</a:t>
            </a:r>
          </a:p>
          <a:p>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848" y="1351129"/>
            <a:ext cx="3810000" cy="2158052"/>
          </a:xfrm>
          <a:prstGeom prst="rect">
            <a:avLst/>
          </a:prstGeom>
        </p:spPr>
      </p:pic>
    </p:spTree>
    <p:extLst>
      <p:ext uri="{BB962C8B-B14F-4D97-AF65-F5344CB8AC3E}">
        <p14:creationId xmlns:p14="http://schemas.microsoft.com/office/powerpoint/2010/main" val="210683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Point to be noted</a:t>
            </a:r>
          </a:p>
        </p:txBody>
      </p:sp>
      <p:sp>
        <p:nvSpPr>
          <p:cNvPr id="3" name="Content Placeholder 2"/>
          <p:cNvSpPr>
            <a:spLocks noGrp="1"/>
          </p:cNvSpPr>
          <p:nvPr>
            <p:ph idx="1"/>
          </p:nvPr>
        </p:nvSpPr>
        <p:spPr/>
        <p:txBody>
          <a:bodyPr/>
          <a:lstStyle/>
          <a:p>
            <a:pPr marL="0" lvl="0" indent="0">
              <a:buNone/>
            </a:pPr>
            <a:r>
              <a:rPr lang="en-US" sz="3200" dirty="0"/>
              <a:t>Internal communication can be formal and informal.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055"/>
          <a:stretch/>
        </p:blipFill>
        <p:spPr>
          <a:xfrm>
            <a:off x="3086669" y="2906973"/>
            <a:ext cx="6018662" cy="2743201"/>
          </a:xfrm>
          <a:prstGeom prst="rect">
            <a:avLst/>
          </a:prstGeom>
        </p:spPr>
      </p:pic>
    </p:spTree>
    <p:extLst>
      <p:ext uri="{BB962C8B-B14F-4D97-AF65-F5344CB8AC3E}">
        <p14:creationId xmlns:p14="http://schemas.microsoft.com/office/powerpoint/2010/main" val="284236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34" y="1047703"/>
            <a:ext cx="9692640" cy="777923"/>
          </a:xfrm>
        </p:spPr>
        <p:txBody>
          <a:bodyPr>
            <a:noAutofit/>
          </a:bodyPr>
          <a:lstStyle/>
          <a:p>
            <a:r>
              <a:rPr lang="en-US" sz="3200" b="1" dirty="0"/>
              <a:t>FORMAL INTERNAL COMMUNICATION </a:t>
            </a:r>
            <a:br>
              <a:rPr lang="en-US" sz="3200" b="1" dirty="0"/>
            </a:br>
            <a:endParaRPr lang="en-US" sz="3200" b="1" dirty="0"/>
          </a:p>
        </p:txBody>
      </p:sp>
      <p:sp>
        <p:nvSpPr>
          <p:cNvPr id="3" name="Content Placeholder 2"/>
          <p:cNvSpPr>
            <a:spLocks noGrp="1"/>
          </p:cNvSpPr>
          <p:nvPr>
            <p:ph idx="1"/>
          </p:nvPr>
        </p:nvSpPr>
        <p:spPr/>
        <p:txBody>
          <a:bodyPr>
            <a:normAutofit/>
          </a:bodyPr>
          <a:lstStyle/>
          <a:p>
            <a:pPr marL="0" indent="0">
              <a:buNone/>
            </a:pPr>
            <a:r>
              <a:rPr lang="en-US" sz="2400" dirty="0"/>
              <a:t>There are three modes of formal communication within the organization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041" y="3347243"/>
            <a:ext cx="8284191" cy="2832894"/>
          </a:xfrm>
          <a:prstGeom prst="rect">
            <a:avLst/>
          </a:prstGeom>
        </p:spPr>
      </p:pic>
    </p:spTree>
    <p:extLst>
      <p:ext uri="{BB962C8B-B14F-4D97-AF65-F5344CB8AC3E}">
        <p14:creationId xmlns:p14="http://schemas.microsoft.com/office/powerpoint/2010/main" val="86042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37230"/>
            <a:ext cx="4480560" cy="5142907"/>
          </a:xfrm>
        </p:spPr>
        <p:txBody>
          <a:bodyPr>
            <a:normAutofit/>
          </a:bodyPr>
          <a:lstStyle/>
          <a:p>
            <a:pPr algn="just"/>
            <a:r>
              <a:rPr lang="en-US" sz="2400" b="1" dirty="0"/>
              <a:t>Upward communication</a:t>
            </a:r>
            <a:r>
              <a:rPr lang="en-US" sz="2400" dirty="0"/>
              <a:t>: Communication-flows from employees to executives, providing insight into problems, trends, opportunities, grievances, and performance-thus, allowing executives to solve problems and make intelligent decisions.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944"/>
          <a:stretch/>
        </p:blipFill>
        <p:spPr>
          <a:xfrm>
            <a:off x="7104186" y="1173708"/>
            <a:ext cx="3560664" cy="5003256"/>
          </a:xfrm>
        </p:spPr>
      </p:pic>
    </p:spTree>
    <p:extLst>
      <p:ext uri="{BB962C8B-B14F-4D97-AF65-F5344CB8AC3E}">
        <p14:creationId xmlns:p14="http://schemas.microsoft.com/office/powerpoint/2010/main" val="277584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78174"/>
            <a:ext cx="4480560" cy="5101964"/>
          </a:xfrm>
        </p:spPr>
        <p:txBody>
          <a:bodyPr>
            <a:normAutofit/>
          </a:bodyPr>
          <a:lstStyle/>
          <a:p>
            <a:pPr algn="just"/>
            <a:r>
              <a:rPr lang="en-US" sz="2400" b="1" dirty="0"/>
              <a:t>Downward communication:</a:t>
            </a:r>
            <a:r>
              <a:rPr lang="en-US" sz="2400" dirty="0"/>
              <a:t> Communication-Flows from executives to employees conveying executive decisions and providing information that helps employees do their jobs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799" r="61917" b="9701"/>
          <a:stretch/>
        </p:blipFill>
        <p:spPr>
          <a:xfrm>
            <a:off x="7233313" y="1078175"/>
            <a:ext cx="3261185" cy="4703646"/>
          </a:xfrm>
        </p:spPr>
      </p:pic>
    </p:spTree>
    <p:extLst>
      <p:ext uri="{BB962C8B-B14F-4D97-AF65-F5344CB8AC3E}">
        <p14:creationId xmlns:p14="http://schemas.microsoft.com/office/powerpoint/2010/main" val="23139681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1845</TotalTime>
  <Words>2412</Words>
  <Application>Microsoft Office PowerPoint</Application>
  <PresentationFormat>Widescreen</PresentationFormat>
  <Paragraphs>206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Century Schoolbook</vt:lpstr>
      <vt:lpstr>Wingdings 2</vt:lpstr>
      <vt:lpstr>View</vt:lpstr>
      <vt:lpstr>Formal Correspondence </vt:lpstr>
      <vt:lpstr>PowerPoint Presentation</vt:lpstr>
      <vt:lpstr>Let’s look at the type of communication in business </vt:lpstr>
      <vt:lpstr>INTERNAL COMMUNICATION  </vt:lpstr>
      <vt:lpstr>EXTERNAL COMMUNICATION  </vt:lpstr>
      <vt:lpstr>Point to be noted</vt:lpstr>
      <vt:lpstr>FORMAL INTERNAL COMMUNICATION  </vt:lpstr>
      <vt:lpstr>PowerPoint Presentation</vt:lpstr>
      <vt:lpstr>PowerPoint Presentation</vt:lpstr>
      <vt:lpstr>PowerPoint Presentation</vt:lpstr>
      <vt:lpstr>The Types of Correspondence </vt:lpstr>
      <vt:lpstr>What is a memorandum?</vt:lpstr>
      <vt:lpstr>Why do we use memos?</vt:lpstr>
      <vt:lpstr>What are the purposes of memo?</vt:lpstr>
      <vt:lpstr>What is the tone of memo?</vt:lpstr>
      <vt:lpstr>How to structure a memo?</vt:lpstr>
      <vt:lpstr>Heading</vt:lpstr>
      <vt:lpstr>PowerPoint Presentation</vt:lpstr>
      <vt:lpstr>Opening </vt:lpstr>
      <vt:lpstr>Body </vt:lpstr>
      <vt:lpstr>Closing </vt:lpstr>
      <vt:lpstr>Examples of Memo</vt:lpstr>
      <vt:lpstr>PowerPoint Presentation</vt:lpstr>
      <vt:lpstr>PowerPoint Presentation</vt:lpstr>
      <vt:lpstr>Practice</vt:lpstr>
      <vt:lpstr>Formal letter and formats </vt:lpstr>
      <vt:lpstr>Three approaches to be used</vt:lpstr>
      <vt:lpstr>Direct Requests (Direct approach) </vt:lpstr>
      <vt:lpstr>PowerPoint Presentation</vt:lpstr>
      <vt:lpstr>Bad news Messages (Indirect approach) </vt:lpstr>
      <vt:lpstr>PowerPoint Presentation</vt:lpstr>
      <vt:lpstr>Point to be noted</vt:lpstr>
      <vt:lpstr>PowerPoint Presentation</vt:lpstr>
      <vt:lpstr>Persuasive Request Messages </vt:lpstr>
      <vt:lpstr>PowerPoint Presentation</vt:lpstr>
      <vt:lpstr>What is AIDA?</vt:lpstr>
      <vt:lpstr>PowerPoint Presentation</vt:lpstr>
      <vt:lpstr>3 types of format,</vt:lpstr>
      <vt:lpstr>Full block </vt:lpstr>
      <vt:lpstr>PowerPoint Presentation</vt:lpstr>
      <vt:lpstr>Contd.</vt:lpstr>
      <vt:lpstr>PowerPoint Presentation</vt:lpstr>
      <vt:lpstr>PowerPoint Presentation</vt:lpstr>
      <vt:lpstr>Modified block format </vt:lpstr>
      <vt:lpstr>PowerPoint Presentation</vt:lpstr>
      <vt:lpstr>PowerPoint Presentation</vt:lpstr>
      <vt:lpstr>Semi-Block format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Hp</cp:lastModifiedBy>
  <cp:revision>27</cp:revision>
  <dcterms:created xsi:type="dcterms:W3CDTF">2020-04-21T04:19:32Z</dcterms:created>
  <dcterms:modified xsi:type="dcterms:W3CDTF">2023-11-21T18:16:59Z</dcterms:modified>
</cp:coreProperties>
</file>