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60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290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 varScale="1">
        <p:scale>
          <a:sx n="61" d="100"/>
          <a:sy n="61" d="100"/>
        </p:scale>
        <p:origin x="14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grammable_logic_controller" TargetMode="External"/><Relationship Id="rId13" Type="http://schemas.openxmlformats.org/officeDocument/2006/relationships/hyperlink" Target="http://en.wikipedia.org/wiki/Iran" TargetMode="External"/><Relationship Id="rId3" Type="http://schemas.openxmlformats.org/officeDocument/2006/relationships/hyperlink" Target="http://en.wikipedia.org/wiki/Computer_worm" TargetMode="External"/><Relationship Id="rId7" Type="http://schemas.openxmlformats.org/officeDocument/2006/relationships/hyperlink" Target="http://en.wikipedia.org/wiki/Malware" TargetMode="External"/><Relationship Id="rId12" Type="http://schemas.openxmlformats.org/officeDocument/2006/relationships/hyperlink" Target="http://en.wikipedia.org/wiki/Enriched_uranium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University_of_Washington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ndustrial_engineering" TargetMode="External"/><Relationship Id="rId11" Type="http://schemas.openxmlformats.org/officeDocument/2006/relationships/hyperlink" Target="http://en.wikipedia.org/wiki/WinCC" TargetMode="External"/><Relationship Id="rId5" Type="http://schemas.openxmlformats.org/officeDocument/2006/relationships/hyperlink" Target="http://en.wikipedia.org/wiki/Siemens" TargetMode="External"/><Relationship Id="rId15" Type="http://schemas.openxmlformats.org/officeDocument/2006/relationships/hyperlink" Target="http://en.wikipedia.org/wiki/FireEye" TargetMode="External"/><Relationship Id="rId10" Type="http://schemas.openxmlformats.org/officeDocument/2006/relationships/hyperlink" Target="http://en.wikipedia.org/wiki/SCADA" TargetMode="External"/><Relationship Id="rId4" Type="http://schemas.openxmlformats.org/officeDocument/2006/relationships/hyperlink" Target="http://en.wikipedia.org/wiki/Microsoft_Windows" TargetMode="External"/><Relationship Id="rId9" Type="http://schemas.openxmlformats.org/officeDocument/2006/relationships/hyperlink" Target="http://en.wikipedia.org/wiki/Rootkit" TargetMode="External"/><Relationship Id="rId14" Type="http://schemas.openxmlformats.org/officeDocument/2006/relationships/hyperlink" Target="http://en.wikipedia.org/wiki/Microsof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none" dirty="0" err="1" smtClean="0">
                <a:solidFill>
                  <a:schemeClr val="tx1"/>
                </a:solidFill>
              </a:rPr>
              <a:t>Stuxnet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err="1" smtClean="0"/>
              <a:t>Stuxnet</a:t>
            </a:r>
            <a:r>
              <a:rPr lang="en-US" sz="1300" dirty="0" smtClean="0"/>
              <a:t> is a highly sophisticated </a:t>
            </a:r>
            <a:r>
              <a:rPr lang="en-US" sz="1300" dirty="0" smtClean="0">
                <a:hlinkClick r:id="rId3" tooltip="Computer worm"/>
              </a:rPr>
              <a:t>computer worm</a:t>
            </a:r>
            <a:r>
              <a:rPr lang="en-US" sz="1300" dirty="0" smtClean="0"/>
              <a:t>. Discovered in June 2010,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initially spreads via </a:t>
            </a:r>
            <a:r>
              <a:rPr lang="en-US" sz="1300" dirty="0" smtClean="0">
                <a:hlinkClick r:id="rId4" tooltip="Microsoft Windows"/>
              </a:rPr>
              <a:t>Microsoft Windows</a:t>
            </a:r>
            <a:r>
              <a:rPr lang="en-US" sz="1300" dirty="0" smtClean="0"/>
              <a:t>, and targets </a:t>
            </a:r>
            <a:r>
              <a:rPr lang="en-US" sz="1300" dirty="0" smtClean="0">
                <a:hlinkClick r:id="rId5" tooltip="Siemens"/>
              </a:rPr>
              <a:t>Siemens</a:t>
            </a:r>
            <a:r>
              <a:rPr lang="en-US" sz="1300" dirty="0" smtClean="0"/>
              <a:t> </a:t>
            </a:r>
            <a:r>
              <a:rPr lang="en-US" sz="1300" dirty="0" smtClean="0">
                <a:hlinkClick r:id="rId6" tooltip="Industrial engineering"/>
              </a:rPr>
              <a:t>industrial</a:t>
            </a:r>
            <a:r>
              <a:rPr lang="en-US" sz="1300" dirty="0" smtClean="0"/>
              <a:t> software and equipment. While it is not the first time that hackers have targeted industrial systems, it is the first discovered </a:t>
            </a:r>
            <a:r>
              <a:rPr lang="en-US" sz="1300" dirty="0" smtClean="0">
                <a:hlinkClick r:id="rId7" tooltip="Malware"/>
              </a:rPr>
              <a:t>malware</a:t>
            </a:r>
            <a:r>
              <a:rPr lang="en-US" sz="1300" dirty="0" smtClean="0"/>
              <a:t> that spies on and subverts industrial systems, and the first to include a </a:t>
            </a:r>
            <a:r>
              <a:rPr lang="en-US" sz="1300" dirty="0" smtClean="0">
                <a:hlinkClick r:id="rId8" tooltip="Programmable logic controller"/>
              </a:rPr>
              <a:t>programmable logic controller</a:t>
            </a:r>
            <a:r>
              <a:rPr lang="en-US" sz="1300" dirty="0" smtClean="0"/>
              <a:t> (PLC)</a:t>
            </a:r>
            <a:r>
              <a:rPr lang="en-US" sz="1300" dirty="0" err="1" smtClean="0">
                <a:hlinkClick r:id="rId9" tooltip="Rootkit"/>
              </a:rPr>
              <a:t>rootkit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The worm initially spreads indiscriminately, but includes a highly specialized malware payload that is designed to target only Siemens </a:t>
            </a:r>
            <a:r>
              <a:rPr lang="en-US" sz="1300" dirty="0" smtClean="0">
                <a:hlinkClick r:id="rId10" tooltip="SCADA"/>
              </a:rPr>
              <a:t>supervisory control and data acquisition</a:t>
            </a:r>
            <a:r>
              <a:rPr lang="en-US" sz="1300" dirty="0" smtClean="0"/>
              <a:t> (SCADA) systems that are configured to control and monitor specific industrial processes. 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infects PLCs by subverting the </a:t>
            </a:r>
            <a:r>
              <a:rPr lang="en-US" sz="1300" dirty="0" smtClean="0">
                <a:hlinkClick r:id="rId11" tooltip="WinCC"/>
              </a:rPr>
              <a:t>Step-7</a:t>
            </a:r>
            <a:r>
              <a:rPr lang="en-US" sz="1300" dirty="0" smtClean="0"/>
              <a:t> software application that is used to reprogram these devices.</a:t>
            </a:r>
          </a:p>
          <a:p>
            <a:r>
              <a:rPr lang="en-US" sz="1300" dirty="0" smtClean="0"/>
              <a:t>Different variants of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targeted five Iranian organizations, with the probable target widely suspected to be </a:t>
            </a:r>
            <a:r>
              <a:rPr lang="en-US" sz="1300" dirty="0" smtClean="0">
                <a:hlinkClick r:id="rId12" tooltip="Enriched uranium"/>
              </a:rPr>
              <a:t>uranium enrichment</a:t>
            </a:r>
            <a:r>
              <a:rPr lang="en-US" sz="1300" dirty="0" smtClean="0"/>
              <a:t> infrastructure in </a:t>
            </a:r>
            <a:r>
              <a:rPr lang="en-US" sz="1300" dirty="0" smtClean="0">
                <a:hlinkClick r:id="rId13" tooltip="Iran"/>
              </a:rPr>
              <a:t>Iran</a:t>
            </a:r>
            <a:endParaRPr lang="en-US" sz="1300" dirty="0" smtClean="0"/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b="1" u="none" dirty="0" err="1" smtClean="0">
                <a:solidFill>
                  <a:schemeClr val="tx1"/>
                </a:solidFill>
              </a:rPr>
              <a:t>Rustock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smtClean="0"/>
              <a:t>On March 16, 2011, the </a:t>
            </a:r>
            <a:r>
              <a:rPr lang="en-US" sz="1300" dirty="0" err="1" smtClean="0"/>
              <a:t>botnet</a:t>
            </a:r>
            <a:r>
              <a:rPr lang="en-US" sz="1300" dirty="0" smtClean="0"/>
              <a:t> was taken down through what was initially reported as a coordinated effort by Internet service providers and software vendors. It was revealed the next day that the take-down, called Operation b107, was the action of </a:t>
            </a:r>
            <a:r>
              <a:rPr lang="en-US" sz="1300" dirty="0" smtClean="0">
                <a:hlinkClick r:id="rId14" tooltip="Microsoft"/>
              </a:rPr>
              <a:t>Microsoft</a:t>
            </a:r>
            <a:r>
              <a:rPr lang="en-US" sz="1300" dirty="0" smtClean="0"/>
              <a:t>, U.S. federal law enforcement agents, </a:t>
            </a:r>
            <a:r>
              <a:rPr lang="en-US" sz="1300" dirty="0" err="1" smtClean="0">
                <a:hlinkClick r:id="rId15" tooltip="FireEye"/>
              </a:rPr>
              <a:t>FireEye</a:t>
            </a:r>
            <a:r>
              <a:rPr lang="en-US" sz="1300" dirty="0" smtClean="0"/>
              <a:t>, and the </a:t>
            </a:r>
            <a:r>
              <a:rPr lang="en-US" sz="1300" dirty="0" smtClean="0">
                <a:hlinkClick r:id="rId16" tooltip="University of Washington"/>
              </a:rPr>
              <a:t>University of Washington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To capture the individuals involved with the </a:t>
            </a:r>
            <a:r>
              <a:rPr lang="en-US" sz="1300" dirty="0" err="1" smtClean="0"/>
              <a:t>Rustock</a:t>
            </a:r>
            <a:r>
              <a:rPr lang="en-US" sz="1300" dirty="0" smtClean="0"/>
              <a:t> </a:t>
            </a:r>
            <a:r>
              <a:rPr lang="en-US" sz="1300" dirty="0" err="1" smtClean="0"/>
              <a:t>botnet</a:t>
            </a:r>
            <a:r>
              <a:rPr lang="en-US" sz="1300" dirty="0" smtClean="0"/>
              <a:t>, on July 18, 2011, Microsoft is offering "a monetary reward in the amount of US$250,000 for new information that results in the identification, arrest and criminal conviction of such individual(s)."</a:t>
            </a: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OmniPresence</a:t>
            </a:r>
            <a:r>
              <a:rPr lang="en-US" dirty="0" smtClean="0"/>
              <a:t> …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usurpation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Non-repudiation </a:t>
            </a:r>
            <a:r>
              <a:rPr lang="en-US" smtClean="0"/>
              <a:t>: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purported maker of a statement will not be able to successfully challenge the validity of the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Worms are Standalone</a:t>
            </a:r>
            <a:r>
              <a:rPr lang="en-US" baseline="0" dirty="0" smtClean="0"/>
              <a:t> malware. </a:t>
            </a:r>
            <a:r>
              <a:rPr lang="en-US" sz="1300" dirty="0" smtClean="0"/>
              <a:t> Unlike a computer virus, it does not need to attach itself to an existing program.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idefense.com/vcp/" TargetMode="External"/><Relationship Id="rId2" Type="http://schemas.openxmlformats.org/officeDocument/2006/relationships/hyperlink" Target="http://www.zerodayinitiat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ecurityevaluators.com/files/papers/0daymark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1: Security Goals, History of Attack and Underground Economy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Information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is who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Informal terminology of attackers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57400"/>
            <a:ext cx="7143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51816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other types of attackers, e.g. crime, military, agencies,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is fun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different from other disciplines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Established concepts are put into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Intersection with many areas of computer science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it’s a game of good and evil players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Practice and theory of security are often fun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Monitoring, detection and analysis of real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Reasoning about limits of attacks and defenses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and Mechanisms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Formal 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543050"/>
            <a:ext cx="68484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(memory hook: “CIA”)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definitions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potential violation of a protective goal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intentional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accidental threats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Confidentiality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Protection of resources from unauthorized disclosure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authorized to access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data, resource hiding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eavesdrop a telephone conversation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reads the emails on your computer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895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Integrity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	manipulation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does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Authorization, checksums, digital fingerprints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changes the receipt of a bank transaction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tampers with files on your computer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981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Availability</a:t>
            </a:r>
          </a:p>
          <a:p>
            <a:pPr lvl="2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disruption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 used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Restriction, redundancy, load balancing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crashes the web server of a company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formats the hard disk of your computer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962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Threats &amp;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classes of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Disclosure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access to information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acceptance of false data (e.g. masquerading)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Disruption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interruption or prevention of correct operation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Usurpation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control of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attempt to violate a security goal (intentional threat)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combinations of different threat classes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Snooping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passive eavesdropping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disclosure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network sniffing, keyboard logging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active modification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deception, disruption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redirection of control flow, man-in-the-middle attacks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Spoofing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impersonation of one entity by another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address spoofing, phishing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This Class About ?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 About Security</a:t>
            </a:r>
          </a:p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 a Difference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policies and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of what is and what is not allowed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or tool enforcing a security policy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Strategies for security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attacks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Bruce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Schneier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a process, not a product!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752725"/>
            <a:ext cx="2228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prior to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reduction and separation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Removal or separation 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and encryption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Restriction of access to information and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Inapplicable in many settings, e.g. open services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during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Anti-virus scanners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malicious code on computers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Network intrusion detection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attacks in computer networks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Ineffective against unknown and “invisible”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Recovery from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forensics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Investigation and analysis of security incidents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Malware analysis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Observation and analysis of malicious software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Severe damage might have already occurred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truthfulness of information and resources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viewed as an aspect of integrity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Accountability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linking of actions and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Realization of non-repudiation in computer systems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Security and control of personal information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of individuals and not of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History of Attacks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Brain: Where it all started …..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released in January 1986, is considered to be the first computer virus for MS-DOS.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Infects the boot sector of storage media formatted with the DOS File Allocation Table (FAT) file system.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by two brothers,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Basit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Amjad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lahore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d/da/Brain-vi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4286250" cy="3133726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Morris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Morris worm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(November 2, 1988) was one of the first computer worms distributed via the 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written by a student at Cornell University, Robert Tappan Morris.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small program disables roughly 6,000 computers (10% of the internet) by flooding their memory banks with copies of itself.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 is fined $10,000 and sentenced to three years' probation.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b/b6/Morris_W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762000"/>
            <a:ext cx="4286250" cy="5715000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Melissa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Melissa virus, created by David L Smith, was reported in 1999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Exploited MS-Word, Outlook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virus was attached along with emails which had a message: “Here is that document you asked for, don’t show it to anybody else”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activation, it sends the same to the top 50 people in the contacts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Caused a heavy damage due to heavy traffic and it lead to the shutting down of email gateways of companies like Intel Corp., Alcatel Lucent, Microsoft .etc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ILoveLetter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"I Love You" virus (5 may 2000) infects millions of Windows PC overnight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Started spreading as an email message with the subject line "ILOVEYOU" and the attachment "LOVE-LETTER-FOR-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YOU.txt.vbs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Opening the attachment activated the Visual Basic script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worm did damage on the local machine, overwriting image files, and sent a copy of itself to the first 50 addresses in the Windows Address Book used by Microsoft Outlook.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sends passwords and usernames stored on infected computers back to the virus's author.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Authorities trace the virus to a young Filipino computer student, but he goes free because the Philippines has no laws against hacking and spreading computer viruses.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Can You Make a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security-- aware user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better  security decisions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security– aware developer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&amp; build more secure systems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security practitioner &amp; researcher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security issues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 new security solutions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CodeRed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Code Red worm, released on 13th July, 2001, attacked Microsoft’s IIS web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Sneaked through the server via a patch in the indexing software with IIS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the buffer overflow technique (a long string of repeated character ‘N’ was used to overflow a buffer)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fix was found in a month’s time which limited the damage to $2.5 billion.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affected sites were defaced with the message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HELLO! Welcome to http://www.worm.com! Hacked By Chinese!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a file infector worm released on September 18, 2001,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through out the world in 22 minutes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used different methods for propagation i.e. emails, open network shares, backdoor left by other viruses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spelled backwards is “Admin”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Damage caused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$ 635 million!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 aka Sapphire worm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Slammer or the worm that ate the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(January 25, 2003) caused a denial of service on some Internet hosts and dramatically slowed down general Internet traffic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Exploits the vulnerability in the Microsoft SQL servers and uses the buffer overflow bug to slow down the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Slows down the entire 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Infects hundreds of thousands of computers in less than three hours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fastest-spreading worm ever knocking cash machines offline and delaying airline flights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caida.org/publications/papers/2003/sapphire/sql-before-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5143500" cy="2571751"/>
          </a:xfrm>
          <a:prstGeom prst="rect">
            <a:avLst/>
          </a:prstGeom>
          <a:noFill/>
        </p:spPr>
      </p:pic>
      <p:pic>
        <p:nvPicPr>
          <p:cNvPr id="51204" name="Picture 4" descr="http://www.caida.org/publications/papers/2003/sapphire/sql-after-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5143500" cy="2571751"/>
          </a:xfrm>
          <a:prstGeom prst="rect">
            <a:avLst/>
          </a:prstGeom>
          <a:noFill/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Current Trends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  (prior to 2000)</a:t>
            </a: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Profile: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14 and 34 years of 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addicted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social life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86200"/>
            <a:ext cx="1447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14478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962400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962400"/>
            <a:ext cx="1447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209800" y="5562600"/>
            <a:ext cx="59436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>
                <a:latin typeface="+mn-lt"/>
              </a:rPr>
              <a:t>No  Commercial  Interest 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6172200"/>
            <a:ext cx="2711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Source: </a:t>
            </a:r>
            <a:r>
              <a:rPr lang="en-US" sz="1800" dirty="0" err="1">
                <a:latin typeface="+mn-lt"/>
              </a:rPr>
              <a:t>Raimund</a:t>
            </a:r>
            <a:r>
              <a:rPr lang="en-US" sz="1800" dirty="0">
                <a:latin typeface="+mn-lt"/>
              </a:rPr>
              <a:t> Genes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phreaking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Free calls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Early 2000s: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worms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Financially Motivated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in late 2000s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Pharmaceuticals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Fake products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Carding/Fraud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theft, credit fraud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19812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Stuxnet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6007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70770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Security Today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7620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Botherder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0x80"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(pronounced X-eighty)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 school dropout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“…most of these people infect are so stupid they really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ain't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got no business being on the Internet in the first place.“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Working hours: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approx. 2 minutes/day to manage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Monthly earnings: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$6,800 on average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Daily Activities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Chatting with people while his bots make him money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Recently paid $800 for an hour alone in a VIP room ….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Job Description: </a:t>
            </a:r>
            <a:endParaRPr lang="en-US" sz="18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Controls 13,000+ computers in more than 20 countries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Infected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PCs download Adware then search for new victim PCs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Adware displays ads and mines data on victim's online browsing habits.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Bots collect password, e-mail address, SS#, credit and banking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715000"/>
            <a:ext cx="55022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/>
              <a:t>Washington Post: </a:t>
            </a:r>
            <a:r>
              <a:rPr lang="en-US" sz="1600" b="1" i="1" dirty="0"/>
              <a:t>Invasion of the Computer Snatchers</a:t>
            </a:r>
            <a:endParaRPr lang="en-US" sz="1600" b="1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things in the news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0518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Nigerian letter (419 Scams) still works: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Michigan Treasurer Sends 1.2MUSD of State Funds !!!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zero-day attacks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Google, Excel, Word,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Office …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Criminal access to important devices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Numerous lost, stolen laptops, storage media, containing customer information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Second-hand computers (hard drives) pose risk</a:t>
            </a:r>
          </a:p>
          <a:p>
            <a:pPr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Cerf estimates ¼ of PCs on Internet are bots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Trends since 2010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Malware, worms, and Trojan horses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spread by email, instant messaging, malicious or infected websites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Botnets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zombies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improving their encryption capabilities, more difficult to detect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Scareware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fake/rogue security software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Attacks on client-side software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browsers, media players, PDF readers, etc.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Ransom attacks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malware encrypts hard drives, or DDOS attack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Social network attacks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Users’ trust in online friends makes these networks a prime target.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Computing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growing use will make this a prime target for attack.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Applications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developed with inadequate security controls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Budget cuts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for security personnel and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a boom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cyber criminals. </a:t>
            </a: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>
            <a:off x="6096000" y="304800"/>
            <a:ext cx="266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Texas CISO, Feb 2010</a:t>
            </a: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394200" y="6473825"/>
            <a:ext cx="459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Same list in Oklahoma Monthly Security Tips Newsletter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Monetization of Exploits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1: Bug Bounty Programs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vulnerability reward program: 3K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Mozilla big bounty program: 500 $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Pwn2Own competition: 15K $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2: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ZDI,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purchases: 2K-10K $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 Day Initiative | 3Com |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TippingPoint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division of 3Com,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http://www.zerodayinitiative.com/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Vulnerability Contributor Program 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Labs,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http://labs.idefense.com/vcp/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3: Black Market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Source: Charlie Miller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http://securityevaluators.com/files/papers/0daymarket.pdf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 This is a very good read, also discussed the challenges involving legitimate buyers.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347913"/>
            <a:ext cx="61912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Underground Economy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81800" y="40386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Spam service</a:t>
            </a: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Rent-a-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Cash-out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Pay-Per-Install (PPI)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7013" y="6443663"/>
            <a:ext cx="23383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Credit: </a:t>
            </a:r>
            <a:r>
              <a:rPr lang="en-US" sz="1600" dirty="0">
                <a:solidFill>
                  <a:schemeClr val="bg2"/>
                </a:solidFill>
              </a:rPr>
              <a:t>Zulfikar Ramzan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1382363"/>
            <a:ext cx="4391025" cy="52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83788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414338"/>
            <a:ext cx="78867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Computer Security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systems are ubiquitous in our daily life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store and process our data and information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access and control our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2305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733800"/>
            <a:ext cx="1524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562600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Valuable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5638800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Dangerous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http://api.ning.com/files/KetAQX8OVKa63qrEwvYXan-hzt62SKeTzj2w*s9YRRq6U2f2JLAcpfmQG0JDJGEKHUU638sH7J-hkUot49Bl6q6Uf*Tiu7TM/ITSecur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733800"/>
            <a:ext cx="2133600" cy="1600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86200" y="55626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Private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"/>
            <a:ext cx="8086282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52400"/>
            <a:ext cx="81343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Recommended reading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Underground Economy of the Pay-Per-Install (PPI) Business by Kevin Stevens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Measuring Pay-per-Install: The Commoditization of Malware Distribution by Juan Caballero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 2011)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are there security vulnerabilities?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Lots of buggy software...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 do programmers write insecure code?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Awareness is the main issue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contributing factors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courses in computer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text books do not emphasize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security audits 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is an unsafe language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Programmers have many other things to worry about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Legacy software  (some solutions, e.g. Sandboxing)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Consumers do not care about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 is expensive and takes time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4915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remember only one thing from this course: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vulnerability that is “too complicated for anyone to ever find” will be found !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hope you remember more than one 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landscape is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highly 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it is driven by economic motivation, and especially organized crime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“final state of security”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not always possible; intelligent response mechanisms are strongly needed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Sony 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 Example: The </a:t>
            </a:r>
            <a:r>
              <a:rPr lang="en-US" sz="2800" b="1" dirty="0" err="1" smtClean="0">
                <a:solidFill>
                  <a:schemeClr val="accent1"/>
                </a:solidFill>
              </a:rPr>
              <a:t>Playstation</a:t>
            </a:r>
            <a:r>
              <a:rPr lang="en-US" sz="2800" b="1" dirty="0" smtClean="0">
                <a:solidFill>
                  <a:schemeClr val="accent1"/>
                </a:solidFill>
              </a:rPr>
              <a:t> Network (PSN) Attack</a:t>
            </a:r>
          </a:p>
          <a:p>
            <a:pPr lvl="1"/>
            <a:r>
              <a:rPr lang="en-US" dirty="0" smtClean="0"/>
              <a:t>Illegal intrusion into network around April 2011</a:t>
            </a:r>
          </a:p>
          <a:p>
            <a:pPr lvl="1"/>
            <a:r>
              <a:rPr lang="en-US" dirty="0" smtClean="0"/>
              <a:t>Severe consequences for users and companies</a:t>
            </a:r>
          </a:p>
          <a:p>
            <a:pPr lvl="1"/>
            <a:r>
              <a:rPr lang="en-US" dirty="0" smtClean="0"/>
              <a:t>Financial damage of over 24 billion dollars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3657600"/>
            <a:ext cx="7286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Data Breaches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1543050"/>
            <a:ext cx="7296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4648200" cy="25908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Stuxnet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Computer worm detected in January 2010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Initially spread via MS Windows and targets Siemens industrial software and equipment (SCADA)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Spies on and disrupts industrial systems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Possible sabotage against uranium enrichment infrastructure in Iran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File:S7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9891" y="1439386"/>
            <a:ext cx="3447909" cy="2142014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3886200"/>
            <a:ext cx="7620000" cy="2133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 of 1.7 million infected systems (zombies)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Capability of sending 22 million spam messages per day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Active from around 2007 to March 2011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Taken down by Microsoft, U.S. Fed Agents and University of Washington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July 18, 2011, Microsoft put a bounty of US$ 250 K on the individual behind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more trouble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Cyberspace — a dangerous place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Omnipresence of computer attacks, viruses and worms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Persistent underground economy (worth billions of dollars)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Soon cyber-terrorism and cyber-warfare?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3486150"/>
            <a:ext cx="6562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3151</TotalTime>
  <Words>1838</Words>
  <Application>Microsoft Office PowerPoint</Application>
  <PresentationFormat>On-screen Show (4:3)</PresentationFormat>
  <Paragraphs>403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CS-3002: Information Security</vt:lpstr>
      <vt:lpstr>What is This Class About ? </vt:lpstr>
      <vt:lpstr>How Can You Make a Difference?</vt:lpstr>
      <vt:lpstr>Computer Security Today</vt:lpstr>
      <vt:lpstr>Why Computer Security ?</vt:lpstr>
      <vt:lpstr>The Sony Breach</vt:lpstr>
      <vt:lpstr>Top Data Breaches</vt:lpstr>
      <vt:lpstr>Further Example</vt:lpstr>
      <vt:lpstr>… more trouble ahead</vt:lpstr>
      <vt:lpstr>Who is who ?</vt:lpstr>
      <vt:lpstr>Security is fun too!</vt:lpstr>
      <vt:lpstr>Security Goals and Mechanisms</vt:lpstr>
      <vt:lpstr>A Formal View</vt:lpstr>
      <vt:lpstr>Security Goals</vt:lpstr>
      <vt:lpstr>Confidentiality</vt:lpstr>
      <vt:lpstr>Integrity</vt:lpstr>
      <vt:lpstr>Availability</vt:lpstr>
      <vt:lpstr>Threats &amp; Attacks</vt:lpstr>
      <vt:lpstr>Examples of Attacks</vt:lpstr>
      <vt:lpstr>Security Mechanisms</vt:lpstr>
      <vt:lpstr>Prevention</vt:lpstr>
      <vt:lpstr>Detection</vt:lpstr>
      <vt:lpstr>Recovery</vt:lpstr>
      <vt:lpstr>Further Concepts</vt:lpstr>
      <vt:lpstr>History of Attacks</vt:lpstr>
      <vt:lpstr>Brain: Where it all started …..</vt:lpstr>
      <vt:lpstr>Morris</vt:lpstr>
      <vt:lpstr>Melissa</vt:lpstr>
      <vt:lpstr>ILoveLetter worm</vt:lpstr>
      <vt:lpstr>CodeRed</vt:lpstr>
      <vt:lpstr>Nimda</vt:lpstr>
      <vt:lpstr>SQL Slammer aka Sapphire worm</vt:lpstr>
      <vt:lpstr>SQL Slammer</vt:lpstr>
      <vt:lpstr>Current Trends</vt:lpstr>
      <vt:lpstr>Historical hackers  (prior to 2000)</vt:lpstr>
      <vt:lpstr>Historical Hackers</vt:lpstr>
      <vt:lpstr>Financially Motivated</vt:lpstr>
      <vt:lpstr>Politically Motivated</vt:lpstr>
      <vt:lpstr>Politically Motivated</vt:lpstr>
      <vt:lpstr>Typical Botherder: 0x80" (pronounced X-eighty)</vt:lpstr>
      <vt:lpstr>Some things in the news</vt:lpstr>
      <vt:lpstr>Trends since 2010</vt:lpstr>
      <vt:lpstr>Monetization of Exploits</vt:lpstr>
      <vt:lpstr>Marketplace for Vulnerabilities</vt:lpstr>
      <vt:lpstr>Marketplace for Vulnerabilities</vt:lpstr>
      <vt:lpstr>Underground Economy</vt:lpstr>
      <vt:lpstr>Marketplace for Pay-Per-Install (PPI)</vt:lpstr>
      <vt:lpstr>PowerPoint Presentation</vt:lpstr>
      <vt:lpstr>PowerPoint Presentation</vt:lpstr>
      <vt:lpstr>PowerPoint Presentation</vt:lpstr>
      <vt:lpstr>PowerPoint Presentation</vt:lpstr>
      <vt:lpstr>Recommended reading </vt:lpstr>
      <vt:lpstr>Why are there security vulnerabilities? </vt:lpstr>
      <vt:lpstr>PowerPoint Presentation</vt:lpstr>
      <vt:lpstr>Summary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MidTown Computers</cp:lastModifiedBy>
  <cp:revision>821</cp:revision>
  <dcterms:created xsi:type="dcterms:W3CDTF">2006-08-16T00:00:00Z</dcterms:created>
  <dcterms:modified xsi:type="dcterms:W3CDTF">2024-09-18T18:52:12Z</dcterms:modified>
</cp:coreProperties>
</file>