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699" r:id="rId3"/>
    <p:sldId id="694" r:id="rId4"/>
    <p:sldId id="712" r:id="rId5"/>
    <p:sldId id="713" r:id="rId6"/>
    <p:sldId id="714" r:id="rId7"/>
    <p:sldId id="715" r:id="rId8"/>
    <p:sldId id="716" r:id="rId9"/>
    <p:sldId id="717" r:id="rId10"/>
    <p:sldId id="718" r:id="rId11"/>
    <p:sldId id="719" r:id="rId12"/>
    <p:sldId id="720" r:id="rId13"/>
    <p:sldId id="721" r:id="rId14"/>
    <p:sldId id="722" r:id="rId15"/>
    <p:sldId id="723" r:id="rId16"/>
    <p:sldId id="724" r:id="rId17"/>
    <p:sldId id="725" r:id="rId18"/>
    <p:sldId id="768" r:id="rId19"/>
    <p:sldId id="727" r:id="rId20"/>
    <p:sldId id="728" r:id="rId21"/>
    <p:sldId id="729" r:id="rId22"/>
    <p:sldId id="730" r:id="rId23"/>
    <p:sldId id="769" r:id="rId24"/>
    <p:sldId id="732" r:id="rId25"/>
    <p:sldId id="733" r:id="rId26"/>
    <p:sldId id="734" r:id="rId27"/>
    <p:sldId id="735" r:id="rId28"/>
    <p:sldId id="770" r:id="rId29"/>
    <p:sldId id="737" r:id="rId30"/>
    <p:sldId id="738" r:id="rId31"/>
    <p:sldId id="739" r:id="rId32"/>
    <p:sldId id="740" r:id="rId33"/>
    <p:sldId id="741" r:id="rId34"/>
    <p:sldId id="742" r:id="rId35"/>
    <p:sldId id="743" r:id="rId36"/>
    <p:sldId id="771" r:id="rId37"/>
    <p:sldId id="745" r:id="rId38"/>
    <p:sldId id="746" r:id="rId39"/>
    <p:sldId id="747" r:id="rId40"/>
    <p:sldId id="748" r:id="rId41"/>
    <p:sldId id="749" r:id="rId42"/>
    <p:sldId id="750" r:id="rId43"/>
    <p:sldId id="751" r:id="rId44"/>
    <p:sldId id="752" r:id="rId45"/>
    <p:sldId id="753" r:id="rId46"/>
    <p:sldId id="754" r:id="rId47"/>
    <p:sldId id="755" r:id="rId48"/>
    <p:sldId id="756" r:id="rId49"/>
    <p:sldId id="772" r:id="rId50"/>
    <p:sldId id="758" r:id="rId51"/>
    <p:sldId id="759" r:id="rId52"/>
    <p:sldId id="760" r:id="rId53"/>
    <p:sldId id="761" r:id="rId54"/>
    <p:sldId id="762" r:id="rId55"/>
    <p:sldId id="763" r:id="rId56"/>
    <p:sldId id="764" r:id="rId57"/>
    <p:sldId id="765" r:id="rId58"/>
    <p:sldId id="766" r:id="rId59"/>
    <p:sldId id="767" r:id="rId60"/>
    <p:sldId id="710" r:id="rId6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85763" autoAdjust="0"/>
  </p:normalViewPr>
  <p:slideViewPr>
    <p:cSldViewPr>
      <p:cViewPr varScale="1">
        <p:scale>
          <a:sx n="64" d="100"/>
          <a:sy n="64" d="100"/>
        </p:scale>
        <p:origin x="154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12/6/2022</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2939030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en.wikipedia.org/wiki/Buffer_(computer_science)" TargetMode="External"/><Relationship Id="rId13" Type="http://schemas.openxmlformats.org/officeDocument/2006/relationships/hyperlink" Target="http://en.wikipedia.org/wiki/Programming_language"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ipedia.org/wiki/Data" TargetMode="External"/><Relationship Id="rId12" Type="http://schemas.openxmlformats.org/officeDocument/2006/relationships/hyperlink" Target="http://en.wikipedia.org/wiki/Exploit_(computer_security)" TargetMode="External"/><Relationship Id="rId2" Type="http://schemas.openxmlformats.org/officeDocument/2006/relationships/slide" Target="../slides/slide3.xml"/><Relationship Id="rId16" Type="http://schemas.openxmlformats.org/officeDocument/2006/relationships/hyperlink" Target="http://en.wikipedia.org/wiki/Bounds_checking" TargetMode="External"/><Relationship Id="rId1" Type="http://schemas.openxmlformats.org/officeDocument/2006/relationships/notesMaster" Target="../notesMasters/notesMaster1.xml"/><Relationship Id="rId6" Type="http://schemas.openxmlformats.org/officeDocument/2006/relationships/hyperlink" Target="http://en.wikipedia.org/wiki/Computer_program" TargetMode="External"/><Relationship Id="rId11" Type="http://schemas.openxmlformats.org/officeDocument/2006/relationships/hyperlink" Target="http://en.wikipedia.org/wiki/Vulnerability_(computer_science)" TargetMode="External"/><Relationship Id="rId5" Type="http://schemas.openxmlformats.org/officeDocument/2006/relationships/hyperlink" Target="http://en.wikipedia.org/wiki/Anomaly_in_software" TargetMode="External"/><Relationship Id="rId15" Type="http://schemas.openxmlformats.org/officeDocument/2006/relationships/hyperlink" Target="http://en.wikipedia.org/wiki/C++" TargetMode="External"/><Relationship Id="rId10" Type="http://schemas.openxmlformats.org/officeDocument/2006/relationships/hyperlink" Target="http://en.wikipedia.org/wiki/Crash_(computing)" TargetMode="External"/><Relationship Id="rId4" Type="http://schemas.openxmlformats.org/officeDocument/2006/relationships/hyperlink" Target="http://en.wikipedia.org/wiki/Computer_programming" TargetMode="External"/><Relationship Id="rId9" Type="http://schemas.openxmlformats.org/officeDocument/2006/relationships/hyperlink" Target="http://en.wikipedia.org/wiki/Memory_safety" TargetMode="External"/><Relationship Id="rId14" Type="http://schemas.openxmlformats.org/officeDocument/2006/relationships/hyperlink" Target="http://en.wikipedia.org/wiki/C_(programming_languag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n.wikipedia.org/wiki/Error_messag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1423096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to we exploit this</a:t>
            </a:r>
            <a:r>
              <a:rPr lang="en-US" baseline="0" dirty="0" smtClean="0"/>
              <a:t> ?</a:t>
            </a:r>
          </a:p>
          <a:p>
            <a:r>
              <a:rPr lang="en-US" baseline="0" dirty="0" smtClean="0"/>
              <a:t>This will overflow the machine code. (there are more things than this)</a:t>
            </a:r>
          </a:p>
          <a:p>
            <a:r>
              <a:rPr lang="en-US" baseline="0" dirty="0" smtClean="0"/>
              <a:t>You enter a </a:t>
            </a:r>
            <a:r>
              <a:rPr lang="en-US" baseline="0" dirty="0" err="1" smtClean="0"/>
              <a:t>url</a:t>
            </a:r>
            <a:r>
              <a:rPr lang="en-US" baseline="0" dirty="0" smtClean="0"/>
              <a:t> and what comes back is a shell prompt and then you can run arbitrary instructions. </a:t>
            </a:r>
          </a:p>
          <a:p>
            <a:r>
              <a:rPr lang="en-US" baseline="0" dirty="0" smtClean="0"/>
              <a:t>One of the Defense is actually to mark the stack as non-execute</a:t>
            </a:r>
          </a:p>
          <a:p>
            <a:r>
              <a:rPr lang="en-US" baseline="0" dirty="0" smtClean="0"/>
              <a:t>A lot of effort has been put into writing clever shell codes. Now there are actual machine readable alpha numeric shell codes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11</a:t>
            </a:fld>
            <a:endParaRPr lang="en-US"/>
          </a:p>
        </p:txBody>
      </p:sp>
    </p:spTree>
    <p:extLst>
      <p:ext uri="{BB962C8B-B14F-4D97-AF65-F5344CB8AC3E}">
        <p14:creationId xmlns:p14="http://schemas.microsoft.com/office/powerpoint/2010/main" val="1789664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does the attacker know</a:t>
            </a:r>
            <a:r>
              <a:rPr lang="en-US" baseline="0" dirty="0" smtClean="0"/>
              <a:t> what the return attacks is ? He should know the state of the stack to know where he needs to jump into.</a:t>
            </a:r>
          </a:p>
          <a:p>
            <a:endParaRPr lang="en-US" baseline="0" dirty="0" smtClean="0"/>
          </a:p>
          <a:p>
            <a:r>
              <a:rPr lang="en-US" baseline="0" dirty="0" smtClean="0"/>
              <a:t>NOP instructions doesn’t do anything to the control flow.</a:t>
            </a:r>
          </a:p>
          <a:p>
            <a:endParaRPr lang="en-US" baseline="0" dirty="0" smtClean="0"/>
          </a:p>
          <a:p>
            <a:r>
              <a:rPr lang="en-US" baseline="0" dirty="0" smtClean="0"/>
              <a:t>After the NOPs the program P will execute and the attacker will get the Shell. So with NOP slides the attacker does need to know where the program is loaded</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12</a:t>
            </a:fld>
            <a:endParaRPr lang="en-US"/>
          </a:p>
        </p:txBody>
      </p:sp>
    </p:spTree>
    <p:extLst>
      <p:ext uri="{BB962C8B-B14F-4D97-AF65-F5344CB8AC3E}">
        <p14:creationId xmlns:p14="http://schemas.microsoft.com/office/powerpoint/2010/main" val="279448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Animated cursor</a:t>
            </a:r>
            <a:r>
              <a:rPr lang="en-US" baseline="0" dirty="0" smtClean="0"/>
              <a:t> on web page or email message would result in arbitrary code execution.   Used for rendering cursors, animated cursors, and icons.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dirty="0"/>
          </a:p>
        </p:txBody>
      </p:sp>
    </p:spTree>
    <p:extLst>
      <p:ext uri="{BB962C8B-B14F-4D97-AF65-F5344CB8AC3E}">
        <p14:creationId xmlns:p14="http://schemas.microsoft.com/office/powerpoint/2010/main" val="397849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those have no bound</a:t>
            </a:r>
            <a:r>
              <a:rPr lang="en-US" baseline="0" dirty="0" smtClean="0"/>
              <a:t> </a:t>
            </a:r>
            <a:r>
              <a:rPr lang="en-US" dirty="0" smtClean="0"/>
              <a:t>checking which can result in Buffer Overflow</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14</a:t>
            </a:fld>
            <a:endParaRPr lang="en-US"/>
          </a:p>
        </p:txBody>
      </p:sp>
    </p:spTree>
    <p:extLst>
      <p:ext uri="{BB962C8B-B14F-4D97-AF65-F5344CB8AC3E}">
        <p14:creationId xmlns:p14="http://schemas.microsoft.com/office/powerpoint/2010/main" val="3589922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95363" y="768350"/>
            <a:ext cx="5113337" cy="3835400"/>
          </a:xfrm>
          <a:ln/>
        </p:spPr>
      </p:sp>
      <p:sp>
        <p:nvSpPr>
          <p:cNvPr id="39939" name="Rectangle 3"/>
          <p:cNvSpPr>
            <a:spLocks noGrp="1" noChangeArrowheads="1"/>
          </p:cNvSpPr>
          <p:nvPr>
            <p:ph type="body" idx="1"/>
          </p:nvPr>
        </p:nvSpPr>
        <p:spPr>
          <a:noFill/>
          <a:ln/>
        </p:spPr>
        <p:txBody>
          <a:bodyPr/>
          <a:lstStyle/>
          <a:p>
            <a:r>
              <a:rPr lang="en-US" dirty="0" smtClean="0"/>
              <a:t>Windows media player bitmaps  (skins) – heap overflow,  Feb. 2006</a:t>
            </a:r>
          </a:p>
          <a:p>
            <a:r>
              <a:rPr lang="en-US" dirty="0" err="1" smtClean="0"/>
              <a:t>setjmp</a:t>
            </a:r>
            <a:r>
              <a:rPr lang="en-US" dirty="0" smtClean="0"/>
              <a:t> – used for exception handling (jump to global error handling code in case of error)</a:t>
            </a:r>
          </a:p>
          <a:p>
            <a:endParaRPr lang="en-US" dirty="0" smtClean="0"/>
          </a:p>
          <a:p>
            <a:r>
              <a:rPr lang="en-US" dirty="0" smtClean="0"/>
              <a:t>There is not just</a:t>
            </a:r>
            <a:r>
              <a:rPr lang="en-US" baseline="0" dirty="0" smtClean="0"/>
              <a:t> buffer overflow</a:t>
            </a:r>
            <a:endParaRPr lang="en-US" dirty="0" smtClean="0"/>
          </a:p>
        </p:txBody>
      </p:sp>
    </p:spTree>
    <p:extLst>
      <p:ext uri="{BB962C8B-B14F-4D97-AF65-F5344CB8AC3E}">
        <p14:creationId xmlns:p14="http://schemas.microsoft.com/office/powerpoint/2010/main" val="3230574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16</a:t>
            </a:fld>
            <a:endParaRPr lang="en-US"/>
          </a:p>
        </p:txBody>
      </p:sp>
    </p:spTree>
    <p:extLst>
      <p:ext uri="{BB962C8B-B14F-4D97-AF65-F5344CB8AC3E}">
        <p14:creationId xmlns:p14="http://schemas.microsoft.com/office/powerpoint/2010/main" val="279075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17</a:t>
            </a:fld>
            <a:endParaRPr lang="en-US"/>
          </a:p>
        </p:txBody>
      </p:sp>
    </p:spTree>
    <p:extLst>
      <p:ext uri="{BB962C8B-B14F-4D97-AF65-F5344CB8AC3E}">
        <p14:creationId xmlns:p14="http://schemas.microsoft.com/office/powerpoint/2010/main" val="270773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These attacks are real and the</a:t>
            </a:r>
            <a:r>
              <a:rPr lang="en-US" baseline="0" dirty="0" smtClean="0"/>
              <a:t> reason we are teaching you is so that when you will write your code carefully</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18</a:t>
            </a:fld>
            <a:endParaRPr lang="en-US"/>
          </a:p>
        </p:txBody>
      </p:sp>
    </p:spTree>
    <p:extLst>
      <p:ext uri="{BB962C8B-B14F-4D97-AF65-F5344CB8AC3E}">
        <p14:creationId xmlns:p14="http://schemas.microsoft.com/office/powerpoint/2010/main" val="327001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19</a:t>
            </a:fld>
            <a:endParaRPr lang="en-US"/>
          </a:p>
        </p:txBody>
      </p:sp>
    </p:spTree>
    <p:extLst>
      <p:ext uri="{BB962C8B-B14F-4D97-AF65-F5344CB8AC3E}">
        <p14:creationId xmlns:p14="http://schemas.microsoft.com/office/powerpoint/2010/main" val="2680994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Phrack</a:t>
            </a:r>
            <a:r>
              <a:rPr lang="en-US" dirty="0" smtClean="0"/>
              <a:t> (v popular computer security magazine) issue number 60</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20</a:t>
            </a:fld>
            <a:endParaRPr lang="en-US"/>
          </a:p>
        </p:txBody>
      </p:sp>
    </p:spTree>
    <p:extLst>
      <p:ext uri="{BB962C8B-B14F-4D97-AF65-F5344CB8AC3E}">
        <p14:creationId xmlns:p14="http://schemas.microsoft.com/office/powerpoint/2010/main" val="173271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In </a:t>
            </a:r>
            <a:r>
              <a:rPr lang="en-US" sz="1200" b="0" i="0" u="none" strike="noStrike" kern="1200" dirty="0" smtClean="0">
                <a:solidFill>
                  <a:schemeClr val="tx1"/>
                </a:solidFill>
                <a:latin typeface="+mn-lt"/>
                <a:ea typeface="+mn-ea"/>
                <a:cs typeface="+mn-cs"/>
                <a:hlinkClick r:id="rId3" tooltip="Computer security"/>
              </a:rPr>
              <a:t>computer security</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4" tooltip="Computer programming"/>
              </a:rPr>
              <a:t>programming</a:t>
            </a:r>
            <a:r>
              <a:rPr lang="en-US" sz="1200" b="0" i="0" kern="1200" dirty="0" smtClean="0">
                <a:solidFill>
                  <a:schemeClr val="tx1"/>
                </a:solidFill>
                <a:latin typeface="+mn-lt"/>
                <a:ea typeface="+mn-ea"/>
                <a:cs typeface="+mn-cs"/>
              </a:rPr>
              <a:t>, a </a:t>
            </a:r>
            <a:r>
              <a:rPr lang="en-US" sz="1200" b="1" i="0" kern="1200" dirty="0" smtClean="0">
                <a:solidFill>
                  <a:schemeClr val="tx1"/>
                </a:solidFill>
                <a:latin typeface="+mn-lt"/>
                <a:ea typeface="+mn-ea"/>
                <a:cs typeface="+mn-cs"/>
              </a:rPr>
              <a:t>buffer overflow</a:t>
            </a:r>
            <a:r>
              <a:rPr lang="en-US" sz="1200" b="0" i="0" kern="1200" dirty="0" smtClean="0">
                <a:solidFill>
                  <a:schemeClr val="tx1"/>
                </a:solidFill>
                <a:latin typeface="+mn-lt"/>
                <a:ea typeface="+mn-ea"/>
                <a:cs typeface="+mn-cs"/>
              </a:rPr>
              <a:t>, or </a:t>
            </a:r>
            <a:r>
              <a:rPr lang="en-US" sz="1200" b="1" i="0" kern="1200" dirty="0" smtClean="0">
                <a:solidFill>
                  <a:schemeClr val="tx1"/>
                </a:solidFill>
                <a:latin typeface="+mn-lt"/>
                <a:ea typeface="+mn-ea"/>
                <a:cs typeface="+mn-cs"/>
              </a:rPr>
              <a:t>buffer overrun</a:t>
            </a:r>
            <a:r>
              <a:rPr lang="en-US" sz="1200" b="0" i="0" kern="1200" dirty="0" smtClean="0">
                <a:solidFill>
                  <a:schemeClr val="tx1"/>
                </a:solidFill>
                <a:latin typeface="+mn-lt"/>
                <a:ea typeface="+mn-ea"/>
                <a:cs typeface="+mn-cs"/>
              </a:rPr>
              <a:t>, is an </a:t>
            </a:r>
            <a:r>
              <a:rPr lang="en-US" sz="1200" b="0" i="0" u="none" strike="noStrike" kern="1200" dirty="0" smtClean="0">
                <a:solidFill>
                  <a:schemeClr val="tx1"/>
                </a:solidFill>
                <a:latin typeface="+mn-lt"/>
                <a:ea typeface="+mn-ea"/>
                <a:cs typeface="+mn-cs"/>
                <a:hlinkClick r:id="rId5" tooltip="Anomaly in software"/>
              </a:rPr>
              <a:t>anomaly</a:t>
            </a:r>
            <a:r>
              <a:rPr lang="en-US" sz="1200" b="0" i="0" kern="1200" dirty="0" smtClean="0">
                <a:solidFill>
                  <a:schemeClr val="tx1"/>
                </a:solidFill>
                <a:latin typeface="+mn-lt"/>
                <a:ea typeface="+mn-ea"/>
                <a:cs typeface="+mn-cs"/>
              </a:rPr>
              <a:t> where a </a:t>
            </a:r>
            <a:r>
              <a:rPr lang="en-US" sz="1200" b="0" i="0" u="none" strike="noStrike" kern="1200" dirty="0" smtClean="0">
                <a:solidFill>
                  <a:schemeClr val="tx1"/>
                </a:solidFill>
                <a:latin typeface="+mn-lt"/>
                <a:ea typeface="+mn-ea"/>
                <a:cs typeface="+mn-cs"/>
                <a:hlinkClick r:id="rId6" tooltip="Computer program"/>
              </a:rPr>
              <a:t>program</a:t>
            </a:r>
            <a:r>
              <a:rPr lang="en-US" sz="1200" b="0" i="0" kern="1200" dirty="0" smtClean="0">
                <a:solidFill>
                  <a:schemeClr val="tx1"/>
                </a:solidFill>
                <a:latin typeface="+mn-lt"/>
                <a:ea typeface="+mn-ea"/>
                <a:cs typeface="+mn-cs"/>
              </a:rPr>
              <a:t>, while writing </a:t>
            </a:r>
            <a:r>
              <a:rPr lang="en-US" sz="1200" b="0" i="0" u="none" strike="noStrike" kern="1200" dirty="0" smtClean="0">
                <a:solidFill>
                  <a:schemeClr val="tx1"/>
                </a:solidFill>
                <a:latin typeface="+mn-lt"/>
                <a:ea typeface="+mn-ea"/>
                <a:cs typeface="+mn-cs"/>
                <a:hlinkClick r:id="rId7" tooltip="Data"/>
              </a:rPr>
              <a:t>data</a:t>
            </a:r>
            <a:r>
              <a:rPr lang="en-US" sz="1200" b="0" i="0" kern="1200" dirty="0" smtClean="0">
                <a:solidFill>
                  <a:schemeClr val="tx1"/>
                </a:solidFill>
                <a:latin typeface="+mn-lt"/>
                <a:ea typeface="+mn-ea"/>
                <a:cs typeface="+mn-cs"/>
              </a:rPr>
              <a:t> to a </a:t>
            </a:r>
            <a:r>
              <a:rPr lang="en-US" sz="1200" b="0" i="0" u="none" strike="noStrike" kern="1200" dirty="0" smtClean="0">
                <a:solidFill>
                  <a:schemeClr val="tx1"/>
                </a:solidFill>
                <a:latin typeface="+mn-lt"/>
                <a:ea typeface="+mn-ea"/>
                <a:cs typeface="+mn-cs"/>
                <a:hlinkClick r:id="rId8" tooltip="Buffer (computer science)"/>
              </a:rPr>
              <a:t>buffer</a:t>
            </a:r>
            <a:r>
              <a:rPr lang="en-US" sz="1200" b="0" i="0" kern="1200" dirty="0" smtClean="0">
                <a:solidFill>
                  <a:schemeClr val="tx1"/>
                </a:solidFill>
                <a:latin typeface="+mn-lt"/>
                <a:ea typeface="+mn-ea"/>
                <a:cs typeface="+mn-cs"/>
              </a:rPr>
              <a:t>, overruns the buffer's boundary and overwrites adjacent memory. This is a special case of violation of </a:t>
            </a:r>
            <a:r>
              <a:rPr lang="en-US" sz="1200" b="0" i="0" u="none" strike="noStrike" kern="1200" dirty="0" smtClean="0">
                <a:solidFill>
                  <a:schemeClr val="tx1"/>
                </a:solidFill>
                <a:latin typeface="+mn-lt"/>
                <a:ea typeface="+mn-ea"/>
                <a:cs typeface="+mn-cs"/>
                <a:hlinkClick r:id="rId9" tooltip="Memory safety"/>
              </a:rPr>
              <a:t>memory safety</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Buffer overflows can be triggered by inputs that are designed to execute code, or alter the way the program operates. This may result in erratic program behavior, including memory access errors, incorrect results, a </a:t>
            </a:r>
            <a:r>
              <a:rPr lang="en-US" sz="1200" b="0" i="0" u="none" strike="noStrike" kern="1200" dirty="0" smtClean="0">
                <a:solidFill>
                  <a:schemeClr val="tx1"/>
                </a:solidFill>
                <a:latin typeface="+mn-lt"/>
                <a:ea typeface="+mn-ea"/>
                <a:cs typeface="+mn-cs"/>
                <a:hlinkClick r:id="rId10" tooltip="Crash (computing)"/>
              </a:rPr>
              <a:t>crash</a:t>
            </a:r>
            <a:r>
              <a:rPr lang="en-US" sz="1200" b="0" i="0" kern="1200" dirty="0" smtClean="0">
                <a:solidFill>
                  <a:schemeClr val="tx1"/>
                </a:solidFill>
                <a:latin typeface="+mn-lt"/>
                <a:ea typeface="+mn-ea"/>
                <a:cs typeface="+mn-cs"/>
              </a:rPr>
              <a:t>, or a breach of system security. Thus, they are the basis of many </a:t>
            </a:r>
            <a:r>
              <a:rPr lang="en-US" sz="1200" b="0" i="0" u="none" strike="noStrike" kern="1200" dirty="0" smtClean="0">
                <a:solidFill>
                  <a:schemeClr val="tx1"/>
                </a:solidFill>
                <a:latin typeface="+mn-lt"/>
                <a:ea typeface="+mn-ea"/>
                <a:cs typeface="+mn-cs"/>
                <a:hlinkClick r:id="rId11" tooltip="Vulnerability (computer science)"/>
              </a:rPr>
              <a:t>software vulnerabilities</a:t>
            </a:r>
            <a:r>
              <a:rPr lang="en-US" sz="1200" b="0" i="0" kern="1200" dirty="0" smtClean="0">
                <a:solidFill>
                  <a:schemeClr val="tx1"/>
                </a:solidFill>
                <a:latin typeface="+mn-lt"/>
                <a:ea typeface="+mn-ea"/>
                <a:cs typeface="+mn-cs"/>
              </a:rPr>
              <a:t> and can be maliciously </a:t>
            </a:r>
            <a:r>
              <a:rPr lang="en-US" sz="1200" b="0" i="0" u="none" strike="noStrike" kern="1200" dirty="0" smtClean="0">
                <a:solidFill>
                  <a:schemeClr val="tx1"/>
                </a:solidFill>
                <a:latin typeface="+mn-lt"/>
                <a:ea typeface="+mn-ea"/>
                <a:cs typeface="+mn-cs"/>
                <a:hlinkClick r:id="rId12" tooltip="Exploit (computer security)"/>
              </a:rPr>
              <a:t>exploited</a:t>
            </a:r>
            <a:r>
              <a:rPr lang="en-US" sz="1200" b="0" i="0" kern="1200" dirty="0" smtClean="0">
                <a:solidFill>
                  <a:schemeClr val="tx1"/>
                </a:solidFill>
                <a:latin typeface="+mn-lt"/>
                <a:ea typeface="+mn-ea"/>
                <a:cs typeface="+mn-cs"/>
              </a:rPr>
              <a:t>.</a:t>
            </a:r>
          </a:p>
          <a:p>
            <a:r>
              <a:rPr lang="en-US" sz="1200" b="0" i="0" u="none" strike="noStrike" kern="1200" dirty="0" smtClean="0">
                <a:solidFill>
                  <a:schemeClr val="tx1"/>
                </a:solidFill>
                <a:latin typeface="+mn-lt"/>
                <a:ea typeface="+mn-ea"/>
                <a:cs typeface="+mn-cs"/>
                <a:hlinkClick r:id="rId13" tooltip="Programming language"/>
              </a:rPr>
              <a:t>Programming languages</a:t>
            </a:r>
            <a:r>
              <a:rPr lang="en-US" sz="1200" b="0" i="0" kern="1200" dirty="0" smtClean="0">
                <a:solidFill>
                  <a:schemeClr val="tx1"/>
                </a:solidFill>
                <a:latin typeface="+mn-lt"/>
                <a:ea typeface="+mn-ea"/>
                <a:cs typeface="+mn-cs"/>
              </a:rPr>
              <a:t> commonly associated with buffer overflows include </a:t>
            </a:r>
            <a:r>
              <a:rPr lang="en-US" sz="1200" b="0" i="0" u="none" strike="noStrike" kern="1200" dirty="0" smtClean="0">
                <a:solidFill>
                  <a:schemeClr val="tx1"/>
                </a:solidFill>
                <a:latin typeface="+mn-lt"/>
                <a:ea typeface="+mn-ea"/>
                <a:cs typeface="+mn-cs"/>
                <a:hlinkClick r:id="rId14" tooltip="C (programming language)"/>
              </a:rPr>
              <a:t>C</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5" tooltip="C++"/>
              </a:rPr>
              <a:t>C++</a:t>
            </a:r>
            <a:r>
              <a:rPr lang="en-US" sz="1200" b="0" i="0" kern="1200" dirty="0" smtClean="0">
                <a:solidFill>
                  <a:schemeClr val="tx1"/>
                </a:solidFill>
                <a:latin typeface="+mn-lt"/>
                <a:ea typeface="+mn-ea"/>
                <a:cs typeface="+mn-cs"/>
              </a:rPr>
              <a:t>, which provide no built-in protection against accessing or overwriting data in any part of memory and do not automatically check that data written to an array (the built-in buffer type) is within the boundaries of that array. </a:t>
            </a:r>
            <a:r>
              <a:rPr lang="en-US" sz="1200" b="0" i="0" u="none" strike="noStrike" kern="1200" dirty="0" smtClean="0">
                <a:solidFill>
                  <a:schemeClr val="tx1"/>
                </a:solidFill>
                <a:latin typeface="+mn-lt"/>
                <a:ea typeface="+mn-ea"/>
                <a:cs typeface="+mn-cs"/>
                <a:hlinkClick r:id="rId16" tooltip="Bounds checking"/>
              </a:rPr>
              <a:t>Bounds checking</a:t>
            </a:r>
            <a:r>
              <a:rPr lang="en-US" sz="1200" b="0" i="0" kern="1200" dirty="0" smtClean="0">
                <a:solidFill>
                  <a:schemeClr val="tx1"/>
                </a:solidFill>
                <a:latin typeface="+mn-lt"/>
                <a:ea typeface="+mn-ea"/>
                <a:cs typeface="+mn-cs"/>
              </a:rPr>
              <a:t> can prevent buffer overflows.</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a:t>
            </a:fld>
            <a:endParaRPr lang="en-US"/>
          </a:p>
        </p:txBody>
      </p:sp>
    </p:spTree>
    <p:extLst>
      <p:ext uri="{BB962C8B-B14F-4D97-AF65-F5344CB8AC3E}">
        <p14:creationId xmlns:p14="http://schemas.microsoft.com/office/powerpoint/2010/main" val="1325392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will you fix this problem ?</a:t>
            </a:r>
          </a:p>
          <a:p>
            <a:r>
              <a:rPr lang="en-US" dirty="0" smtClean="0"/>
              <a:t>Ensure that Len1</a:t>
            </a:r>
            <a:r>
              <a:rPr lang="en-US" baseline="0" dirty="0" smtClean="0"/>
              <a:t> and Len2 are each less  than 256</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21</a:t>
            </a:fld>
            <a:endParaRPr lang="en-US"/>
          </a:p>
        </p:txBody>
      </p:sp>
    </p:spTree>
    <p:extLst>
      <p:ext uri="{BB962C8B-B14F-4D97-AF65-F5344CB8AC3E}">
        <p14:creationId xmlns:p14="http://schemas.microsoft.com/office/powerpoint/2010/main" val="1166105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Number of Product that are vulnerable</a:t>
            </a:r>
            <a:r>
              <a:rPr lang="en-US" baseline="0" dirty="0" smtClean="0"/>
              <a:t> of Overflow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22</a:t>
            </a:fld>
            <a:endParaRPr lang="en-US"/>
          </a:p>
        </p:txBody>
      </p:sp>
    </p:spTree>
    <p:extLst>
      <p:ext uri="{BB962C8B-B14F-4D97-AF65-F5344CB8AC3E}">
        <p14:creationId xmlns:p14="http://schemas.microsoft.com/office/powerpoint/2010/main" val="3134803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dirty="0" smtClean="0">
                <a:solidFill>
                  <a:schemeClr val="tx1"/>
                </a:solidFill>
                <a:latin typeface="+mn-lt"/>
                <a:ea typeface="+mn-ea"/>
                <a:cs typeface="+mn-cs"/>
              </a:rPr>
              <a:t>Format String</a:t>
            </a:r>
            <a:r>
              <a:rPr lang="en-US" sz="1200" b="0" i="0" kern="1200" dirty="0" smtClean="0">
                <a:solidFill>
                  <a:schemeClr val="tx1"/>
                </a:solidFill>
                <a:latin typeface="+mn-lt"/>
                <a:ea typeface="+mn-ea"/>
                <a:cs typeface="+mn-cs"/>
              </a:rPr>
              <a:t> exploit occurs when the submitted data of an input string is evaluated as a command by the application</a:t>
            </a:r>
          </a:p>
          <a:p>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stderr</a:t>
            </a:r>
            <a:r>
              <a:rPr lang="en-US" sz="1200" b="0" i="0" kern="1200" dirty="0" smtClean="0">
                <a:solidFill>
                  <a:schemeClr val="tx1"/>
                </a:solidFill>
                <a:latin typeface="+mn-lt"/>
                <a:ea typeface="+mn-ea"/>
                <a:cs typeface="+mn-cs"/>
              </a:rPr>
              <a:t> stands for standard error device. </a:t>
            </a:r>
          </a:p>
          <a:p>
            <a:endParaRPr lang="en-US" sz="1200" b="0" i="0" kern="1200" dirty="0" smtClean="0">
              <a:solidFill>
                <a:schemeClr val="tx1"/>
              </a:solidFill>
              <a:latin typeface="+mn-lt"/>
              <a:ea typeface="+mn-ea"/>
              <a:cs typeface="+mn-cs"/>
            </a:endParaRPr>
          </a:p>
          <a:p>
            <a:r>
              <a:rPr lang="en-US" sz="1200" b="0" i="0" kern="1200" smtClean="0">
                <a:solidFill>
                  <a:schemeClr val="tx1"/>
                </a:solidFill>
                <a:latin typeface="+mn-lt"/>
                <a:ea typeface="+mn-ea"/>
                <a:cs typeface="+mn-cs"/>
              </a:rPr>
              <a:t>Standard error is another output stream typically used by programs to output </a:t>
            </a:r>
            <a:r>
              <a:rPr lang="en-US" sz="1200" b="0" i="0" u="none" strike="noStrike" kern="1200" smtClean="0">
                <a:solidFill>
                  <a:schemeClr val="tx1"/>
                </a:solidFill>
                <a:latin typeface="+mn-lt"/>
                <a:ea typeface="+mn-ea"/>
                <a:cs typeface="+mn-cs"/>
                <a:hlinkClick r:id="rId3" tooltip="Error message"/>
              </a:rPr>
              <a:t>error messages</a:t>
            </a:r>
            <a:r>
              <a:rPr lang="en-US" sz="1200" b="0" i="0" kern="1200" smtClean="0">
                <a:solidFill>
                  <a:schemeClr val="tx1"/>
                </a:solidFill>
                <a:latin typeface="+mn-lt"/>
                <a:ea typeface="+mn-ea"/>
                <a:cs typeface="+mn-cs"/>
              </a:rPr>
              <a:t> or diagnostics.</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In console programming it is the console -- the screen. It is essentially the same as </a:t>
            </a:r>
            <a:r>
              <a:rPr lang="en-US" sz="1200" b="0" i="0" kern="1200" dirty="0" err="1" smtClean="0">
                <a:solidFill>
                  <a:schemeClr val="tx1"/>
                </a:solidFill>
                <a:latin typeface="+mn-lt"/>
                <a:ea typeface="+mn-ea"/>
                <a:cs typeface="+mn-cs"/>
              </a:rPr>
              <a:t>stdout</a:t>
            </a:r>
            <a:r>
              <a:rPr lang="en-US" sz="1200" b="0" i="0" kern="1200" dirty="0" smtClean="0">
                <a:solidFill>
                  <a:schemeClr val="tx1"/>
                </a:solidFill>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 general practice is to redirect all error messages to </a:t>
            </a:r>
            <a:r>
              <a:rPr lang="en-US" sz="1200" b="0" i="0" kern="1200" dirty="0" err="1" smtClean="0">
                <a:solidFill>
                  <a:schemeClr val="tx1"/>
                </a:solidFill>
                <a:latin typeface="+mn-lt"/>
                <a:ea typeface="+mn-ea"/>
                <a:cs typeface="+mn-cs"/>
              </a:rPr>
              <a:t>stderr</a:t>
            </a:r>
            <a:r>
              <a:rPr lang="en-US" sz="1200" b="0" i="0" kern="1200" dirty="0" smtClean="0">
                <a:solidFill>
                  <a:schemeClr val="tx1"/>
                </a:solidFill>
                <a:latin typeface="+mn-lt"/>
                <a:ea typeface="+mn-ea"/>
                <a:cs typeface="+mn-cs"/>
              </a:rPr>
              <a:t> and all regular output to </a:t>
            </a:r>
            <a:r>
              <a:rPr lang="en-US" sz="1200" b="0" i="0" kern="1200" dirty="0" err="1" smtClean="0">
                <a:solidFill>
                  <a:schemeClr val="tx1"/>
                </a:solidFill>
                <a:latin typeface="+mn-lt"/>
                <a:ea typeface="+mn-ea"/>
                <a:cs typeface="+mn-cs"/>
              </a:rPr>
              <a:t>stdout</a:t>
            </a:r>
            <a:r>
              <a:rPr lang="en-US" sz="1200" b="0" i="0" kern="1200" dirty="0" smtClean="0">
                <a:solidFill>
                  <a:schemeClr val="tx1"/>
                </a:solidFill>
                <a:latin typeface="+mn-lt"/>
                <a:ea typeface="+mn-ea"/>
                <a:cs typeface="+mn-cs"/>
              </a:rPr>
              <a:t>.</a:t>
            </a:r>
            <a:r>
              <a:rPr lang="en-US" dirty="0" smtClean="0"/>
              <a:t/>
            </a:r>
            <a:br>
              <a:rPr lang="en-US" dirty="0" smtClean="0"/>
            </a:br>
            <a:r>
              <a:rPr lang="en-US" dirty="0" smtClean="0"/>
              <a:t/>
            </a:r>
            <a:br>
              <a:rPr lang="en-US" dirty="0" smtClean="0"/>
            </a:br>
            <a:r>
              <a:rPr lang="en-US" sz="1200" b="0" i="0" kern="1200" dirty="0" smtClean="0">
                <a:solidFill>
                  <a:schemeClr val="tx1"/>
                </a:solidFill>
                <a:latin typeface="+mn-lt"/>
                <a:ea typeface="+mn-ea"/>
                <a:cs typeface="+mn-cs"/>
              </a:rPr>
              <a:t>The reason is that it is possible to redirect standard output to a file instead of the screen. So If you perform a "dir &gt; dirlist.txt" command on command prompt the directory listing goes into the text file instead of screen. If you code to redirect error messages to </a:t>
            </a:r>
            <a:r>
              <a:rPr lang="en-US" sz="1200" b="0" i="0" kern="1200" dirty="0" err="1" smtClean="0">
                <a:solidFill>
                  <a:schemeClr val="tx1"/>
                </a:solidFill>
                <a:latin typeface="+mn-lt"/>
                <a:ea typeface="+mn-ea"/>
                <a:cs typeface="+mn-cs"/>
              </a:rPr>
              <a:t>stderr</a:t>
            </a:r>
            <a:r>
              <a:rPr lang="en-US" sz="1200" b="0" i="0" kern="1200" dirty="0" smtClean="0">
                <a:solidFill>
                  <a:schemeClr val="tx1"/>
                </a:solidFill>
                <a:latin typeface="+mn-lt"/>
                <a:ea typeface="+mn-ea"/>
                <a:cs typeface="+mn-cs"/>
              </a:rPr>
              <a:t>, the error will always go to the screen instead of the file so that the user could be warned immediately instead of ending up seeing unexpected results in the file.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24</a:t>
            </a:fld>
            <a:endParaRPr lang="en-US"/>
          </a:p>
        </p:txBody>
      </p:sp>
    </p:spTree>
    <p:extLst>
      <p:ext uri="{BB962C8B-B14F-4D97-AF65-F5344CB8AC3E}">
        <p14:creationId xmlns:p14="http://schemas.microsoft.com/office/powerpoint/2010/main" val="287834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“%08x </a:t>
            </a:r>
            <a:r>
              <a:rPr lang="en-US" baseline="0" dirty="0" smtClean="0">
                <a:latin typeface="Times New Roman" pitchFamily="18" charset="0"/>
                <a:cs typeface="Times New Roman" pitchFamily="18" charset="0"/>
              </a:rPr>
              <a:t> = process the next 8 bytes in the stack</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27</a:t>
            </a:fld>
            <a:endParaRPr lang="en-US"/>
          </a:p>
        </p:txBody>
      </p:sp>
    </p:spTree>
    <p:extLst>
      <p:ext uri="{BB962C8B-B14F-4D97-AF65-F5344CB8AC3E}">
        <p14:creationId xmlns:p14="http://schemas.microsoft.com/office/powerpoint/2010/main" val="181903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impossible to fix all the code</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29</a:t>
            </a:fld>
            <a:endParaRPr lang="en-US"/>
          </a:p>
        </p:txBody>
      </p:sp>
    </p:spTree>
    <p:extLst>
      <p:ext uri="{BB962C8B-B14F-4D97-AF65-F5344CB8AC3E}">
        <p14:creationId xmlns:p14="http://schemas.microsoft.com/office/powerpoint/2010/main" val="1468827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95363" y="768350"/>
            <a:ext cx="5113337" cy="3835400"/>
          </a:xfrm>
          <a:ln/>
        </p:spPr>
      </p:sp>
      <p:sp>
        <p:nvSpPr>
          <p:cNvPr id="40963" name="Rectangle 3"/>
          <p:cNvSpPr>
            <a:spLocks noGrp="1" noChangeArrowheads="1"/>
          </p:cNvSpPr>
          <p:nvPr>
            <p:ph type="body" idx="1"/>
          </p:nvPr>
        </p:nvSpPr>
        <p:spPr>
          <a:noFill/>
          <a:ln/>
        </p:spPr>
        <p:txBody>
          <a:bodyPr/>
          <a:lstStyle/>
          <a:p>
            <a:r>
              <a:rPr lang="en-US" dirty="0" smtClean="0"/>
              <a:t>W^X memory</a:t>
            </a:r>
            <a:r>
              <a:rPr lang="en-US" baseline="0" dirty="0" smtClean="0"/>
              <a:t> pages are either writable or executable but not both.</a:t>
            </a:r>
          </a:p>
          <a:p>
            <a:r>
              <a:rPr lang="en-US" baseline="0" dirty="0" smtClean="0"/>
              <a:t>NX bit non-executable bit in every page table entry</a:t>
            </a:r>
          </a:p>
          <a:p>
            <a:r>
              <a:rPr lang="en-US" baseline="0" dirty="0" smtClean="0"/>
              <a:t>XD execute disable </a:t>
            </a:r>
            <a:endParaRPr lang="en-US" dirty="0" smtClean="0"/>
          </a:p>
          <a:p>
            <a:r>
              <a:rPr lang="en-US" dirty="0" err="1" smtClean="0"/>
              <a:t>OptIn</a:t>
            </a:r>
            <a:r>
              <a:rPr lang="en-US" dirty="0" smtClean="0"/>
              <a:t>:    Windows processes are protected.    Other apps must </a:t>
            </a:r>
            <a:r>
              <a:rPr lang="en-US" dirty="0" err="1" smtClean="0"/>
              <a:t>OptIn</a:t>
            </a:r>
            <a:r>
              <a:rPr lang="en-US" dirty="0" smtClean="0"/>
              <a:t> for protection using  sysdm.cpl  program.</a:t>
            </a:r>
          </a:p>
          <a:p>
            <a:r>
              <a:rPr lang="en-US" dirty="0" smtClean="0"/>
              <a:t>/NXCOMPAT:</a:t>
            </a:r>
            <a:r>
              <a:rPr lang="en-US" baseline="0" dirty="0" smtClean="0"/>
              <a:t>   tells linker that app is compatible with DEP.  :NO indicates don’t use DEP.</a:t>
            </a:r>
            <a:endParaRPr lang="en-US" dirty="0" smtClean="0"/>
          </a:p>
          <a:p>
            <a:r>
              <a:rPr lang="en-US" dirty="0" smtClean="0"/>
              <a:t>DEP:   data execute prevention</a:t>
            </a:r>
          </a:p>
        </p:txBody>
      </p:sp>
    </p:spTree>
    <p:extLst>
      <p:ext uri="{BB962C8B-B14F-4D97-AF65-F5344CB8AC3E}">
        <p14:creationId xmlns:p14="http://schemas.microsoft.com/office/powerpoint/2010/main" val="2458341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5363" y="768350"/>
            <a:ext cx="5113337" cy="3835400"/>
          </a:xfrm>
          <a:ln/>
        </p:spPr>
      </p:sp>
      <p:sp>
        <p:nvSpPr>
          <p:cNvPr id="41987" name="Rectangle 3"/>
          <p:cNvSpPr>
            <a:spLocks noGrp="1" noChangeArrowheads="1"/>
          </p:cNvSpPr>
          <p:nvPr>
            <p:ph type="body" idx="1"/>
          </p:nvPr>
        </p:nvSpPr>
        <p:spPr>
          <a:noFill/>
          <a:ln/>
        </p:spPr>
        <p:txBody>
          <a:bodyPr/>
          <a:lstStyle/>
          <a:p>
            <a:r>
              <a:rPr lang="en-US" dirty="0" smtClean="0"/>
              <a:t>NX wasted effort?</a:t>
            </a:r>
          </a:p>
          <a:p>
            <a:r>
              <a:rPr lang="en-US" dirty="0" smtClean="0"/>
              <a:t>Common runtime library for C.</a:t>
            </a:r>
          </a:p>
          <a:p>
            <a:r>
              <a:rPr lang="en-US" dirty="0" smtClean="0"/>
              <a:t>So with this return oriented programming you can run your code without actually specifying your code.</a:t>
            </a:r>
          </a:p>
        </p:txBody>
      </p:sp>
    </p:spTree>
    <p:extLst>
      <p:ext uri="{BB962C8B-B14F-4D97-AF65-F5344CB8AC3E}">
        <p14:creationId xmlns:p14="http://schemas.microsoft.com/office/powerpoint/2010/main" val="2637240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995363" y="768350"/>
            <a:ext cx="5113337" cy="3835400"/>
          </a:xfrm>
          <a:ln/>
        </p:spPr>
      </p:sp>
      <p:sp>
        <p:nvSpPr>
          <p:cNvPr id="43011" name="Rectangle 3"/>
          <p:cNvSpPr>
            <a:spLocks noGrp="1" noChangeArrowheads="1"/>
          </p:cNvSpPr>
          <p:nvPr>
            <p:ph type="body" idx="1"/>
          </p:nvPr>
        </p:nvSpPr>
        <p:spPr>
          <a:noFill/>
          <a:ln/>
        </p:spPr>
        <p:txBody>
          <a:bodyPr/>
          <a:lstStyle/>
          <a:p>
            <a:r>
              <a:rPr lang="en-US" dirty="0" smtClean="0"/>
              <a:t>Somehow make the location of </a:t>
            </a:r>
            <a:r>
              <a:rPr lang="en-US" dirty="0" err="1" smtClean="0"/>
              <a:t>Libc</a:t>
            </a:r>
            <a:r>
              <a:rPr lang="en-US" dirty="0" smtClean="0"/>
              <a:t> to a </a:t>
            </a:r>
            <a:r>
              <a:rPr lang="en-US" smtClean="0"/>
              <a:t>random location</a:t>
            </a:r>
          </a:p>
          <a:p>
            <a:r>
              <a:rPr lang="en-US" dirty="0" smtClean="0"/>
              <a:t>Combination of  NX and ASLR is effective.</a:t>
            </a:r>
          </a:p>
          <a:p>
            <a:r>
              <a:rPr lang="en-US" dirty="0" smtClean="0"/>
              <a:t>/</a:t>
            </a:r>
            <a:r>
              <a:rPr lang="en-US" dirty="0" err="1" smtClean="0"/>
              <a:t>DynamicBase</a:t>
            </a:r>
            <a:r>
              <a:rPr lang="en-US" dirty="0" smtClean="0"/>
              <a:t>:</a:t>
            </a:r>
            <a:r>
              <a:rPr lang="en-US" baseline="0" dirty="0" smtClean="0"/>
              <a:t>   Visual Studio flag to indicate that application works with ASLR.</a:t>
            </a:r>
            <a:endParaRPr lang="en-US" dirty="0" smtClean="0"/>
          </a:p>
        </p:txBody>
      </p:sp>
    </p:spTree>
    <p:extLst>
      <p:ext uri="{BB962C8B-B14F-4D97-AF65-F5344CB8AC3E}">
        <p14:creationId xmlns:p14="http://schemas.microsoft.com/office/powerpoint/2010/main" val="1976849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Bion</a:t>
            </a:r>
            <a:r>
              <a:rPr lang="en-US" dirty="0" smtClean="0"/>
              <a:t> </a:t>
            </a:r>
            <a:r>
              <a:rPr lang="en-US" dirty="0" err="1" smtClean="0"/>
              <a:t>Blazakis</a:t>
            </a:r>
            <a:r>
              <a:rPr lang="en-US" dirty="0" smtClean="0"/>
              <a:t> [</a:t>
            </a:r>
            <a:r>
              <a:rPr lang="en-US" dirty="0" err="1" smtClean="0"/>
              <a:t>Blakchat</a:t>
            </a:r>
            <a:r>
              <a:rPr lang="en-US" baseline="0" dirty="0" smtClean="0"/>
              <a:t> 2010]</a:t>
            </a:r>
          </a:p>
          <a:p>
            <a:r>
              <a:rPr lang="en-US" baseline="0" dirty="0" err="1" smtClean="0"/>
              <a:t>JiT</a:t>
            </a:r>
            <a:r>
              <a:rPr lang="en-US" baseline="0" dirty="0" smtClean="0"/>
              <a:t> has to turnoff DEP</a:t>
            </a:r>
          </a:p>
          <a:p>
            <a:r>
              <a:rPr lang="en-US" baseline="0" dirty="0" smtClean="0"/>
              <a:t>A better defense would be isolation which will be discuss later</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35</a:t>
            </a:fld>
            <a:endParaRPr lang="en-US"/>
          </a:p>
        </p:txBody>
      </p:sp>
    </p:spTree>
    <p:extLst>
      <p:ext uri="{BB962C8B-B14F-4D97-AF65-F5344CB8AC3E}">
        <p14:creationId xmlns:p14="http://schemas.microsoft.com/office/powerpoint/2010/main" val="1063329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Compiler based defenses and linker based defenses. All are very elegant ideas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36</a:t>
            </a:fld>
            <a:endParaRPr lang="en-US"/>
          </a:p>
        </p:txBody>
      </p:sp>
    </p:spTree>
    <p:extLst>
      <p:ext uri="{BB962C8B-B14F-4D97-AF65-F5344CB8AC3E}">
        <p14:creationId xmlns:p14="http://schemas.microsoft.com/office/powerpoint/2010/main" val="4029278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Control hijacking attacks that exploit very</a:t>
            </a:r>
            <a:r>
              <a:rPr lang="en-US" baseline="0" dirty="0" smtClean="0"/>
              <a:t> common vulnerability based on buffer overflow and other types of overflow.</a:t>
            </a:r>
          </a:p>
          <a:p>
            <a:r>
              <a:rPr lang="en-US" baseline="0" dirty="0" smtClean="0"/>
              <a:t>Very common attacks and need to discuss this so when you write code, your code wont be vulnerable to these attacks.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a:t>
            </a:fld>
            <a:endParaRPr lang="en-US"/>
          </a:p>
        </p:txBody>
      </p:sp>
    </p:spTree>
    <p:extLst>
      <p:ext uri="{BB962C8B-B14F-4D97-AF65-F5344CB8AC3E}">
        <p14:creationId xmlns:p14="http://schemas.microsoft.com/office/powerpoint/2010/main" val="3089884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Local variable will overflow through the canary.</a:t>
            </a:r>
          </a:p>
          <a:p>
            <a:r>
              <a:rPr lang="en-US" dirty="0" smtClean="0"/>
              <a:t>When the function will</a:t>
            </a:r>
            <a:r>
              <a:rPr lang="en-US" baseline="0" dirty="0" smtClean="0"/>
              <a:t> return it will check of the canary is valid. Only if the Canary is valid it will return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37</a:t>
            </a:fld>
            <a:endParaRPr lang="en-US"/>
          </a:p>
        </p:txBody>
      </p:sp>
    </p:spTree>
    <p:extLst>
      <p:ext uri="{BB962C8B-B14F-4D97-AF65-F5344CB8AC3E}">
        <p14:creationId xmlns:p14="http://schemas.microsoft.com/office/powerpoint/2010/main" val="1157097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Point guard ---- randomization is added and the pointer wont point to where-ever the attacker wants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39</a:t>
            </a:fld>
            <a:endParaRPr lang="en-US"/>
          </a:p>
        </p:txBody>
      </p:sp>
    </p:spTree>
    <p:extLst>
      <p:ext uri="{BB962C8B-B14F-4D97-AF65-F5344CB8AC3E}">
        <p14:creationId xmlns:p14="http://schemas.microsoft.com/office/powerpoint/2010/main" val="2882185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5363" y="768350"/>
            <a:ext cx="5113337" cy="3835400"/>
          </a:xfrm>
          <a:ln/>
        </p:spPr>
      </p:sp>
      <p:sp>
        <p:nvSpPr>
          <p:cNvPr id="44035" name="Rectangle 3"/>
          <p:cNvSpPr>
            <a:spLocks noGrp="1" noChangeArrowheads="1"/>
          </p:cNvSpPr>
          <p:nvPr>
            <p:ph type="body" idx="1"/>
          </p:nvPr>
        </p:nvSpPr>
        <p:spPr>
          <a:noFill/>
          <a:ln/>
        </p:spPr>
        <p:txBody>
          <a:bodyPr/>
          <a:lstStyle/>
          <a:p>
            <a:r>
              <a:rPr lang="en-US" dirty="0" smtClean="0"/>
              <a:t>/</a:t>
            </a:r>
            <a:r>
              <a:rPr lang="en-US" dirty="0" err="1" smtClean="0"/>
              <a:t>ProPolice</a:t>
            </a:r>
            <a:r>
              <a:rPr lang="en-US" dirty="0" smtClean="0"/>
              <a:t>:   replicates pointers in arguments to bottom of local </a:t>
            </a:r>
            <a:r>
              <a:rPr lang="en-US" dirty="0" err="1" smtClean="0"/>
              <a:t>vars</a:t>
            </a:r>
            <a:r>
              <a:rPr lang="en-US" dirty="0" smtClean="0"/>
              <a:t> area.</a:t>
            </a:r>
          </a:p>
          <a:p>
            <a:r>
              <a:rPr lang="en-US" dirty="0" err="1" smtClean="0"/>
              <a:t>ProPolicy</a:t>
            </a:r>
            <a:r>
              <a:rPr lang="en-US" dirty="0" smtClean="0"/>
              <a:t>:   also called</a:t>
            </a:r>
            <a:r>
              <a:rPr lang="en-US" baseline="0" dirty="0" smtClean="0"/>
              <a:t> SSP – stack smashing protection.</a:t>
            </a:r>
            <a:endParaRPr lang="en-US" dirty="0" smtClean="0"/>
          </a:p>
          <a:p>
            <a:r>
              <a:rPr lang="en-US" dirty="0" smtClean="0"/>
              <a:t>/GS:   Arguments, return address, </a:t>
            </a:r>
            <a:r>
              <a:rPr lang="en-US" b="1" dirty="0" smtClean="0"/>
              <a:t>cookie</a:t>
            </a:r>
            <a:r>
              <a:rPr lang="en-US" dirty="0" smtClean="0"/>
              <a:t>, arrays, local variables, copies of some pointer arguments, </a:t>
            </a:r>
            <a:r>
              <a:rPr lang="en-US" dirty="0" err="1" smtClean="0"/>
              <a:t>alloca</a:t>
            </a:r>
            <a:endParaRPr lang="en-US" dirty="0" smtClean="0"/>
          </a:p>
        </p:txBody>
      </p:sp>
    </p:spTree>
    <p:extLst>
      <p:ext uri="{BB962C8B-B14F-4D97-AF65-F5344CB8AC3E}">
        <p14:creationId xmlns:p14="http://schemas.microsoft.com/office/powerpoint/2010/main" val="117867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ANI bug happened because</a:t>
            </a:r>
            <a:r>
              <a:rPr lang="en-US" baseline="0" dirty="0" smtClean="0"/>
              <a:t> /GS was not applied to function </a:t>
            </a:r>
            <a:r>
              <a:rPr lang="en-US" baseline="0" dirty="0" err="1" smtClean="0"/>
              <a:t>LoadAniIcon</a:t>
            </a:r>
            <a:r>
              <a:rPr lang="en-US" baseline="0" dirty="0" smtClean="0"/>
              <a:t>() since it did not contain string buffers. </a:t>
            </a:r>
            <a:r>
              <a:rPr lang="en-US" sz="1300" dirty="0" smtClean="0"/>
              <a:t>Visual Studio 2010 applies /GS protection more aggressively.</a:t>
            </a:r>
            <a:endParaRPr lang="en-US" dirty="0"/>
          </a:p>
        </p:txBody>
      </p:sp>
      <p:sp>
        <p:nvSpPr>
          <p:cNvPr id="4" name="Slide Number Placeholder 3"/>
          <p:cNvSpPr>
            <a:spLocks noGrp="1"/>
          </p:cNvSpPr>
          <p:nvPr>
            <p:ph type="sldNum" sz="quarter" idx="10"/>
          </p:nvPr>
        </p:nvSpPr>
        <p:spPr/>
        <p:txBody>
          <a:bodyPr/>
          <a:lstStyle/>
          <a:p>
            <a:pPr>
              <a:defRPr/>
            </a:pPr>
            <a:fld id="{CCB1D5B0-E315-4483-908A-EECE1BEBB53D}" type="slidenum">
              <a:rPr lang="en-US" smtClean="0"/>
              <a:pPr>
                <a:defRPr/>
              </a:pPr>
              <a:t>41</a:t>
            </a:fld>
            <a:endParaRPr lang="en-US"/>
          </a:p>
        </p:txBody>
      </p:sp>
    </p:spTree>
    <p:extLst>
      <p:ext uri="{BB962C8B-B14F-4D97-AF65-F5344CB8AC3E}">
        <p14:creationId xmlns:p14="http://schemas.microsoft.com/office/powerpoint/2010/main" val="8233379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995363" y="768350"/>
            <a:ext cx="5113337" cy="3835400"/>
          </a:xfrm>
          <a:ln/>
        </p:spPr>
      </p:sp>
      <p:sp>
        <p:nvSpPr>
          <p:cNvPr id="44035" name="Rectangle 3"/>
          <p:cNvSpPr>
            <a:spLocks noGrp="1" noChangeArrowheads="1"/>
          </p:cNvSpPr>
          <p:nvPr>
            <p:ph type="body" idx="1"/>
          </p:nvPr>
        </p:nvSpPr>
        <p:spPr>
          <a:noFill/>
          <a:ln/>
        </p:spPr>
        <p:txBody>
          <a:bodyPr/>
          <a:lstStyle/>
          <a:p>
            <a:r>
              <a:rPr lang="en-US" dirty="0" smtClean="0"/>
              <a:t>/GS:   Arguments, return address, </a:t>
            </a:r>
            <a:r>
              <a:rPr lang="en-US" b="1" dirty="0" smtClean="0"/>
              <a:t>cookie</a:t>
            </a:r>
            <a:r>
              <a:rPr lang="en-US" dirty="0" smtClean="0"/>
              <a:t>, arrays, local variables, copies of some pointer arguments, </a:t>
            </a:r>
            <a:r>
              <a:rPr lang="en-US" dirty="0" err="1" smtClean="0"/>
              <a:t>alloca</a:t>
            </a:r>
            <a:endParaRPr lang="en-US" dirty="0" smtClean="0"/>
          </a:p>
        </p:txBody>
      </p:sp>
    </p:spTree>
    <p:extLst>
      <p:ext uri="{BB962C8B-B14F-4D97-AF65-F5344CB8AC3E}">
        <p14:creationId xmlns:p14="http://schemas.microsoft.com/office/powerpoint/2010/main" val="1386475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SEH Frame = structured</a:t>
            </a:r>
            <a:r>
              <a:rPr lang="en-US" baseline="0" dirty="0" smtClean="0"/>
              <a:t> Exception Handler</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43</a:t>
            </a:fld>
            <a:endParaRPr lang="en-US"/>
          </a:p>
        </p:txBody>
      </p:sp>
    </p:spTree>
    <p:extLst>
      <p:ext uri="{BB962C8B-B14F-4D97-AF65-F5344CB8AC3E}">
        <p14:creationId xmlns:p14="http://schemas.microsoft.com/office/powerpoint/2010/main" val="2771942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SAFESEH:</a:t>
            </a:r>
            <a:r>
              <a:rPr lang="en-US" baseline="0" dirty="0" smtClean="0"/>
              <a:t>   safe structured exception handling</a:t>
            </a:r>
          </a:p>
          <a:p>
            <a:r>
              <a:rPr lang="en-US" baseline="0" dirty="0" smtClean="0"/>
              <a:t>SEHOP:   structured exception handling overwrite protection.    Enabled with a </a:t>
            </a:r>
            <a:r>
              <a:rPr lang="en-US" baseline="0" dirty="0" err="1" smtClean="0"/>
              <a:t>regkey</a:t>
            </a:r>
            <a:r>
              <a:rPr lang="en-US" baseline="0" dirty="0" smtClean="0"/>
              <a:t>  </a:t>
            </a:r>
            <a:r>
              <a:rPr lang="en-US" baseline="0" dirty="0" err="1" smtClean="0"/>
              <a:t>DisableExceptionChainValidation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44</a:t>
            </a:fld>
            <a:endParaRPr lang="en-US" dirty="0"/>
          </a:p>
        </p:txBody>
      </p:sp>
    </p:spTree>
    <p:extLst>
      <p:ext uri="{BB962C8B-B14F-4D97-AF65-F5344CB8AC3E}">
        <p14:creationId xmlns:p14="http://schemas.microsoft.com/office/powerpoint/2010/main" val="1242418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Wont let us overflow the ret-address but a function </a:t>
            </a:r>
            <a:r>
              <a:rPr lang="en-US" dirty="0" err="1" smtClean="0"/>
              <a:t>ptr</a:t>
            </a:r>
            <a:r>
              <a:rPr lang="en-US" baseline="0" dirty="0" smtClean="0"/>
              <a:t> can still be </a:t>
            </a:r>
            <a:r>
              <a:rPr lang="en-US" baseline="0" dirty="0" err="1" smtClean="0"/>
              <a:t>overflown</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47</a:t>
            </a:fld>
            <a:endParaRPr lang="en-US"/>
          </a:p>
        </p:txBody>
      </p:sp>
    </p:spTree>
    <p:extLst>
      <p:ext uri="{BB962C8B-B14F-4D97-AF65-F5344CB8AC3E}">
        <p14:creationId xmlns:p14="http://schemas.microsoft.com/office/powerpoint/2010/main" val="4109088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Few statistics about how prevalent these bugs are.</a:t>
            </a:r>
          </a:p>
          <a:p>
            <a:r>
              <a:rPr lang="en-US" dirty="0" smtClean="0"/>
              <a:t>Y-axis is the number of software product vulnerable</a:t>
            </a:r>
            <a:r>
              <a:rPr lang="en-US" baseline="0" dirty="0" smtClean="0"/>
              <a:t> to </a:t>
            </a:r>
            <a:r>
              <a:rPr lang="en-US" baseline="0" dirty="0" err="1" smtClean="0"/>
              <a:t>Beffer</a:t>
            </a:r>
            <a:r>
              <a:rPr lang="en-US" baseline="0" dirty="0" smtClean="0"/>
              <a:t> Overflows</a:t>
            </a:r>
            <a:r>
              <a:rPr lang="en-US" dirty="0" smtClean="0"/>
              <a:t>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5</a:t>
            </a:fld>
            <a:endParaRPr lang="en-US"/>
          </a:p>
        </p:txBody>
      </p:sp>
    </p:spTree>
    <p:extLst>
      <p:ext uri="{BB962C8B-B14F-4D97-AF65-F5344CB8AC3E}">
        <p14:creationId xmlns:p14="http://schemas.microsoft.com/office/powerpoint/2010/main" val="18705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stacks are allocated or </a:t>
            </a:r>
            <a:r>
              <a:rPr lang="en-US" dirty="0" err="1" smtClean="0"/>
              <a:t>deallocated</a:t>
            </a:r>
            <a:endParaRPr lang="en-US" dirty="0" smtClean="0"/>
          </a:p>
          <a:p>
            <a:r>
              <a:rPr lang="en-US" dirty="0" smtClean="0"/>
              <a:t>How memory management works on Heap ?</a:t>
            </a:r>
          </a:p>
          <a:p>
            <a:r>
              <a:rPr lang="en-US" dirty="0" smtClean="0"/>
              <a:t>If we run</a:t>
            </a:r>
            <a:r>
              <a:rPr lang="en-US" baseline="0" dirty="0" smtClean="0"/>
              <a:t> exec(</a:t>
            </a:r>
            <a:r>
              <a:rPr lang="en-US" baseline="0" dirty="0" err="1" smtClean="0"/>
              <a:t>binsell</a:t>
            </a:r>
            <a:r>
              <a:rPr lang="en-US" baseline="0" dirty="0" smtClean="0"/>
              <a:t>()) then </a:t>
            </a:r>
            <a:r>
              <a:rPr lang="en-US" baseline="0" dirty="0" err="1" smtClean="0"/>
              <a:t>binshell</a:t>
            </a:r>
            <a:r>
              <a:rPr lang="en-US" baseline="0" dirty="0" smtClean="0"/>
              <a:t> will become a shell process and starts executing</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6</a:t>
            </a:fld>
            <a:endParaRPr lang="en-US"/>
          </a:p>
        </p:txBody>
      </p:sp>
    </p:spTree>
    <p:extLst>
      <p:ext uri="{BB962C8B-B14F-4D97-AF65-F5344CB8AC3E}">
        <p14:creationId xmlns:p14="http://schemas.microsoft.com/office/powerpoint/2010/main" val="1824204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process is loaded in to</a:t>
            </a:r>
            <a:r>
              <a:rPr lang="en-US" baseline="0" dirty="0" smtClean="0"/>
              <a:t> Exec and grows upward. And memory is allocated in heap.</a:t>
            </a:r>
          </a:p>
          <a:p>
            <a:r>
              <a:rPr lang="en-US" baseline="0" dirty="0" smtClean="0"/>
              <a:t>Stack grow downwards</a:t>
            </a:r>
          </a:p>
          <a:p>
            <a:r>
              <a:rPr lang="en-US" baseline="0" dirty="0" smtClean="0"/>
              <a:t>Stack pointer (extended stack pointer) point to the bottom of the stack.</a:t>
            </a:r>
          </a:p>
          <a:p>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7</a:t>
            </a:fld>
            <a:endParaRPr lang="en-US"/>
          </a:p>
        </p:txBody>
      </p:sp>
    </p:spTree>
    <p:extLst>
      <p:ext uri="{BB962C8B-B14F-4D97-AF65-F5344CB8AC3E}">
        <p14:creationId xmlns:p14="http://schemas.microsoft.com/office/powerpoint/2010/main" val="267720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Every time a function is called</a:t>
            </a:r>
            <a:r>
              <a:rPr lang="en-US" baseline="0" dirty="0" smtClean="0"/>
              <a:t> a new stack frame is created. </a:t>
            </a:r>
          </a:p>
          <a:p>
            <a:r>
              <a:rPr lang="en-US" baseline="0" dirty="0" smtClean="0"/>
              <a:t>In windows exception handler is pushed in stack after stack frame pointers.</a:t>
            </a:r>
          </a:p>
          <a:p>
            <a:r>
              <a:rPr lang="en-US" baseline="0" dirty="0" smtClean="0"/>
              <a:t>SP (stack pointer at the bottom)</a:t>
            </a:r>
          </a:p>
          <a:p>
            <a:r>
              <a:rPr lang="en-US" baseline="0" dirty="0" smtClean="0"/>
              <a:t>Saved Registers are recovered when the function exits</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8</a:t>
            </a:fld>
            <a:endParaRPr lang="en-US"/>
          </a:p>
        </p:txBody>
      </p:sp>
    </p:spTree>
    <p:extLst>
      <p:ext uri="{BB962C8B-B14F-4D97-AF65-F5344CB8AC3E}">
        <p14:creationId xmlns:p14="http://schemas.microsoft.com/office/powerpoint/2010/main" val="412511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take</a:t>
            </a:r>
            <a:r>
              <a:rPr lang="en-US" baseline="0" dirty="0" smtClean="0"/>
              <a:t> an example of a function which takes in argument char *</a:t>
            </a:r>
            <a:r>
              <a:rPr lang="en-US" baseline="0" dirty="0" err="1" smtClean="0"/>
              <a:t>str</a:t>
            </a:r>
            <a:r>
              <a:rPr lang="en-US" baseline="0" dirty="0" smtClean="0"/>
              <a:t> and lets pretend that this function is part of a </a:t>
            </a:r>
            <a:r>
              <a:rPr lang="en-US" baseline="0" dirty="0" err="1" smtClean="0"/>
              <a:t>webservice</a:t>
            </a:r>
            <a:r>
              <a:rPr lang="en-US" baseline="0" dirty="0" smtClean="0"/>
              <a:t> and string is the </a:t>
            </a:r>
            <a:r>
              <a:rPr lang="en-US" baseline="0" dirty="0" err="1" smtClean="0"/>
              <a:t>url</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9</a:t>
            </a:fld>
            <a:endParaRPr lang="en-US"/>
          </a:p>
        </p:txBody>
      </p:sp>
    </p:spTree>
    <p:extLst>
      <p:ext uri="{BB962C8B-B14F-4D97-AF65-F5344CB8AC3E}">
        <p14:creationId xmlns:p14="http://schemas.microsoft.com/office/powerpoint/2010/main" val="919363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a:t>
            </a:r>
            <a:r>
              <a:rPr lang="en-US" baseline="0" dirty="0" smtClean="0"/>
              <a:t> will overflow the stack frame pointer and the return address will also change.</a:t>
            </a:r>
          </a:p>
          <a:p>
            <a:r>
              <a:rPr lang="en-US" baseline="0" dirty="0" smtClean="0"/>
              <a:t>The function will return to a address given by the user </a:t>
            </a:r>
            <a:endParaRPr lang="en-US" dirty="0"/>
          </a:p>
        </p:txBody>
      </p:sp>
      <p:sp>
        <p:nvSpPr>
          <p:cNvPr id="4" name="Slide Number Placeholder 3"/>
          <p:cNvSpPr>
            <a:spLocks noGrp="1"/>
          </p:cNvSpPr>
          <p:nvPr>
            <p:ph type="sldNum" sz="quarter" idx="10"/>
          </p:nvPr>
        </p:nvSpPr>
        <p:spPr/>
        <p:txBody>
          <a:bodyPr/>
          <a:lstStyle/>
          <a:p>
            <a:fld id="{FD506D70-4FDC-464B-81DF-79C5C4B28E23}" type="slidenum">
              <a:rPr lang="en-US" smtClean="0"/>
              <a:pPr/>
              <a:t>10</a:t>
            </a:fld>
            <a:endParaRPr lang="en-US"/>
          </a:p>
        </p:txBody>
      </p:sp>
    </p:spTree>
    <p:extLst>
      <p:ext uri="{BB962C8B-B14F-4D97-AF65-F5344CB8AC3E}">
        <p14:creationId xmlns:p14="http://schemas.microsoft.com/office/powerpoint/2010/main" val="163255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619BDB01-65A7-462B-A5B7-FDBE949753D7}" type="datetime1">
              <a:rPr lang="en-US" smtClean="0"/>
              <a:pPr/>
              <a:t>12/6/2022</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D7D195-17FA-4C46-8E55-96B825C0D3A2}"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5DF9B3-3666-4B1F-94B9-49F22433B8D5}"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38100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19600" y="1371600"/>
            <a:ext cx="3810000" cy="5029200"/>
          </a:xfrm>
        </p:spPr>
        <p:txBody>
          <a:bodyPr/>
          <a:lstStyle/>
          <a:p>
            <a:pPr lvl="0"/>
            <a:endParaRPr lang="en-US" noProof="0"/>
          </a:p>
        </p:txBody>
      </p:sp>
    </p:spTree>
    <p:extLst>
      <p:ext uri="{BB962C8B-B14F-4D97-AF65-F5344CB8AC3E}">
        <p14:creationId xmlns:p14="http://schemas.microsoft.com/office/powerpoint/2010/main" val="1595319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366E8C8-7DEC-4D41-A800-23347A586168}" type="datetime1">
              <a:rPr lang="en-US" smtClean="0"/>
              <a:pPr/>
              <a:t>12/6/2022</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F4EAF50-744E-41A0-B18B-29DEB3AFA07B}" type="datetime1">
              <a:rPr lang="en-US" smtClean="0"/>
              <a:pPr/>
              <a:t>12/6/2022</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320E4A-3680-407F-96FB-EB7846AF7AB0}" type="datetime1">
              <a:rPr lang="en-US" smtClean="0"/>
              <a:pPr/>
              <a:t>12/6/2022</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5DC4AF6-5EC9-4963-B460-C7317B4FA97D}" type="datetime1">
              <a:rPr lang="en-US" smtClean="0"/>
              <a:pPr/>
              <a:t>12/6/2022</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C2A61B-0CAC-4A16-BD7D-7C07E793C9A8}" type="datetime1">
              <a:rPr lang="en-US" smtClean="0"/>
              <a:pPr/>
              <a:t>12/6/2022</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9DCD4-ADDD-4AD2-9F00-147CB46A9B86}" type="datetime1">
              <a:rPr lang="en-US" smtClean="0"/>
              <a:pPr/>
              <a:t>12/6/2022</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A04171-6BB6-44F0-9B3D-D8259FB842E1}" type="datetime1">
              <a:rPr lang="en-US" smtClean="0"/>
              <a:pPr/>
              <a:t>12/6/2022</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F15EBD-2EFF-4E69-9D80-F77F35FEA137}" type="datetime1">
              <a:rPr lang="en-US" smtClean="0"/>
              <a:pPr/>
              <a:t>12/6/2022</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E24486-A16D-49C0-895C-0C826082A2A1}" type="datetime1">
              <a:rPr lang="en-US" smtClean="0"/>
              <a:pPr/>
              <a:t>12/6/2022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lnSpcReduction="10000"/>
          </a:bodyPr>
          <a:lstStyle/>
          <a:p>
            <a:r>
              <a:rPr lang="en-US" sz="3400" b="1" dirty="0" smtClean="0">
                <a:solidFill>
                  <a:schemeClr val="tx1"/>
                </a:solidFill>
                <a:latin typeface="Times New Roman" pitchFamily="18" charset="0"/>
                <a:cs typeface="Times New Roman" pitchFamily="18" charset="0"/>
              </a:rPr>
              <a:t>Lecture # </a:t>
            </a:r>
            <a:r>
              <a:rPr lang="en-US" sz="3400" b="1" dirty="0" smtClean="0">
                <a:solidFill>
                  <a:schemeClr val="tx1"/>
                </a:solidFill>
                <a:latin typeface="Times New Roman" pitchFamily="18" charset="0"/>
                <a:cs typeface="Times New Roman" pitchFamily="18" charset="0"/>
              </a:rPr>
              <a:t>13: </a:t>
            </a:r>
            <a:r>
              <a:rPr lang="en-US" sz="3400" b="1" dirty="0" smtClean="0">
                <a:solidFill>
                  <a:schemeClr val="tx1"/>
                </a:solidFill>
                <a:latin typeface="Times New Roman" pitchFamily="18" charset="0"/>
                <a:cs typeface="Times New Roman" pitchFamily="18" charset="0"/>
              </a:rPr>
              <a:t>Control Hijacking Attacks and Defenses</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lstStyle/>
          <a:p>
            <a:r>
              <a:rPr lang="en-US" dirty="0" smtClean="0">
                <a:latin typeface="Times New Roman" pitchFamily="18" charset="0"/>
                <a:cs typeface="Times New Roman" pitchFamily="18" charset="0"/>
              </a:rPr>
              <a:t>CS-3002: </a:t>
            </a:r>
            <a:r>
              <a:rPr lang="en-US">
                <a:latin typeface="Times New Roman" pitchFamily="18" charset="0"/>
                <a:cs typeface="Times New Roman" pitchFamily="18" charset="0"/>
              </a:rPr>
              <a:t>Information </a:t>
            </a:r>
            <a:r>
              <a:rPr lang="en-US" smtClean="0">
                <a:latin typeface="Times New Roman" pitchFamily="18" charset="0"/>
                <a:cs typeface="Times New Roman" pitchFamily="18" charset="0"/>
              </a:rPr>
              <a:t>Security</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6710" y="3395135"/>
            <a:ext cx="3505200" cy="2353733"/>
          </a:xfrm>
          <a:prstGeom prst="rect">
            <a:avLst/>
          </a:prstGeom>
          <a:solidFill>
            <a:srgbClr val="FF0000">
              <a:alpha val="6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What are buffer overflows?</a:t>
            </a:r>
          </a:p>
        </p:txBody>
      </p:sp>
      <p:sp>
        <p:nvSpPr>
          <p:cNvPr id="4" name="TextBox 3"/>
          <p:cNvSpPr txBox="1"/>
          <p:nvPr/>
        </p:nvSpPr>
        <p:spPr>
          <a:xfrm>
            <a:off x="5410201" y="1701801"/>
            <a:ext cx="3570208" cy="1754326"/>
          </a:xfrm>
          <a:prstGeom prst="rect">
            <a:avLst/>
          </a:prstGeom>
          <a:noFill/>
          <a:ln>
            <a:solidFill>
              <a:srgbClr val="0000FF"/>
            </a:solidFill>
          </a:ln>
        </p:spPr>
        <p:txBody>
          <a:bodyPr wrap="none" rtlCol="0">
            <a:spAutoFit/>
          </a:bodyPr>
          <a:lstStyle/>
          <a:p>
            <a:pPr>
              <a:spcBef>
                <a:spcPct val="80000"/>
              </a:spcBef>
              <a:tabLst>
                <a:tab pos="457200" algn="l"/>
                <a:tab pos="1828800" algn="l"/>
                <a:tab pos="2171700" algn="l"/>
              </a:tabLst>
            </a:pPr>
            <a:r>
              <a:rPr lang="en-US" sz="2000" b="1" dirty="0">
                <a:solidFill>
                  <a:schemeClr val="tx2"/>
                </a:solidFill>
                <a:latin typeface="Courier New" pitchFamily="49" charset="0"/>
              </a:rPr>
              <a:t>void </a:t>
            </a:r>
            <a:r>
              <a:rPr lang="en-US" sz="2000" b="1" dirty="0" err="1">
                <a:solidFill>
                  <a:schemeClr val="tx2"/>
                </a:solidFill>
                <a:latin typeface="Courier New" pitchFamily="49" charset="0"/>
              </a:rPr>
              <a:t>func</a:t>
            </a:r>
            <a:r>
              <a:rPr lang="en-US" sz="2000" b="1" dirty="0">
                <a:solidFill>
                  <a:schemeClr val="tx2"/>
                </a:solidFill>
                <a:latin typeface="Courier New" pitchFamily="49" charset="0"/>
              </a:rPr>
              <a:t>(char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 {</a:t>
            </a:r>
            <a:br>
              <a:rPr lang="en-US" sz="2000" b="1" dirty="0">
                <a:solidFill>
                  <a:schemeClr val="tx2"/>
                </a:solidFill>
                <a:latin typeface="Courier New" pitchFamily="49" charset="0"/>
              </a:rPr>
            </a:br>
            <a:r>
              <a:rPr lang="en-US" sz="2000" b="1" dirty="0">
                <a:solidFill>
                  <a:schemeClr val="tx2"/>
                </a:solidFill>
                <a:latin typeface="Courier New" pitchFamily="49" charset="0"/>
              </a:rPr>
              <a:t>   </a:t>
            </a:r>
            <a:r>
              <a:rPr lang="en-US" sz="2000" b="1" dirty="0" smtClean="0">
                <a:solidFill>
                  <a:schemeClr val="tx2"/>
                </a:solidFill>
                <a:latin typeface="Courier New" pitchFamily="49" charset="0"/>
              </a:rPr>
              <a:t>char </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[128];</a:t>
            </a:r>
          </a:p>
          <a:p>
            <a:pPr>
              <a:spcBef>
                <a:spcPct val="40000"/>
              </a:spcBef>
              <a:buFont typeface="Wingdings" pitchFamily="2" charset="2"/>
              <a:buNone/>
              <a:tabLst>
                <a:tab pos="457200" algn="l"/>
                <a:tab pos="1828800" algn="l"/>
                <a:tab pos="2171700" algn="l"/>
              </a:tabLst>
            </a:pPr>
            <a:r>
              <a:rPr lang="en-US" sz="2000" b="1" dirty="0">
                <a:solidFill>
                  <a:schemeClr val="tx2"/>
                </a:solidFill>
                <a:latin typeface="Courier New" pitchFamily="49" charset="0"/>
              </a:rPr>
              <a:t>   </a:t>
            </a:r>
            <a:r>
              <a:rPr lang="en-US" sz="2000" b="1" dirty="0" err="1" smtClean="0">
                <a:solidFill>
                  <a:schemeClr val="tx2"/>
                </a:solidFill>
                <a:latin typeface="Courier New" pitchFamily="49" charset="0"/>
              </a:rPr>
              <a:t>strcpy</a:t>
            </a:r>
            <a:r>
              <a:rPr lang="en-US" sz="2000" b="1" dirty="0">
                <a:solidFill>
                  <a:schemeClr val="tx2"/>
                </a:solidFill>
                <a:latin typeface="Courier New" pitchFamily="49" charset="0"/>
              </a:rPr>
              <a:t>(</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	do</a:t>
            </a:r>
            <a:r>
              <a:rPr lang="en-US" sz="2000" b="1" dirty="0">
                <a:solidFill>
                  <a:schemeClr val="tx2"/>
                </a:solidFill>
                <a:latin typeface="Courier New" pitchFamily="49" charset="0"/>
              </a:rPr>
              <a:t>-something(</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a:t>
            </a:r>
            <a:endParaRPr lang="en-US" sz="2000" b="1" dirty="0">
              <a:solidFill>
                <a:schemeClr val="tx2"/>
              </a:solidFill>
              <a:latin typeface="Courier New" pitchFamily="49" charset="0"/>
            </a:endParaRPr>
          </a:p>
        </p:txBody>
      </p:sp>
      <p:sp>
        <p:nvSpPr>
          <p:cNvPr id="6" name="TextBox 5"/>
          <p:cNvSpPr txBox="1"/>
          <p:nvPr/>
        </p:nvSpPr>
        <p:spPr>
          <a:xfrm>
            <a:off x="304800" y="1701801"/>
            <a:ext cx="3818674" cy="800219"/>
          </a:xfrm>
          <a:prstGeom prst="rect">
            <a:avLst/>
          </a:prstGeom>
          <a:noFill/>
        </p:spPr>
        <p:txBody>
          <a:bodyPr wrap="none" rtlCol="0">
            <a:spAutoFit/>
          </a:bodyPr>
          <a:lstStyle/>
          <a:p>
            <a:pPr>
              <a:spcBef>
                <a:spcPct val="30000"/>
              </a:spcBef>
            </a:pPr>
            <a:r>
              <a:rPr lang="en-US" sz="2000" dirty="0">
                <a:latin typeface="Times New Roman" pitchFamily="18" charset="0"/>
                <a:cs typeface="Times New Roman" pitchFamily="18" charset="0"/>
              </a:rPr>
              <a:t>What if  </a:t>
            </a:r>
            <a:r>
              <a:rPr lang="en-US" sz="2000" b="1" dirty="0">
                <a:solidFill>
                  <a:schemeClr val="tx2"/>
                </a:solidFill>
                <a:latin typeface="Times New Roman" pitchFamily="18" charset="0"/>
                <a:cs typeface="Times New Roman" pitchFamily="18" charset="0"/>
              </a:rPr>
              <a:t>*</a:t>
            </a:r>
            <a:r>
              <a:rPr lang="en-US" sz="2000" b="1" dirty="0" err="1">
                <a:solidFill>
                  <a:schemeClr val="tx2"/>
                </a:solidFill>
                <a:latin typeface="Times New Roman" pitchFamily="18" charset="0"/>
                <a:cs typeface="Times New Roman" pitchFamily="18" charset="0"/>
              </a:rPr>
              <a:t>str</a:t>
            </a:r>
            <a:r>
              <a:rPr lang="en-US" sz="2000" dirty="0">
                <a:latin typeface="Times New Roman" pitchFamily="18" charset="0"/>
                <a:cs typeface="Times New Roman" pitchFamily="18" charset="0"/>
              </a:rPr>
              <a:t>   is  136 bytes long?   </a:t>
            </a:r>
            <a:endParaRPr lang="en-US" sz="2000" dirty="0" smtClean="0">
              <a:latin typeface="Times New Roman" pitchFamily="18" charset="0"/>
              <a:cs typeface="Times New Roman" pitchFamily="18" charset="0"/>
            </a:endParaRPr>
          </a:p>
          <a:p>
            <a:pPr>
              <a:spcBef>
                <a:spcPct val="30000"/>
              </a:spcBef>
            </a:pPr>
            <a:r>
              <a:rPr lang="en-US" sz="2000" dirty="0" smtClean="0">
                <a:latin typeface="Times New Roman" pitchFamily="18" charset="0"/>
                <a:cs typeface="Times New Roman" pitchFamily="18" charset="0"/>
              </a:rPr>
              <a:t>After   </a:t>
            </a:r>
            <a:r>
              <a:rPr lang="en-US" sz="2000" b="1" dirty="0" err="1">
                <a:solidFill>
                  <a:schemeClr val="tx2"/>
                </a:solidFill>
                <a:latin typeface="Times New Roman" pitchFamily="18" charset="0"/>
                <a:cs typeface="Times New Roman" pitchFamily="18" charset="0"/>
              </a:rPr>
              <a:t>strcpy</a:t>
            </a:r>
            <a:r>
              <a:rPr lang="en-US" sz="2000" b="1" dirty="0">
                <a:latin typeface="Times New Roman" pitchFamily="18" charset="0"/>
                <a:cs typeface="Times New Roman" pitchFamily="18" charset="0"/>
              </a:rPr>
              <a:t>:</a:t>
            </a:r>
          </a:p>
        </p:txBody>
      </p:sp>
      <p:sp>
        <p:nvSpPr>
          <p:cNvPr id="7" name="Rectangle 3"/>
          <p:cNvSpPr>
            <a:spLocks noChangeArrowheads="1"/>
          </p:cNvSpPr>
          <p:nvPr/>
        </p:nvSpPr>
        <p:spPr bwMode="auto">
          <a:xfrm>
            <a:off x="1526710" y="2946401"/>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a</a:t>
            </a:r>
            <a:r>
              <a:rPr lang="en-US" sz="2000" dirty="0" smtClean="0"/>
              <a:t>rgument:   </a:t>
            </a:r>
            <a:r>
              <a:rPr lang="en-US" sz="2000" dirty="0" err="1" smtClean="0"/>
              <a:t>str</a:t>
            </a:r>
            <a:endParaRPr lang="en-US" sz="2000" dirty="0"/>
          </a:p>
        </p:txBody>
      </p:sp>
      <p:sp>
        <p:nvSpPr>
          <p:cNvPr id="8" name="Rectangle 4"/>
          <p:cNvSpPr>
            <a:spLocks noChangeArrowheads="1"/>
          </p:cNvSpPr>
          <p:nvPr/>
        </p:nvSpPr>
        <p:spPr bwMode="auto">
          <a:xfrm>
            <a:off x="1526710" y="3403601"/>
            <a:ext cx="35052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r</a:t>
            </a:r>
            <a:r>
              <a:rPr lang="en-US" sz="2000" b="1" dirty="0" smtClean="0"/>
              <a:t>eturn </a:t>
            </a:r>
            <a:r>
              <a:rPr lang="en-US" sz="2000" b="1" dirty="0"/>
              <a:t>address</a:t>
            </a:r>
          </a:p>
        </p:txBody>
      </p:sp>
      <p:sp>
        <p:nvSpPr>
          <p:cNvPr id="9" name="Rectangle 5"/>
          <p:cNvSpPr>
            <a:spLocks noChangeArrowheads="1"/>
          </p:cNvSpPr>
          <p:nvPr/>
        </p:nvSpPr>
        <p:spPr bwMode="auto">
          <a:xfrm>
            <a:off x="1526710" y="3810001"/>
            <a:ext cx="35052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s</a:t>
            </a:r>
            <a:r>
              <a:rPr lang="en-US" sz="2000" b="1" dirty="0" smtClean="0"/>
              <a:t>tack </a:t>
            </a:r>
            <a:r>
              <a:rPr lang="en-US" sz="2000" b="1" dirty="0"/>
              <a:t>f</a:t>
            </a:r>
            <a:r>
              <a:rPr lang="en-US" sz="2000" b="1" dirty="0" smtClean="0"/>
              <a:t>rame </a:t>
            </a:r>
            <a:r>
              <a:rPr lang="en-US" sz="2000" b="1" dirty="0"/>
              <a:t>p</a:t>
            </a:r>
            <a:r>
              <a:rPr lang="en-US" sz="2000" b="1" dirty="0" smtClean="0"/>
              <a:t>ointer</a:t>
            </a:r>
            <a:endParaRPr lang="en-US" sz="2000" b="1" dirty="0"/>
          </a:p>
        </p:txBody>
      </p:sp>
      <p:sp>
        <p:nvSpPr>
          <p:cNvPr id="10" name="Rectangle 6"/>
          <p:cNvSpPr>
            <a:spLocks noChangeArrowheads="1"/>
          </p:cNvSpPr>
          <p:nvPr/>
        </p:nvSpPr>
        <p:spPr bwMode="auto">
          <a:xfrm>
            <a:off x="1526710" y="4267201"/>
            <a:ext cx="35052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b="1" dirty="0"/>
              <a:t>c</a:t>
            </a:r>
            <a:r>
              <a:rPr lang="en-US" sz="2000" b="1" dirty="0" smtClean="0"/>
              <a:t>har </a:t>
            </a:r>
            <a:r>
              <a:rPr lang="en-US" sz="2000" b="1" dirty="0" err="1" smtClean="0"/>
              <a:t>buf</a:t>
            </a:r>
            <a:r>
              <a:rPr lang="en-US" sz="2000" b="1" dirty="0" smtClean="0"/>
              <a:t>[128]</a:t>
            </a:r>
            <a:endParaRPr lang="en-US" sz="2000" b="1" dirty="0"/>
          </a:p>
        </p:txBody>
      </p:sp>
      <p:sp>
        <p:nvSpPr>
          <p:cNvPr id="11" name="Text Box 7"/>
          <p:cNvSpPr txBox="1">
            <a:spLocks noChangeArrowheads="1"/>
          </p:cNvSpPr>
          <p:nvPr/>
        </p:nvSpPr>
        <p:spPr bwMode="auto">
          <a:xfrm>
            <a:off x="0" y="5562521"/>
            <a:ext cx="527709" cy="400110"/>
          </a:xfrm>
          <a:prstGeom prst="rect">
            <a:avLst/>
          </a:prstGeom>
          <a:noFill/>
          <a:ln w="9525">
            <a:noFill/>
            <a:miter lim="800000"/>
            <a:headEnd/>
            <a:tailEnd/>
          </a:ln>
        </p:spPr>
        <p:txBody>
          <a:bodyPr wrap="none">
            <a:spAutoFit/>
          </a:bodyPr>
          <a:lstStyle/>
          <a:p>
            <a:pPr algn="ctr" eaLnBrk="0" hangingPunct="0">
              <a:spcBef>
                <a:spcPct val="50000"/>
              </a:spcBef>
            </a:pPr>
            <a:r>
              <a:rPr lang="en-US" sz="2000"/>
              <a:t>SP</a:t>
            </a:r>
          </a:p>
        </p:txBody>
      </p:sp>
      <p:sp>
        <p:nvSpPr>
          <p:cNvPr id="12" name="Line 8"/>
          <p:cNvSpPr>
            <a:spLocks noChangeShapeType="1"/>
          </p:cNvSpPr>
          <p:nvPr/>
        </p:nvSpPr>
        <p:spPr bwMode="auto">
          <a:xfrm>
            <a:off x="590085" y="5819696"/>
            <a:ext cx="544512" cy="0"/>
          </a:xfrm>
          <a:prstGeom prst="line">
            <a:avLst/>
          </a:prstGeom>
          <a:noFill/>
          <a:ln w="9525">
            <a:solidFill>
              <a:schemeClr val="tx1"/>
            </a:solidFill>
            <a:round/>
            <a:headEnd/>
            <a:tailEnd type="triangle" w="med" len="med"/>
          </a:ln>
        </p:spPr>
        <p:txBody>
          <a:bodyPr wrap="none" anchor="ctr"/>
          <a:lstStyle/>
          <a:p>
            <a:endParaRPr lang="en-US" sz="2000"/>
          </a:p>
        </p:txBody>
      </p:sp>
      <p:sp>
        <p:nvSpPr>
          <p:cNvPr id="22" name="Line 18"/>
          <p:cNvSpPr>
            <a:spLocks noChangeShapeType="1"/>
          </p:cNvSpPr>
          <p:nvPr/>
        </p:nvSpPr>
        <p:spPr bwMode="auto">
          <a:xfrm>
            <a:off x="1221910" y="5791201"/>
            <a:ext cx="4038600" cy="0"/>
          </a:xfrm>
          <a:prstGeom prst="line">
            <a:avLst/>
          </a:prstGeom>
          <a:noFill/>
          <a:ln w="76200">
            <a:solidFill>
              <a:schemeClr val="tx1"/>
            </a:solidFill>
            <a:round/>
            <a:headEnd/>
            <a:tailEnd/>
          </a:ln>
        </p:spPr>
        <p:txBody>
          <a:bodyPr wrap="none" anchor="ctr"/>
          <a:lstStyle/>
          <a:p>
            <a:endParaRPr lang="en-US" sz="2000"/>
          </a:p>
        </p:txBody>
      </p:sp>
      <p:sp>
        <p:nvSpPr>
          <p:cNvPr id="23" name="Line 19"/>
          <p:cNvSpPr>
            <a:spLocks noChangeShapeType="1"/>
          </p:cNvSpPr>
          <p:nvPr/>
        </p:nvSpPr>
        <p:spPr bwMode="auto">
          <a:xfrm>
            <a:off x="1221910" y="2946401"/>
            <a:ext cx="4038600" cy="0"/>
          </a:xfrm>
          <a:prstGeom prst="line">
            <a:avLst/>
          </a:prstGeom>
          <a:noFill/>
          <a:ln w="76200">
            <a:solidFill>
              <a:schemeClr val="tx1"/>
            </a:solidFill>
            <a:round/>
            <a:headEnd/>
            <a:tailEnd/>
          </a:ln>
        </p:spPr>
        <p:txBody>
          <a:bodyPr wrap="none" anchor="ctr"/>
          <a:lstStyle/>
          <a:p>
            <a:endParaRPr lang="en-US" sz="2000"/>
          </a:p>
        </p:txBody>
      </p:sp>
      <p:sp>
        <p:nvSpPr>
          <p:cNvPr id="28" name="Line 24"/>
          <p:cNvSpPr>
            <a:spLocks noChangeShapeType="1"/>
          </p:cNvSpPr>
          <p:nvPr/>
        </p:nvSpPr>
        <p:spPr bwMode="auto">
          <a:xfrm>
            <a:off x="1526710" y="2641601"/>
            <a:ext cx="0" cy="406400"/>
          </a:xfrm>
          <a:prstGeom prst="line">
            <a:avLst/>
          </a:prstGeom>
          <a:noFill/>
          <a:ln w="57150">
            <a:solidFill>
              <a:schemeClr val="tx1"/>
            </a:solidFill>
            <a:round/>
            <a:headEnd/>
            <a:tailEnd type="none" w="lg" len="med"/>
          </a:ln>
        </p:spPr>
        <p:txBody>
          <a:bodyPr wrap="none"/>
          <a:lstStyle/>
          <a:p>
            <a:endParaRPr lang="en-US" sz="2000"/>
          </a:p>
        </p:txBody>
      </p:sp>
      <p:sp>
        <p:nvSpPr>
          <p:cNvPr id="29" name="Line 25"/>
          <p:cNvSpPr>
            <a:spLocks noChangeShapeType="1"/>
          </p:cNvSpPr>
          <p:nvPr/>
        </p:nvSpPr>
        <p:spPr bwMode="auto">
          <a:xfrm>
            <a:off x="5031911" y="2590800"/>
            <a:ext cx="3175" cy="457201"/>
          </a:xfrm>
          <a:prstGeom prst="line">
            <a:avLst/>
          </a:prstGeom>
          <a:noFill/>
          <a:ln w="57150">
            <a:solidFill>
              <a:schemeClr val="tx1"/>
            </a:solidFill>
            <a:round/>
            <a:headEnd/>
            <a:tailEnd type="none" w="lg" len="med"/>
          </a:ln>
        </p:spPr>
        <p:txBody>
          <a:bodyPr wrap="none"/>
          <a:lstStyle/>
          <a:p>
            <a:endParaRPr lang="en-US" sz="2000"/>
          </a:p>
        </p:txBody>
      </p:sp>
      <p:sp>
        <p:nvSpPr>
          <p:cNvPr id="30" name="Line 26"/>
          <p:cNvSpPr>
            <a:spLocks noChangeShapeType="1"/>
          </p:cNvSpPr>
          <p:nvPr/>
        </p:nvSpPr>
        <p:spPr bwMode="auto">
          <a:xfrm flipH="1">
            <a:off x="1526710" y="5276854"/>
            <a:ext cx="3175" cy="717548"/>
          </a:xfrm>
          <a:prstGeom prst="line">
            <a:avLst/>
          </a:prstGeom>
          <a:noFill/>
          <a:ln w="57150">
            <a:solidFill>
              <a:schemeClr val="tx1"/>
            </a:solidFill>
            <a:round/>
            <a:headEnd/>
            <a:tailEnd type="none" w="lg" len="med"/>
          </a:ln>
        </p:spPr>
        <p:txBody>
          <a:bodyPr wrap="none"/>
          <a:lstStyle/>
          <a:p>
            <a:endParaRPr lang="en-US" sz="2000"/>
          </a:p>
        </p:txBody>
      </p:sp>
      <p:sp>
        <p:nvSpPr>
          <p:cNvPr id="31" name="Line 27"/>
          <p:cNvSpPr>
            <a:spLocks noChangeShapeType="1"/>
          </p:cNvSpPr>
          <p:nvPr/>
        </p:nvSpPr>
        <p:spPr bwMode="auto">
          <a:xfrm flipH="1">
            <a:off x="5031911" y="5276852"/>
            <a:ext cx="3175" cy="717549"/>
          </a:xfrm>
          <a:prstGeom prst="line">
            <a:avLst/>
          </a:prstGeom>
          <a:noFill/>
          <a:ln w="57150">
            <a:solidFill>
              <a:schemeClr val="tx1"/>
            </a:solidFill>
            <a:round/>
            <a:headEnd/>
            <a:tailEnd type="none" w="lg" len="med"/>
          </a:ln>
        </p:spPr>
        <p:txBody>
          <a:bodyPr wrap="none"/>
          <a:lstStyle/>
          <a:p>
            <a:endParaRPr lang="en-US" sz="2000"/>
          </a:p>
        </p:txBody>
      </p:sp>
      <p:sp>
        <p:nvSpPr>
          <p:cNvPr id="21" name="Rectangle 17"/>
          <p:cNvSpPr>
            <a:spLocks noChangeArrowheads="1"/>
          </p:cNvSpPr>
          <p:nvPr/>
        </p:nvSpPr>
        <p:spPr bwMode="auto">
          <a:xfrm>
            <a:off x="1526710" y="2946401"/>
            <a:ext cx="3505200" cy="2844800"/>
          </a:xfrm>
          <a:prstGeom prst="rect">
            <a:avLst/>
          </a:prstGeom>
          <a:noFill/>
          <a:ln w="57150">
            <a:solidFill>
              <a:schemeClr val="tx1"/>
            </a:solidFill>
            <a:miter lim="800000"/>
            <a:headEnd/>
            <a:tailEnd/>
          </a:ln>
        </p:spPr>
        <p:txBody>
          <a:bodyPr wrap="none" anchor="ctr"/>
          <a:lstStyle/>
          <a:p>
            <a:endParaRPr lang="en-US" sz="2000"/>
          </a:p>
        </p:txBody>
      </p:sp>
      <p:sp>
        <p:nvSpPr>
          <p:cNvPr id="13" name="Left Brace 12"/>
          <p:cNvSpPr/>
          <p:nvPr/>
        </p:nvSpPr>
        <p:spPr>
          <a:xfrm>
            <a:off x="1221910" y="3454401"/>
            <a:ext cx="152400" cy="21336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536111" y="4165601"/>
            <a:ext cx="567784" cy="400110"/>
          </a:xfrm>
          <a:prstGeom prst="rect">
            <a:avLst/>
          </a:prstGeom>
          <a:noFill/>
        </p:spPr>
        <p:txBody>
          <a:bodyPr wrap="none" rtlCol="0">
            <a:spAutoFit/>
          </a:bodyPr>
          <a:lstStyle/>
          <a:p>
            <a:r>
              <a:rPr lang="en-US" sz="2000" dirty="0" smtClean="0"/>
              <a:t>*</a:t>
            </a:r>
            <a:r>
              <a:rPr lang="en-US" sz="2000" dirty="0" err="1" smtClean="0"/>
              <a:t>str</a:t>
            </a:r>
            <a:endParaRPr lang="en-US" sz="2000" dirty="0"/>
          </a:p>
        </p:txBody>
      </p:sp>
      <p:sp>
        <p:nvSpPr>
          <p:cNvPr id="15" name="TextBox 14"/>
          <p:cNvSpPr txBox="1"/>
          <p:nvPr/>
        </p:nvSpPr>
        <p:spPr>
          <a:xfrm>
            <a:off x="5105400" y="4724400"/>
            <a:ext cx="3704860" cy="707886"/>
          </a:xfrm>
          <a:prstGeom prst="rect">
            <a:avLst/>
          </a:prstGeom>
          <a:noFill/>
        </p:spPr>
        <p:txBody>
          <a:bodyPr wrap="none" rtlCol="0">
            <a:spAutoFit/>
          </a:bodyPr>
          <a:lstStyle/>
          <a:p>
            <a:r>
              <a:rPr lang="en-US" sz="2000" dirty="0">
                <a:latin typeface="Times New Roman" pitchFamily="18" charset="0"/>
                <a:cs typeface="Times New Roman" pitchFamily="18" charset="0"/>
              </a:rPr>
              <a:t>Problem: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no </a:t>
            </a:r>
            <a:r>
              <a:rPr lang="en-US" sz="2000" dirty="0" smtClean="0">
                <a:latin typeface="Times New Roman" pitchFamily="18" charset="0"/>
                <a:cs typeface="Times New Roman" pitchFamily="18" charset="0"/>
              </a:rPr>
              <a:t>length checking </a:t>
            </a:r>
            <a:r>
              <a:rPr lang="en-US" sz="2000" dirty="0">
                <a:latin typeface="Times New Roman" pitchFamily="18" charset="0"/>
                <a:cs typeface="Times New Roman" pitchFamily="18" charset="0"/>
              </a:rPr>
              <a:t>in  </a:t>
            </a:r>
            <a:r>
              <a:rPr lang="en-US" sz="2000" dirty="0" err="1">
                <a:solidFill>
                  <a:schemeClr val="tx2"/>
                </a:solidFill>
                <a:latin typeface="Times New Roman" pitchFamily="18" charset="0"/>
                <a:cs typeface="Times New Roman" pitchFamily="18" charset="0"/>
              </a:rPr>
              <a:t>strcpy</a:t>
            </a:r>
            <a:r>
              <a:rPr lang="en-US" sz="2000" dirty="0">
                <a:solidFill>
                  <a:schemeClr val="tx2"/>
                </a:solidFill>
                <a:latin typeface="Times New Roman" pitchFamily="18" charset="0"/>
                <a:cs typeface="Times New Roman" pitchFamily="18" charset="0"/>
              </a:rPr>
              <a:t>(</a:t>
            </a:r>
            <a:r>
              <a:rPr lang="en-US" sz="2000" dirty="0" smtClean="0">
                <a:solidFill>
                  <a:schemeClr val="tx2"/>
                </a:solidFill>
                <a:latin typeface="Times New Roman" pitchFamily="18" charset="0"/>
                <a:cs typeface="Times New Roman" pitchFamily="18" charset="0"/>
              </a:rPr>
              <a:t>)</a:t>
            </a:r>
            <a:endParaRPr lang="en-US" sz="2000" dirty="0">
              <a:solidFill>
                <a:schemeClr val="tx2"/>
              </a:solidFill>
              <a:latin typeface="Times New Roman" pitchFamily="18" charset="0"/>
              <a:cs typeface="Times New Roman" pitchFamily="18" charset="0"/>
            </a:endParaRPr>
          </a:p>
        </p:txBody>
      </p:sp>
      <p:sp>
        <p:nvSpPr>
          <p:cNvPr id="25" name="Footer Placeholder 24"/>
          <p:cNvSpPr>
            <a:spLocks noGrp="1"/>
          </p:cNvSpPr>
          <p:nvPr>
            <p:ph type="ftr" sz="quarter" idx="11"/>
          </p:nvPr>
        </p:nvSpPr>
        <p:spPr>
          <a:xfrm>
            <a:off x="990600" y="6172200"/>
            <a:ext cx="3962400" cy="457200"/>
          </a:xfrm>
        </p:spPr>
        <p:txBody>
          <a:bodyPr/>
          <a:lstStyle/>
          <a:p>
            <a:r>
              <a:rPr lang="en-US" dirty="0" smtClean="0"/>
              <a:t>FAST-NUCES</a:t>
            </a:r>
            <a:endParaRPr lang="en-US" dirty="0"/>
          </a:p>
        </p:txBody>
      </p:sp>
      <p:pic>
        <p:nvPicPr>
          <p:cNvPr id="26" name="Picture 2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5959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4"/>
          <p:cNvSpPr>
            <a:spLocks noChangeArrowheads="1"/>
          </p:cNvSpPr>
          <p:nvPr/>
        </p:nvSpPr>
        <p:spPr bwMode="auto">
          <a:xfrm>
            <a:off x="5622452" y="34290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23" name="Rectangle 6"/>
          <p:cNvSpPr>
            <a:spLocks noChangeArrowheads="1"/>
          </p:cNvSpPr>
          <p:nvPr/>
        </p:nvSpPr>
        <p:spPr bwMode="auto">
          <a:xfrm>
            <a:off x="5597604" y="4749800"/>
            <a:ext cx="2667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000" dirty="0"/>
          </a:p>
        </p:txBody>
      </p:sp>
      <p:sp>
        <p:nvSpPr>
          <p:cNvPr id="44" name="Rectangle 6"/>
          <p:cNvSpPr>
            <a:spLocks noChangeArrowheads="1"/>
          </p:cNvSpPr>
          <p:nvPr/>
        </p:nvSpPr>
        <p:spPr bwMode="auto">
          <a:xfrm>
            <a:off x="5622452" y="4749800"/>
            <a:ext cx="26670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rgbClr val="EEECE1"/>
                </a:solidFill>
              </a:rPr>
              <a:t>c</a:t>
            </a:r>
            <a:r>
              <a:rPr lang="en-US" sz="2000" dirty="0" smtClean="0">
                <a:solidFill>
                  <a:srgbClr val="EEECE1"/>
                </a:solidFill>
              </a:rPr>
              <a:t>har </a:t>
            </a:r>
            <a:r>
              <a:rPr lang="en-US" sz="2000" dirty="0" err="1" smtClean="0">
                <a:solidFill>
                  <a:srgbClr val="EEECE1"/>
                </a:solidFill>
              </a:rPr>
              <a:t>buf</a:t>
            </a:r>
            <a:r>
              <a:rPr lang="en-US" sz="2000" dirty="0" smtClean="0">
                <a:solidFill>
                  <a:srgbClr val="EEECE1"/>
                </a:solidFill>
              </a:rPr>
              <a:t>[128]</a:t>
            </a:r>
            <a:endParaRPr lang="en-US" sz="2000" dirty="0">
              <a:solidFill>
                <a:srgbClr val="EEECE1"/>
              </a:solidFill>
            </a:endParaRPr>
          </a:p>
        </p:txBody>
      </p:sp>
      <p:sp>
        <p:nvSpPr>
          <p:cNvPr id="38" name="Rectangle 4"/>
          <p:cNvSpPr>
            <a:spLocks noChangeArrowheads="1"/>
          </p:cNvSpPr>
          <p:nvPr/>
        </p:nvSpPr>
        <p:spPr bwMode="auto">
          <a:xfrm>
            <a:off x="5622452" y="38862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bg2"/>
                </a:solidFill>
              </a:rPr>
              <a:t>r</a:t>
            </a:r>
            <a:r>
              <a:rPr lang="en-US" sz="2000" dirty="0" smtClean="0">
                <a:solidFill>
                  <a:schemeClr val="bg2"/>
                </a:solidFill>
              </a:rPr>
              <a:t>eturn </a:t>
            </a:r>
            <a:r>
              <a:rPr lang="en-US" sz="2000" dirty="0">
                <a:solidFill>
                  <a:schemeClr val="bg2"/>
                </a:solidFill>
              </a:rPr>
              <a:t>address</a:t>
            </a:r>
          </a:p>
        </p:txBody>
      </p:sp>
      <p:sp>
        <p:nvSpPr>
          <p:cNvPr id="39" name="Rectangle 5"/>
          <p:cNvSpPr>
            <a:spLocks noChangeArrowheads="1"/>
          </p:cNvSpPr>
          <p:nvPr/>
        </p:nvSpPr>
        <p:spPr bwMode="auto">
          <a:xfrm>
            <a:off x="5622452" y="4292600"/>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rgbClr val="EEECE1"/>
              </a:solidFill>
            </a:endParaRPr>
          </a:p>
        </p:txBody>
      </p:sp>
      <p:sp>
        <p:nvSpPr>
          <p:cNvPr id="10242" name="Rectangle 2"/>
          <p:cNvSpPr>
            <a:spLocks noGrp="1" noChangeArrowheads="1"/>
          </p:cNvSpPr>
          <p:nvPr>
            <p:ph type="title"/>
          </p:nvPr>
        </p:nvSpPr>
        <p:spPr>
          <a:xfrm>
            <a:off x="228600" y="228600"/>
            <a:ext cx="5410199" cy="685801"/>
          </a:xfrm>
        </p:spPr>
        <p:txBody>
          <a:bodyPr>
            <a:normAutofit/>
          </a:bodyPr>
          <a:lstStyle/>
          <a:p>
            <a:r>
              <a:rPr lang="en-US" sz="3600" dirty="0" smtClean="0">
                <a:solidFill>
                  <a:schemeClr val="tx1"/>
                </a:solidFill>
                <a:latin typeface="Times New Roman" pitchFamily="18" charset="0"/>
                <a:cs typeface="Times New Roman" pitchFamily="18" charset="0"/>
              </a:rPr>
              <a:t>Basic stack exploit</a:t>
            </a:r>
          </a:p>
        </p:txBody>
      </p:sp>
      <p:sp>
        <p:nvSpPr>
          <p:cNvPr id="2" name="Content Placeholder 1"/>
          <p:cNvSpPr>
            <a:spLocks noGrp="1"/>
          </p:cNvSpPr>
          <p:nvPr>
            <p:ph type="body" sz="half" idx="2"/>
          </p:nvPr>
        </p:nvSpPr>
        <p:spPr>
          <a:xfrm>
            <a:off x="304800" y="914400"/>
            <a:ext cx="4648199" cy="5580063"/>
          </a:xfrm>
        </p:spPr>
        <p:txBody>
          <a:bodyPr>
            <a:noAutofit/>
          </a:bodyPr>
          <a:lstStyle/>
          <a:p>
            <a:pPr>
              <a:spcBef>
                <a:spcPts val="2376"/>
              </a:spcBef>
            </a:pPr>
            <a:r>
              <a:rPr lang="en-US" sz="2400" dirty="0">
                <a:latin typeface="Times New Roman" pitchFamily="18" charset="0"/>
                <a:cs typeface="Times New Roman" pitchFamily="18" charset="0"/>
              </a:rPr>
              <a:t>Suppose    </a:t>
            </a:r>
            <a:r>
              <a:rPr lang="en-US" sz="2400" dirty="0">
                <a:solidFill>
                  <a:schemeClr val="tx2"/>
                </a:solidFill>
                <a:latin typeface="Times New Roman" pitchFamily="18" charset="0"/>
                <a:cs typeface="Times New Roman" pitchFamily="18" charset="0"/>
              </a:rPr>
              <a:t>*</a:t>
            </a:r>
            <a:r>
              <a:rPr lang="en-US" sz="2400" dirty="0" err="1">
                <a:solidFill>
                  <a:schemeClr val="tx2"/>
                </a:solidFill>
                <a:latin typeface="Times New Roman" pitchFamily="18" charset="0"/>
                <a:cs typeface="Times New Roman" pitchFamily="18" charset="0"/>
              </a:rPr>
              <a:t>str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such that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after  </a:t>
            </a:r>
            <a:r>
              <a:rPr lang="en-US" sz="2400" dirty="0" err="1">
                <a:solidFill>
                  <a:schemeClr val="tx2"/>
                </a:solidFill>
                <a:latin typeface="Times New Roman" pitchFamily="18" charset="0"/>
                <a:cs typeface="Times New Roman" pitchFamily="18" charset="0"/>
              </a:rPr>
              <a:t>strcpy</a:t>
            </a:r>
            <a:r>
              <a:rPr lang="en-US" sz="2400" dirty="0">
                <a:latin typeface="Times New Roman" pitchFamily="18" charset="0"/>
                <a:cs typeface="Times New Roman" pitchFamily="18" charset="0"/>
              </a:rPr>
              <a:t>  stack looks like</a:t>
            </a:r>
            <a:r>
              <a:rPr lang="en-US" sz="2400" dirty="0" smtClean="0">
                <a:latin typeface="Times New Roman" pitchFamily="18" charset="0"/>
                <a:cs typeface="Times New Roman" pitchFamily="18" charset="0"/>
              </a:rPr>
              <a:t>:</a:t>
            </a:r>
          </a:p>
          <a:p>
            <a:pPr>
              <a:spcBef>
                <a:spcPts val="2376"/>
              </a:spcBef>
            </a:pPr>
            <a:r>
              <a:rPr lang="en-US" sz="2400" dirty="0" smtClean="0">
                <a:latin typeface="Times New Roman" pitchFamily="18" charset="0"/>
                <a:cs typeface="Times New Roman" pitchFamily="18" charset="0"/>
              </a:rPr>
              <a:t>Program P:    </a:t>
            </a:r>
            <a:r>
              <a:rPr lang="en-US" sz="2400" dirty="0" smtClean="0">
                <a:solidFill>
                  <a:srgbClr val="000090"/>
                </a:solidFill>
                <a:latin typeface="Times New Roman" pitchFamily="18" charset="0"/>
                <a:cs typeface="Times New Roman" pitchFamily="18" charset="0"/>
              </a:rPr>
              <a:t>exec(“/bin/</a:t>
            </a:r>
            <a:r>
              <a:rPr lang="en-US" sz="2400" dirty="0" err="1" smtClean="0">
                <a:solidFill>
                  <a:srgbClr val="000090"/>
                </a:solidFill>
                <a:latin typeface="Times New Roman" pitchFamily="18" charset="0"/>
                <a:cs typeface="Times New Roman" pitchFamily="18" charset="0"/>
              </a:rPr>
              <a:t>sh</a:t>
            </a:r>
            <a:r>
              <a:rPr lang="en-US" sz="2400" dirty="0" smtClean="0">
                <a:solidFill>
                  <a:srgbClr val="000090"/>
                </a:solidFill>
                <a:latin typeface="Times New Roman" pitchFamily="18" charset="0"/>
                <a:cs typeface="Times New Roman" pitchFamily="18" charset="0"/>
              </a:rPr>
              <a:t>”)</a:t>
            </a:r>
            <a:endParaRPr lang="en-US" sz="2400" dirty="0">
              <a:solidFill>
                <a:srgbClr val="000090"/>
              </a:solidFill>
              <a:latin typeface="Times New Roman" pitchFamily="18" charset="0"/>
              <a:cs typeface="Times New Roman" pitchFamily="18" charset="0"/>
            </a:endParaRPr>
          </a:p>
          <a:p>
            <a:pPr>
              <a:spcBef>
                <a:spcPts val="2376"/>
              </a:spcBef>
            </a:pPr>
            <a:endParaRPr lang="en-US" sz="2000" dirty="0" smtClean="0">
              <a:latin typeface="Times New Roman" pitchFamily="18" charset="0"/>
              <a:cs typeface="Times New Roman" pitchFamily="18" charset="0"/>
            </a:endParaRPr>
          </a:p>
          <a:p>
            <a:pPr>
              <a:spcBef>
                <a:spcPts val="2376"/>
              </a:spcBef>
            </a:pPr>
            <a:endParaRPr lang="en-US" sz="2000" dirty="0" smtClean="0">
              <a:latin typeface="Times New Roman" pitchFamily="18" charset="0"/>
              <a:cs typeface="Times New Roman" pitchFamily="18" charset="0"/>
            </a:endParaRPr>
          </a:p>
          <a:p>
            <a:pPr>
              <a:spcBef>
                <a:spcPts val="2376"/>
              </a:spcBef>
            </a:pPr>
            <a:r>
              <a:rPr lang="en-US" sz="2000" dirty="0" smtClean="0">
                <a:latin typeface="Times New Roman" pitchFamily="18" charset="0"/>
                <a:cs typeface="Times New Roman" pitchFamily="18" charset="0"/>
              </a:rPr>
              <a:t>When   </a:t>
            </a:r>
            <a:r>
              <a:rPr lang="en-US" sz="2000" dirty="0" err="1">
                <a:solidFill>
                  <a:schemeClr val="tx2"/>
                </a:solidFill>
                <a:latin typeface="Times New Roman" pitchFamily="18" charset="0"/>
                <a:cs typeface="Times New Roman" pitchFamily="18" charset="0"/>
              </a:rPr>
              <a:t>func</a:t>
            </a:r>
            <a:r>
              <a:rPr lang="en-US" sz="2000" dirty="0">
                <a:solidFill>
                  <a:schemeClr val="tx2"/>
                </a:solidFill>
                <a:latin typeface="Times New Roman" pitchFamily="18" charset="0"/>
                <a:cs typeface="Times New Roman" pitchFamily="18" charset="0"/>
              </a:rPr>
              <a:t>()</a:t>
            </a:r>
            <a:r>
              <a:rPr lang="en-US" sz="2000" dirty="0">
                <a:latin typeface="Times New Roman" pitchFamily="18" charset="0"/>
                <a:cs typeface="Times New Roman" pitchFamily="18" charset="0"/>
              </a:rPr>
              <a:t>   exits,  the user </a:t>
            </a:r>
            <a:r>
              <a:rPr lang="en-US" sz="2000" dirty="0" smtClean="0">
                <a:latin typeface="Times New Roman" pitchFamily="18" charset="0"/>
                <a:cs typeface="Times New Roman" pitchFamily="18" charset="0"/>
              </a:rPr>
              <a:t>gets shell  </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Note:  attack code </a:t>
            </a:r>
            <a:r>
              <a:rPr lang="en-US" sz="2000" dirty="0" smtClean="0">
                <a:latin typeface="Times New Roman" pitchFamily="18" charset="0"/>
                <a:cs typeface="Times New Roman" pitchFamily="18" charset="0"/>
              </a:rPr>
              <a:t>P runs </a:t>
            </a:r>
            <a:r>
              <a:rPr lang="en-US" sz="2000" i="1" dirty="0">
                <a:latin typeface="Times New Roman" pitchFamily="18" charset="0"/>
                <a:cs typeface="Times New Roman" pitchFamily="18" charset="0"/>
              </a:rPr>
              <a:t>in stack</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10245" name="Text Box 17"/>
          <p:cNvSpPr txBox="1">
            <a:spLocks noChangeArrowheads="1"/>
          </p:cNvSpPr>
          <p:nvPr/>
        </p:nvSpPr>
        <p:spPr bwMode="auto">
          <a:xfrm>
            <a:off x="609600" y="2895600"/>
            <a:ext cx="3610284" cy="369332"/>
          </a:xfrm>
          <a:prstGeom prst="rect">
            <a:avLst/>
          </a:prstGeom>
          <a:noFill/>
          <a:ln w="9525">
            <a:noFill/>
            <a:miter lim="800000"/>
            <a:headEnd/>
            <a:tailEnd/>
          </a:ln>
        </p:spPr>
        <p:txBody>
          <a:bodyPr wrap="none">
            <a:spAutoFit/>
          </a:bodyPr>
          <a:lstStyle/>
          <a:p>
            <a:pPr eaLnBrk="0" hangingPunct="0">
              <a:spcBef>
                <a:spcPct val="50000"/>
              </a:spcBef>
            </a:pPr>
            <a:r>
              <a:rPr lang="en-US" sz="1800" dirty="0">
                <a:solidFill>
                  <a:schemeClr val="tx1">
                    <a:lumMod val="65000"/>
                    <a:lumOff val="35000"/>
                  </a:schemeClr>
                </a:solidFill>
                <a:latin typeface="Comic Sans MS" pitchFamily="66" charset="0"/>
              </a:rPr>
              <a:t>(exact shell code by Aleph One)</a:t>
            </a:r>
          </a:p>
        </p:txBody>
      </p:sp>
      <p:sp>
        <p:nvSpPr>
          <p:cNvPr id="26" name="Line 18"/>
          <p:cNvSpPr>
            <a:spLocks noChangeShapeType="1"/>
          </p:cNvSpPr>
          <p:nvPr/>
        </p:nvSpPr>
        <p:spPr bwMode="auto">
          <a:xfrm>
            <a:off x="5292804" y="6223001"/>
            <a:ext cx="3072848" cy="0"/>
          </a:xfrm>
          <a:prstGeom prst="line">
            <a:avLst/>
          </a:prstGeom>
          <a:noFill/>
          <a:ln w="76200">
            <a:solidFill>
              <a:schemeClr val="tx1"/>
            </a:solidFill>
            <a:round/>
            <a:headEnd/>
            <a:tailEnd/>
          </a:ln>
        </p:spPr>
        <p:txBody>
          <a:bodyPr wrap="none" anchor="ctr"/>
          <a:lstStyle/>
          <a:p>
            <a:endParaRPr lang="en-US" sz="2000"/>
          </a:p>
        </p:txBody>
      </p:sp>
      <p:sp>
        <p:nvSpPr>
          <p:cNvPr id="27" name="Line 19"/>
          <p:cNvSpPr>
            <a:spLocks noChangeShapeType="1"/>
          </p:cNvSpPr>
          <p:nvPr/>
        </p:nvSpPr>
        <p:spPr bwMode="auto">
          <a:xfrm>
            <a:off x="5343052" y="3378200"/>
            <a:ext cx="3124200" cy="0"/>
          </a:xfrm>
          <a:prstGeom prst="line">
            <a:avLst/>
          </a:prstGeom>
          <a:noFill/>
          <a:ln w="76200">
            <a:solidFill>
              <a:schemeClr val="tx1"/>
            </a:solidFill>
            <a:round/>
            <a:headEnd/>
            <a:tailEnd/>
          </a:ln>
        </p:spPr>
        <p:txBody>
          <a:bodyPr wrap="none" anchor="ctr"/>
          <a:lstStyle/>
          <a:p>
            <a:endParaRPr lang="en-US" sz="2000"/>
          </a:p>
        </p:txBody>
      </p:sp>
      <p:sp>
        <p:nvSpPr>
          <p:cNvPr id="33" name="Line 26"/>
          <p:cNvSpPr>
            <a:spLocks noChangeShapeType="1"/>
          </p:cNvSpPr>
          <p:nvPr/>
        </p:nvSpPr>
        <p:spPr bwMode="auto">
          <a:xfrm flipH="1">
            <a:off x="5597603" y="5657853"/>
            <a:ext cx="2416" cy="717548"/>
          </a:xfrm>
          <a:prstGeom prst="line">
            <a:avLst/>
          </a:prstGeom>
          <a:noFill/>
          <a:ln w="57150">
            <a:solidFill>
              <a:schemeClr val="tx1"/>
            </a:solidFill>
            <a:round/>
            <a:headEnd/>
            <a:tailEnd type="none" w="lg" len="med"/>
          </a:ln>
        </p:spPr>
        <p:txBody>
          <a:bodyPr wrap="none"/>
          <a:lstStyle/>
          <a:p>
            <a:endParaRPr lang="en-US" sz="2000"/>
          </a:p>
        </p:txBody>
      </p:sp>
      <p:sp>
        <p:nvSpPr>
          <p:cNvPr id="34" name="Line 27"/>
          <p:cNvSpPr>
            <a:spLocks noChangeShapeType="1"/>
          </p:cNvSpPr>
          <p:nvPr/>
        </p:nvSpPr>
        <p:spPr bwMode="auto">
          <a:xfrm flipH="1">
            <a:off x="8264605" y="5657851"/>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48" name="Rectangle 47"/>
          <p:cNvSpPr/>
          <p:nvPr/>
        </p:nvSpPr>
        <p:spPr>
          <a:xfrm>
            <a:off x="5622452" y="2209800"/>
            <a:ext cx="2667000" cy="11176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dirty="0">
              <a:solidFill>
                <a:srgbClr val="EEECE1"/>
              </a:solidFill>
            </a:endParaRPr>
          </a:p>
        </p:txBody>
      </p:sp>
      <p:sp>
        <p:nvSpPr>
          <p:cNvPr id="6" name="Rectangle 5"/>
          <p:cNvSpPr/>
          <p:nvPr/>
        </p:nvSpPr>
        <p:spPr>
          <a:xfrm>
            <a:off x="5622452" y="889000"/>
            <a:ext cx="2667000" cy="1320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EEECE1"/>
                </a:solidFill>
              </a:rPr>
              <a:t>Program P</a:t>
            </a:r>
            <a:endParaRPr lang="en-US" sz="2000" b="1" dirty="0">
              <a:solidFill>
                <a:srgbClr val="EEECE1"/>
              </a:solidFill>
            </a:endParaRPr>
          </a:p>
        </p:txBody>
      </p:sp>
      <p:sp>
        <p:nvSpPr>
          <p:cNvPr id="32" name="Line 25"/>
          <p:cNvSpPr>
            <a:spLocks noChangeShapeType="1"/>
          </p:cNvSpPr>
          <p:nvPr/>
        </p:nvSpPr>
        <p:spPr bwMode="auto">
          <a:xfrm flipH="1">
            <a:off x="8267019" y="685801"/>
            <a:ext cx="22432" cy="2794001"/>
          </a:xfrm>
          <a:prstGeom prst="line">
            <a:avLst/>
          </a:prstGeom>
          <a:noFill/>
          <a:ln w="57150">
            <a:solidFill>
              <a:schemeClr val="tx1"/>
            </a:solidFill>
            <a:round/>
            <a:headEnd/>
            <a:tailEnd type="none" w="lg" len="med"/>
          </a:ln>
        </p:spPr>
        <p:txBody>
          <a:bodyPr wrap="none"/>
          <a:lstStyle/>
          <a:p>
            <a:endParaRPr lang="en-US" sz="2000"/>
          </a:p>
        </p:txBody>
      </p:sp>
      <p:sp>
        <p:nvSpPr>
          <p:cNvPr id="31" name="Line 24"/>
          <p:cNvSpPr>
            <a:spLocks noChangeShapeType="1"/>
          </p:cNvSpPr>
          <p:nvPr/>
        </p:nvSpPr>
        <p:spPr bwMode="auto">
          <a:xfrm flipH="1">
            <a:off x="5597604" y="685801"/>
            <a:ext cx="24848" cy="2794001"/>
          </a:xfrm>
          <a:prstGeom prst="line">
            <a:avLst/>
          </a:prstGeom>
          <a:noFill/>
          <a:ln w="57150">
            <a:solidFill>
              <a:schemeClr val="tx1"/>
            </a:solidFill>
            <a:round/>
            <a:headEnd/>
            <a:tailEnd type="none" w="lg" len="med"/>
          </a:ln>
        </p:spPr>
        <p:txBody>
          <a:bodyPr wrap="none"/>
          <a:lstStyle/>
          <a:p>
            <a:endParaRPr lang="en-US" sz="2000"/>
          </a:p>
        </p:txBody>
      </p:sp>
      <p:sp>
        <p:nvSpPr>
          <p:cNvPr id="12" name="Freeform 11"/>
          <p:cNvSpPr/>
          <p:nvPr/>
        </p:nvSpPr>
        <p:spPr>
          <a:xfrm>
            <a:off x="4876800" y="2108200"/>
            <a:ext cx="732952" cy="20066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Rectangle 17"/>
          <p:cNvSpPr>
            <a:spLocks noChangeArrowheads="1"/>
          </p:cNvSpPr>
          <p:nvPr/>
        </p:nvSpPr>
        <p:spPr bwMode="auto">
          <a:xfrm>
            <a:off x="5597604" y="3378201"/>
            <a:ext cx="2667000" cy="2844800"/>
          </a:xfrm>
          <a:prstGeom prst="rect">
            <a:avLst/>
          </a:prstGeom>
          <a:noFill/>
          <a:ln w="57150">
            <a:solidFill>
              <a:schemeClr val="tx1"/>
            </a:solidFill>
            <a:miter lim="800000"/>
            <a:headEnd/>
            <a:tailEnd/>
          </a:ln>
        </p:spPr>
        <p:txBody>
          <a:bodyPr wrap="none" anchor="ctr"/>
          <a:lstStyle/>
          <a:p>
            <a:endParaRPr lang="en-US" sz="2000"/>
          </a:p>
        </p:txBody>
      </p:sp>
      <p:cxnSp>
        <p:nvCxnSpPr>
          <p:cNvPr id="4" name="Straight Arrow Connector 3"/>
          <p:cNvCxnSpPr/>
          <p:nvPr/>
        </p:nvCxnSpPr>
        <p:spPr>
          <a:xfrm flipV="1">
            <a:off x="8670452" y="1193800"/>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374676" y="5969000"/>
            <a:ext cx="530915" cy="369332"/>
          </a:xfrm>
          <a:prstGeom prst="rect">
            <a:avLst/>
          </a:prstGeom>
          <a:noFill/>
        </p:spPr>
        <p:txBody>
          <a:bodyPr wrap="none" rtlCol="0">
            <a:spAutoFit/>
          </a:bodyPr>
          <a:lstStyle/>
          <a:p>
            <a:r>
              <a:rPr lang="en-US" dirty="0" smtClean="0"/>
              <a:t>low</a:t>
            </a:r>
            <a:endParaRPr lang="en-US" dirty="0"/>
          </a:p>
        </p:txBody>
      </p:sp>
      <p:sp>
        <p:nvSpPr>
          <p:cNvPr id="24" name="TextBox 23"/>
          <p:cNvSpPr txBox="1"/>
          <p:nvPr/>
        </p:nvSpPr>
        <p:spPr>
          <a:xfrm>
            <a:off x="8374675" y="787400"/>
            <a:ext cx="620683" cy="369332"/>
          </a:xfrm>
          <a:prstGeom prst="rect">
            <a:avLst/>
          </a:prstGeom>
          <a:noFill/>
        </p:spPr>
        <p:txBody>
          <a:bodyPr wrap="none" rtlCol="0">
            <a:spAutoFit/>
          </a:bodyPr>
          <a:lstStyle/>
          <a:p>
            <a:r>
              <a:rPr lang="en-US" dirty="0" smtClean="0"/>
              <a:t>high</a:t>
            </a:r>
            <a:endParaRPr lang="en-US" dirty="0"/>
          </a:p>
        </p:txBody>
      </p:sp>
      <p:sp>
        <p:nvSpPr>
          <p:cNvPr id="28" name="Footer Placeholder 27"/>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733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04800"/>
            <a:ext cx="3962400" cy="711200"/>
          </a:xfrm>
        </p:spPr>
        <p:txBody>
          <a:bodyPr>
            <a:normAutofit fontScale="90000"/>
          </a:bodyPr>
          <a:lstStyle/>
          <a:p>
            <a:r>
              <a:rPr lang="en-US" dirty="0" smtClean="0">
                <a:solidFill>
                  <a:schemeClr val="tx1"/>
                </a:solidFill>
                <a:latin typeface="Times New Roman" pitchFamily="18" charset="0"/>
                <a:cs typeface="Times New Roman" pitchFamily="18" charset="0"/>
              </a:rPr>
              <a:t>The NOP slide</a:t>
            </a:r>
            <a:endParaRPr lang="en-US" dirty="0">
              <a:solidFill>
                <a:schemeClr val="tx1"/>
              </a:solidFill>
              <a:latin typeface="Times New Roman" pitchFamily="18" charset="0"/>
              <a:cs typeface="Times New Roman" pitchFamily="18" charset="0"/>
            </a:endParaRPr>
          </a:p>
        </p:txBody>
      </p:sp>
      <p:sp>
        <p:nvSpPr>
          <p:cNvPr id="2" name="Content Placeholder 1"/>
          <p:cNvSpPr>
            <a:spLocks noGrp="1"/>
          </p:cNvSpPr>
          <p:nvPr>
            <p:ph sz="half" idx="1"/>
          </p:nvPr>
        </p:nvSpPr>
        <p:spPr>
          <a:xfrm>
            <a:off x="304800" y="1295400"/>
            <a:ext cx="4572000" cy="4876799"/>
          </a:xfrm>
        </p:spPr>
        <p:txBody>
          <a:bodyPr>
            <a:normAutofit/>
          </a:bodyPr>
          <a:lstStyle/>
          <a:p>
            <a:pPr marL="0" indent="0">
              <a:buNone/>
            </a:pPr>
            <a:r>
              <a:rPr lang="en-US" sz="2400" dirty="0" smtClean="0">
                <a:latin typeface="Times New Roman" pitchFamily="18" charset="0"/>
                <a:cs typeface="Times New Roman" pitchFamily="18" charset="0"/>
              </a:rPr>
              <a:t>Problem:   how does attacker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determine ret-address?</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Solution:   NOP slide</a:t>
            </a:r>
          </a:p>
          <a:p>
            <a:pPr>
              <a:spcBef>
                <a:spcPts val="1080"/>
              </a:spcBef>
            </a:pPr>
            <a:r>
              <a:rPr lang="en-US" sz="2000" dirty="0" smtClean="0">
                <a:latin typeface="Times New Roman" pitchFamily="18" charset="0"/>
                <a:cs typeface="Times New Roman" pitchFamily="18" charset="0"/>
              </a:rPr>
              <a:t>Guess approximate stack </a:t>
            </a:r>
            <a:r>
              <a:rPr lang="en-US" sz="2000" dirty="0">
                <a:latin typeface="Times New Roman" pitchFamily="18" charset="0"/>
                <a:cs typeface="Times New Roman" pitchFamily="18" charset="0"/>
              </a:rPr>
              <a:t>state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when </a:t>
            </a:r>
            <a:r>
              <a:rPr lang="en-US" sz="2000" dirty="0" err="1">
                <a:solidFill>
                  <a:schemeClr val="tx2"/>
                </a:solidFill>
                <a:latin typeface="Times New Roman" pitchFamily="18" charset="0"/>
                <a:cs typeface="Times New Roman" pitchFamily="18" charset="0"/>
              </a:rPr>
              <a:t>func</a:t>
            </a:r>
            <a:r>
              <a:rPr lang="en-US" sz="2000" dirty="0">
                <a:solidFill>
                  <a:schemeClr val="tx2"/>
                </a:solidFill>
                <a:latin typeface="Times New Roman" pitchFamily="18" charset="0"/>
                <a:cs typeface="Times New Roman" pitchFamily="18" charset="0"/>
              </a:rPr>
              <a:t>()</a:t>
            </a:r>
            <a:r>
              <a:rPr lang="en-US" sz="2000" dirty="0">
                <a:latin typeface="Times New Roman" pitchFamily="18" charset="0"/>
                <a:cs typeface="Times New Roman" pitchFamily="18" charset="0"/>
              </a:rPr>
              <a:t> is </a:t>
            </a:r>
            <a:r>
              <a:rPr lang="en-US" sz="2000" dirty="0" smtClean="0">
                <a:latin typeface="Times New Roman" pitchFamily="18" charset="0"/>
                <a:cs typeface="Times New Roman" pitchFamily="18" charset="0"/>
              </a:rPr>
              <a:t>called</a:t>
            </a:r>
          </a:p>
          <a:p>
            <a:pPr>
              <a:spcBef>
                <a:spcPts val="1080"/>
              </a:spcBef>
            </a:pPr>
            <a:r>
              <a:rPr lang="en-US" sz="2000" dirty="0" smtClean="0">
                <a:latin typeface="Times New Roman" pitchFamily="18" charset="0"/>
                <a:cs typeface="Times New Roman" pitchFamily="18" charset="0"/>
              </a:rPr>
              <a:t>Insert many NOPs before program P:</a:t>
            </a:r>
          </a:p>
          <a:p>
            <a:pPr marL="0" inden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nop</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xor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eax,eax</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inc</a:t>
            </a:r>
            <a:r>
              <a:rPr lang="en-US" sz="2000" dirty="0" smtClean="0">
                <a:latin typeface="Times New Roman" pitchFamily="18" charset="0"/>
                <a:cs typeface="Times New Roman" pitchFamily="18" charset="0"/>
              </a:rPr>
              <a:t> ax</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7" name="Rectangle 4"/>
          <p:cNvSpPr>
            <a:spLocks noChangeArrowheads="1"/>
          </p:cNvSpPr>
          <p:nvPr/>
        </p:nvSpPr>
        <p:spPr bwMode="auto">
          <a:xfrm>
            <a:off x="5546252" y="33527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8" name="Rectangle 6"/>
          <p:cNvSpPr>
            <a:spLocks noChangeArrowheads="1"/>
          </p:cNvSpPr>
          <p:nvPr/>
        </p:nvSpPr>
        <p:spPr bwMode="auto">
          <a:xfrm>
            <a:off x="5521404" y="4673599"/>
            <a:ext cx="2667000" cy="1524000"/>
          </a:xfrm>
          <a:prstGeom prst="rect">
            <a:avLst/>
          </a:prstGeom>
          <a:solidFill>
            <a:srgbClr val="FF0000"/>
          </a:solidFill>
          <a:ln w="9525">
            <a:solidFill>
              <a:schemeClr val="tx1"/>
            </a:solidFill>
            <a:miter lim="800000"/>
            <a:headEnd/>
            <a:tailEnd/>
          </a:ln>
        </p:spPr>
        <p:txBody>
          <a:bodyPr wrap="none" anchor="ctr"/>
          <a:lstStyle/>
          <a:p>
            <a:pPr algn="ctr" eaLnBrk="0" hangingPunct="0">
              <a:spcBef>
                <a:spcPct val="50000"/>
              </a:spcBef>
            </a:pPr>
            <a:endParaRPr lang="en-US" sz="2000" dirty="0"/>
          </a:p>
        </p:txBody>
      </p:sp>
      <p:sp>
        <p:nvSpPr>
          <p:cNvPr id="9" name="Rectangle 6"/>
          <p:cNvSpPr>
            <a:spLocks noChangeArrowheads="1"/>
          </p:cNvSpPr>
          <p:nvPr/>
        </p:nvSpPr>
        <p:spPr bwMode="auto">
          <a:xfrm>
            <a:off x="5546252" y="4673599"/>
            <a:ext cx="2667000" cy="1524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rgbClr val="EEECE1"/>
                </a:solidFill>
              </a:rPr>
              <a:t>c</a:t>
            </a:r>
            <a:r>
              <a:rPr lang="en-US" sz="2000" dirty="0" smtClean="0">
                <a:solidFill>
                  <a:srgbClr val="EEECE1"/>
                </a:solidFill>
              </a:rPr>
              <a:t>har </a:t>
            </a:r>
            <a:r>
              <a:rPr lang="en-US" sz="2000" dirty="0" err="1" smtClean="0">
                <a:solidFill>
                  <a:srgbClr val="EEECE1"/>
                </a:solidFill>
              </a:rPr>
              <a:t>buf</a:t>
            </a:r>
            <a:r>
              <a:rPr lang="en-US" sz="2000" dirty="0" smtClean="0">
                <a:solidFill>
                  <a:srgbClr val="EEECE1"/>
                </a:solidFill>
              </a:rPr>
              <a:t>[128]</a:t>
            </a:r>
            <a:endParaRPr lang="en-US" sz="2000" dirty="0">
              <a:solidFill>
                <a:srgbClr val="EEECE1"/>
              </a:solidFill>
            </a:endParaRPr>
          </a:p>
        </p:txBody>
      </p:sp>
      <p:sp>
        <p:nvSpPr>
          <p:cNvPr id="10" name="Rectangle 4"/>
          <p:cNvSpPr>
            <a:spLocks noChangeArrowheads="1"/>
          </p:cNvSpPr>
          <p:nvPr/>
        </p:nvSpPr>
        <p:spPr bwMode="auto">
          <a:xfrm>
            <a:off x="5546252" y="38099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bg2"/>
                </a:solidFill>
              </a:rPr>
              <a:t>r</a:t>
            </a:r>
            <a:r>
              <a:rPr lang="en-US" sz="2000" dirty="0" smtClean="0">
                <a:solidFill>
                  <a:schemeClr val="bg2"/>
                </a:solidFill>
              </a:rPr>
              <a:t>eturn </a:t>
            </a:r>
            <a:r>
              <a:rPr lang="en-US" sz="2000" dirty="0">
                <a:solidFill>
                  <a:schemeClr val="bg2"/>
                </a:solidFill>
              </a:rPr>
              <a:t>address</a:t>
            </a:r>
          </a:p>
        </p:txBody>
      </p:sp>
      <p:sp>
        <p:nvSpPr>
          <p:cNvPr id="11" name="Rectangle 5"/>
          <p:cNvSpPr>
            <a:spLocks noChangeArrowheads="1"/>
          </p:cNvSpPr>
          <p:nvPr/>
        </p:nvSpPr>
        <p:spPr bwMode="auto">
          <a:xfrm>
            <a:off x="5546252" y="4216399"/>
            <a:ext cx="2667000" cy="457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000" dirty="0">
              <a:solidFill>
                <a:srgbClr val="EEECE1"/>
              </a:solidFill>
            </a:endParaRPr>
          </a:p>
        </p:txBody>
      </p:sp>
      <p:sp>
        <p:nvSpPr>
          <p:cNvPr id="12" name="Line 18"/>
          <p:cNvSpPr>
            <a:spLocks noChangeShapeType="1"/>
          </p:cNvSpPr>
          <p:nvPr/>
        </p:nvSpPr>
        <p:spPr bwMode="auto">
          <a:xfrm>
            <a:off x="5216604" y="6146800"/>
            <a:ext cx="3072848" cy="0"/>
          </a:xfrm>
          <a:prstGeom prst="line">
            <a:avLst/>
          </a:prstGeom>
          <a:noFill/>
          <a:ln w="76200">
            <a:solidFill>
              <a:schemeClr val="tx1"/>
            </a:solidFill>
            <a:round/>
            <a:headEnd/>
            <a:tailEnd/>
          </a:ln>
        </p:spPr>
        <p:txBody>
          <a:bodyPr wrap="none" anchor="ctr"/>
          <a:lstStyle/>
          <a:p>
            <a:endParaRPr lang="en-US" sz="2000"/>
          </a:p>
        </p:txBody>
      </p:sp>
      <p:sp>
        <p:nvSpPr>
          <p:cNvPr id="13" name="Line 19"/>
          <p:cNvSpPr>
            <a:spLocks noChangeShapeType="1"/>
          </p:cNvSpPr>
          <p:nvPr/>
        </p:nvSpPr>
        <p:spPr bwMode="auto">
          <a:xfrm>
            <a:off x="5266852" y="3301999"/>
            <a:ext cx="3124200" cy="0"/>
          </a:xfrm>
          <a:prstGeom prst="line">
            <a:avLst/>
          </a:prstGeom>
          <a:noFill/>
          <a:ln w="76200">
            <a:solidFill>
              <a:schemeClr val="tx1"/>
            </a:solidFill>
            <a:round/>
            <a:headEnd/>
            <a:tailEnd/>
          </a:ln>
        </p:spPr>
        <p:txBody>
          <a:bodyPr wrap="none" anchor="ctr"/>
          <a:lstStyle/>
          <a:p>
            <a:endParaRPr lang="en-US" sz="2000"/>
          </a:p>
        </p:txBody>
      </p:sp>
      <p:sp>
        <p:nvSpPr>
          <p:cNvPr id="14" name="Line 26"/>
          <p:cNvSpPr>
            <a:spLocks noChangeShapeType="1"/>
          </p:cNvSpPr>
          <p:nvPr/>
        </p:nvSpPr>
        <p:spPr bwMode="auto">
          <a:xfrm flipH="1">
            <a:off x="5521403" y="5581652"/>
            <a:ext cx="2416" cy="717548"/>
          </a:xfrm>
          <a:prstGeom prst="line">
            <a:avLst/>
          </a:prstGeom>
          <a:noFill/>
          <a:ln w="57150">
            <a:solidFill>
              <a:schemeClr val="tx1"/>
            </a:solidFill>
            <a:round/>
            <a:headEnd/>
            <a:tailEnd type="none" w="lg" len="med"/>
          </a:ln>
        </p:spPr>
        <p:txBody>
          <a:bodyPr wrap="none"/>
          <a:lstStyle/>
          <a:p>
            <a:endParaRPr lang="en-US" sz="2000"/>
          </a:p>
        </p:txBody>
      </p:sp>
      <p:sp>
        <p:nvSpPr>
          <p:cNvPr id="15" name="Line 27"/>
          <p:cNvSpPr>
            <a:spLocks noChangeShapeType="1"/>
          </p:cNvSpPr>
          <p:nvPr/>
        </p:nvSpPr>
        <p:spPr bwMode="auto">
          <a:xfrm flipH="1">
            <a:off x="8188405" y="5581650"/>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16" name="Rectangle 15"/>
          <p:cNvSpPr/>
          <p:nvPr/>
        </p:nvSpPr>
        <p:spPr>
          <a:xfrm>
            <a:off x="5546252" y="2133599"/>
            <a:ext cx="2667000" cy="11176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EEECE1"/>
                </a:solidFill>
              </a:rPr>
              <a:t>NOP Slide</a:t>
            </a:r>
            <a:endParaRPr lang="en-US" sz="2000" b="1" dirty="0">
              <a:solidFill>
                <a:srgbClr val="EEECE1"/>
              </a:solidFill>
            </a:endParaRPr>
          </a:p>
        </p:txBody>
      </p:sp>
      <p:sp>
        <p:nvSpPr>
          <p:cNvPr id="17" name="Rectangle 16"/>
          <p:cNvSpPr/>
          <p:nvPr/>
        </p:nvSpPr>
        <p:spPr>
          <a:xfrm>
            <a:off x="5546252" y="812799"/>
            <a:ext cx="2667000" cy="132080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rgbClr val="EEECE1"/>
                </a:solidFill>
              </a:rPr>
              <a:t>Program P</a:t>
            </a:r>
            <a:endParaRPr lang="en-US" sz="2000" b="1" dirty="0">
              <a:solidFill>
                <a:srgbClr val="EEECE1"/>
              </a:solidFill>
            </a:endParaRPr>
          </a:p>
        </p:txBody>
      </p:sp>
      <p:sp>
        <p:nvSpPr>
          <p:cNvPr id="18" name="Line 25"/>
          <p:cNvSpPr>
            <a:spLocks noChangeShapeType="1"/>
          </p:cNvSpPr>
          <p:nvPr/>
        </p:nvSpPr>
        <p:spPr bwMode="auto">
          <a:xfrm flipH="1">
            <a:off x="8190819" y="609600"/>
            <a:ext cx="22432" cy="2794001"/>
          </a:xfrm>
          <a:prstGeom prst="line">
            <a:avLst/>
          </a:prstGeom>
          <a:noFill/>
          <a:ln w="57150">
            <a:solidFill>
              <a:schemeClr val="tx1"/>
            </a:solidFill>
            <a:round/>
            <a:headEnd/>
            <a:tailEnd type="none" w="lg" len="med"/>
          </a:ln>
        </p:spPr>
        <p:txBody>
          <a:bodyPr wrap="none"/>
          <a:lstStyle/>
          <a:p>
            <a:endParaRPr lang="en-US" sz="2000"/>
          </a:p>
        </p:txBody>
      </p:sp>
      <p:sp>
        <p:nvSpPr>
          <p:cNvPr id="19" name="Line 24"/>
          <p:cNvSpPr>
            <a:spLocks noChangeShapeType="1"/>
          </p:cNvSpPr>
          <p:nvPr/>
        </p:nvSpPr>
        <p:spPr bwMode="auto">
          <a:xfrm flipH="1">
            <a:off x="5521404" y="609600"/>
            <a:ext cx="24848" cy="2794001"/>
          </a:xfrm>
          <a:prstGeom prst="line">
            <a:avLst/>
          </a:prstGeom>
          <a:noFill/>
          <a:ln w="57150">
            <a:solidFill>
              <a:schemeClr val="tx1"/>
            </a:solidFill>
            <a:round/>
            <a:headEnd/>
            <a:tailEnd type="none" w="lg" len="med"/>
          </a:ln>
        </p:spPr>
        <p:txBody>
          <a:bodyPr wrap="none"/>
          <a:lstStyle/>
          <a:p>
            <a:endParaRPr lang="en-US" sz="2000"/>
          </a:p>
        </p:txBody>
      </p:sp>
      <p:sp>
        <p:nvSpPr>
          <p:cNvPr id="20" name="Freeform 19"/>
          <p:cNvSpPr/>
          <p:nvPr/>
        </p:nvSpPr>
        <p:spPr>
          <a:xfrm>
            <a:off x="4800600" y="2641599"/>
            <a:ext cx="732952" cy="1397000"/>
          </a:xfrm>
          <a:custGeom>
            <a:avLst/>
            <a:gdLst>
              <a:gd name="connsiteX0" fmla="*/ 732952 w 732952"/>
              <a:gd name="connsiteY0" fmla="*/ 1155700 h 1155700"/>
              <a:gd name="connsiteX1" fmla="*/ 466252 w 732952"/>
              <a:gd name="connsiteY1" fmla="*/ 965200 h 1155700"/>
              <a:gd name="connsiteX2" fmla="*/ 47152 w 732952"/>
              <a:gd name="connsiteY2" fmla="*/ 635000 h 1155700"/>
              <a:gd name="connsiteX3" fmla="*/ 72552 w 732952"/>
              <a:gd name="connsiteY3" fmla="*/ 203200 h 1155700"/>
              <a:gd name="connsiteX4" fmla="*/ 605952 w 732952"/>
              <a:gd name="connsiteY4" fmla="*/ 0 h 115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952" h="1155700">
                <a:moveTo>
                  <a:pt x="732952" y="1155700"/>
                </a:moveTo>
                <a:cubicBezTo>
                  <a:pt x="656752" y="1103841"/>
                  <a:pt x="580552" y="1051983"/>
                  <a:pt x="466252" y="965200"/>
                </a:cubicBezTo>
                <a:cubicBezTo>
                  <a:pt x="351952" y="878417"/>
                  <a:pt x="112769" y="762000"/>
                  <a:pt x="47152" y="635000"/>
                </a:cubicBezTo>
                <a:cubicBezTo>
                  <a:pt x="-18465" y="508000"/>
                  <a:pt x="-20581" y="309033"/>
                  <a:pt x="72552" y="203200"/>
                </a:cubicBezTo>
                <a:cubicBezTo>
                  <a:pt x="165685" y="97367"/>
                  <a:pt x="605952" y="0"/>
                  <a:pt x="605952" y="0"/>
                </a:cubicBezTo>
              </a:path>
            </a:pathLst>
          </a:custGeom>
          <a:ln w="57150" cmpd="sng">
            <a:solidFill>
              <a:srgbClr val="00009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ectangle 17"/>
          <p:cNvSpPr>
            <a:spLocks noChangeArrowheads="1"/>
          </p:cNvSpPr>
          <p:nvPr/>
        </p:nvSpPr>
        <p:spPr bwMode="auto">
          <a:xfrm>
            <a:off x="5521404" y="3302000"/>
            <a:ext cx="2667000" cy="2844800"/>
          </a:xfrm>
          <a:prstGeom prst="rect">
            <a:avLst/>
          </a:prstGeom>
          <a:noFill/>
          <a:ln w="57150">
            <a:solidFill>
              <a:schemeClr val="tx1"/>
            </a:solidFill>
            <a:miter lim="800000"/>
            <a:headEnd/>
            <a:tailEnd/>
          </a:ln>
        </p:spPr>
        <p:txBody>
          <a:bodyPr wrap="none" anchor="ctr"/>
          <a:lstStyle/>
          <a:p>
            <a:endParaRPr lang="en-US" sz="2000"/>
          </a:p>
        </p:txBody>
      </p:sp>
      <p:sp>
        <p:nvSpPr>
          <p:cNvPr id="23" name="Line 27"/>
          <p:cNvSpPr>
            <a:spLocks noChangeShapeType="1"/>
          </p:cNvSpPr>
          <p:nvPr/>
        </p:nvSpPr>
        <p:spPr bwMode="auto">
          <a:xfrm flipH="1">
            <a:off x="8188405" y="5581650"/>
            <a:ext cx="2416" cy="717549"/>
          </a:xfrm>
          <a:prstGeom prst="line">
            <a:avLst/>
          </a:prstGeom>
          <a:noFill/>
          <a:ln w="57150">
            <a:solidFill>
              <a:schemeClr val="tx1"/>
            </a:solidFill>
            <a:round/>
            <a:headEnd/>
            <a:tailEnd type="none" w="lg" len="med"/>
          </a:ln>
        </p:spPr>
        <p:txBody>
          <a:bodyPr wrap="none"/>
          <a:lstStyle/>
          <a:p>
            <a:endParaRPr lang="en-US" sz="2000"/>
          </a:p>
        </p:txBody>
      </p:sp>
      <p:sp>
        <p:nvSpPr>
          <p:cNvPr id="24" name="Line 25"/>
          <p:cNvSpPr>
            <a:spLocks noChangeShapeType="1"/>
          </p:cNvSpPr>
          <p:nvPr/>
        </p:nvSpPr>
        <p:spPr bwMode="auto">
          <a:xfrm flipH="1">
            <a:off x="8190819" y="609600"/>
            <a:ext cx="22432" cy="2794001"/>
          </a:xfrm>
          <a:prstGeom prst="line">
            <a:avLst/>
          </a:prstGeom>
          <a:noFill/>
          <a:ln w="57150">
            <a:solidFill>
              <a:schemeClr val="tx1"/>
            </a:solidFill>
            <a:round/>
            <a:headEnd/>
            <a:tailEnd type="none" w="lg" len="med"/>
          </a:ln>
        </p:spPr>
        <p:txBody>
          <a:bodyPr wrap="none"/>
          <a:lstStyle/>
          <a:p>
            <a:endParaRPr lang="en-US" sz="2000"/>
          </a:p>
        </p:txBody>
      </p:sp>
      <p:cxnSp>
        <p:nvCxnSpPr>
          <p:cNvPr id="25" name="Straight Arrow Connector 24"/>
          <p:cNvCxnSpPr/>
          <p:nvPr/>
        </p:nvCxnSpPr>
        <p:spPr>
          <a:xfrm flipV="1">
            <a:off x="8594252" y="1117599"/>
            <a:ext cx="0" cy="4876800"/>
          </a:xfrm>
          <a:prstGeom prst="straightConnector1">
            <a:avLst/>
          </a:prstGeom>
          <a:ln w="38100" cmpd="sng">
            <a:solidFill>
              <a:srgbClr val="0000FF"/>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8298476" y="5892799"/>
            <a:ext cx="530915" cy="369332"/>
          </a:xfrm>
          <a:prstGeom prst="rect">
            <a:avLst/>
          </a:prstGeom>
          <a:noFill/>
        </p:spPr>
        <p:txBody>
          <a:bodyPr wrap="none" rtlCol="0">
            <a:spAutoFit/>
          </a:bodyPr>
          <a:lstStyle/>
          <a:p>
            <a:r>
              <a:rPr lang="en-US" dirty="0" smtClean="0"/>
              <a:t>low</a:t>
            </a:r>
            <a:endParaRPr lang="en-US" dirty="0"/>
          </a:p>
        </p:txBody>
      </p:sp>
      <p:sp>
        <p:nvSpPr>
          <p:cNvPr id="27" name="TextBox 26"/>
          <p:cNvSpPr txBox="1"/>
          <p:nvPr/>
        </p:nvSpPr>
        <p:spPr>
          <a:xfrm>
            <a:off x="8298475" y="711199"/>
            <a:ext cx="620683" cy="369332"/>
          </a:xfrm>
          <a:prstGeom prst="rect">
            <a:avLst/>
          </a:prstGeom>
          <a:noFill/>
        </p:spPr>
        <p:txBody>
          <a:bodyPr wrap="none" rtlCol="0">
            <a:spAutoFit/>
          </a:bodyPr>
          <a:lstStyle/>
          <a:p>
            <a:r>
              <a:rPr lang="en-US" dirty="0" smtClean="0"/>
              <a:t>high</a:t>
            </a:r>
            <a:endParaRPr lang="en-US" dirty="0"/>
          </a:p>
        </p:txBody>
      </p:sp>
      <p:sp>
        <p:nvSpPr>
          <p:cNvPr id="29" name="Footer Placeholder 28"/>
          <p:cNvSpPr>
            <a:spLocks noGrp="1"/>
          </p:cNvSpPr>
          <p:nvPr>
            <p:ph type="ftr" sz="quarter" idx="11"/>
          </p:nvPr>
        </p:nvSpPr>
        <p:spPr/>
        <p:txBody>
          <a:bodyPr/>
          <a:lstStyle/>
          <a:p>
            <a:r>
              <a:rPr lang="en-US" smtClean="0"/>
              <a:t>FAST-NUCES</a:t>
            </a:r>
            <a:endParaRPr lang="en-US"/>
          </a:p>
        </p:txBody>
      </p:sp>
      <p:pic>
        <p:nvPicPr>
          <p:cNvPr id="30" name="Picture 2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06835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228600"/>
            <a:ext cx="8229600" cy="685800"/>
          </a:xfrm>
        </p:spPr>
        <p:txBody>
          <a:bodyPr>
            <a:normAutofit/>
          </a:bodyPr>
          <a:lstStyle/>
          <a:p>
            <a:r>
              <a:rPr lang="en-US" sz="3600" dirty="0" smtClean="0">
                <a:solidFill>
                  <a:schemeClr val="tx1"/>
                </a:solidFill>
                <a:latin typeface="Times New Roman" pitchFamily="18" charset="0"/>
                <a:cs typeface="Times New Roman" pitchFamily="18" charset="0"/>
              </a:rPr>
              <a:t>Details and examples</a:t>
            </a:r>
          </a:p>
        </p:txBody>
      </p:sp>
      <p:sp>
        <p:nvSpPr>
          <p:cNvPr id="12291" name="Rectangle 3" descr="Rectangle: Click to edit Master text styles&#10;Second level&#10;Third level&#10;Fourth level&#10;Fifth level"/>
          <p:cNvSpPr>
            <a:spLocks noGrp="1" noChangeArrowheads="1"/>
          </p:cNvSpPr>
          <p:nvPr>
            <p:ph type="body" idx="1"/>
          </p:nvPr>
        </p:nvSpPr>
        <p:spPr>
          <a:xfrm>
            <a:off x="304800" y="1295400"/>
            <a:ext cx="8686800" cy="5562600"/>
          </a:xfrm>
        </p:spPr>
        <p:txBody>
          <a:bodyPr>
            <a:normAutofit/>
          </a:bodyPr>
          <a:lstStyle/>
          <a:p>
            <a:pPr>
              <a:spcBef>
                <a:spcPct val="100000"/>
              </a:spcBef>
            </a:pPr>
            <a:r>
              <a:rPr lang="en-US" sz="2800" dirty="0" smtClean="0">
                <a:latin typeface="Times New Roman" pitchFamily="18" charset="0"/>
                <a:cs typeface="Times New Roman" pitchFamily="18" charset="0"/>
              </a:rPr>
              <a:t>Some complications:</a:t>
            </a:r>
          </a:p>
          <a:p>
            <a:pPr lvl="1"/>
            <a:r>
              <a:rPr lang="en-US" dirty="0" smtClean="0">
                <a:latin typeface="Times New Roman" pitchFamily="18" charset="0"/>
                <a:cs typeface="Times New Roman" pitchFamily="18" charset="0"/>
              </a:rPr>
              <a:t>Program   P  should not contain the ‘\0’  character.</a:t>
            </a:r>
          </a:p>
          <a:p>
            <a:pPr lvl="1"/>
            <a:r>
              <a:rPr lang="en-US" dirty="0" smtClean="0">
                <a:latin typeface="Times New Roman" pitchFamily="18" charset="0"/>
                <a:cs typeface="Times New Roman" pitchFamily="18" charset="0"/>
              </a:rPr>
              <a:t>Overflow should not crash program before  </a:t>
            </a:r>
            <a:r>
              <a:rPr lang="en-US" dirty="0" err="1" smtClean="0">
                <a:latin typeface="Times New Roman" pitchFamily="18" charset="0"/>
                <a:cs typeface="Times New Roman" pitchFamily="18" charset="0"/>
              </a:rPr>
              <a:t>func</a:t>
            </a:r>
            <a:r>
              <a:rPr lang="en-US" dirty="0" smtClean="0">
                <a:latin typeface="Times New Roman" pitchFamily="18" charset="0"/>
                <a:cs typeface="Times New Roman" pitchFamily="18" charset="0"/>
              </a:rPr>
              <a:t>()  exists.</a:t>
            </a:r>
          </a:p>
          <a:p>
            <a:pPr>
              <a:spcBef>
                <a:spcPct val="100000"/>
              </a:spcBef>
            </a:pPr>
            <a:r>
              <a:rPr lang="en-US" sz="2800" dirty="0" smtClean="0">
                <a:latin typeface="Times New Roman" pitchFamily="18" charset="0"/>
                <a:cs typeface="Times New Roman" pitchFamily="18" charset="0"/>
              </a:rPr>
              <a:t>Sample </a:t>
            </a:r>
            <a:r>
              <a:rPr lang="en-US" sz="2800" u="sng" dirty="0" smtClean="0">
                <a:latin typeface="Times New Roman" pitchFamily="18" charset="0"/>
                <a:cs typeface="Times New Roman" pitchFamily="18" charset="0"/>
              </a:rPr>
              <a:t>remote</a:t>
            </a:r>
            <a:r>
              <a:rPr lang="en-US" sz="2800" dirty="0" smtClean="0">
                <a:latin typeface="Times New Roman" pitchFamily="18" charset="0"/>
                <a:cs typeface="Times New Roman" pitchFamily="18" charset="0"/>
              </a:rPr>
              <a:t> stack smashing overflows:</a:t>
            </a:r>
          </a:p>
          <a:p>
            <a:pPr lvl="1">
              <a:lnSpc>
                <a:spcPct val="110000"/>
              </a:lnSpc>
            </a:pPr>
            <a:r>
              <a:rPr lang="en-US" sz="2400" dirty="0" smtClean="0">
                <a:latin typeface="Times New Roman" pitchFamily="18" charset="0"/>
                <a:cs typeface="Times New Roman" pitchFamily="18" charset="0"/>
              </a:rPr>
              <a:t>(2007)  Overflow in Windows animated cursors (ANI).     </a:t>
            </a:r>
            <a:r>
              <a:rPr lang="en-US" sz="2200" dirty="0" err="1" smtClean="0">
                <a:solidFill>
                  <a:srgbClr val="000090"/>
                </a:solidFill>
                <a:latin typeface="Times New Roman" pitchFamily="18" charset="0"/>
                <a:cs typeface="Times New Roman" pitchFamily="18" charset="0"/>
              </a:rPr>
              <a:t>LoadAniIcon</a:t>
            </a:r>
            <a:r>
              <a:rPr lang="en-US" sz="2200" dirty="0" smtClean="0">
                <a:solidFill>
                  <a:srgbClr val="000090"/>
                </a:solidFill>
                <a:latin typeface="Times New Roman" pitchFamily="18" charset="0"/>
                <a:cs typeface="Times New Roman" pitchFamily="18" charset="0"/>
              </a:rPr>
              <a:t>()</a:t>
            </a:r>
            <a:endParaRPr lang="en-US" sz="2400" dirty="0" smtClean="0">
              <a:solidFill>
                <a:srgbClr val="000090"/>
              </a:solidFill>
              <a:latin typeface="Times New Roman" pitchFamily="18" charset="0"/>
              <a:cs typeface="Times New Roman" pitchFamily="18" charset="0"/>
            </a:endParaRPr>
          </a:p>
          <a:p>
            <a:pPr lvl="1">
              <a:lnSpc>
                <a:spcPct val="130000"/>
              </a:lnSpc>
            </a:pPr>
            <a:r>
              <a:rPr lang="en-US" sz="2400" dirty="0" smtClean="0">
                <a:latin typeface="Times New Roman" pitchFamily="18" charset="0"/>
                <a:cs typeface="Times New Roman" pitchFamily="18" charset="0"/>
              </a:rPr>
              <a:t>(2005)  Overflow in Symantec Virus Detection</a:t>
            </a:r>
          </a:p>
          <a:p>
            <a:pPr lvl="2">
              <a:lnSpc>
                <a:spcPct val="140000"/>
              </a:lnSpc>
              <a:buFont typeface="Wingdings" pitchFamily="2" charset="2"/>
              <a:buNone/>
            </a:pPr>
            <a:r>
              <a:rPr lang="en-US" dirty="0" smtClean="0">
                <a:latin typeface="Times New Roman" pitchFamily="18" charset="0"/>
                <a:cs typeface="Times New Roman" pitchFamily="18" charset="0"/>
              </a:rPr>
              <a:t>	</a:t>
            </a:r>
            <a:r>
              <a:rPr lang="en-US" sz="2200" dirty="0" err="1" smtClean="0">
                <a:solidFill>
                  <a:srgbClr val="000090"/>
                </a:solidFill>
                <a:latin typeface="Times New Roman" pitchFamily="18" charset="0"/>
                <a:cs typeface="Times New Roman" pitchFamily="18" charset="0"/>
              </a:rPr>
              <a:t>test.GetPrivateProfileString</a:t>
            </a:r>
            <a:r>
              <a:rPr lang="en-US" sz="2200" dirty="0" smtClean="0">
                <a:solidFill>
                  <a:srgbClr val="000090"/>
                </a:solidFill>
                <a:latin typeface="Times New Roman" pitchFamily="18" charset="0"/>
                <a:cs typeface="Times New Roman" pitchFamily="18" charset="0"/>
              </a:rPr>
              <a:t>  "file", </a:t>
            </a:r>
            <a:r>
              <a:rPr lang="en-US" sz="2200" dirty="0" smtClean="0">
                <a:latin typeface="Times New Roman" pitchFamily="18" charset="0"/>
                <a:cs typeface="Times New Roman" pitchFamily="18" charset="0"/>
              </a:rPr>
              <a:t> </a:t>
            </a:r>
            <a:r>
              <a:rPr lang="en-US" sz="2200" b="1" dirty="0" smtClean="0">
                <a:solidFill>
                  <a:srgbClr val="FF0000"/>
                </a:solidFill>
                <a:latin typeface="Times New Roman" pitchFamily="18" charset="0"/>
                <a:cs typeface="Times New Roman" pitchFamily="18" charset="0"/>
              </a:rPr>
              <a:t>[long string]</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1516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2286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Many unsafe </a:t>
            </a:r>
            <a:r>
              <a:rPr lang="en-US" sz="3600" dirty="0" err="1" smtClean="0">
                <a:solidFill>
                  <a:schemeClr val="tx1"/>
                </a:solidFill>
                <a:latin typeface="Times New Roman" pitchFamily="18" charset="0"/>
                <a:cs typeface="Times New Roman" pitchFamily="18" charset="0"/>
              </a:rPr>
              <a:t>libc</a:t>
            </a:r>
            <a:r>
              <a:rPr lang="en-US" sz="3600" dirty="0" smtClean="0">
                <a:solidFill>
                  <a:schemeClr val="tx1"/>
                </a:solidFill>
                <a:latin typeface="Times New Roman" pitchFamily="18" charset="0"/>
                <a:cs typeface="Times New Roman" pitchFamily="18" charset="0"/>
              </a:rPr>
              <a:t> functions</a:t>
            </a:r>
          </a:p>
        </p:txBody>
      </p:sp>
      <p:sp>
        <p:nvSpPr>
          <p:cNvPr id="11267" name="Rectangle 3" descr="Rectangle: Click to edit Master text styles&#10;Second level&#10;Third level&#10;Fourth level&#10;Fifth level"/>
          <p:cNvSpPr>
            <a:spLocks noGrp="1" noChangeArrowheads="1"/>
          </p:cNvSpPr>
          <p:nvPr>
            <p:ph type="body" idx="1"/>
          </p:nvPr>
        </p:nvSpPr>
        <p:spPr>
          <a:xfrm>
            <a:off x="228600" y="1193800"/>
            <a:ext cx="8458200" cy="5664200"/>
          </a:xfrm>
        </p:spPr>
        <p:txBody>
          <a:bodyPr>
            <a:normAutofit/>
          </a:bodyPr>
          <a:lstStyle/>
          <a:p>
            <a:pPr>
              <a:buFont typeface="Wingdings" pitchFamily="2" charset="2"/>
              <a:buNone/>
            </a:pPr>
            <a:r>
              <a:rPr lang="en-US" sz="2400" dirty="0" smtClean="0">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strcpy</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(char *</a:t>
            </a:r>
            <a:r>
              <a:rPr lang="en-US" sz="2400" dirty="0" err="1" smtClean="0">
                <a:latin typeface="Times New Roman" pitchFamily="18" charset="0"/>
                <a:cs typeface="Times New Roman" pitchFamily="18" charset="0"/>
              </a:rPr>
              <a:t>dest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char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strcat</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(char *</a:t>
            </a:r>
            <a:r>
              <a:rPr lang="en-US" sz="2400" dirty="0" err="1" smtClean="0">
                <a:latin typeface="Times New Roman" pitchFamily="18" charset="0"/>
                <a:cs typeface="Times New Roman" pitchFamily="18" charset="0"/>
              </a:rPr>
              <a:t>dest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char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t>
            </a:r>
          </a:p>
          <a:p>
            <a:pPr>
              <a:buFont typeface="Wingdings" pitchFamily="2" charset="2"/>
              <a:buNone/>
            </a:pPr>
            <a:r>
              <a:rPr lang="en-US" sz="2400" dirty="0" smtClean="0">
                <a:latin typeface="Times New Roman" pitchFamily="18" charset="0"/>
                <a:cs typeface="Times New Roman" pitchFamily="18" charset="0"/>
              </a:rPr>
              <a:t>	</a:t>
            </a:r>
            <a:r>
              <a:rPr lang="en-US" sz="2400" dirty="0" smtClean="0">
                <a:solidFill>
                  <a:srgbClr val="000090"/>
                </a:solidFill>
                <a:latin typeface="Times New Roman" pitchFamily="18" charset="0"/>
                <a:cs typeface="Times New Roman" pitchFamily="18" charset="0"/>
              </a:rPr>
              <a:t>gets</a:t>
            </a:r>
            <a:r>
              <a:rPr lang="en-US" sz="2400" dirty="0" smtClean="0">
                <a:solidFill>
                  <a:srgbClr val="4F81BD"/>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(char *s)</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scanf</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const</a:t>
            </a:r>
            <a:r>
              <a:rPr lang="en-US" sz="2400" dirty="0" smtClean="0">
                <a:latin typeface="Times New Roman" pitchFamily="18" charset="0"/>
                <a:cs typeface="Times New Roman" pitchFamily="18" charset="0"/>
              </a:rPr>
              <a:t> char *format, … )           and many more.</a:t>
            </a:r>
          </a:p>
          <a:p>
            <a:pPr>
              <a:spcBef>
                <a:spcPts val="1920"/>
              </a:spcBef>
            </a:pPr>
            <a:r>
              <a:rPr lang="en-US" sz="2400" dirty="0" smtClean="0">
                <a:latin typeface="Times New Roman" pitchFamily="18" charset="0"/>
                <a:cs typeface="Times New Roman" pitchFamily="18" charset="0"/>
              </a:rPr>
              <a:t>“Safe” </a:t>
            </a:r>
            <a:r>
              <a:rPr lang="en-US" sz="2400" dirty="0" err="1" smtClean="0">
                <a:latin typeface="Times New Roman" pitchFamily="18" charset="0"/>
                <a:cs typeface="Times New Roman" pitchFamily="18" charset="0"/>
              </a:rPr>
              <a:t>libc</a:t>
            </a:r>
            <a:r>
              <a:rPr lang="en-US" sz="2400" dirty="0" smtClean="0">
                <a:latin typeface="Times New Roman" pitchFamily="18" charset="0"/>
                <a:cs typeface="Times New Roman" pitchFamily="18" charset="0"/>
              </a:rPr>
              <a:t> versions  </a:t>
            </a:r>
            <a:r>
              <a:rPr lang="en-US" sz="2400" dirty="0" err="1" smtClean="0">
                <a:solidFill>
                  <a:srgbClr val="000090"/>
                </a:solidFill>
                <a:latin typeface="Times New Roman" pitchFamily="18" charset="0"/>
                <a:cs typeface="Times New Roman" pitchFamily="18" charset="0"/>
              </a:rPr>
              <a:t>strncpy</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strncat</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are misleading</a:t>
            </a:r>
          </a:p>
          <a:p>
            <a:pPr lvl="1"/>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.g.  </a:t>
            </a:r>
            <a:r>
              <a:rPr lang="en-US" sz="2400" dirty="0" err="1" smtClean="0">
                <a:solidFill>
                  <a:srgbClr val="000090"/>
                </a:solidFill>
                <a:latin typeface="Times New Roman" pitchFamily="18" charset="0"/>
                <a:cs typeface="Times New Roman" pitchFamily="18" charset="0"/>
              </a:rPr>
              <a:t>strncpy</a:t>
            </a:r>
            <a:r>
              <a:rPr lang="en-US" sz="2400" dirty="0" smtClean="0">
                <a:solidFill>
                  <a:srgbClr val="00009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may leave string </a:t>
            </a:r>
            <a:r>
              <a:rPr lang="en-US" sz="2400" dirty="0" err="1" smtClean="0">
                <a:latin typeface="Times New Roman" pitchFamily="18" charset="0"/>
                <a:cs typeface="Times New Roman" pitchFamily="18" charset="0"/>
              </a:rPr>
              <a:t>unterminated</a:t>
            </a:r>
            <a:r>
              <a:rPr lang="en-US" sz="2400" dirty="0" smtClean="0">
                <a:latin typeface="Times New Roman" pitchFamily="18" charset="0"/>
                <a:cs typeface="Times New Roman" pitchFamily="18" charset="0"/>
              </a:rPr>
              <a:t>.</a:t>
            </a:r>
          </a:p>
          <a:p>
            <a:pPr>
              <a:spcBef>
                <a:spcPts val="2424"/>
              </a:spcBef>
            </a:pPr>
            <a:r>
              <a:rPr lang="en-US" sz="2400" dirty="0" smtClean="0">
                <a:latin typeface="Times New Roman" pitchFamily="18" charset="0"/>
                <a:cs typeface="Times New Roman" pitchFamily="18" charset="0"/>
              </a:rPr>
              <a:t>Windows C run time  (CRT):</a:t>
            </a:r>
          </a:p>
          <a:p>
            <a:pPr lvl="1">
              <a:spcBef>
                <a:spcPts val="624"/>
              </a:spcBef>
            </a:pPr>
            <a:r>
              <a:rPr lang="en-US" sz="2400" dirty="0" err="1" smtClean="0">
                <a:solidFill>
                  <a:srgbClr val="000090"/>
                </a:solidFill>
                <a:latin typeface="Times New Roman" pitchFamily="18" charset="0"/>
                <a:cs typeface="Times New Roman" pitchFamily="18" charset="0"/>
              </a:rPr>
              <a:t>strcpy_s</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dest</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Dest</a:t>
            </a:r>
            <a:r>
              <a:rPr lang="en-US" sz="2400" dirty="0" err="1">
                <a:solidFill>
                  <a:srgbClr val="000090"/>
                </a:solidFill>
                <a:latin typeface="Times New Roman" pitchFamily="18" charset="0"/>
                <a:cs typeface="Times New Roman" pitchFamily="18" charset="0"/>
              </a:rPr>
              <a:t>S</a:t>
            </a:r>
            <a:r>
              <a:rPr lang="en-US" sz="2400" dirty="0" err="1" smtClean="0">
                <a:solidFill>
                  <a:srgbClr val="000090"/>
                </a:solidFill>
                <a:latin typeface="Times New Roman" pitchFamily="18" charset="0"/>
                <a:cs typeface="Times New Roman" pitchFamily="18" charset="0"/>
              </a:rPr>
              <a:t>ize</a:t>
            </a:r>
            <a:r>
              <a:rPr lang="en-US" sz="2400" dirty="0" smtClean="0">
                <a:solidFill>
                  <a:srgbClr val="000090"/>
                </a:solidFill>
                <a:latin typeface="Times New Roman" pitchFamily="18" charset="0"/>
                <a:cs typeface="Times New Roman" pitchFamily="18" charset="0"/>
              </a:rPr>
              <a:t>, *</a:t>
            </a:r>
            <a:r>
              <a:rPr lang="en-US" sz="2400" dirty="0" err="1" smtClean="0">
                <a:solidFill>
                  <a:srgbClr val="000090"/>
                </a:solidFill>
                <a:latin typeface="Times New Roman" pitchFamily="18" charset="0"/>
                <a:cs typeface="Times New Roman" pitchFamily="18" charset="0"/>
              </a:rPr>
              <a:t>src</a:t>
            </a:r>
            <a:r>
              <a:rPr lang="en-US" sz="2400" dirty="0" smtClean="0">
                <a:solidFill>
                  <a:srgbClr val="000090"/>
                </a:solidFill>
                <a:latin typeface="Times New Roman" pitchFamily="18" charset="0"/>
                <a:cs typeface="Times New Roman" pitchFamily="18" charset="0"/>
              </a:rPr>
              <a:t>)</a:t>
            </a:r>
            <a:r>
              <a:rPr lang="en-US" sz="2400" dirty="0" smtClean="0">
                <a:latin typeface="Times New Roman" pitchFamily="18" charset="0"/>
                <a:cs typeface="Times New Roman" pitchFamily="18" charset="0"/>
              </a:rPr>
              <a:t>:   ensures proper termination</a:t>
            </a:r>
            <a:endParaRPr lang="en-US" sz="2400" dirty="0" smtClean="0">
              <a:solidFill>
                <a:srgbClr val="3366FF"/>
              </a:solidFill>
              <a:latin typeface="Times New Roman" pitchFamily="18" charset="0"/>
              <a:cs typeface="Times New Roman" pitchFamily="18" charset="0"/>
            </a:endParaRPr>
          </a:p>
        </p:txBody>
      </p:sp>
      <p:cxnSp>
        <p:nvCxnSpPr>
          <p:cNvPr id="3" name="Straight Connector 2"/>
          <p:cNvCxnSpPr/>
          <p:nvPr/>
        </p:nvCxnSpPr>
        <p:spPr>
          <a:xfrm>
            <a:off x="228600" y="3048000"/>
            <a:ext cx="8686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 y="4114800"/>
            <a:ext cx="868680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FAST-NUCES</a:t>
            </a:r>
            <a:endParaRPr lang="en-US"/>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606436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304800"/>
            <a:ext cx="8229600" cy="609600"/>
          </a:xfrm>
        </p:spPr>
        <p:txBody>
          <a:bodyPr>
            <a:noAutofit/>
          </a:bodyPr>
          <a:lstStyle/>
          <a:p>
            <a:r>
              <a:rPr lang="en-US" sz="3600" dirty="0" smtClean="0">
                <a:solidFill>
                  <a:schemeClr val="tx1"/>
                </a:solidFill>
                <a:latin typeface="Times New Roman" pitchFamily="18" charset="0"/>
                <a:cs typeface="Times New Roman" pitchFamily="18" charset="0"/>
              </a:rPr>
              <a:t>Buffer overflow opportunities</a:t>
            </a:r>
          </a:p>
        </p:txBody>
      </p:sp>
      <p:sp>
        <p:nvSpPr>
          <p:cNvPr id="13315" name="Rectangle 3" descr="Rectangle: Click to edit Master text styles&#10;Second level&#10;Third level&#10;Fourth level&#10;Fifth level"/>
          <p:cNvSpPr>
            <a:spLocks noGrp="1" noChangeArrowheads="1"/>
          </p:cNvSpPr>
          <p:nvPr>
            <p:ph type="body" idx="1"/>
          </p:nvPr>
        </p:nvSpPr>
        <p:spPr>
          <a:xfrm>
            <a:off x="304800" y="1066800"/>
            <a:ext cx="8839200" cy="5461000"/>
          </a:xfrm>
        </p:spPr>
        <p:txBody>
          <a:bodyPr>
            <a:normAutofit/>
          </a:bodyPr>
          <a:lstStyle/>
          <a:p>
            <a:pPr>
              <a:tabLst>
                <a:tab pos="1250950" algn="l"/>
              </a:tabLst>
            </a:pPr>
            <a:r>
              <a:rPr lang="en-US" sz="2800" dirty="0" smtClean="0">
                <a:latin typeface="Times New Roman" pitchFamily="18" charset="0"/>
                <a:cs typeface="Times New Roman" pitchFamily="18" charset="0"/>
              </a:rPr>
              <a:t>Exception handlers:     </a:t>
            </a:r>
            <a:r>
              <a:rPr lang="en-US" sz="2400" dirty="0" smtClean="0">
                <a:latin typeface="Times New Roman" pitchFamily="18" charset="0"/>
                <a:cs typeface="Times New Roman" pitchFamily="18" charset="0"/>
              </a:rPr>
              <a:t>(Windows SEH attacks)</a:t>
            </a:r>
          </a:p>
          <a:p>
            <a:pPr marL="744538" lvl="1" indent="-287338">
              <a:tabLst>
                <a:tab pos="1250950" algn="l"/>
              </a:tabLst>
            </a:pPr>
            <a:r>
              <a:rPr lang="en-US" dirty="0" smtClean="0">
                <a:latin typeface="Times New Roman" pitchFamily="18" charset="0"/>
                <a:cs typeface="Times New Roman" pitchFamily="18" charset="0"/>
              </a:rPr>
              <a:t>Overwrite the address of an exception handler in stack frame.</a:t>
            </a:r>
          </a:p>
          <a:p>
            <a:pPr>
              <a:tabLst>
                <a:tab pos="1250950" algn="l"/>
              </a:tabLst>
            </a:pPr>
            <a:endParaRPr lang="en-US" dirty="0" smtClean="0">
              <a:latin typeface="Times New Roman" pitchFamily="18" charset="0"/>
              <a:cs typeface="Times New Roman" pitchFamily="18" charset="0"/>
            </a:endParaRPr>
          </a:p>
          <a:p>
            <a:pPr>
              <a:tabLst>
                <a:tab pos="1250950" algn="l"/>
              </a:tabLst>
            </a:pPr>
            <a:r>
              <a:rPr lang="en-US" sz="2800" dirty="0" smtClean="0">
                <a:latin typeface="Times New Roman" pitchFamily="18" charset="0"/>
                <a:cs typeface="Times New Roman" pitchFamily="18" charset="0"/>
              </a:rPr>
              <a:t>Function pointers:    </a:t>
            </a:r>
            <a:r>
              <a:rPr lang="en-US" sz="2000" dirty="0" smtClean="0">
                <a:latin typeface="Times New Roman" pitchFamily="18" charset="0"/>
                <a:cs typeface="Times New Roman" pitchFamily="18" charset="0"/>
              </a:rPr>
              <a:t>(e.g.  PHP 4.0.2,   MS </a:t>
            </a:r>
            <a:r>
              <a:rPr lang="en-US" sz="2000" dirty="0" err="1" smtClean="0">
                <a:latin typeface="Times New Roman" pitchFamily="18" charset="0"/>
                <a:cs typeface="Times New Roman" pitchFamily="18" charset="0"/>
              </a:rPr>
              <a:t>MediaPlayer</a:t>
            </a:r>
            <a:r>
              <a:rPr lang="en-US" sz="2000" dirty="0" smtClean="0">
                <a:latin typeface="Times New Roman" pitchFamily="18" charset="0"/>
                <a:cs typeface="Times New Roman" pitchFamily="18" charset="0"/>
              </a:rPr>
              <a:t> Bitmaps)</a:t>
            </a:r>
          </a:p>
          <a:p>
            <a:pPr>
              <a:tabLst>
                <a:tab pos="1250950" algn="l"/>
              </a:tabLst>
            </a:pPr>
            <a:endParaRPr lang="en-US" sz="2400" dirty="0" smtClean="0">
              <a:latin typeface="Times New Roman" pitchFamily="18" charset="0"/>
              <a:cs typeface="Times New Roman" pitchFamily="18" charset="0"/>
            </a:endParaRPr>
          </a:p>
          <a:p>
            <a:pPr marL="744538" lvl="1" indent="-287338">
              <a:spcBef>
                <a:spcPct val="130000"/>
              </a:spcBef>
              <a:tabLst>
                <a:tab pos="1250950" algn="l"/>
              </a:tabLst>
            </a:pPr>
            <a:r>
              <a:rPr lang="en-US" dirty="0" smtClean="0">
                <a:latin typeface="Times New Roman" pitchFamily="18" charset="0"/>
                <a:cs typeface="Times New Roman" pitchFamily="18" charset="0"/>
              </a:rPr>
              <a:t>Overflowing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will override function pointer.</a:t>
            </a:r>
          </a:p>
          <a:p>
            <a:pPr>
              <a:spcBef>
                <a:spcPct val="130000"/>
              </a:spcBef>
              <a:tabLst>
                <a:tab pos="1250950" algn="l"/>
              </a:tabLst>
            </a:pPr>
            <a:r>
              <a:rPr lang="en-US" sz="2800" dirty="0" err="1" smtClean="0">
                <a:latin typeface="Times New Roman" pitchFamily="18" charset="0"/>
                <a:cs typeface="Times New Roman" pitchFamily="18" charset="0"/>
              </a:rPr>
              <a:t>Longjmp</a:t>
            </a:r>
            <a:r>
              <a:rPr lang="en-US" sz="2800" dirty="0" smtClean="0">
                <a:latin typeface="Times New Roman" pitchFamily="18" charset="0"/>
                <a:cs typeface="Times New Roman" pitchFamily="18" charset="0"/>
              </a:rPr>
              <a:t> buffers:  </a:t>
            </a:r>
            <a:r>
              <a:rPr lang="en-US" sz="2400" dirty="0" err="1" smtClean="0">
                <a:latin typeface="Times New Roman" pitchFamily="18" charset="0"/>
                <a:cs typeface="Times New Roman" pitchFamily="18" charset="0"/>
              </a:rPr>
              <a:t>longjmp</a:t>
            </a:r>
            <a:r>
              <a:rPr lang="en-US" sz="2400" dirty="0" smtClean="0">
                <a:latin typeface="Times New Roman" pitchFamily="18" charset="0"/>
                <a:cs typeface="Times New Roman" pitchFamily="18" charset="0"/>
              </a:rPr>
              <a:t>(pos)         (e.g. Perl </a:t>
            </a:r>
            <a:r>
              <a:rPr lang="en-US" sz="2000" dirty="0" smtClean="0">
                <a:latin typeface="Times New Roman" pitchFamily="18" charset="0"/>
                <a:cs typeface="Times New Roman" pitchFamily="18" charset="0"/>
              </a:rPr>
              <a:t>5.003)</a:t>
            </a:r>
          </a:p>
          <a:p>
            <a:pPr marL="744538" lvl="1" indent="-287338">
              <a:tabLst>
                <a:tab pos="1250950" algn="l"/>
              </a:tabLst>
            </a:pPr>
            <a:r>
              <a:rPr lang="en-US" dirty="0" smtClean="0">
                <a:latin typeface="Times New Roman" pitchFamily="18" charset="0"/>
                <a:cs typeface="Times New Roman" pitchFamily="18" charset="0"/>
              </a:rPr>
              <a:t>Overflowing </a:t>
            </a:r>
            <a:r>
              <a:rPr lang="en-US" dirty="0" err="1" smtClean="0">
                <a:latin typeface="Times New Roman" pitchFamily="18" charset="0"/>
                <a:cs typeface="Times New Roman" pitchFamily="18" charset="0"/>
              </a:rPr>
              <a:t>buf</a:t>
            </a:r>
            <a:r>
              <a:rPr lang="en-US" dirty="0" smtClean="0">
                <a:latin typeface="Times New Roman" pitchFamily="18" charset="0"/>
                <a:cs typeface="Times New Roman" pitchFamily="18" charset="0"/>
              </a:rPr>
              <a:t> next to pos overrides value of pos</a:t>
            </a:r>
            <a:r>
              <a:rPr lang="en-US" sz="180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grpSp>
        <p:nvGrpSpPr>
          <p:cNvPr id="2" name="Group 4"/>
          <p:cNvGrpSpPr>
            <a:grpSpLocks/>
          </p:cNvGrpSpPr>
          <p:nvPr/>
        </p:nvGrpSpPr>
        <p:grpSpPr bwMode="auto">
          <a:xfrm>
            <a:off x="2076450" y="3048000"/>
            <a:ext cx="5649913" cy="757238"/>
            <a:chOff x="816" y="2400"/>
            <a:chExt cx="3559" cy="477"/>
          </a:xfrm>
        </p:grpSpPr>
        <p:sp>
          <p:nvSpPr>
            <p:cNvPr id="13317" name="Line 5"/>
            <p:cNvSpPr>
              <a:spLocks noChangeShapeType="1"/>
            </p:cNvSpPr>
            <p:nvPr/>
          </p:nvSpPr>
          <p:spPr bwMode="auto">
            <a:xfrm>
              <a:off x="3393" y="2540"/>
              <a:ext cx="527" cy="0"/>
            </a:xfrm>
            <a:prstGeom prst="line">
              <a:avLst/>
            </a:prstGeom>
            <a:noFill/>
            <a:ln w="9525">
              <a:solidFill>
                <a:schemeClr val="tx1"/>
              </a:solidFill>
              <a:round/>
              <a:headEnd/>
              <a:tailEnd/>
            </a:ln>
          </p:spPr>
          <p:txBody>
            <a:bodyPr wrap="none" anchor="ctr"/>
            <a:lstStyle/>
            <a:p>
              <a:endParaRPr lang="en-US"/>
            </a:p>
          </p:txBody>
        </p:sp>
        <p:sp>
          <p:nvSpPr>
            <p:cNvPr id="13318" name="Line 6"/>
            <p:cNvSpPr>
              <a:spLocks noChangeShapeType="1"/>
            </p:cNvSpPr>
            <p:nvPr/>
          </p:nvSpPr>
          <p:spPr bwMode="auto">
            <a:xfrm>
              <a:off x="3393" y="2777"/>
              <a:ext cx="527" cy="0"/>
            </a:xfrm>
            <a:prstGeom prst="line">
              <a:avLst/>
            </a:prstGeom>
            <a:noFill/>
            <a:ln w="9525">
              <a:solidFill>
                <a:schemeClr val="tx1"/>
              </a:solidFill>
              <a:round/>
              <a:headEnd/>
              <a:tailEnd/>
            </a:ln>
          </p:spPr>
          <p:txBody>
            <a:bodyPr wrap="none" anchor="ctr"/>
            <a:lstStyle/>
            <a:p>
              <a:endParaRPr lang="en-US"/>
            </a:p>
          </p:txBody>
        </p:sp>
        <p:sp>
          <p:nvSpPr>
            <p:cNvPr id="13319" name="Line 7"/>
            <p:cNvSpPr>
              <a:spLocks noChangeShapeType="1"/>
            </p:cNvSpPr>
            <p:nvPr/>
          </p:nvSpPr>
          <p:spPr bwMode="auto">
            <a:xfrm>
              <a:off x="816" y="2543"/>
              <a:ext cx="527" cy="0"/>
            </a:xfrm>
            <a:prstGeom prst="line">
              <a:avLst/>
            </a:prstGeom>
            <a:noFill/>
            <a:ln w="9525">
              <a:solidFill>
                <a:schemeClr val="tx1"/>
              </a:solidFill>
              <a:round/>
              <a:headEnd/>
              <a:tailEnd/>
            </a:ln>
          </p:spPr>
          <p:txBody>
            <a:bodyPr wrap="none" anchor="ctr"/>
            <a:lstStyle/>
            <a:p>
              <a:endParaRPr lang="en-US"/>
            </a:p>
          </p:txBody>
        </p:sp>
        <p:sp>
          <p:nvSpPr>
            <p:cNvPr id="13320" name="Line 8"/>
            <p:cNvSpPr>
              <a:spLocks noChangeShapeType="1"/>
            </p:cNvSpPr>
            <p:nvPr/>
          </p:nvSpPr>
          <p:spPr bwMode="auto">
            <a:xfrm>
              <a:off x="816" y="2777"/>
              <a:ext cx="527" cy="0"/>
            </a:xfrm>
            <a:prstGeom prst="line">
              <a:avLst/>
            </a:prstGeom>
            <a:noFill/>
            <a:ln w="9525">
              <a:solidFill>
                <a:schemeClr val="tx1"/>
              </a:solidFill>
              <a:round/>
              <a:headEnd/>
              <a:tailEnd/>
            </a:ln>
          </p:spPr>
          <p:txBody>
            <a:bodyPr wrap="none" anchor="ctr"/>
            <a:lstStyle/>
            <a:p>
              <a:endParaRPr lang="en-US"/>
            </a:p>
          </p:txBody>
        </p:sp>
        <p:sp>
          <p:nvSpPr>
            <p:cNvPr id="13321" name="Text Box 9"/>
            <p:cNvSpPr txBox="1">
              <a:spLocks noChangeArrowheads="1"/>
            </p:cNvSpPr>
            <p:nvPr/>
          </p:nvSpPr>
          <p:spPr bwMode="auto">
            <a:xfrm>
              <a:off x="3911" y="2400"/>
              <a:ext cx="464" cy="477"/>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Heap</a:t>
              </a:r>
              <a:br>
                <a:rPr lang="en-US" sz="1800"/>
              </a:br>
              <a:r>
                <a:rPr lang="en-US" sz="1800"/>
                <a:t>or</a:t>
              </a:r>
              <a:br>
                <a:rPr lang="en-US" sz="1800"/>
              </a:br>
              <a:r>
                <a:rPr lang="en-US" sz="1800"/>
                <a:t>stack</a:t>
              </a:r>
            </a:p>
          </p:txBody>
        </p:sp>
        <p:sp>
          <p:nvSpPr>
            <p:cNvPr id="13322" name="Rectangle 10"/>
            <p:cNvSpPr>
              <a:spLocks noChangeArrowheads="1"/>
            </p:cNvSpPr>
            <p:nvPr/>
          </p:nvSpPr>
          <p:spPr bwMode="auto">
            <a:xfrm>
              <a:off x="1343" y="2543"/>
              <a:ext cx="1714" cy="234"/>
            </a:xfrm>
            <a:prstGeom prst="rect">
              <a:avLst/>
            </a:prstGeom>
            <a:solidFill>
              <a:schemeClr val="hlink"/>
            </a:solidFill>
            <a:ln w="9525">
              <a:solidFill>
                <a:schemeClr val="tx1"/>
              </a:solidFill>
              <a:miter lim="800000"/>
              <a:headEnd/>
              <a:tailEnd/>
            </a:ln>
          </p:spPr>
          <p:txBody>
            <a:bodyPr wrap="none" anchor="ctr"/>
            <a:lstStyle/>
            <a:p>
              <a:pPr eaLnBrk="0" hangingPunct="0">
                <a:spcBef>
                  <a:spcPct val="50000"/>
                </a:spcBef>
              </a:pPr>
              <a:r>
                <a:rPr lang="en-US" sz="1800"/>
                <a:t>             buf[128]</a:t>
              </a:r>
            </a:p>
          </p:txBody>
        </p:sp>
        <p:sp>
          <p:nvSpPr>
            <p:cNvPr id="13323" name="Rectangle 11"/>
            <p:cNvSpPr>
              <a:spLocks noChangeArrowheads="1"/>
            </p:cNvSpPr>
            <p:nvPr/>
          </p:nvSpPr>
          <p:spPr bwMode="auto">
            <a:xfrm>
              <a:off x="3057" y="2540"/>
              <a:ext cx="543" cy="237"/>
            </a:xfrm>
            <a:prstGeom prst="rect">
              <a:avLst/>
            </a:prstGeom>
            <a:solidFill>
              <a:schemeClr val="hlink"/>
            </a:solidFill>
            <a:ln w="9525">
              <a:solidFill>
                <a:schemeClr val="tx1"/>
              </a:solidFill>
              <a:miter lim="800000"/>
              <a:headEnd/>
              <a:tailEnd/>
            </a:ln>
          </p:spPr>
          <p:txBody>
            <a:bodyPr wrap="none" anchor="ctr"/>
            <a:lstStyle/>
            <a:p>
              <a:pPr algn="ctr" eaLnBrk="0" hangingPunct="0">
                <a:spcBef>
                  <a:spcPct val="50000"/>
                </a:spcBef>
              </a:pPr>
              <a:r>
                <a:rPr lang="en-US" sz="1800"/>
                <a:t>FuncPtr</a:t>
              </a:r>
            </a:p>
          </p:txBody>
        </p:sp>
      </p:grpSp>
      <p:sp>
        <p:nvSpPr>
          <p:cNvPr id="13" name="Footer Placeholder 12"/>
          <p:cNvSpPr>
            <a:spLocks noGrp="1"/>
          </p:cNvSpPr>
          <p:nvPr>
            <p:ph type="ftr" sz="quarter" idx="11"/>
          </p:nvPr>
        </p:nvSpPr>
        <p:spPr/>
        <p:txBody>
          <a:bodyPr/>
          <a:lstStyle/>
          <a:p>
            <a:r>
              <a:rPr lang="en-US" smtClean="0"/>
              <a:t>FAST-NUCES</a:t>
            </a:r>
            <a:endParaRPr lang="en-US"/>
          </a:p>
        </p:txBody>
      </p:sp>
      <p:pic>
        <p:nvPicPr>
          <p:cNvPr id="14" name="Picture 1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58550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Corrupting method pointers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458200" cy="4114800"/>
          </a:xfrm>
        </p:spPr>
        <p:txBody>
          <a:bodyPr>
            <a:normAutofit/>
          </a:bodyPr>
          <a:lstStyle/>
          <a:p>
            <a:r>
              <a:rPr lang="en-US" sz="2400" dirty="0" smtClean="0">
                <a:latin typeface="Times New Roman" pitchFamily="18" charset="0"/>
                <a:cs typeface="Times New Roman" pitchFamily="18" charset="0"/>
              </a:rPr>
              <a:t>Compiler generated function pointers   (e.g.  C++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spcBef>
                <a:spcPts val="0"/>
              </a:spcBef>
            </a:pPr>
            <a:endParaRPr lang="en-US" sz="2400" dirty="0" smtClean="0">
              <a:latin typeface="Times New Roman" pitchFamily="18" charset="0"/>
              <a:cs typeface="Times New Roman" pitchFamily="18" charset="0"/>
            </a:endParaRPr>
          </a:p>
          <a:p>
            <a:pPr>
              <a:spcBef>
                <a:spcPts val="0"/>
              </a:spcBef>
            </a:pPr>
            <a:r>
              <a:rPr lang="en-US" sz="2400" dirty="0" smtClean="0">
                <a:latin typeface="Times New Roman" pitchFamily="18" charset="0"/>
                <a:cs typeface="Times New Roman" pitchFamily="18" charset="0"/>
              </a:rPr>
              <a:t>After overflow of  </a:t>
            </a:r>
            <a:r>
              <a:rPr lang="en-US" sz="2400" b="1" dirty="0" err="1" smtClean="0">
                <a:latin typeface="Times New Roman" pitchFamily="18" charset="0"/>
                <a:cs typeface="Times New Roman" pitchFamily="18" charset="0"/>
              </a:rPr>
              <a:t>buf</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smtClean="0"/>
              <a:t>Object  T</a:t>
            </a:r>
            <a:endParaRPr lang="en-US" sz="2000" dirty="0"/>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FP1</a:t>
            </a:r>
            <a:endParaRPr lang="en-US" sz="1600" dirty="0">
              <a:solidFill>
                <a:schemeClr val="tx1"/>
              </a:solidFill>
            </a:endParaRP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FP3</a:t>
            </a:r>
            <a:endParaRPr lang="en-US" sz="1600" dirty="0">
              <a:solidFill>
                <a:schemeClr val="tx1"/>
              </a:solidFill>
            </a:endParaRPr>
          </a:p>
        </p:txBody>
      </p:sp>
      <p:sp>
        <p:nvSpPr>
          <p:cNvPr id="17" name="TextBox 16"/>
          <p:cNvSpPr txBox="1"/>
          <p:nvPr/>
        </p:nvSpPr>
        <p:spPr>
          <a:xfrm>
            <a:off x="3855253" y="3181289"/>
            <a:ext cx="869149" cy="400110"/>
          </a:xfrm>
          <a:prstGeom prst="rect">
            <a:avLst/>
          </a:prstGeom>
          <a:noFill/>
        </p:spPr>
        <p:txBody>
          <a:bodyPr wrap="none" rtlCol="0">
            <a:spAutoFit/>
          </a:bodyPr>
          <a:lstStyle/>
          <a:p>
            <a:r>
              <a:rPr lang="en-US" sz="2000" dirty="0" err="1" smtClean="0"/>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smtClean="0"/>
              <a:t>method #1</a:t>
            </a:r>
            <a:endParaRPr lang="en-US" dirty="0"/>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smtClean="0"/>
              <a:t>method #2</a:t>
            </a:r>
            <a:endParaRPr lang="en-US" dirty="0"/>
          </a:p>
        </p:txBody>
      </p:sp>
      <p:cxnSp>
        <p:nvCxnSpPr>
          <p:cNvPr id="23" name="Straight Arrow Connector 22"/>
          <p:cNvCxnSpPr/>
          <p:nvPr/>
        </p:nvCxnSpPr>
        <p:spPr>
          <a:xfrm>
            <a:off x="4745092" y="3030173"/>
            <a:ext cx="990600" cy="126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smtClean="0"/>
              <a:t>method #3</a:t>
            </a:r>
            <a:endParaRPr lang="en-US" dirty="0"/>
          </a:p>
        </p:txBody>
      </p:sp>
      <p:cxnSp>
        <p:nvCxnSpPr>
          <p:cNvPr id="32" name="Straight Connector 31"/>
          <p:cNvCxnSpPr/>
          <p:nvPr/>
        </p:nvCxnSpPr>
        <p:spPr>
          <a:xfrm>
            <a:off x="0" y="5027612"/>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smtClean="0">
                <a:solidFill>
                  <a:schemeClr val="tx1"/>
                </a:solidFill>
              </a:rPr>
              <a:t>ptr</a:t>
            </a:r>
            <a:endParaRPr lang="en-US" sz="2000" dirty="0">
              <a:solidFill>
                <a:schemeClr val="tx1"/>
              </a:solidFill>
            </a:endParaRPr>
          </a:p>
        </p:txBody>
      </p:sp>
      <p:sp>
        <p:nvSpPr>
          <p:cNvPr id="35" name="Rectangle 34"/>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sp>
        <p:nvSpPr>
          <p:cNvPr id="39" name="Rectangle 38"/>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a:t>
            </a:r>
            <a:endParaRPr lang="en-US" dirty="0"/>
          </a:p>
        </p:txBody>
      </p:sp>
      <p:sp>
        <p:nvSpPr>
          <p:cNvPr id="41" name="Rectangle 40"/>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42" name="Left Brace 4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3276600" y="6400800"/>
              <a:ext cx="1069524" cy="369332"/>
            </a:xfrm>
            <a:prstGeom prst="rect">
              <a:avLst/>
            </a:prstGeom>
            <a:noFill/>
          </p:spPr>
          <p:txBody>
            <a:bodyPr wrap="none" rtlCol="0">
              <a:spAutoFit/>
            </a:bodyPr>
            <a:lstStyle/>
            <a:p>
              <a:r>
                <a:rPr lang="en-US" b="1" dirty="0" smtClean="0"/>
                <a:t>object T</a:t>
              </a:r>
              <a:endParaRPr lang="en-US" b="1" dirty="0"/>
            </a:p>
          </p:txBody>
        </p:sp>
      </p:grpSp>
      <p:cxnSp>
        <p:nvCxnSpPr>
          <p:cNvPr id="37" name="Straight Connector 36"/>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cxnSp>
        <p:nvCxnSpPr>
          <p:cNvPr id="46" name="Straight Connector 45"/>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9"/>
          <p:cNvGrpSpPr/>
          <p:nvPr/>
        </p:nvGrpSpPr>
        <p:grpSpPr>
          <a:xfrm>
            <a:off x="3199606" y="6249193"/>
            <a:ext cx="3659188" cy="381795"/>
            <a:chOff x="3199606" y="6249194"/>
            <a:chExt cx="3659188" cy="381794"/>
          </a:xfrm>
        </p:grpSpPr>
        <p:cxnSp>
          <p:nvCxnSpPr>
            <p:cNvPr id="65" name="Straight Arrow Connector 64"/>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Group 60"/>
          <p:cNvGrpSpPr/>
          <p:nvPr/>
        </p:nvGrpSpPr>
        <p:grpSpPr>
          <a:xfrm>
            <a:off x="838200" y="3962400"/>
            <a:ext cx="8001000" cy="2286000"/>
            <a:chOff x="838200" y="3962400"/>
            <a:chExt cx="8001000" cy="2286000"/>
          </a:xfrm>
        </p:grpSpPr>
        <p:sp>
          <p:nvSpPr>
            <p:cNvPr id="36" name="Rectangle 35"/>
            <p:cNvSpPr/>
            <p:nvPr/>
          </p:nvSpPr>
          <p:spPr>
            <a:xfrm>
              <a:off x="838200" y="5410200"/>
              <a:ext cx="2590800" cy="838200"/>
            </a:xfrm>
            <a:prstGeom prst="rect">
              <a:avLst/>
            </a:prstGeom>
            <a:solidFill>
              <a:srgbClr val="FF0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486400" y="3962400"/>
              <a:ext cx="2209800" cy="685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rPr>
                <a:t>NOP</a:t>
              </a:r>
              <a:br>
                <a:rPr lang="en-US" sz="2000" b="1" dirty="0" smtClean="0">
                  <a:solidFill>
                    <a:schemeClr val="accent6">
                      <a:lumMod val="60000"/>
                      <a:lumOff val="40000"/>
                    </a:schemeClr>
                  </a:solidFill>
                </a:rPr>
              </a:br>
              <a:r>
                <a:rPr lang="en-US" sz="2000" b="1" dirty="0" smtClean="0">
                  <a:solidFill>
                    <a:schemeClr val="accent6">
                      <a:lumMod val="60000"/>
                      <a:lumOff val="40000"/>
                    </a:schemeClr>
                  </a:solidFill>
                </a:rPr>
                <a:t>slide</a:t>
              </a:r>
              <a:endParaRPr lang="en-US" sz="2000" b="1" dirty="0">
                <a:solidFill>
                  <a:schemeClr val="accent6">
                    <a:lumMod val="60000"/>
                    <a:lumOff val="40000"/>
                  </a:schemeClr>
                </a:solidFill>
              </a:endParaRPr>
            </a:p>
          </p:txBody>
        </p:sp>
        <p:sp>
          <p:nvSpPr>
            <p:cNvPr id="45" name="Rectangle 44"/>
            <p:cNvSpPr/>
            <p:nvPr/>
          </p:nvSpPr>
          <p:spPr>
            <a:xfrm>
              <a:off x="7696200" y="3962400"/>
              <a:ext cx="1143000" cy="6858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6">
                      <a:lumMod val="60000"/>
                      <a:lumOff val="40000"/>
                    </a:schemeClr>
                  </a:solidFill>
                </a:rPr>
                <a:t>shell</a:t>
              </a:r>
              <a:br>
                <a:rPr lang="en-US" sz="2000" b="1" dirty="0" smtClean="0">
                  <a:solidFill>
                    <a:schemeClr val="accent6">
                      <a:lumMod val="60000"/>
                      <a:lumOff val="40000"/>
                    </a:schemeClr>
                  </a:solidFill>
                </a:rPr>
              </a:br>
              <a:r>
                <a:rPr lang="en-US" sz="2000" b="1" dirty="0" smtClean="0">
                  <a:solidFill>
                    <a:schemeClr val="accent6">
                      <a:lumMod val="60000"/>
                      <a:lumOff val="40000"/>
                    </a:schemeClr>
                  </a:solidFill>
                </a:rPr>
                <a:t>code</a:t>
              </a:r>
              <a:endParaRPr lang="en-US" sz="2000" b="1" dirty="0">
                <a:solidFill>
                  <a:schemeClr val="accent6">
                    <a:lumMod val="60000"/>
                    <a:lumOff val="40000"/>
                  </a:schemeClr>
                </a:solidFill>
              </a:endParaRPr>
            </a:p>
          </p:txBody>
        </p:sp>
        <p:cxnSp>
          <p:nvCxnSpPr>
            <p:cNvPr id="60" name="Straight Arrow Connector 59"/>
            <p:cNvCxnSpPr/>
            <p:nvPr/>
          </p:nvCxnSpPr>
          <p:spPr bwMode="auto">
            <a:xfrm flipV="1">
              <a:off x="3201194" y="4749800"/>
              <a:ext cx="3199606" cy="660400"/>
            </a:xfrm>
            <a:prstGeom prst="straightConnector1">
              <a:avLst/>
            </a:prstGeom>
            <a:solidFill>
              <a:schemeClr val="accent1"/>
            </a:solidFill>
            <a:ln w="57150" cap="flat" cmpd="sng" algn="ctr">
              <a:solidFill>
                <a:schemeClr val="tx1"/>
              </a:solidFill>
              <a:prstDash val="solid"/>
              <a:round/>
              <a:headEnd type="none" w="med" len="med"/>
              <a:tailEnd type="arrow"/>
            </a:ln>
            <a:effectLst/>
          </p:spPr>
        </p:cxnSp>
      </p:grpSp>
      <p:sp>
        <p:nvSpPr>
          <p:cNvPr id="49" name="Footer Placeholder 48"/>
          <p:cNvSpPr>
            <a:spLocks noGrp="1"/>
          </p:cNvSpPr>
          <p:nvPr>
            <p:ph type="ftr" sz="quarter" idx="11"/>
          </p:nvPr>
        </p:nvSpPr>
        <p:spPr/>
        <p:txBody>
          <a:bodyPr/>
          <a:lstStyle/>
          <a:p>
            <a:r>
              <a:rPr lang="en-US" smtClean="0"/>
              <a:t>FAST-NUCES</a:t>
            </a:r>
            <a:endParaRPr lang="en-US"/>
          </a:p>
        </p:txBody>
      </p:sp>
      <p:pic>
        <p:nvPicPr>
          <p:cNvPr id="50" name="Picture 4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3707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304800"/>
            <a:ext cx="8229600" cy="685800"/>
          </a:xfrm>
        </p:spPr>
        <p:txBody>
          <a:bodyPr>
            <a:normAutofit/>
          </a:bodyPr>
          <a:lstStyle/>
          <a:p>
            <a:r>
              <a:rPr lang="en-US" sz="3600" dirty="0" smtClean="0">
                <a:solidFill>
                  <a:schemeClr val="tx1"/>
                </a:solidFill>
                <a:latin typeface="Times New Roman" pitchFamily="18" charset="0"/>
                <a:cs typeface="Times New Roman" pitchFamily="18" charset="0"/>
              </a:rPr>
              <a:t>Finding buffer overflows</a:t>
            </a:r>
          </a:p>
        </p:txBody>
      </p:sp>
      <p:sp>
        <p:nvSpPr>
          <p:cNvPr id="15363" name="Rectangle 3" descr="Rectangle: Click to edit Master text styles&#10;Second level&#10;Third level&#10;Fourth level&#10;Fifth level"/>
          <p:cNvSpPr>
            <a:spLocks noGrp="1" noChangeArrowheads="1"/>
          </p:cNvSpPr>
          <p:nvPr>
            <p:ph type="body" idx="1"/>
          </p:nvPr>
        </p:nvSpPr>
        <p:spPr>
          <a:xfrm>
            <a:off x="228600" y="1498600"/>
            <a:ext cx="8763000" cy="4876800"/>
          </a:xfrm>
        </p:spPr>
        <p:txBody>
          <a:bodyPr>
            <a:noAutofit/>
          </a:bodyPr>
          <a:lstStyle/>
          <a:p>
            <a:pPr marL="280988" indent="-280988">
              <a:tabLst>
                <a:tab pos="966788" algn="l"/>
              </a:tabLst>
            </a:pPr>
            <a:r>
              <a:rPr lang="en-US" sz="2400" dirty="0" smtClean="0"/>
              <a:t>To find overflow:</a:t>
            </a:r>
          </a:p>
          <a:p>
            <a:pPr marL="625475" lvl="1" indent="-230188">
              <a:tabLst>
                <a:tab pos="966788" algn="l"/>
              </a:tabLst>
            </a:pPr>
            <a:r>
              <a:rPr lang="en-US" sz="2400" dirty="0" smtClean="0"/>
              <a:t>Run web server on local machine</a:t>
            </a:r>
          </a:p>
          <a:p>
            <a:pPr marL="625475" lvl="1" indent="-230188">
              <a:tabLst>
                <a:tab pos="966788" algn="l"/>
              </a:tabLst>
            </a:pPr>
            <a:r>
              <a:rPr lang="en-US" sz="2400" dirty="0" smtClean="0"/>
              <a:t>Issue malformed requests (ending with   “$$$$$” )</a:t>
            </a:r>
          </a:p>
          <a:p>
            <a:pPr marL="1025525" lvl="2" indent="-230188">
              <a:tabLst>
                <a:tab pos="966788" algn="l"/>
              </a:tabLst>
            </a:pPr>
            <a:r>
              <a:rPr lang="en-US" dirty="0"/>
              <a:t>Many automated tools exist  (called  </a:t>
            </a:r>
            <a:r>
              <a:rPr lang="en-US" dirty="0" err="1"/>
              <a:t>fuzzers</a:t>
            </a:r>
            <a:r>
              <a:rPr lang="en-US" dirty="0"/>
              <a:t> – next </a:t>
            </a:r>
            <a:r>
              <a:rPr lang="en-US" dirty="0" smtClean="0"/>
              <a:t>module)</a:t>
            </a:r>
          </a:p>
          <a:p>
            <a:pPr marL="625475" lvl="1" indent="-230188">
              <a:tabLst>
                <a:tab pos="966788" algn="l"/>
              </a:tabLst>
            </a:pPr>
            <a:r>
              <a:rPr lang="en-US" sz="2400" dirty="0" smtClean="0"/>
              <a:t>If web server crashes</a:t>
            </a:r>
          </a:p>
          <a:p>
            <a:pPr marL="899795" lvl="2" indent="-230188">
              <a:tabLst>
                <a:tab pos="966788" algn="l"/>
              </a:tabLst>
            </a:pPr>
            <a:r>
              <a:rPr lang="en-US" sz="2000" dirty="0" smtClean="0"/>
              <a:t>search core dump for  “$$$$$” to find overflow location (heap, stack)</a:t>
            </a:r>
          </a:p>
          <a:p>
            <a:pPr marL="0" indent="0">
              <a:buNone/>
              <a:tabLst>
                <a:tab pos="966788" algn="l"/>
              </a:tabLst>
            </a:pPr>
            <a:endParaRPr lang="en-US" sz="2400" dirty="0" smtClean="0"/>
          </a:p>
          <a:p>
            <a:pPr marL="280988" indent="-280988">
              <a:tabLst>
                <a:tab pos="966788" algn="l"/>
              </a:tabLst>
            </a:pPr>
            <a:r>
              <a:rPr lang="en-US" sz="2400" dirty="0" smtClean="0"/>
              <a:t>Construct exploit    </a:t>
            </a:r>
            <a:r>
              <a:rPr lang="en-US" sz="2000" dirty="0" smtClean="0"/>
              <a:t>(not easy given latest defenses)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188499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More Control Hijacking Attacks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More Hijacking Opportunities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534400" cy="4525963"/>
          </a:xfrm>
        </p:spPr>
        <p:txBody>
          <a:bodyPr>
            <a:normAutofit/>
          </a:bodyPr>
          <a:lstStyle/>
          <a:p>
            <a:r>
              <a:rPr lang="en-US" sz="2400" b="1" dirty="0">
                <a:latin typeface="Times New Roman" pitchFamily="18" charset="0"/>
                <a:cs typeface="Times New Roman" pitchFamily="18" charset="0"/>
              </a:rPr>
              <a:t>Integer overflows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e.g.  </a:t>
            </a:r>
            <a:r>
              <a:rPr lang="en-US" sz="2000" dirty="0" smtClean="0">
                <a:latin typeface="Times New Roman" pitchFamily="18" charset="0"/>
                <a:cs typeface="Times New Roman" pitchFamily="18" charset="0"/>
              </a:rPr>
              <a:t>Use to attack MS </a:t>
            </a:r>
            <a:r>
              <a:rPr lang="en-US" sz="2000" dirty="0">
                <a:latin typeface="Times New Roman" pitchFamily="18" charset="0"/>
                <a:cs typeface="Times New Roman" pitchFamily="18" charset="0"/>
              </a:rPr>
              <a:t>DirectX MIDI Lib</a:t>
            </a:r>
            <a:r>
              <a:rPr lang="en-US" sz="2000" dirty="0" smtClean="0">
                <a:latin typeface="Times New Roman" pitchFamily="18" charset="0"/>
                <a:cs typeface="Times New Roman" pitchFamily="18" charset="0"/>
              </a:rPr>
              <a:t>)</a:t>
            </a:r>
          </a:p>
          <a:p>
            <a:pPr marL="0" indent="0">
              <a:buNone/>
            </a:pPr>
            <a:endParaRPr lang="en-US" sz="2400" dirty="0">
              <a:solidFill>
                <a:srgbClr val="000090"/>
              </a:solidFill>
              <a:latin typeface="Times New Roman" pitchFamily="18" charset="0"/>
              <a:cs typeface="Times New Roman" pitchFamily="18" charset="0"/>
            </a:endParaRPr>
          </a:p>
          <a:p>
            <a:pPr>
              <a:spcBef>
                <a:spcPts val="0"/>
              </a:spcBef>
            </a:pPr>
            <a:r>
              <a:rPr lang="en-US" sz="2400" b="1" dirty="0">
                <a:latin typeface="Times New Roman" pitchFamily="18" charset="0"/>
                <a:cs typeface="Times New Roman" pitchFamily="18" charset="0"/>
              </a:rPr>
              <a:t>Double free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double </a:t>
            </a:r>
            <a:r>
              <a:rPr lang="en-US" sz="2400" dirty="0">
                <a:latin typeface="Times New Roman" pitchFamily="18" charset="0"/>
                <a:cs typeface="Times New Roman" pitchFamily="18" charset="0"/>
              </a:rPr>
              <a:t>free space on heap.</a:t>
            </a:r>
          </a:p>
          <a:p>
            <a:pPr lvl="1">
              <a:lnSpc>
                <a:spcPct val="30000"/>
              </a:lnSpc>
              <a:spcBef>
                <a:spcPct val="80000"/>
              </a:spcBef>
            </a:pPr>
            <a:r>
              <a:rPr lang="en-US" sz="2400" dirty="0">
                <a:latin typeface="Times New Roman" pitchFamily="18" charset="0"/>
                <a:cs typeface="Times New Roman" pitchFamily="18" charset="0"/>
              </a:rPr>
              <a:t>Can cause memory </a:t>
            </a:r>
            <a:r>
              <a:rPr lang="en-US" sz="2400" dirty="0" err="1">
                <a:latin typeface="Times New Roman" pitchFamily="18" charset="0"/>
                <a:cs typeface="Times New Roman" pitchFamily="18" charset="0"/>
              </a:rPr>
              <a:t>mgr</a:t>
            </a:r>
            <a:r>
              <a:rPr lang="en-US" sz="2400" dirty="0">
                <a:latin typeface="Times New Roman" pitchFamily="18" charset="0"/>
                <a:cs typeface="Times New Roman" pitchFamily="18" charset="0"/>
              </a:rPr>
              <a:t> to write data to specific location</a:t>
            </a:r>
          </a:p>
          <a:p>
            <a:pPr lvl="1">
              <a:lnSpc>
                <a:spcPct val="30000"/>
              </a:lnSpc>
              <a:spcBef>
                <a:spcPct val="80000"/>
              </a:spcBef>
            </a:pPr>
            <a:r>
              <a:rPr lang="en-US" sz="2400" dirty="0">
                <a:latin typeface="Times New Roman" pitchFamily="18" charset="0"/>
                <a:cs typeface="Times New Roman" pitchFamily="18" charset="0"/>
              </a:rPr>
              <a:t>Examples:    CVS server</a:t>
            </a:r>
          </a:p>
          <a:p>
            <a:pPr marL="0" indent="0">
              <a:buNone/>
            </a:pPr>
            <a:endParaRPr lang="en-US" sz="2400" dirty="0" smtClean="0">
              <a:solidFill>
                <a:srgbClr val="000090"/>
              </a:solidFill>
              <a:latin typeface="Times New Roman" pitchFamily="18" charset="0"/>
              <a:cs typeface="Times New Roman" pitchFamily="18" charset="0"/>
            </a:endParaRPr>
          </a:p>
          <a:p>
            <a:r>
              <a:rPr lang="en-US" sz="2400" b="1" dirty="0" smtClean="0">
                <a:solidFill>
                  <a:srgbClr val="000000"/>
                </a:solidFill>
                <a:latin typeface="Times New Roman" pitchFamily="18" charset="0"/>
                <a:cs typeface="Times New Roman" pitchFamily="18" charset="0"/>
              </a:rPr>
              <a:t>Format string vulnerabilities</a:t>
            </a:r>
            <a:endParaRPr lang="en-US" sz="2400" b="1" dirty="0">
              <a:solidFill>
                <a:srgbClr val="00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7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381000"/>
            <a:ext cx="7772400" cy="579438"/>
          </a:xfrm>
        </p:spPr>
        <p:txBody>
          <a:bodyPr>
            <a:normAutofit fontScale="90000"/>
          </a:bodyPr>
          <a:lstStyle/>
          <a:p>
            <a:pPr eaLnBrk="1" hangingPunct="1"/>
            <a:r>
              <a:rPr lang="en-US" dirty="0" smtClean="0">
                <a:solidFill>
                  <a:schemeClr val="tx1"/>
                </a:solidFill>
                <a:latin typeface="Times New Roman" pitchFamily="18" charset="0"/>
                <a:cs typeface="Times New Roman" pitchFamily="18" charset="0"/>
              </a:rPr>
              <a:t>This Lecture</a:t>
            </a:r>
          </a:p>
        </p:txBody>
      </p:sp>
      <p:sp>
        <p:nvSpPr>
          <p:cNvPr id="7171"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latin typeface="Times New Roman" pitchFamily="18" charset="0"/>
                <a:cs typeface="Times New Roman" pitchFamily="18" charset="0"/>
              </a:rPr>
              <a:t>Basic Control Hijacking Attacks</a:t>
            </a:r>
          </a:p>
          <a:p>
            <a:pPr eaLnBrk="1" hangingPunct="1"/>
            <a:r>
              <a:rPr lang="en-US" dirty="0" smtClean="0">
                <a:latin typeface="Times New Roman" pitchFamily="18" charset="0"/>
                <a:cs typeface="Times New Roman" pitchFamily="18" charset="0"/>
              </a:rPr>
              <a:t>More Control Hijacking Attacks</a:t>
            </a:r>
          </a:p>
          <a:p>
            <a:pPr eaLnBrk="1" hangingPunct="1"/>
            <a:r>
              <a:rPr lang="en-US" dirty="0" smtClean="0">
                <a:latin typeface="Times New Roman" pitchFamily="18" charset="0"/>
                <a:cs typeface="Times New Roman" pitchFamily="18" charset="0"/>
              </a:rPr>
              <a:t>Format String Bugs</a:t>
            </a:r>
          </a:p>
          <a:p>
            <a:pPr eaLnBrk="1" hangingPunct="1"/>
            <a:r>
              <a:rPr lang="en-US" dirty="0" smtClean="0">
                <a:latin typeface="Times New Roman" pitchFamily="18" charset="0"/>
                <a:cs typeface="Times New Roman" pitchFamily="18" charset="0"/>
              </a:rPr>
              <a:t>Platform Defenses</a:t>
            </a:r>
          </a:p>
          <a:p>
            <a:pPr eaLnBrk="1" hangingPunct="1"/>
            <a:r>
              <a:rPr lang="en-US" dirty="0" smtClean="0">
                <a:latin typeface="Times New Roman" pitchFamily="18" charset="0"/>
                <a:cs typeface="Times New Roman" pitchFamily="18" charset="0"/>
              </a:rPr>
              <a:t>Run-Time Defenses</a:t>
            </a:r>
          </a:p>
          <a:p>
            <a:pPr eaLnBrk="1" hangingPunct="1"/>
            <a:r>
              <a:rPr lang="en-US" dirty="0" smtClean="0">
                <a:latin typeface="Times New Roman" pitchFamily="18" charset="0"/>
                <a:cs typeface="Times New Roman" pitchFamily="18" charset="0"/>
              </a:rPr>
              <a:t>Advance Hijacking Attacks</a:t>
            </a:r>
          </a:p>
          <a:p>
            <a:pPr eaLnBrk="1" hangingPunct="1"/>
            <a:endParaRPr lang="en-US" dirty="0" smtClean="0">
              <a:latin typeface="Times New Roman" pitchFamily="18" charset="0"/>
              <a:cs typeface="Times New Roman" pitchFamily="18" charset="0"/>
            </a:endParaRPr>
          </a:p>
          <a:p>
            <a:pPr eaLnBrk="1" hangingPunct="1"/>
            <a:endParaRPr lang="en-US" dirty="0" smtClean="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Integer Overflows </a:t>
            </a:r>
            <a:r>
              <a:rPr lang="en-US" sz="2200" dirty="0" smtClean="0">
                <a:solidFill>
                  <a:schemeClr val="tx1"/>
                </a:solidFill>
                <a:latin typeface="Times New Roman" pitchFamily="18" charset="0"/>
                <a:cs typeface="Times New Roman" pitchFamily="18" charset="0"/>
              </a:rPr>
              <a:t>(</a:t>
            </a:r>
            <a:r>
              <a:rPr lang="en-US" sz="2200" dirty="0" err="1" smtClean="0">
                <a:solidFill>
                  <a:schemeClr val="tx1"/>
                </a:solidFill>
                <a:latin typeface="Times New Roman" pitchFamily="18" charset="0"/>
                <a:cs typeface="Times New Roman" pitchFamily="18" charset="0"/>
              </a:rPr>
              <a:t>Phrack</a:t>
            </a:r>
            <a:r>
              <a:rPr lang="en-US" sz="2200" dirty="0" smtClean="0">
                <a:solidFill>
                  <a:schemeClr val="tx1"/>
                </a:solidFill>
                <a:latin typeface="Times New Roman" pitchFamily="18" charset="0"/>
                <a:cs typeface="Times New Roman" pitchFamily="18" charset="0"/>
              </a:rPr>
              <a:t> issue 60)</a:t>
            </a:r>
            <a:endParaRPr lang="en-US" sz="22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458200" cy="5257800"/>
          </a:xfrm>
        </p:spPr>
        <p:txBody>
          <a:bodyPr>
            <a:normAutofit/>
          </a:bodyPr>
          <a:lstStyle/>
          <a:p>
            <a:pPr marL="0" indent="0">
              <a:buNone/>
            </a:pPr>
            <a:r>
              <a:rPr lang="en-US" sz="2400" dirty="0" smtClean="0">
                <a:latin typeface="Times New Roman" pitchFamily="18" charset="0"/>
                <a:cs typeface="Times New Roman" pitchFamily="18" charset="0"/>
              </a:rPr>
              <a:t>Problem:    what happens when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exceeds max value?</a:t>
            </a:r>
          </a:p>
          <a:p>
            <a:pPr marL="0" indent="0">
              <a:lnSpc>
                <a:spcPct val="140000"/>
              </a:lnSpc>
              <a:spcBef>
                <a:spcPts val="1776"/>
              </a:spcBef>
              <a:buNone/>
            </a:pPr>
            <a:r>
              <a:rPr lang="en-US" sz="2400" b="1" dirty="0" err="1" smtClean="0">
                <a:solidFill>
                  <a:srgbClr val="0070C0"/>
                </a:solidFill>
                <a:latin typeface="Times New Roman" pitchFamily="18" charset="0"/>
                <a:cs typeface="Times New Roman" pitchFamily="18" charset="0"/>
              </a:rPr>
              <a:t>int</a:t>
            </a:r>
            <a:r>
              <a:rPr lang="en-US" sz="2400" b="1" dirty="0" smtClean="0">
                <a:solidFill>
                  <a:srgbClr val="0070C0"/>
                </a:solidFill>
                <a:latin typeface="Times New Roman" pitchFamily="18" charset="0"/>
                <a:cs typeface="Times New Roman" pitchFamily="18" charset="0"/>
              </a:rPr>
              <a:t> m; (32 bits) short s; (16 bits)  char c;    (8 bits)</a:t>
            </a:r>
            <a:endParaRPr lang="en-US" sz="2400" b="1" dirty="0">
              <a:solidFill>
                <a:srgbClr val="0070C0"/>
              </a:solidFill>
              <a:latin typeface="Times New Roman" pitchFamily="18" charset="0"/>
              <a:cs typeface="Times New Roman" pitchFamily="18" charset="0"/>
            </a:endParaRPr>
          </a:p>
          <a:p>
            <a:pPr marL="0" indent="0">
              <a:lnSpc>
                <a:spcPct val="130000"/>
              </a:lnSpc>
              <a:spcBef>
                <a:spcPts val="1824"/>
              </a:spcBef>
              <a:buNone/>
            </a:pPr>
            <a:r>
              <a:rPr lang="en-US" sz="2400" dirty="0" smtClean="0">
                <a:latin typeface="Times New Roman" pitchFamily="18" charset="0"/>
                <a:cs typeface="Times New Roman" pitchFamily="18" charset="0"/>
              </a:rPr>
              <a:t>	c = 0x80 + 0x80 = 128 + 128		⇒     c = 0</a:t>
            </a:r>
          </a:p>
          <a:p>
            <a:pPr marL="0" indent="0">
              <a:lnSpc>
                <a:spcPct val="13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 = 0xff80 + 0x80			⇒     s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a:t>
            </a:r>
          </a:p>
          <a:p>
            <a:pPr marL="0" indent="0">
              <a:lnSpc>
                <a:spcPct val="130000"/>
              </a:lnSpc>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 0xffffff80 + 0x80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Can this be exploited?</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Rectangle 3"/>
          <p:cNvSpPr/>
          <p:nvPr/>
        </p:nvSpPr>
        <p:spPr>
          <a:xfrm>
            <a:off x="914400" y="2514600"/>
            <a:ext cx="6934200" cy="2133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49008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8800"/>
          </a:xfrm>
        </p:spPr>
        <p:txBody>
          <a:bodyPr>
            <a:normAutofit fontScale="90000"/>
          </a:bodyPr>
          <a:lstStyle/>
          <a:p>
            <a:r>
              <a:rPr lang="en-US" dirty="0" smtClean="0">
                <a:solidFill>
                  <a:schemeClr val="tx1"/>
                </a:solidFill>
                <a:latin typeface="Times New Roman" pitchFamily="18" charset="0"/>
                <a:cs typeface="Times New Roman" pitchFamily="18" charset="0"/>
              </a:rPr>
              <a:t>An example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143000" y="1092200"/>
            <a:ext cx="7239000" cy="3454400"/>
          </a:xfrm>
          <a:ln>
            <a:solidFill>
              <a:srgbClr val="4F81BD"/>
            </a:solidFill>
          </a:ln>
        </p:spPr>
        <p:txBody>
          <a:bodyPr>
            <a:noAutofit/>
          </a:bodyPr>
          <a:lstStyle/>
          <a:p>
            <a:pPr marL="0" indent="0">
              <a:buNone/>
            </a:pPr>
            <a:r>
              <a:rPr lang="en-US" sz="2000" dirty="0" smtClean="0">
                <a:latin typeface="Times New Roman" pitchFamily="18" charset="0"/>
                <a:cs typeface="Times New Roman" pitchFamily="18" charset="0"/>
              </a:rPr>
              <a:t>void  </a:t>
            </a:r>
            <a:r>
              <a:rPr lang="en-US" sz="2000" dirty="0" err="1" smtClean="0">
                <a:latin typeface="Times New Roman" pitchFamily="18" charset="0"/>
                <a:cs typeface="Times New Roman" pitchFamily="18" charset="0"/>
              </a:rPr>
              <a:t>func</a:t>
            </a:r>
            <a:r>
              <a:rPr lang="en-US" sz="2000" dirty="0" smtClean="0">
                <a:latin typeface="Times New Roman" pitchFamily="18" charset="0"/>
                <a:cs typeface="Times New Roman" pitchFamily="18" charset="0"/>
              </a:rPr>
              <a:t>( char *buf1, *buf2,    unsigned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len1, len2) {</a:t>
            </a:r>
          </a:p>
          <a:p>
            <a:pPr marL="0" indent="0">
              <a:buNone/>
              <a:tabLst>
                <a:tab pos="457200" algn="l"/>
              </a:tabLst>
            </a:pPr>
            <a:r>
              <a:rPr lang="en-US" sz="2000" dirty="0" smtClean="0">
                <a:latin typeface="Times New Roman" pitchFamily="18" charset="0"/>
                <a:cs typeface="Times New Roman" pitchFamily="18" charset="0"/>
              </a:rPr>
              <a:t>	char temp[256];</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  </a:t>
            </a:r>
            <a:r>
              <a:rPr lang="en-US" sz="2000" b="1" dirty="0" smtClean="0">
                <a:solidFill>
                  <a:srgbClr val="0000FF"/>
                </a:solidFill>
                <a:latin typeface="Times New Roman" pitchFamily="18" charset="0"/>
                <a:cs typeface="Times New Roman" pitchFamily="18" charset="0"/>
              </a:rPr>
              <a:t>(len1 + len2 &gt; 256)</a:t>
            </a:r>
            <a:r>
              <a:rPr lang="en-US" sz="2000" dirty="0" smtClean="0">
                <a:latin typeface="Times New Roman" pitchFamily="18" charset="0"/>
                <a:cs typeface="Times New Roman" pitchFamily="18" charset="0"/>
              </a:rPr>
              <a:t>  {return -1}	</a:t>
            </a:r>
            <a:r>
              <a:rPr lang="en-US" sz="2000" dirty="0" smtClean="0">
                <a:solidFill>
                  <a:srgbClr val="0000FF"/>
                </a:solidFill>
                <a:latin typeface="Times New Roman" pitchFamily="18" charset="0"/>
                <a:cs typeface="Times New Roman" pitchFamily="18" charset="0"/>
              </a:rPr>
              <a:t>// length check</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memcpy</a:t>
            </a:r>
            <a:r>
              <a:rPr lang="en-US" sz="2000" dirty="0" smtClean="0">
                <a:latin typeface="Times New Roman" pitchFamily="18" charset="0"/>
                <a:cs typeface="Times New Roman" pitchFamily="18" charset="0"/>
              </a:rPr>
              <a:t>(temp, buf1, len1);	</a:t>
            </a:r>
            <a:r>
              <a:rPr lang="en-US" sz="2000" dirty="0" smtClean="0">
                <a:solidFill>
                  <a:srgbClr val="0000FF"/>
                </a:solidFill>
                <a:latin typeface="Times New Roman" pitchFamily="18" charset="0"/>
                <a:cs typeface="Times New Roman" pitchFamily="18" charset="0"/>
              </a:rPr>
              <a:t>// cat buffers</a:t>
            </a:r>
            <a:endParaRPr lang="en-US" sz="2000" dirty="0" smtClean="0">
              <a:latin typeface="Times New Roman" pitchFamily="18" charset="0"/>
              <a:cs typeface="Times New Roman" pitchFamily="18" charset="0"/>
            </a:endParaRPr>
          </a:p>
          <a:p>
            <a:pPr marL="0" indent="0">
              <a:buNone/>
              <a:tabLst>
                <a:tab pos="457200" algn="l"/>
              </a:tabLst>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memcpy</a:t>
            </a:r>
            <a:r>
              <a:rPr lang="en-US" sz="2000" dirty="0" smtClean="0">
                <a:latin typeface="Times New Roman" pitchFamily="18" charset="0"/>
                <a:cs typeface="Times New Roman" pitchFamily="18" charset="0"/>
              </a:rPr>
              <a:t>(temp+len1, buf2, len2);</a:t>
            </a:r>
          </a:p>
          <a:p>
            <a:pPr marL="0" indent="0">
              <a:buNone/>
              <a:tabLst>
                <a:tab pos="457200" algn="l"/>
                <a:tab pos="5029200" algn="l"/>
              </a:tabLst>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do-something(temp); 	</a:t>
            </a:r>
            <a:r>
              <a:rPr lang="en-US" sz="2000" dirty="0" smtClean="0">
                <a:solidFill>
                  <a:srgbClr val="0000FF"/>
                </a:solidFill>
                <a:latin typeface="Times New Roman" pitchFamily="18" charset="0"/>
                <a:cs typeface="Times New Roman" pitchFamily="18" charset="0"/>
              </a:rPr>
              <a:t>// do stuff</a:t>
            </a:r>
          </a:p>
          <a:p>
            <a:pPr marL="0" indent="0">
              <a:buNone/>
              <a:tabLst>
                <a:tab pos="457200" algn="l"/>
              </a:tabLst>
            </a:pPr>
            <a:r>
              <a:rPr lang="en-US" sz="2000" dirty="0">
                <a:latin typeface="Times New Roman" pitchFamily="18" charset="0"/>
                <a:cs typeface="Times New Roman" pitchFamily="18" charset="0"/>
              </a:rPr>
              <a:t>}</a:t>
            </a:r>
          </a:p>
        </p:txBody>
      </p:sp>
      <p:sp>
        <p:nvSpPr>
          <p:cNvPr id="4" name="TextBox 3"/>
          <p:cNvSpPr txBox="1"/>
          <p:nvPr/>
        </p:nvSpPr>
        <p:spPr>
          <a:xfrm>
            <a:off x="1828800" y="4724400"/>
            <a:ext cx="5694188" cy="1364797"/>
          </a:xfrm>
          <a:prstGeom prst="rect">
            <a:avLst/>
          </a:prstGeom>
          <a:noFill/>
        </p:spPr>
        <p:txBody>
          <a:bodyPr wrap="none" rtlCol="0">
            <a:spAutoFit/>
          </a:bodyPr>
          <a:lstStyle/>
          <a:p>
            <a:r>
              <a:rPr lang="en-US" sz="2400" dirty="0" smtClean="0">
                <a:latin typeface="Times New Roman" pitchFamily="18" charset="0"/>
                <a:cs typeface="Times New Roman" pitchFamily="18" charset="0"/>
              </a:rPr>
              <a:t>What if   </a:t>
            </a:r>
            <a:r>
              <a:rPr lang="en-US" sz="2400" b="1" dirty="0" smtClean="0">
                <a:solidFill>
                  <a:srgbClr val="0000FF"/>
                </a:solidFill>
                <a:latin typeface="Times New Roman" pitchFamily="18" charset="0"/>
                <a:cs typeface="Times New Roman" pitchFamily="18" charset="0"/>
              </a:rPr>
              <a:t>len1 = 0x80,    len2 = 0xffffff80   </a:t>
            </a:r>
            <a:r>
              <a:rPr lang="en-US" sz="2400" dirty="0" smtClean="0">
                <a:latin typeface="Times New Roman" pitchFamily="18" charset="0"/>
                <a:cs typeface="Times New Roman" pitchFamily="18" charset="0"/>
              </a:rPr>
              <a:t>?</a:t>
            </a:r>
          </a:p>
          <a:p>
            <a:pPr>
              <a:lnSpc>
                <a:spcPct val="120000"/>
              </a:lnSpc>
            </a:pPr>
            <a:r>
              <a:rPr lang="en-US" sz="2400" dirty="0" smtClean="0">
                <a:latin typeface="Times New Roman" pitchFamily="18" charset="0"/>
                <a:cs typeface="Times New Roman" pitchFamily="18" charset="0"/>
              </a:rPr>
              <a:t>        ⇒   len1+len2 = 0</a:t>
            </a:r>
          </a:p>
          <a:p>
            <a:pPr>
              <a:lnSpc>
                <a:spcPct val="140000"/>
              </a:lnSpc>
            </a:pPr>
            <a:r>
              <a:rPr lang="en-US" sz="2400" dirty="0" smtClean="0">
                <a:latin typeface="Times New Roman" pitchFamily="18" charset="0"/>
                <a:cs typeface="Times New Roman" pitchFamily="18" charset="0"/>
              </a:rPr>
              <a:t>Second  </a:t>
            </a:r>
            <a:r>
              <a:rPr lang="en-US" sz="2400" dirty="0" err="1" smtClean="0">
                <a:latin typeface="Times New Roman" pitchFamily="18" charset="0"/>
                <a:cs typeface="Times New Roman" pitchFamily="18" charset="0"/>
              </a:rPr>
              <a:t>memcpy</a:t>
            </a:r>
            <a:r>
              <a:rPr lang="en-US" sz="2400" dirty="0" smtClean="0">
                <a:latin typeface="Times New Roman" pitchFamily="18" charset="0"/>
                <a:cs typeface="Times New Roman" pitchFamily="18" charset="0"/>
              </a:rPr>
              <a:t>()  will overflow heap !!</a:t>
            </a: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4819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extLst>
              <p:ext uri="{D42A27DB-BD31-4B8C-83A1-F6EECF244321}">
                <p14:modId xmlns:p14="http://schemas.microsoft.com/office/powerpoint/2010/main" val="4077773284"/>
              </p:ext>
            </p:extLst>
          </p:nvPr>
        </p:nvGraphicFramePr>
        <p:xfrm>
          <a:off x="692150" y="2034117"/>
          <a:ext cx="5854700" cy="3911600"/>
        </p:xfrm>
        <a:graphic>
          <a:graphicData uri="http://schemas.openxmlformats.org/presentationml/2006/ole">
            <mc:AlternateContent xmlns:mc="http://schemas.openxmlformats.org/markup-compatibility/2006">
              <mc:Choice xmlns:v="urn:schemas-microsoft-com:vml" Requires="v">
                <p:oleObj spid="_x0000_s44038" name="Chart" r:id="rId4" imgW="6095905" imgH="4067223" progId="MSGraph.Chart.8">
                  <p:embed followColorScheme="full"/>
                </p:oleObj>
              </mc:Choice>
              <mc:Fallback>
                <p:oleObj name="Chart" r:id="rId4" imgW="6095905" imgH="4067223"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150" y="2034117"/>
                        <a:ext cx="5854700" cy="391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Text Box 3"/>
          <p:cNvSpPr txBox="1">
            <a:spLocks noChangeArrowheads="1"/>
          </p:cNvSpPr>
          <p:nvPr/>
        </p:nvSpPr>
        <p:spPr bwMode="auto">
          <a:xfrm>
            <a:off x="6779756" y="4953000"/>
            <a:ext cx="2031325"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latin typeface="Times New Roman" pitchFamily="18" charset="0"/>
                <a:cs typeface="Times New Roman" pitchFamily="18" charset="0"/>
              </a:rPr>
              <a:t>Source:  NVD/CVE</a:t>
            </a:r>
          </a:p>
        </p:txBody>
      </p:sp>
      <p:sp>
        <p:nvSpPr>
          <p:cNvPr id="2052" name="Rectangle 4"/>
          <p:cNvSpPr>
            <a:spLocks noGrp="1" noChangeArrowheads="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Integer overflow exploit stats</a:t>
            </a:r>
          </a:p>
        </p:txBody>
      </p:sp>
      <p:sp>
        <p:nvSpPr>
          <p:cNvPr id="6" name="Footer Placeholder 5"/>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6918051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Format String Bug</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304800"/>
            <a:ext cx="8229600" cy="736600"/>
          </a:xfrm>
        </p:spPr>
        <p:txBody>
          <a:bodyPr>
            <a:normAutofit/>
          </a:bodyPr>
          <a:lstStyle/>
          <a:p>
            <a:r>
              <a:rPr lang="en-US" sz="3600" dirty="0" smtClean="0">
                <a:solidFill>
                  <a:schemeClr val="tx1"/>
                </a:solidFill>
                <a:latin typeface="Times New Roman" pitchFamily="18" charset="0"/>
                <a:cs typeface="Times New Roman" pitchFamily="18" charset="0"/>
              </a:rPr>
              <a:t>Format string problem</a:t>
            </a:r>
          </a:p>
        </p:txBody>
      </p:sp>
      <p:sp>
        <p:nvSpPr>
          <p:cNvPr id="87043" name="Rectangle 3" descr="Rectangle: Click to edit Master text styles&#10;Second level&#10;Third level&#10;Fourth level&#10;Fifth level"/>
          <p:cNvSpPr>
            <a:spLocks noGrp="1" noChangeArrowheads="1"/>
          </p:cNvSpPr>
          <p:nvPr>
            <p:ph type="body" idx="1"/>
          </p:nvPr>
        </p:nvSpPr>
        <p:spPr>
          <a:xfrm>
            <a:off x="457200" y="1193800"/>
            <a:ext cx="8686800" cy="5664200"/>
          </a:xfrm>
        </p:spPr>
        <p:txBody>
          <a:bodyPr>
            <a:normAutofit/>
          </a:bodyPr>
          <a:lstStyle/>
          <a:p>
            <a:pPr>
              <a:buFont typeface="Wingdings" pitchFamily="2" charset="2"/>
              <a:buNone/>
            </a:pPr>
            <a:r>
              <a:rPr lang="en-US" sz="2000" dirty="0" smtClean="0">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int</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func</a:t>
            </a:r>
            <a:r>
              <a:rPr lang="en-US" sz="2400" b="1" dirty="0" smtClean="0">
                <a:solidFill>
                  <a:srgbClr val="000090"/>
                </a:solidFill>
                <a:latin typeface="Times New Roman" pitchFamily="18" charset="0"/>
                <a:cs typeface="Times New Roman" pitchFamily="18" charset="0"/>
              </a:rPr>
              <a:t>(char *user)  {</a:t>
            </a:r>
          </a:p>
          <a:p>
            <a:pPr>
              <a:lnSpc>
                <a:spcPct val="120000"/>
              </a:lnSpc>
              <a:spcBef>
                <a:spcPct val="10000"/>
              </a:spcBef>
              <a:buFont typeface="Wingdings" pitchFamily="2" charset="2"/>
              <a:buNone/>
            </a:pP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fprintf</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stderr</a:t>
            </a:r>
            <a:r>
              <a:rPr lang="en-US" sz="2400" b="1" dirty="0" smtClean="0">
                <a:solidFill>
                  <a:srgbClr val="000090"/>
                </a:solidFill>
                <a:latin typeface="Times New Roman" pitchFamily="18" charset="0"/>
                <a:cs typeface="Times New Roman" pitchFamily="18" charset="0"/>
              </a:rPr>
              <a:t>, user);</a:t>
            </a:r>
          </a:p>
          <a:p>
            <a:pPr>
              <a:lnSpc>
                <a:spcPct val="85000"/>
              </a:lnSpc>
              <a:spcBef>
                <a:spcPct val="10000"/>
              </a:spcBef>
              <a:buFont typeface="Wingdings" pitchFamily="2" charset="2"/>
              <a:buNone/>
            </a:pPr>
            <a:r>
              <a:rPr lang="en-US" sz="2400" b="1" dirty="0" smtClean="0">
                <a:solidFill>
                  <a:srgbClr val="000090"/>
                </a:solidFill>
                <a:latin typeface="Times New Roman" pitchFamily="18" charset="0"/>
                <a:cs typeface="Times New Roman" pitchFamily="18" charset="0"/>
              </a:rPr>
              <a:t>			}</a:t>
            </a:r>
          </a:p>
          <a:p>
            <a:pPr>
              <a:lnSpc>
                <a:spcPct val="85000"/>
              </a:lnSpc>
              <a:spcBef>
                <a:spcPct val="80000"/>
              </a:spcBef>
              <a:buFont typeface="Wingdings" pitchFamily="2" charset="2"/>
              <a:buNone/>
            </a:pPr>
            <a:r>
              <a:rPr lang="en-US" sz="2800" u="sng" dirty="0" smtClean="0">
                <a:latin typeface="Times New Roman" pitchFamily="18" charset="0"/>
                <a:cs typeface="Times New Roman" pitchFamily="18" charset="0"/>
              </a:rPr>
              <a:t>Problem</a:t>
            </a:r>
            <a:r>
              <a:rPr lang="en-US" sz="2800" dirty="0" smtClean="0">
                <a:latin typeface="Times New Roman" pitchFamily="18" charset="0"/>
                <a:cs typeface="Times New Roman" pitchFamily="18" charset="0"/>
              </a:rPr>
              <a:t>:   what if   *user = “%</a:t>
            </a:r>
            <a:r>
              <a:rPr lang="en-US" sz="2800" dirty="0" err="1" smtClean="0">
                <a:latin typeface="Times New Roman" pitchFamily="18" charset="0"/>
                <a:cs typeface="Times New Roman" pitchFamily="18" charset="0"/>
              </a:rPr>
              <a:t>s%s%s%s%s%s%s</a:t>
            </a:r>
            <a:r>
              <a:rPr lang="en-US" sz="2800" dirty="0" smtClean="0">
                <a:latin typeface="Times New Roman" pitchFamily="18" charset="0"/>
                <a:cs typeface="Times New Roman" pitchFamily="18" charset="0"/>
              </a:rPr>
              <a:t>”  ??</a:t>
            </a:r>
          </a:p>
          <a:p>
            <a:pPr lvl="1">
              <a:spcBef>
                <a:spcPts val="1032"/>
              </a:spcBef>
            </a:pPr>
            <a:r>
              <a:rPr lang="en-US" dirty="0" smtClean="0">
                <a:latin typeface="Times New Roman" pitchFamily="18" charset="0"/>
                <a:cs typeface="Times New Roman" pitchFamily="18" charset="0"/>
              </a:rPr>
              <a:t>Most likely program will crash:   </a:t>
            </a:r>
            <a:r>
              <a:rPr lang="en-US" dirty="0" err="1" smtClean="0">
                <a:latin typeface="Times New Roman" pitchFamily="18" charset="0"/>
                <a:cs typeface="Times New Roman" pitchFamily="18" charset="0"/>
              </a:rPr>
              <a:t>DoS</a:t>
            </a:r>
            <a:r>
              <a:rPr lang="en-US" dirty="0" smtClean="0">
                <a:latin typeface="Times New Roman" pitchFamily="18" charset="0"/>
                <a:cs typeface="Times New Roman" pitchFamily="18" charset="0"/>
              </a:rPr>
              <a:t>.</a:t>
            </a:r>
          </a:p>
          <a:p>
            <a:pPr lvl="1">
              <a:spcBef>
                <a:spcPts val="1032"/>
              </a:spcBef>
            </a:pPr>
            <a:r>
              <a:rPr lang="en-US" dirty="0" smtClean="0">
                <a:latin typeface="Times New Roman" pitchFamily="18" charset="0"/>
                <a:cs typeface="Times New Roman" pitchFamily="18" charset="0"/>
              </a:rPr>
              <a:t>If not, program will print memory contents.  Privacy?</a:t>
            </a:r>
          </a:p>
          <a:p>
            <a:pPr lvl="1">
              <a:spcBef>
                <a:spcPts val="1032"/>
              </a:spcBef>
            </a:pPr>
            <a:r>
              <a:rPr lang="en-US" dirty="0" smtClean="0">
                <a:latin typeface="Times New Roman" pitchFamily="18" charset="0"/>
                <a:cs typeface="Times New Roman" pitchFamily="18" charset="0"/>
              </a:rPr>
              <a:t>Full exploit using   </a:t>
            </a:r>
            <a:r>
              <a:rPr lang="en-US" dirty="0" smtClean="0">
                <a:solidFill>
                  <a:srgbClr val="000090"/>
                </a:solidFill>
                <a:latin typeface="Times New Roman" pitchFamily="18" charset="0"/>
                <a:cs typeface="Times New Roman" pitchFamily="18" charset="0"/>
              </a:rPr>
              <a:t>user = “%n” (directive to allow writing in memory)</a:t>
            </a:r>
          </a:p>
          <a:p>
            <a:pPr lvl="1">
              <a:spcBef>
                <a:spcPts val="1032"/>
              </a:spcBef>
            </a:pPr>
            <a:r>
              <a:rPr lang="en-US" sz="2800" u="sng" dirty="0" smtClean="0">
                <a:latin typeface="Times New Roman" pitchFamily="18" charset="0"/>
                <a:cs typeface="Times New Roman" pitchFamily="18" charset="0"/>
              </a:rPr>
              <a:t>Correct form (always be explicit about your format string )</a:t>
            </a:r>
            <a:r>
              <a:rPr lang="en-US" sz="2800" dirty="0" smtClean="0">
                <a:latin typeface="Times New Roman" pitchFamily="18" charset="0"/>
                <a:cs typeface="Times New Roman" pitchFamily="18" charset="0"/>
              </a:rPr>
              <a:t>:    </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fprintf</a:t>
            </a:r>
            <a:r>
              <a:rPr lang="en-US" sz="2400" b="1" dirty="0" smtClean="0">
                <a:solidFill>
                  <a:srgbClr val="000090"/>
                </a:solidFill>
                <a:latin typeface="Times New Roman" pitchFamily="18" charset="0"/>
                <a:cs typeface="Times New Roman" pitchFamily="18" charset="0"/>
              </a:rPr>
              <a:t>( </a:t>
            </a:r>
            <a:r>
              <a:rPr lang="en-US" sz="2400" b="1" dirty="0" err="1" smtClean="0">
                <a:solidFill>
                  <a:srgbClr val="000090"/>
                </a:solidFill>
                <a:latin typeface="Times New Roman" pitchFamily="18" charset="0"/>
                <a:cs typeface="Times New Roman" pitchFamily="18" charset="0"/>
              </a:rPr>
              <a:t>stdout</a:t>
            </a:r>
            <a:r>
              <a:rPr lang="en-US" sz="2400" b="1" dirty="0" smtClean="0">
                <a:solidFill>
                  <a:srgbClr val="000090"/>
                </a:solidFill>
                <a:latin typeface="Times New Roman" pitchFamily="18" charset="0"/>
                <a:cs typeface="Times New Roman" pitchFamily="18" charset="0"/>
              </a:rPr>
              <a:t>, “%s”, user);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35755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04800" y="3048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History</a:t>
            </a:r>
          </a:p>
        </p:txBody>
      </p:sp>
      <p:sp>
        <p:nvSpPr>
          <p:cNvPr id="33795" name="Rectangle 3" descr="Rectangle: Click to edit Master text styles&#10;Second level&#10;Third level&#10;Fourth level&#10;Fifth level"/>
          <p:cNvSpPr>
            <a:spLocks noGrp="1" noChangeArrowheads="1"/>
          </p:cNvSpPr>
          <p:nvPr>
            <p:ph type="body" idx="1"/>
          </p:nvPr>
        </p:nvSpPr>
        <p:spPr>
          <a:xfrm>
            <a:off x="457200" y="1371600"/>
            <a:ext cx="7772400" cy="5029200"/>
          </a:xfrm>
        </p:spPr>
        <p:txBody>
          <a:bodyPr/>
          <a:lstStyle/>
          <a:p>
            <a:pPr>
              <a:tabLst>
                <a:tab pos="3779838" algn="l"/>
              </a:tabLst>
            </a:pPr>
            <a:r>
              <a:rPr lang="en-US" sz="2400" dirty="0" smtClean="0">
                <a:latin typeface="Times New Roman" pitchFamily="18" charset="0"/>
                <a:cs typeface="Times New Roman" pitchFamily="18" charset="0"/>
              </a:rPr>
              <a:t>  First exploit discovered in June 2000.</a:t>
            </a:r>
          </a:p>
          <a:p>
            <a:pPr>
              <a:tabLst>
                <a:tab pos="3779838" algn="l"/>
              </a:tabLst>
            </a:pPr>
            <a:r>
              <a:rPr lang="en-US" sz="2400" dirty="0" smtClean="0">
                <a:latin typeface="Times New Roman" pitchFamily="18" charset="0"/>
                <a:cs typeface="Times New Roman" pitchFamily="18" charset="0"/>
              </a:rPr>
              <a:t>  Examples:</a:t>
            </a:r>
          </a:p>
          <a:p>
            <a:pPr lvl="1">
              <a:tabLst>
                <a:tab pos="3779838" algn="l"/>
              </a:tabLst>
            </a:pPr>
            <a:r>
              <a:rPr lang="en-US" dirty="0" err="1" smtClean="0">
                <a:solidFill>
                  <a:srgbClr val="000090"/>
                </a:solidFill>
                <a:latin typeface="Times New Roman" pitchFamily="18" charset="0"/>
                <a:cs typeface="Times New Roman" pitchFamily="18" charset="0"/>
              </a:rPr>
              <a:t>wu-ftpd</a:t>
            </a:r>
            <a:r>
              <a:rPr lang="en-US" dirty="0" smtClean="0">
                <a:solidFill>
                  <a:srgbClr val="000090"/>
                </a:solidFill>
                <a:latin typeface="Times New Roman" pitchFamily="18" charset="0"/>
                <a:cs typeface="Times New Roman" pitchFamily="18" charset="0"/>
              </a:rPr>
              <a:t>  2.* </a:t>
            </a:r>
            <a:r>
              <a:rPr lang="en-US" dirty="0" smtClean="0">
                <a:latin typeface="Times New Roman" pitchFamily="18" charset="0"/>
                <a:cs typeface="Times New Roman" pitchFamily="18" charset="0"/>
              </a:rPr>
              <a:t>:	remote root</a:t>
            </a:r>
          </a:p>
          <a:p>
            <a:pPr lvl="1">
              <a:tabLst>
                <a:tab pos="3779838" algn="l"/>
              </a:tabLst>
            </a:pPr>
            <a:r>
              <a:rPr lang="en-US" dirty="0" smtClean="0">
                <a:solidFill>
                  <a:srgbClr val="000090"/>
                </a:solidFill>
                <a:latin typeface="Times New Roman" pitchFamily="18" charset="0"/>
                <a:cs typeface="Times New Roman" pitchFamily="18" charset="0"/>
              </a:rPr>
              <a:t>Linux </a:t>
            </a:r>
            <a:r>
              <a:rPr lang="en-US" dirty="0" err="1" smtClean="0">
                <a:solidFill>
                  <a:srgbClr val="000090"/>
                </a:solidFill>
                <a:latin typeface="Times New Roman" pitchFamily="18" charset="0"/>
                <a:cs typeface="Times New Roman" pitchFamily="18" charset="0"/>
              </a:rPr>
              <a:t>rpc.statd</a:t>
            </a:r>
            <a:r>
              <a:rPr lang="en-US" dirty="0" smtClean="0">
                <a:latin typeface="Times New Roman" pitchFamily="18" charset="0"/>
                <a:cs typeface="Times New Roman" pitchFamily="18" charset="0"/>
              </a:rPr>
              <a:t>:	remote root</a:t>
            </a:r>
          </a:p>
          <a:p>
            <a:pPr lvl="1">
              <a:tabLst>
                <a:tab pos="3779838" algn="l"/>
              </a:tabLst>
            </a:pPr>
            <a:r>
              <a:rPr lang="en-US" dirty="0" smtClean="0">
                <a:solidFill>
                  <a:srgbClr val="000090"/>
                </a:solidFill>
                <a:latin typeface="Times New Roman" pitchFamily="18" charset="0"/>
                <a:cs typeface="Times New Roman" pitchFamily="18" charset="0"/>
              </a:rPr>
              <a:t>IRIX </a:t>
            </a:r>
            <a:r>
              <a:rPr lang="en-US" dirty="0" err="1" smtClean="0">
                <a:solidFill>
                  <a:srgbClr val="000090"/>
                </a:solidFill>
                <a:latin typeface="Times New Roman" pitchFamily="18" charset="0"/>
                <a:cs typeface="Times New Roman" pitchFamily="18" charset="0"/>
              </a:rPr>
              <a:t>telnetd</a:t>
            </a:r>
            <a:r>
              <a:rPr lang="en-US" dirty="0" smtClean="0">
                <a:latin typeface="Times New Roman" pitchFamily="18" charset="0"/>
                <a:cs typeface="Times New Roman" pitchFamily="18" charset="0"/>
              </a:rPr>
              <a:t>:	remote root</a:t>
            </a:r>
          </a:p>
          <a:p>
            <a:pPr lvl="1">
              <a:tabLst>
                <a:tab pos="3779838" algn="l"/>
              </a:tabLst>
            </a:pPr>
            <a:r>
              <a:rPr lang="en-US" dirty="0" smtClean="0">
                <a:solidFill>
                  <a:srgbClr val="000090"/>
                </a:solidFill>
                <a:latin typeface="Times New Roman" pitchFamily="18" charset="0"/>
                <a:cs typeface="Times New Roman" pitchFamily="18" charset="0"/>
              </a:rPr>
              <a:t>BSD </a:t>
            </a:r>
            <a:r>
              <a:rPr lang="en-US" dirty="0" err="1" smtClean="0">
                <a:solidFill>
                  <a:srgbClr val="000090"/>
                </a:solidFill>
                <a:latin typeface="Times New Roman" pitchFamily="18" charset="0"/>
                <a:cs typeface="Times New Roman" pitchFamily="18" charset="0"/>
              </a:rPr>
              <a:t>chpass</a:t>
            </a:r>
            <a:r>
              <a:rPr lang="en-US" dirty="0" smtClean="0">
                <a:latin typeface="Times New Roman" pitchFamily="18" charset="0"/>
                <a:cs typeface="Times New Roman" pitchFamily="18" charset="0"/>
              </a:rPr>
              <a:t>:	local root</a:t>
            </a:r>
          </a:p>
        </p:txBody>
      </p:sp>
      <p:sp>
        <p:nvSpPr>
          <p:cNvPr id="33796" name="Line 4"/>
          <p:cNvSpPr>
            <a:spLocks noChangeShapeType="1"/>
          </p:cNvSpPr>
          <p:nvPr/>
        </p:nvSpPr>
        <p:spPr bwMode="auto">
          <a:xfrm>
            <a:off x="2286000" y="4343400"/>
            <a:ext cx="0" cy="1219200"/>
          </a:xfrm>
          <a:prstGeom prst="line">
            <a:avLst/>
          </a:prstGeom>
          <a:noFill/>
          <a:ln w="57150">
            <a:solidFill>
              <a:schemeClr val="tx1"/>
            </a:solidFill>
            <a:prstDash val="sysDot"/>
            <a:round/>
            <a:headEnd/>
            <a:tailEnd/>
          </a:ln>
        </p:spPr>
        <p:txBody>
          <a:bodyPr wrap="none" anchor="ctr"/>
          <a:lstStyle/>
          <a:p>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2322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Vulnerable functions</a:t>
            </a:r>
          </a:p>
        </p:txBody>
      </p:sp>
      <p:sp>
        <p:nvSpPr>
          <p:cNvPr id="34819" name="Rectangle 3" descr="Rectangle: Click to edit Master text styles&#10;Second level&#10;Third level&#10;Fourth level&#10;Fifth level"/>
          <p:cNvSpPr>
            <a:spLocks noGrp="1" noChangeArrowheads="1"/>
          </p:cNvSpPr>
          <p:nvPr>
            <p:ph type="body" idx="1"/>
          </p:nvPr>
        </p:nvSpPr>
        <p:spPr>
          <a:xfrm>
            <a:off x="457200" y="1371600"/>
            <a:ext cx="7772400" cy="5029200"/>
          </a:xfrm>
        </p:spPr>
        <p:txBody>
          <a:bodyPr/>
          <a:lstStyle/>
          <a:p>
            <a:pPr>
              <a:buFont typeface="Wingdings" pitchFamily="2" charset="2"/>
              <a:buNone/>
            </a:pPr>
            <a:r>
              <a:rPr lang="en-US" sz="2400" dirty="0" smtClean="0">
                <a:latin typeface="Times New Roman" pitchFamily="18" charset="0"/>
                <a:cs typeface="Times New Roman" pitchFamily="18" charset="0"/>
              </a:rPr>
              <a:t>Any function using a format string.</a:t>
            </a:r>
          </a:p>
          <a:p>
            <a:pPr>
              <a:buFont typeface="Wingdings" pitchFamily="2" charset="2"/>
              <a:buNone/>
            </a:pPr>
            <a:endParaRPr lang="en-US" sz="2400" dirty="0" smtClean="0">
              <a:latin typeface="Times New Roman" pitchFamily="18" charset="0"/>
              <a:cs typeface="Times New Roman" pitchFamily="18" charset="0"/>
            </a:endParaRPr>
          </a:p>
          <a:p>
            <a:pPr>
              <a:buFont typeface="Wingdings" pitchFamily="2" charset="2"/>
              <a:buNone/>
            </a:pPr>
            <a:r>
              <a:rPr lang="en-US" sz="2400" dirty="0" smtClean="0">
                <a:latin typeface="Times New Roman" pitchFamily="18" charset="0"/>
                <a:cs typeface="Times New Roman" pitchFamily="18" charset="0"/>
              </a:rPr>
              <a:t>Printing:</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sprintf</a:t>
            </a:r>
            <a:r>
              <a:rPr lang="en-US" sz="2400" dirty="0" smtClean="0">
                <a:latin typeface="Times New Roman" pitchFamily="18" charset="0"/>
                <a:cs typeface="Times New Roman" pitchFamily="18" charset="0"/>
              </a:rPr>
              <a:t>, …</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vfprintf</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vsprintf</a:t>
            </a:r>
            <a:r>
              <a:rPr lang="en-US" sz="2400" dirty="0" smtClean="0">
                <a:latin typeface="Times New Roman" pitchFamily="18" charset="0"/>
                <a:cs typeface="Times New Roman" pitchFamily="18" charset="0"/>
              </a:rPr>
              <a:t>, …</a:t>
            </a:r>
          </a:p>
          <a:p>
            <a:pPr>
              <a:buFont typeface="Wingdings" pitchFamily="2" charset="2"/>
              <a:buNone/>
            </a:pPr>
            <a:endParaRPr lang="en-US" sz="2400" dirty="0" smtClean="0">
              <a:latin typeface="Times New Roman" pitchFamily="18" charset="0"/>
              <a:cs typeface="Times New Roman" pitchFamily="18" charset="0"/>
            </a:endParaRPr>
          </a:p>
          <a:p>
            <a:pPr>
              <a:buFont typeface="Wingdings" pitchFamily="2" charset="2"/>
              <a:buNone/>
            </a:pPr>
            <a:r>
              <a:rPr lang="en-US" sz="2400" dirty="0" smtClean="0">
                <a:latin typeface="Times New Roman" pitchFamily="18" charset="0"/>
                <a:cs typeface="Times New Roman" pitchFamily="18" charset="0"/>
              </a:rPr>
              <a:t>Logging:</a:t>
            </a:r>
          </a:p>
          <a:p>
            <a:pPr>
              <a:buFont typeface="Wingdings" pitchFamily="2" charset="2"/>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syslog</a:t>
            </a:r>
            <a:r>
              <a:rPr lang="en-US" sz="2400" dirty="0" smtClean="0">
                <a:latin typeface="Times New Roman" pitchFamily="18" charset="0"/>
                <a:cs typeface="Times New Roman" pitchFamily="18" charset="0"/>
              </a:rPr>
              <a:t>,  err, warn</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95858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04800"/>
            <a:ext cx="7772400" cy="655638"/>
          </a:xfrm>
        </p:spPr>
        <p:txBody>
          <a:bodyPr>
            <a:noAutofit/>
          </a:bodyPr>
          <a:lstStyle/>
          <a:p>
            <a:r>
              <a:rPr lang="en-US" sz="3600" dirty="0" smtClean="0">
                <a:solidFill>
                  <a:schemeClr val="tx1"/>
                </a:solidFill>
                <a:latin typeface="Times New Roman" pitchFamily="18" charset="0"/>
                <a:cs typeface="Times New Roman" pitchFamily="18" charset="0"/>
              </a:rPr>
              <a:t>Exploit</a:t>
            </a:r>
          </a:p>
        </p:txBody>
      </p:sp>
      <p:sp>
        <p:nvSpPr>
          <p:cNvPr id="35843" name="Rectangle 3" descr="Rectangle: Click to edit Master text styles&#10;Second level&#10;Third level&#10;Fourth level&#10;Fifth level"/>
          <p:cNvSpPr>
            <a:spLocks noGrp="1" noChangeArrowheads="1"/>
          </p:cNvSpPr>
          <p:nvPr>
            <p:ph type="body" idx="1"/>
          </p:nvPr>
        </p:nvSpPr>
        <p:spPr>
          <a:xfrm>
            <a:off x="304800" y="1219200"/>
            <a:ext cx="8686800" cy="5080000"/>
          </a:xfrm>
        </p:spPr>
        <p:txBody>
          <a:bodyPr>
            <a:normAutofit/>
          </a:bodyPr>
          <a:lstStyle/>
          <a:p>
            <a:r>
              <a:rPr lang="en-US" sz="2800" dirty="0" smtClean="0">
                <a:latin typeface="Times New Roman" pitchFamily="18" charset="0"/>
                <a:cs typeface="Times New Roman" pitchFamily="18" charset="0"/>
              </a:rPr>
              <a:t>Dumping arbitrary memory:</a:t>
            </a:r>
          </a:p>
          <a:p>
            <a:pPr lvl="1">
              <a:lnSpc>
                <a:spcPct val="150000"/>
              </a:lnSpc>
            </a:pPr>
            <a:r>
              <a:rPr lang="en-US" dirty="0" smtClean="0">
                <a:latin typeface="Times New Roman" pitchFamily="18" charset="0"/>
                <a:cs typeface="Times New Roman" pitchFamily="18" charset="0"/>
              </a:rPr>
              <a:t>Walk up stack until desired pointer is found.</a:t>
            </a:r>
          </a:p>
          <a:p>
            <a:pPr lvl="1">
              <a:lnSpc>
                <a:spcPct val="150000"/>
              </a:lnSpc>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“%08x.%08x.%08x.%08x|%s|”)</a:t>
            </a:r>
          </a:p>
          <a:p>
            <a:pPr lvl="1"/>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Writing to arbitrary memory:</a:t>
            </a:r>
          </a:p>
          <a:p>
            <a:pPr lvl="1">
              <a:lnSpc>
                <a:spcPct val="150000"/>
              </a:lnSpc>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“hello %n”, &amp;temp)   --  writes ‘6’ into temp.</a:t>
            </a:r>
          </a:p>
          <a:p>
            <a:pPr lvl="1">
              <a:lnSpc>
                <a:spcPct val="150000"/>
              </a:lnSpc>
            </a:pPr>
            <a:r>
              <a:rPr lang="en-US" dirty="0" err="1" smtClean="0">
                <a:latin typeface="Times New Roman" pitchFamily="18" charset="0"/>
                <a:cs typeface="Times New Roman" pitchFamily="18" charset="0"/>
              </a:rPr>
              <a:t>printf</a:t>
            </a:r>
            <a:r>
              <a:rPr lang="en-US" dirty="0" smtClean="0">
                <a:latin typeface="Times New Roman" pitchFamily="18" charset="0"/>
                <a:cs typeface="Times New Roman" pitchFamily="18" charset="0"/>
              </a:rPr>
              <a:t>( “%08x.%08x.%08x.%08x.%n”)</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33116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Platform Defenses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432800" cy="609600"/>
          </a:xfrm>
        </p:spPr>
        <p:txBody>
          <a:bodyPr>
            <a:noAutofit/>
          </a:bodyPr>
          <a:lstStyle/>
          <a:p>
            <a:r>
              <a:rPr lang="en-US" sz="3600" dirty="0" smtClean="0">
                <a:solidFill>
                  <a:schemeClr val="tx1"/>
                </a:solidFill>
                <a:latin typeface="Times New Roman" pitchFamily="18" charset="0"/>
                <a:cs typeface="Times New Roman" pitchFamily="18" charset="0"/>
              </a:rPr>
              <a:t>Preventing hijacking attacks</a:t>
            </a:r>
          </a:p>
        </p:txBody>
      </p:sp>
      <p:sp>
        <p:nvSpPr>
          <p:cNvPr id="17411" name="Rectangle 3" descr="Rectangle: Click to edit Master text styles&#10;Second level&#10;Third level&#10;Fourth level&#10;Fifth level"/>
          <p:cNvSpPr>
            <a:spLocks noGrp="1" noChangeArrowheads="1"/>
          </p:cNvSpPr>
          <p:nvPr>
            <p:ph type="body" idx="1"/>
          </p:nvPr>
        </p:nvSpPr>
        <p:spPr>
          <a:xfrm>
            <a:off x="228600" y="1143000"/>
            <a:ext cx="8915400" cy="5461000"/>
          </a:xfrm>
        </p:spPr>
        <p:txBody>
          <a:bodyPr>
            <a:normAutofit/>
          </a:bodyPr>
          <a:lstStyle/>
          <a:p>
            <a:pPr marL="457200" indent="-457200">
              <a:buFont typeface="Monotype Sorts" pitchFamily="2" charset="2"/>
              <a:buAutoNum type="arabicPeriod"/>
            </a:pPr>
            <a:r>
              <a:rPr lang="en-US" sz="2400" dirty="0" smtClean="0">
                <a:latin typeface="Times New Roman" pitchFamily="18" charset="0"/>
                <a:cs typeface="Times New Roman" pitchFamily="18" charset="0"/>
              </a:rPr>
              <a:t> </a:t>
            </a:r>
            <a:r>
              <a:rPr lang="en-US" sz="2600" u="sng" dirty="0" smtClean="0">
                <a:latin typeface="Times New Roman" pitchFamily="18" charset="0"/>
                <a:cs typeface="Times New Roman" pitchFamily="18" charset="0"/>
              </a:rPr>
              <a:t>Fix bugs</a:t>
            </a:r>
            <a:r>
              <a:rPr lang="en-US" sz="2600" dirty="0" smtClean="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marL="808038" lvl="1" indent="-236538"/>
            <a:r>
              <a:rPr lang="en-US" sz="2600" dirty="0" smtClean="0">
                <a:latin typeface="Times New Roman" pitchFamily="18" charset="0"/>
                <a:cs typeface="Times New Roman" pitchFamily="18" charset="0"/>
              </a:rPr>
              <a:t>Audit software</a:t>
            </a:r>
          </a:p>
          <a:p>
            <a:pPr lvl="3" indent="-220663"/>
            <a:r>
              <a:rPr lang="en-US" sz="2200" dirty="0" smtClean="0">
                <a:latin typeface="Times New Roman" pitchFamily="18" charset="0"/>
                <a:cs typeface="Times New Roman" pitchFamily="18" charset="0"/>
              </a:rPr>
              <a:t>Automated tools:   </a:t>
            </a:r>
            <a:r>
              <a:rPr lang="en-US" sz="2200" dirty="0" err="1" smtClean="0">
                <a:latin typeface="Times New Roman" pitchFamily="18" charset="0"/>
                <a:cs typeface="Times New Roman" pitchFamily="18" charset="0"/>
              </a:rPr>
              <a:t>Coverity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Prefast</a:t>
            </a:r>
            <a:r>
              <a:rPr lang="en-US" sz="2200" dirty="0" smtClean="0">
                <a:latin typeface="Times New Roman" pitchFamily="18" charset="0"/>
                <a:cs typeface="Times New Roman" pitchFamily="18" charset="0"/>
              </a:rPr>
              <a:t>/Prefix. </a:t>
            </a:r>
          </a:p>
          <a:p>
            <a:pPr marL="808038" lvl="1" indent="-236538"/>
            <a:r>
              <a:rPr lang="en-US" sz="2600" dirty="0" smtClean="0">
                <a:latin typeface="Times New Roman" pitchFamily="18" charset="0"/>
                <a:cs typeface="Times New Roman" pitchFamily="18" charset="0"/>
              </a:rPr>
              <a:t>Rewrite software in a type safe </a:t>
            </a:r>
            <a:r>
              <a:rPr lang="en-US" sz="2600" dirty="0" err="1" smtClean="0">
                <a:latin typeface="Times New Roman" pitchFamily="18" charset="0"/>
                <a:cs typeface="Times New Roman" pitchFamily="18" charset="0"/>
              </a:rPr>
              <a:t>languange</a:t>
            </a:r>
            <a:r>
              <a:rPr lang="en-US" sz="2600" dirty="0" smtClean="0">
                <a:latin typeface="Times New Roman" pitchFamily="18" charset="0"/>
                <a:cs typeface="Times New Roman" pitchFamily="18" charset="0"/>
              </a:rPr>
              <a:t>  (Java, ML)</a:t>
            </a:r>
          </a:p>
          <a:p>
            <a:pPr lvl="3" indent="-220663"/>
            <a:r>
              <a:rPr lang="en-US" sz="2200" dirty="0" smtClean="0">
                <a:latin typeface="Times New Roman" pitchFamily="18" charset="0"/>
                <a:cs typeface="Times New Roman" pitchFamily="18" charset="0"/>
              </a:rPr>
              <a:t>Difficult for existing (legacy) code …</a:t>
            </a:r>
          </a:p>
          <a:p>
            <a:pPr marL="520700" indent="-520700">
              <a:spcBef>
                <a:spcPts val="2376"/>
              </a:spcBef>
              <a:buFont typeface="+mj-lt"/>
              <a:buAutoNum type="arabicPeriod"/>
            </a:pPr>
            <a:r>
              <a:rPr lang="en-US" sz="2600" dirty="0" smtClean="0">
                <a:latin typeface="Times New Roman" pitchFamily="18" charset="0"/>
                <a:cs typeface="Times New Roman" pitchFamily="18" charset="0"/>
                <a:sym typeface="Gill Sans" charset="0"/>
              </a:rPr>
              <a:t>Concede overflow,  but </a:t>
            </a:r>
            <a:r>
              <a:rPr lang="en-US" sz="2600" u="sng" dirty="0" smtClean="0">
                <a:latin typeface="Times New Roman" pitchFamily="18" charset="0"/>
                <a:cs typeface="Times New Roman" pitchFamily="18" charset="0"/>
                <a:sym typeface="Gill Sans" charset="0"/>
              </a:rPr>
              <a:t>prevent code execution</a:t>
            </a:r>
            <a:endParaRPr lang="en-US" sz="2600" dirty="0" smtClean="0">
              <a:latin typeface="Times New Roman" pitchFamily="18" charset="0"/>
              <a:cs typeface="Times New Roman" pitchFamily="18" charset="0"/>
            </a:endParaRPr>
          </a:p>
          <a:p>
            <a:pPr lvl="2" indent="-220663"/>
            <a:endParaRPr lang="en-US" sz="2200" dirty="0" smtClean="0">
              <a:latin typeface="Times New Roman" pitchFamily="18" charset="0"/>
              <a:cs typeface="Times New Roman" pitchFamily="18" charset="0"/>
            </a:endParaRPr>
          </a:p>
          <a:p>
            <a:pPr marL="457200" indent="-457200">
              <a:buFont typeface="+mj-lt"/>
              <a:buAutoNum type="arabicPeriod"/>
            </a:pPr>
            <a:r>
              <a:rPr lang="en-US" sz="2600" dirty="0" smtClean="0">
                <a:latin typeface="Times New Roman" pitchFamily="18" charset="0"/>
                <a:cs typeface="Times New Roman" pitchFamily="18" charset="0"/>
                <a:sym typeface="Gill Sans" charset="0"/>
              </a:rPr>
              <a:t>Add </a:t>
            </a:r>
            <a:r>
              <a:rPr lang="en-US" sz="2600" u="sng" dirty="0" smtClean="0">
                <a:latin typeface="Times New Roman" pitchFamily="18" charset="0"/>
                <a:cs typeface="Times New Roman" pitchFamily="18" charset="0"/>
                <a:sym typeface="Gill Sans" charset="0"/>
              </a:rPr>
              <a:t>runtime code</a:t>
            </a:r>
            <a:r>
              <a:rPr lang="en-US" sz="2600" dirty="0" smtClean="0">
                <a:latin typeface="Times New Roman" pitchFamily="18" charset="0"/>
                <a:cs typeface="Times New Roman" pitchFamily="18" charset="0"/>
                <a:sym typeface="Gill Sans" charset="0"/>
              </a:rPr>
              <a:t> to detect overflows exploits</a:t>
            </a:r>
          </a:p>
          <a:p>
            <a:pPr marL="808038" lvl="1" indent="-236538"/>
            <a:r>
              <a:rPr lang="en-US" sz="2600" dirty="0" smtClean="0">
                <a:latin typeface="Times New Roman" pitchFamily="18" charset="0"/>
                <a:cs typeface="Times New Roman" pitchFamily="18" charset="0"/>
              </a:rPr>
              <a:t>Halt process when overflow exploit detected</a:t>
            </a:r>
          </a:p>
          <a:p>
            <a:pPr marL="808038" lvl="1" indent="-236538"/>
            <a:r>
              <a:rPr lang="en-US" sz="2600" dirty="0" err="1" smtClean="0">
                <a:solidFill>
                  <a:srgbClr val="000090"/>
                </a:solidFill>
                <a:latin typeface="Times New Roman" pitchFamily="18" charset="0"/>
                <a:cs typeface="Times New Roman" pitchFamily="18" charset="0"/>
              </a:rPr>
              <a:t>StackGuard</a:t>
            </a:r>
            <a:r>
              <a:rPr lang="en-US" sz="2600" dirty="0" smtClean="0">
                <a:solidFill>
                  <a:srgbClr val="000090"/>
                </a:solidFill>
                <a:latin typeface="Times New Roman" pitchFamily="18" charset="0"/>
                <a:cs typeface="Times New Roman" pitchFamily="18" charset="0"/>
              </a:rPr>
              <a:t>,  </a:t>
            </a:r>
            <a:r>
              <a:rPr lang="en-US" sz="2600" dirty="0" err="1" smtClean="0">
                <a:solidFill>
                  <a:srgbClr val="000090"/>
                </a:solidFill>
                <a:latin typeface="Times New Roman" pitchFamily="18" charset="0"/>
                <a:cs typeface="Times New Roman" pitchFamily="18" charset="0"/>
              </a:rPr>
              <a:t>LibSafe</a:t>
            </a:r>
            <a:r>
              <a:rPr lang="en-US" sz="2600" dirty="0" smtClean="0">
                <a:solidFill>
                  <a:srgbClr val="000090"/>
                </a:solidFill>
                <a:latin typeface="Times New Roman" pitchFamily="18" charset="0"/>
                <a:cs typeface="Times New Roman" pitchFamily="18" charset="0"/>
              </a:rPr>
              <a:t>, …</a:t>
            </a:r>
          </a:p>
          <a:p>
            <a:pPr marL="808038" lvl="1" indent="-236538"/>
            <a:endParaRPr lang="en-US" dirty="0" smtClean="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99035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Basic Control Hijacking Attacks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28600"/>
            <a:ext cx="8737600" cy="685800"/>
          </a:xfrm>
        </p:spPr>
        <p:txBody>
          <a:bodyPr>
            <a:normAutofit/>
          </a:bodyPr>
          <a:lstStyle/>
          <a:p>
            <a:r>
              <a:rPr lang="en-US" sz="3600" dirty="0" smtClean="0">
                <a:solidFill>
                  <a:schemeClr val="tx1"/>
                </a:solidFill>
                <a:latin typeface="Times New Roman" pitchFamily="18" charset="0"/>
                <a:cs typeface="Times New Roman" pitchFamily="18" charset="0"/>
              </a:rPr>
              <a:t>Marking memory as non-execute   (W^X)</a:t>
            </a:r>
          </a:p>
        </p:txBody>
      </p:sp>
      <p:sp>
        <p:nvSpPr>
          <p:cNvPr id="70659" name="Rectangle 3" descr="Rectangle: Click to edit Master text styles&#10;Second level&#10;Third level&#10;Fourth level&#10;Fifth level"/>
          <p:cNvSpPr>
            <a:spLocks noGrp="1" noChangeArrowheads="1"/>
          </p:cNvSpPr>
          <p:nvPr>
            <p:ph type="body" idx="1"/>
          </p:nvPr>
        </p:nvSpPr>
        <p:spPr>
          <a:xfrm>
            <a:off x="381000" y="914400"/>
            <a:ext cx="8077200" cy="5715000"/>
          </a:xfrm>
        </p:spPr>
        <p:txBody>
          <a:bodyPr>
            <a:normAutofit fontScale="85000" lnSpcReduction="10000"/>
          </a:bodyPr>
          <a:lstStyle/>
          <a:p>
            <a:pPr marL="0" indent="0">
              <a:buSzPct val="120000"/>
              <a:buNone/>
            </a:pPr>
            <a:r>
              <a:rPr lang="en-US" sz="3100" dirty="0" smtClean="0">
                <a:latin typeface="Times New Roman" pitchFamily="18" charset="0"/>
                <a:cs typeface="Times New Roman" pitchFamily="18" charset="0"/>
              </a:rPr>
              <a:t>Prevent attack code execution by marking stack and heap as </a:t>
            </a:r>
            <a:r>
              <a:rPr lang="en-US" sz="3100" b="1" dirty="0" smtClean="0">
                <a:latin typeface="Times New Roman" pitchFamily="18" charset="0"/>
                <a:cs typeface="Times New Roman" pitchFamily="18" charset="0"/>
              </a:rPr>
              <a:t>non-executable</a:t>
            </a:r>
          </a:p>
          <a:p>
            <a:pPr>
              <a:spcBef>
                <a:spcPts val="2400"/>
              </a:spcBef>
            </a:pPr>
            <a:r>
              <a:rPr lang="en-US" sz="2800" dirty="0" smtClean="0">
                <a:latin typeface="Times New Roman" pitchFamily="18" charset="0"/>
                <a:cs typeface="Times New Roman" pitchFamily="18" charset="0"/>
              </a:rPr>
              <a:t>NX-bit on AMD </a:t>
            </a:r>
            <a:r>
              <a:rPr lang="en-US" sz="2800" dirty="0" err="1" smtClean="0">
                <a:latin typeface="Times New Roman" pitchFamily="18" charset="0"/>
                <a:cs typeface="Times New Roman" pitchFamily="18" charset="0"/>
              </a:rPr>
              <a:t>Athlon</a:t>
            </a:r>
            <a:r>
              <a:rPr lang="en-US" sz="2800" dirty="0" smtClean="0">
                <a:latin typeface="Times New Roman" pitchFamily="18" charset="0"/>
                <a:cs typeface="Times New Roman" pitchFamily="18" charset="0"/>
              </a:rPr>
              <a:t> 64,     XD-bit on Intel P4  Prescott</a:t>
            </a:r>
          </a:p>
          <a:p>
            <a:pPr lvl="1"/>
            <a:r>
              <a:rPr lang="en-US" sz="2600" dirty="0" smtClean="0">
                <a:latin typeface="Times New Roman" pitchFamily="18" charset="0"/>
                <a:cs typeface="Times New Roman" pitchFamily="18" charset="0"/>
              </a:rPr>
              <a:t>NX bit in every Page Table Entry (PTE)</a:t>
            </a:r>
          </a:p>
          <a:p>
            <a:pPr>
              <a:spcBef>
                <a:spcPct val="50000"/>
              </a:spcBef>
            </a:pPr>
            <a:r>
              <a:rPr lang="en-US" sz="2800" u="sng" dirty="0" smtClean="0">
                <a:latin typeface="Times New Roman" pitchFamily="18" charset="0"/>
                <a:cs typeface="Times New Roman" pitchFamily="18" charset="0"/>
              </a:rPr>
              <a:t>Deployment</a:t>
            </a:r>
            <a:r>
              <a:rPr lang="en-US" sz="2800" dirty="0" smtClean="0">
                <a:latin typeface="Times New Roman" pitchFamily="18" charset="0"/>
                <a:cs typeface="Times New Roman" pitchFamily="18" charset="0"/>
              </a:rPr>
              <a:t>:</a:t>
            </a:r>
          </a:p>
          <a:p>
            <a:pPr lvl="1">
              <a:spcBef>
                <a:spcPct val="50000"/>
              </a:spcBef>
            </a:pPr>
            <a:r>
              <a:rPr lang="en-US" sz="2600" dirty="0" smtClean="0">
                <a:latin typeface="Times New Roman" pitchFamily="18" charset="0"/>
                <a:cs typeface="Times New Roman" pitchFamily="18" charset="0"/>
              </a:rPr>
              <a:t>Linux (via </a:t>
            </a:r>
            <a:r>
              <a:rPr lang="en-US" sz="2600" dirty="0" err="1" smtClean="0">
                <a:latin typeface="Times New Roman" pitchFamily="18" charset="0"/>
                <a:cs typeface="Times New Roman" pitchFamily="18" charset="0"/>
              </a:rPr>
              <a:t>PaX</a:t>
            </a:r>
            <a:r>
              <a:rPr lang="en-US" sz="2600" dirty="0" smtClean="0">
                <a:latin typeface="Times New Roman" pitchFamily="18" charset="0"/>
                <a:cs typeface="Times New Roman" pitchFamily="18" charset="0"/>
              </a:rPr>
              <a:t> project);    </a:t>
            </a:r>
            <a:r>
              <a:rPr lang="en-US" sz="2600" dirty="0" err="1" smtClean="0">
                <a:latin typeface="Times New Roman" pitchFamily="18" charset="0"/>
                <a:cs typeface="Times New Roman" pitchFamily="18" charset="0"/>
              </a:rPr>
              <a:t>OpenBSD</a:t>
            </a:r>
            <a:endParaRPr lang="en-US" sz="2600" dirty="0" smtClean="0">
              <a:latin typeface="Times New Roman" pitchFamily="18" charset="0"/>
              <a:cs typeface="Times New Roman" pitchFamily="18" charset="0"/>
            </a:endParaRPr>
          </a:p>
          <a:p>
            <a:pPr lvl="1">
              <a:spcBef>
                <a:spcPct val="50000"/>
              </a:spcBef>
            </a:pPr>
            <a:r>
              <a:rPr lang="en-US" sz="2600" dirty="0" smtClean="0">
                <a:latin typeface="Times New Roman" pitchFamily="18" charset="0"/>
                <a:cs typeface="Times New Roman" pitchFamily="18" charset="0"/>
              </a:rPr>
              <a:t>Windows: since XP SP2    (DEP: Data execution protection)</a:t>
            </a:r>
          </a:p>
          <a:p>
            <a:pPr lvl="2">
              <a:buSzPct val="60000"/>
            </a:pPr>
            <a:r>
              <a:rPr lang="en-US" sz="31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Boot.ini :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noexecute</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OptIn</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AlwaysOn</a:t>
            </a:r>
            <a:endParaRPr lang="en-US" sz="2400" b="1" dirty="0" smtClean="0">
              <a:latin typeface="Times New Roman" pitchFamily="18" charset="0"/>
              <a:cs typeface="Times New Roman" pitchFamily="18" charset="0"/>
            </a:endParaRPr>
          </a:p>
          <a:p>
            <a:pPr lvl="2">
              <a:buSzPct val="60000"/>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Visual Studio:   </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NXCompat</a:t>
            </a:r>
            <a:r>
              <a:rPr lang="en-US" sz="2400" b="1" dirty="0" smtClean="0">
                <a:latin typeface="Times New Roman" pitchFamily="18" charset="0"/>
                <a:cs typeface="Times New Roman" pitchFamily="18" charset="0"/>
              </a:rPr>
              <a:t>[:NO]</a:t>
            </a:r>
          </a:p>
          <a:p>
            <a:pPr>
              <a:spcBef>
                <a:spcPts val="1728"/>
              </a:spcBef>
            </a:pPr>
            <a:r>
              <a:rPr lang="en-US" sz="2800" u="sng" dirty="0" smtClean="0">
                <a:latin typeface="Times New Roman" pitchFamily="18" charset="0"/>
                <a:cs typeface="Times New Roman" pitchFamily="18" charset="0"/>
              </a:rPr>
              <a:t>Limitations</a:t>
            </a:r>
            <a:r>
              <a:rPr lang="en-US" sz="2800" dirty="0" smtClean="0">
                <a:latin typeface="Times New Roman" pitchFamily="18" charset="0"/>
                <a:cs typeface="Times New Roman" pitchFamily="18" charset="0"/>
              </a:rPr>
              <a:t>:</a:t>
            </a:r>
          </a:p>
          <a:p>
            <a:pPr lvl="1"/>
            <a:r>
              <a:rPr lang="en-US" sz="2600" dirty="0" smtClean="0">
                <a:latin typeface="Times New Roman" pitchFamily="18" charset="0"/>
                <a:cs typeface="Times New Roman" pitchFamily="18" charset="0"/>
              </a:rPr>
              <a:t>Some apps need executable heap   (e.g. JITs).</a:t>
            </a:r>
          </a:p>
          <a:p>
            <a:pPr lvl="1"/>
            <a:r>
              <a:rPr lang="en-US" sz="2600" dirty="0" smtClean="0">
                <a:latin typeface="Times New Roman" pitchFamily="18" charset="0"/>
                <a:cs typeface="Times New Roman" pitchFamily="18" charset="0"/>
              </a:rPr>
              <a:t>Does not defend against `</a:t>
            </a:r>
            <a:r>
              <a:rPr lang="en-US" sz="2600" b="1" dirty="0" smtClean="0">
                <a:solidFill>
                  <a:srgbClr val="0000FF"/>
                </a:solidFill>
                <a:latin typeface="Times New Roman" pitchFamily="18" charset="0"/>
                <a:cs typeface="Times New Roman" pitchFamily="18" charset="0"/>
              </a:rPr>
              <a:t>return-to-</a:t>
            </a:r>
            <a:r>
              <a:rPr lang="en-US" sz="2600" b="1" dirty="0" err="1" smtClean="0">
                <a:solidFill>
                  <a:srgbClr val="0000FF"/>
                </a:solidFill>
                <a:latin typeface="Times New Roman" pitchFamily="18" charset="0"/>
                <a:cs typeface="Times New Roman" pitchFamily="18" charset="0"/>
              </a:rPr>
              <a:t>libc</a:t>
            </a:r>
            <a:r>
              <a:rPr lang="en-US" sz="2600" dirty="0" smtClean="0">
                <a:latin typeface="Times New Roman" pitchFamily="18" charset="0"/>
                <a:cs typeface="Times New Roman" pitchFamily="18" charset="0"/>
              </a:rPr>
              <a:t>’ exploits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658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65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6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Examples:   DEP controls in Windows</a:t>
            </a:r>
          </a:p>
        </p:txBody>
      </p:sp>
      <p:pic>
        <p:nvPicPr>
          <p:cNvPr id="19459" name="Picture 4"/>
          <p:cNvPicPr>
            <a:picLocks noChangeAspect="1" noChangeArrowheads="1"/>
          </p:cNvPicPr>
          <p:nvPr/>
        </p:nvPicPr>
        <p:blipFill>
          <a:blip r:embed="rId2" cstate="print"/>
          <a:srcRect/>
          <a:stretch>
            <a:fillRect/>
          </a:stretch>
        </p:blipFill>
        <p:spPr bwMode="auto">
          <a:xfrm>
            <a:off x="762002" y="990600"/>
            <a:ext cx="3590925" cy="5133975"/>
          </a:xfrm>
          <a:prstGeom prst="rect">
            <a:avLst/>
          </a:prstGeom>
          <a:noFill/>
          <a:ln w="12700" algn="ctr">
            <a:noFill/>
            <a:miter lim="800000"/>
            <a:headEnd/>
            <a:tailEnd type="none" w="lg" len="med"/>
          </a:ln>
        </p:spPr>
      </p:pic>
      <p:pic>
        <p:nvPicPr>
          <p:cNvPr id="94214" name="Picture 6"/>
          <p:cNvPicPr>
            <a:picLocks noChangeAspect="1" noChangeArrowheads="1"/>
          </p:cNvPicPr>
          <p:nvPr/>
        </p:nvPicPr>
        <p:blipFill>
          <a:blip r:embed="rId3" cstate="print"/>
          <a:srcRect/>
          <a:stretch>
            <a:fillRect/>
          </a:stretch>
        </p:blipFill>
        <p:spPr bwMode="auto">
          <a:xfrm>
            <a:off x="4572000" y="2286000"/>
            <a:ext cx="4105275" cy="2390775"/>
          </a:xfrm>
          <a:prstGeom prst="rect">
            <a:avLst/>
          </a:prstGeom>
          <a:noFill/>
          <a:ln w="12700" algn="ctr">
            <a:noFill/>
            <a:miter lim="800000"/>
            <a:headEnd/>
            <a:tailEnd type="none" w="lg" len="med"/>
          </a:ln>
        </p:spPr>
      </p:pic>
      <p:sp>
        <p:nvSpPr>
          <p:cNvPr id="94215" name="Text Box 7"/>
          <p:cNvSpPr txBox="1">
            <a:spLocks noChangeArrowheads="1"/>
          </p:cNvSpPr>
          <p:nvPr/>
        </p:nvSpPr>
        <p:spPr bwMode="auto">
          <a:xfrm>
            <a:off x="4876801" y="5257801"/>
            <a:ext cx="3579634" cy="461665"/>
          </a:xfrm>
          <a:prstGeom prst="rect">
            <a:avLst/>
          </a:prstGeom>
          <a:noFill/>
          <a:ln w="12700" algn="ctr">
            <a:noFill/>
            <a:miter lim="800000"/>
            <a:headEnd/>
            <a:tailEnd type="none" w="lg" len="med"/>
          </a:ln>
        </p:spPr>
        <p:txBody>
          <a:bodyPr wrap="none">
            <a:spAutoFit/>
          </a:bodyPr>
          <a:lstStyle/>
          <a:p>
            <a:r>
              <a:rPr lang="en-US" sz="2400" dirty="0">
                <a:latin typeface="Times New Roman" pitchFamily="18" charset="0"/>
                <a:cs typeface="Times New Roman" pitchFamily="18" charset="0"/>
              </a:rPr>
              <a:t>DEP terminating a program</a:t>
            </a:r>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3442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55" name="Rectangle 51"/>
          <p:cNvSpPr>
            <a:spLocks noChangeArrowheads="1"/>
          </p:cNvSpPr>
          <p:nvPr/>
        </p:nvSpPr>
        <p:spPr bwMode="auto">
          <a:xfrm>
            <a:off x="1828800" y="2667000"/>
            <a:ext cx="1295400" cy="26670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82" name="Rectangle 2"/>
          <p:cNvSpPr>
            <a:spLocks noGrp="1" noChangeArrowheads="1"/>
          </p:cNvSpPr>
          <p:nvPr>
            <p:ph type="title"/>
          </p:nvPr>
        </p:nvSpPr>
        <p:spPr>
          <a:xfrm>
            <a:off x="304800" y="3810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Attack:  return to </a:t>
            </a:r>
            <a:r>
              <a:rPr lang="en-US" sz="3600" dirty="0" err="1" smtClean="0">
                <a:solidFill>
                  <a:schemeClr val="tx1"/>
                </a:solidFill>
                <a:latin typeface="Times New Roman" pitchFamily="18" charset="0"/>
                <a:cs typeface="Times New Roman" pitchFamily="18" charset="0"/>
              </a:rPr>
              <a:t>libc</a:t>
            </a:r>
            <a:endParaRPr lang="en-US" sz="3600" dirty="0" smtClean="0">
              <a:solidFill>
                <a:schemeClr val="tx1"/>
              </a:solidFill>
              <a:latin typeface="Times New Roman" pitchFamily="18" charset="0"/>
              <a:cs typeface="Times New Roman" pitchFamily="18" charset="0"/>
            </a:endParaRPr>
          </a:p>
        </p:txBody>
      </p:sp>
      <p:sp>
        <p:nvSpPr>
          <p:cNvPr id="20483" name="Rectangle 3" descr="Rectangle: Click to edit Master text styles&#10;Second level&#10;Third level&#10;Fourth level&#10;Fifth level"/>
          <p:cNvSpPr>
            <a:spLocks noGrp="1" noChangeArrowheads="1"/>
          </p:cNvSpPr>
          <p:nvPr>
            <p:ph type="body" idx="1"/>
          </p:nvPr>
        </p:nvSpPr>
        <p:spPr>
          <a:xfrm>
            <a:off x="152400" y="1295400"/>
            <a:ext cx="8763000" cy="5562600"/>
          </a:xfrm>
        </p:spPr>
        <p:txBody>
          <a:bodyPr>
            <a:normAutofit/>
          </a:bodyPr>
          <a:lstStyle/>
          <a:p>
            <a:r>
              <a:rPr lang="en-US" sz="2400" dirty="0" smtClean="0">
                <a:latin typeface="Times New Roman" pitchFamily="18" charset="0"/>
                <a:cs typeface="Times New Roman" pitchFamily="18" charset="0"/>
              </a:rPr>
              <a:t> Control hijacking without executing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p:txBody>
      </p:sp>
      <p:sp>
        <p:nvSpPr>
          <p:cNvPr id="20484" name="Rectangle 33"/>
          <p:cNvSpPr>
            <a:spLocks noChangeArrowheads="1"/>
          </p:cNvSpPr>
          <p:nvPr/>
        </p:nvSpPr>
        <p:spPr bwMode="auto">
          <a:xfrm>
            <a:off x="1828800" y="2514600"/>
            <a:ext cx="1295400" cy="762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args</a:t>
            </a:r>
          </a:p>
        </p:txBody>
      </p:sp>
      <p:sp>
        <p:nvSpPr>
          <p:cNvPr id="20485" name="Rectangle 34"/>
          <p:cNvSpPr>
            <a:spLocks noChangeArrowheads="1"/>
          </p:cNvSpPr>
          <p:nvPr/>
        </p:nvSpPr>
        <p:spPr bwMode="auto">
          <a:xfrm>
            <a:off x="1828800" y="3276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ret-addr</a:t>
            </a:r>
          </a:p>
        </p:txBody>
      </p:sp>
      <p:sp>
        <p:nvSpPr>
          <p:cNvPr id="20486" name="Rectangle 35"/>
          <p:cNvSpPr>
            <a:spLocks noChangeArrowheads="1"/>
          </p:cNvSpPr>
          <p:nvPr/>
        </p:nvSpPr>
        <p:spPr bwMode="auto">
          <a:xfrm>
            <a:off x="1828800" y="3657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sfp</a:t>
            </a:r>
          </a:p>
        </p:txBody>
      </p:sp>
      <p:sp>
        <p:nvSpPr>
          <p:cNvPr id="20487" name="Rectangle 36"/>
          <p:cNvSpPr>
            <a:spLocks noChangeArrowheads="1"/>
          </p:cNvSpPr>
          <p:nvPr/>
        </p:nvSpPr>
        <p:spPr bwMode="auto">
          <a:xfrm>
            <a:off x="1828800" y="4038600"/>
            <a:ext cx="12954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88" name="Rectangle 37"/>
          <p:cNvSpPr>
            <a:spLocks noChangeArrowheads="1"/>
          </p:cNvSpPr>
          <p:nvPr/>
        </p:nvSpPr>
        <p:spPr bwMode="auto">
          <a:xfrm>
            <a:off x="1828800" y="4495800"/>
            <a:ext cx="1295400" cy="8382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local buf</a:t>
            </a:r>
          </a:p>
        </p:txBody>
      </p:sp>
      <p:sp>
        <p:nvSpPr>
          <p:cNvPr id="20489" name="Line 38"/>
          <p:cNvSpPr>
            <a:spLocks noChangeShapeType="1"/>
          </p:cNvSpPr>
          <p:nvPr/>
        </p:nvSpPr>
        <p:spPr bwMode="auto">
          <a:xfrm>
            <a:off x="1828800" y="2286000"/>
            <a:ext cx="0" cy="3352800"/>
          </a:xfrm>
          <a:prstGeom prst="line">
            <a:avLst/>
          </a:prstGeom>
          <a:noFill/>
          <a:ln w="9525">
            <a:solidFill>
              <a:schemeClr val="tx1"/>
            </a:solidFill>
            <a:round/>
            <a:headEnd/>
            <a:tailEnd/>
          </a:ln>
        </p:spPr>
        <p:txBody>
          <a:bodyPr/>
          <a:lstStyle/>
          <a:p>
            <a:endParaRPr lang="en-US"/>
          </a:p>
        </p:txBody>
      </p:sp>
      <p:sp>
        <p:nvSpPr>
          <p:cNvPr id="20490" name="Line 39"/>
          <p:cNvSpPr>
            <a:spLocks noChangeShapeType="1"/>
          </p:cNvSpPr>
          <p:nvPr/>
        </p:nvSpPr>
        <p:spPr bwMode="auto">
          <a:xfrm>
            <a:off x="3124200" y="2286000"/>
            <a:ext cx="0" cy="3352800"/>
          </a:xfrm>
          <a:prstGeom prst="line">
            <a:avLst/>
          </a:prstGeom>
          <a:noFill/>
          <a:ln w="9525">
            <a:solidFill>
              <a:schemeClr val="tx1"/>
            </a:solidFill>
            <a:round/>
            <a:headEnd/>
            <a:tailEnd/>
          </a:ln>
        </p:spPr>
        <p:txBody>
          <a:bodyPr/>
          <a:lstStyle/>
          <a:p>
            <a:endParaRPr lang="en-US"/>
          </a:p>
        </p:txBody>
      </p:sp>
      <p:sp>
        <p:nvSpPr>
          <p:cNvPr id="20491" name="Text Box 40"/>
          <p:cNvSpPr txBox="1">
            <a:spLocks noChangeArrowheads="1"/>
          </p:cNvSpPr>
          <p:nvPr/>
        </p:nvSpPr>
        <p:spPr bwMode="auto">
          <a:xfrm>
            <a:off x="2057402" y="1905001"/>
            <a:ext cx="816249" cy="461665"/>
          </a:xfrm>
          <a:prstGeom prst="rect">
            <a:avLst/>
          </a:prstGeom>
          <a:solidFill>
            <a:srgbClr val="0070C0"/>
          </a:solidFill>
          <a:ln w="9525">
            <a:noFill/>
            <a:miter lim="800000"/>
            <a:headEnd/>
            <a:tailEnd/>
          </a:ln>
        </p:spPr>
        <p:txBody>
          <a:bodyPr wrap="none">
            <a:spAutoFit/>
          </a:bodyPr>
          <a:lstStyle/>
          <a:p>
            <a:pPr eaLnBrk="0" hangingPunct="0"/>
            <a:r>
              <a:rPr lang="en-US" sz="2400">
                <a:latin typeface="Times" pitchFamily="18" charset="0"/>
              </a:rPr>
              <a:t>stack</a:t>
            </a:r>
          </a:p>
        </p:txBody>
      </p:sp>
      <p:sp>
        <p:nvSpPr>
          <p:cNvPr id="20492" name="Rectangle 41"/>
          <p:cNvSpPr>
            <a:spLocks noChangeArrowheads="1"/>
          </p:cNvSpPr>
          <p:nvPr/>
        </p:nvSpPr>
        <p:spPr bwMode="auto">
          <a:xfrm>
            <a:off x="5867400" y="2514600"/>
            <a:ext cx="1295400" cy="762000"/>
          </a:xfrm>
          <a:prstGeom prst="rect">
            <a:avLst/>
          </a:prstGeom>
          <a:solidFill>
            <a:srgbClr val="0070C0"/>
          </a:solidFill>
          <a:ln w="9525">
            <a:solidFill>
              <a:schemeClr val="tx1"/>
            </a:solidFill>
            <a:miter lim="800000"/>
            <a:headEnd/>
            <a:tailEnd/>
          </a:ln>
        </p:spPr>
        <p:txBody>
          <a:bodyPr wrap="none" anchor="ctr"/>
          <a:lstStyle/>
          <a:p>
            <a:pPr algn="ctr" eaLnBrk="0" hangingPunct="0"/>
            <a:endParaRPr lang="en-US" sz="2400">
              <a:latin typeface="Times" pitchFamily="18" charset="0"/>
            </a:endParaRPr>
          </a:p>
        </p:txBody>
      </p:sp>
      <p:sp>
        <p:nvSpPr>
          <p:cNvPr id="20493" name="Rectangle 42"/>
          <p:cNvSpPr>
            <a:spLocks noChangeArrowheads="1"/>
          </p:cNvSpPr>
          <p:nvPr/>
        </p:nvSpPr>
        <p:spPr bwMode="auto">
          <a:xfrm>
            <a:off x="5867400" y="3276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exec()</a:t>
            </a:r>
          </a:p>
        </p:txBody>
      </p:sp>
      <p:sp>
        <p:nvSpPr>
          <p:cNvPr id="20494" name="Rectangle 43"/>
          <p:cNvSpPr>
            <a:spLocks noChangeArrowheads="1"/>
          </p:cNvSpPr>
          <p:nvPr/>
        </p:nvSpPr>
        <p:spPr bwMode="auto">
          <a:xfrm>
            <a:off x="5867400" y="3657600"/>
            <a:ext cx="1295400" cy="3810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printf()</a:t>
            </a:r>
          </a:p>
        </p:txBody>
      </p:sp>
      <p:sp>
        <p:nvSpPr>
          <p:cNvPr id="20495" name="Rectangle 44"/>
          <p:cNvSpPr>
            <a:spLocks noChangeArrowheads="1"/>
          </p:cNvSpPr>
          <p:nvPr/>
        </p:nvSpPr>
        <p:spPr bwMode="auto">
          <a:xfrm>
            <a:off x="5867400" y="4038600"/>
            <a:ext cx="1295400" cy="457200"/>
          </a:xfrm>
          <a:prstGeom prst="rect">
            <a:avLst/>
          </a:prstGeom>
          <a:solidFill>
            <a:srgbClr val="0070C0"/>
          </a:solidFill>
          <a:ln w="9525">
            <a:solidFill>
              <a:schemeClr val="tx1"/>
            </a:solidFill>
            <a:miter lim="800000"/>
            <a:headEnd/>
            <a:tailEnd/>
          </a:ln>
        </p:spPr>
        <p:txBody>
          <a:bodyPr wrap="none" anchor="ctr"/>
          <a:lstStyle/>
          <a:p>
            <a:endParaRPr lang="en-US"/>
          </a:p>
        </p:txBody>
      </p:sp>
      <p:sp>
        <p:nvSpPr>
          <p:cNvPr id="20496" name="Rectangle 45"/>
          <p:cNvSpPr>
            <a:spLocks noChangeArrowheads="1"/>
          </p:cNvSpPr>
          <p:nvPr/>
        </p:nvSpPr>
        <p:spPr bwMode="auto">
          <a:xfrm>
            <a:off x="5867400" y="4495800"/>
            <a:ext cx="1295400" cy="838200"/>
          </a:xfrm>
          <a:prstGeom prst="rect">
            <a:avLst/>
          </a:prstGeom>
          <a:solidFill>
            <a:srgbClr val="0070C0"/>
          </a:solidFill>
          <a:ln w="9525">
            <a:solidFill>
              <a:schemeClr val="tx1"/>
            </a:solidFill>
            <a:miter lim="800000"/>
            <a:headEnd/>
            <a:tailEnd/>
          </a:ln>
        </p:spPr>
        <p:txBody>
          <a:bodyPr wrap="none" anchor="ctr"/>
          <a:lstStyle/>
          <a:p>
            <a:pPr algn="ctr" eaLnBrk="0" hangingPunct="0"/>
            <a:r>
              <a:rPr lang="en-US" sz="2400">
                <a:latin typeface="Times" pitchFamily="18" charset="0"/>
              </a:rPr>
              <a:t>“/bin/sh”</a:t>
            </a:r>
          </a:p>
        </p:txBody>
      </p:sp>
      <p:sp>
        <p:nvSpPr>
          <p:cNvPr id="20497" name="Line 46"/>
          <p:cNvSpPr>
            <a:spLocks noChangeShapeType="1"/>
          </p:cNvSpPr>
          <p:nvPr/>
        </p:nvSpPr>
        <p:spPr bwMode="auto">
          <a:xfrm>
            <a:off x="5867400" y="2286000"/>
            <a:ext cx="0" cy="3352800"/>
          </a:xfrm>
          <a:prstGeom prst="line">
            <a:avLst/>
          </a:prstGeom>
          <a:noFill/>
          <a:ln w="9525">
            <a:solidFill>
              <a:schemeClr val="tx1"/>
            </a:solidFill>
            <a:round/>
            <a:headEnd/>
            <a:tailEnd/>
          </a:ln>
        </p:spPr>
        <p:txBody>
          <a:bodyPr/>
          <a:lstStyle/>
          <a:p>
            <a:endParaRPr lang="en-US"/>
          </a:p>
        </p:txBody>
      </p:sp>
      <p:sp>
        <p:nvSpPr>
          <p:cNvPr id="20498" name="Line 47"/>
          <p:cNvSpPr>
            <a:spLocks noChangeShapeType="1"/>
          </p:cNvSpPr>
          <p:nvPr/>
        </p:nvSpPr>
        <p:spPr bwMode="auto">
          <a:xfrm>
            <a:off x="7162800" y="2286000"/>
            <a:ext cx="0" cy="3352800"/>
          </a:xfrm>
          <a:prstGeom prst="line">
            <a:avLst/>
          </a:prstGeom>
          <a:noFill/>
          <a:ln w="9525">
            <a:solidFill>
              <a:schemeClr val="tx1"/>
            </a:solidFill>
            <a:round/>
            <a:headEnd/>
            <a:tailEnd/>
          </a:ln>
        </p:spPr>
        <p:txBody>
          <a:bodyPr/>
          <a:lstStyle/>
          <a:p>
            <a:endParaRPr lang="en-US"/>
          </a:p>
        </p:txBody>
      </p:sp>
      <p:sp>
        <p:nvSpPr>
          <p:cNvPr id="20499" name="Text Box 48"/>
          <p:cNvSpPr txBox="1">
            <a:spLocks noChangeArrowheads="1"/>
          </p:cNvSpPr>
          <p:nvPr/>
        </p:nvSpPr>
        <p:spPr bwMode="auto">
          <a:xfrm>
            <a:off x="5943602" y="1905001"/>
            <a:ext cx="995785" cy="461665"/>
          </a:xfrm>
          <a:prstGeom prst="rect">
            <a:avLst/>
          </a:prstGeom>
          <a:solidFill>
            <a:srgbClr val="0070C0"/>
          </a:solidFill>
          <a:ln w="9525">
            <a:noFill/>
            <a:miter lim="800000"/>
            <a:headEnd/>
            <a:tailEnd/>
          </a:ln>
        </p:spPr>
        <p:txBody>
          <a:bodyPr wrap="none">
            <a:spAutoFit/>
          </a:bodyPr>
          <a:lstStyle/>
          <a:p>
            <a:pPr eaLnBrk="0" hangingPunct="0"/>
            <a:r>
              <a:rPr lang="en-US" sz="2400">
                <a:latin typeface="Times" pitchFamily="18" charset="0"/>
              </a:rPr>
              <a:t>libc.so</a:t>
            </a:r>
          </a:p>
        </p:txBody>
      </p:sp>
      <p:sp>
        <p:nvSpPr>
          <p:cNvPr id="72753" name="Line 49"/>
          <p:cNvSpPr>
            <a:spLocks noChangeShapeType="1"/>
          </p:cNvSpPr>
          <p:nvPr/>
        </p:nvSpPr>
        <p:spPr bwMode="auto">
          <a:xfrm>
            <a:off x="3124200" y="3505200"/>
            <a:ext cx="2743200" cy="0"/>
          </a:xfrm>
          <a:prstGeom prst="line">
            <a:avLst/>
          </a:prstGeom>
          <a:noFill/>
          <a:ln w="38100">
            <a:solidFill>
              <a:schemeClr val="tx1"/>
            </a:solidFill>
            <a:round/>
            <a:headEnd/>
            <a:tailEnd type="triangle" w="med" len="med"/>
          </a:ln>
        </p:spPr>
        <p:txBody>
          <a:bodyPr/>
          <a:lstStyle/>
          <a:p>
            <a:endParaRPr lang="en-US"/>
          </a:p>
        </p:txBody>
      </p:sp>
      <p:sp>
        <p:nvSpPr>
          <p:cNvPr id="72754" name="Line 50"/>
          <p:cNvSpPr>
            <a:spLocks noChangeShapeType="1"/>
          </p:cNvSpPr>
          <p:nvPr/>
        </p:nvSpPr>
        <p:spPr bwMode="auto">
          <a:xfrm>
            <a:off x="3124200" y="3048000"/>
            <a:ext cx="2743200" cy="1905000"/>
          </a:xfrm>
          <a:prstGeom prst="line">
            <a:avLst/>
          </a:prstGeom>
          <a:noFill/>
          <a:ln w="38100">
            <a:solidFill>
              <a:schemeClr val="tx1"/>
            </a:solidFill>
            <a:round/>
            <a:headEnd/>
            <a:tailEnd type="triangle" w="med" len="med"/>
          </a:ln>
        </p:spPr>
        <p:txBody>
          <a:bodyPr/>
          <a:lstStyle/>
          <a:p>
            <a:endParaRPr lang="en-US"/>
          </a:p>
        </p:txBody>
      </p:sp>
      <p:sp>
        <p:nvSpPr>
          <p:cNvPr id="20503" name="Line 52"/>
          <p:cNvSpPr>
            <a:spLocks noChangeShapeType="1"/>
          </p:cNvSpPr>
          <p:nvPr/>
        </p:nvSpPr>
        <p:spPr bwMode="auto">
          <a:xfrm flipH="1">
            <a:off x="1828800" y="3276600"/>
            <a:ext cx="1295400" cy="0"/>
          </a:xfrm>
          <a:prstGeom prst="line">
            <a:avLst/>
          </a:prstGeom>
          <a:noFill/>
          <a:ln w="9525">
            <a:solidFill>
              <a:schemeClr val="tx1"/>
            </a:solidFill>
            <a:round/>
            <a:headEnd/>
            <a:tailEnd/>
          </a:ln>
        </p:spPr>
        <p:txBody>
          <a:bodyPr/>
          <a:lstStyle/>
          <a:p>
            <a:endParaRPr lang="en-US"/>
          </a:p>
        </p:txBody>
      </p:sp>
      <p:sp>
        <p:nvSpPr>
          <p:cNvPr id="20504" name="Line 53"/>
          <p:cNvSpPr>
            <a:spLocks noChangeShapeType="1"/>
          </p:cNvSpPr>
          <p:nvPr/>
        </p:nvSpPr>
        <p:spPr bwMode="auto">
          <a:xfrm flipH="1">
            <a:off x="1828800" y="3657600"/>
            <a:ext cx="1295400" cy="0"/>
          </a:xfrm>
          <a:prstGeom prst="line">
            <a:avLst/>
          </a:prstGeom>
          <a:noFill/>
          <a:ln w="9525">
            <a:solidFill>
              <a:schemeClr val="tx1"/>
            </a:solidFill>
            <a:round/>
            <a:headEnd/>
            <a:tailEnd/>
          </a:ln>
        </p:spPr>
        <p:txBody>
          <a:bodyPr/>
          <a:lstStyle/>
          <a:p>
            <a:endParaRPr lang="en-US"/>
          </a:p>
        </p:txBody>
      </p:sp>
      <p:sp>
        <p:nvSpPr>
          <p:cNvPr id="20505" name="Line 54"/>
          <p:cNvSpPr>
            <a:spLocks noChangeShapeType="1"/>
          </p:cNvSpPr>
          <p:nvPr/>
        </p:nvSpPr>
        <p:spPr bwMode="auto">
          <a:xfrm flipH="1">
            <a:off x="1828800" y="4038600"/>
            <a:ext cx="1295400" cy="0"/>
          </a:xfrm>
          <a:prstGeom prst="line">
            <a:avLst/>
          </a:prstGeom>
          <a:noFill/>
          <a:ln w="9525">
            <a:solidFill>
              <a:schemeClr val="tx1"/>
            </a:solidFill>
            <a:round/>
            <a:headEnd/>
            <a:tailEnd/>
          </a:ln>
        </p:spPr>
        <p:txBody>
          <a:bodyPr/>
          <a:lstStyle/>
          <a:p>
            <a:endParaRPr lang="en-US"/>
          </a:p>
        </p:txBody>
      </p:sp>
      <p:sp>
        <p:nvSpPr>
          <p:cNvPr id="20506" name="Line 55"/>
          <p:cNvSpPr>
            <a:spLocks noChangeShapeType="1"/>
          </p:cNvSpPr>
          <p:nvPr/>
        </p:nvSpPr>
        <p:spPr bwMode="auto">
          <a:xfrm flipH="1">
            <a:off x="1828800" y="4495800"/>
            <a:ext cx="1295400" cy="0"/>
          </a:xfrm>
          <a:prstGeom prst="line">
            <a:avLst/>
          </a:prstGeom>
          <a:noFill/>
          <a:ln w="9525">
            <a:solidFill>
              <a:schemeClr val="tx1"/>
            </a:solidFill>
            <a:round/>
            <a:headEnd/>
            <a:tailEnd/>
          </a:ln>
        </p:spPr>
        <p:txBody>
          <a:bodyPr/>
          <a:lstStyle/>
          <a:p>
            <a:endParaRPr lang="en-US"/>
          </a:p>
        </p:txBody>
      </p:sp>
      <p:sp>
        <p:nvSpPr>
          <p:cNvPr id="28" name="Footer Placeholder 27"/>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6156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5" grpId="0" animBg="1"/>
      <p:bldP spid="72753" grpId="0" animBg="1"/>
      <p:bldP spid="727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136526"/>
            <a:ext cx="7772400" cy="671513"/>
          </a:xfrm>
        </p:spPr>
        <p:txBody>
          <a:bodyPr>
            <a:normAutofit fontScale="90000"/>
          </a:bodyPr>
          <a:lstStyle/>
          <a:p>
            <a:r>
              <a:rPr lang="en-US" dirty="0" smtClean="0">
                <a:solidFill>
                  <a:schemeClr val="tx1"/>
                </a:solidFill>
                <a:latin typeface="Times New Roman" pitchFamily="18" charset="0"/>
                <a:cs typeface="Times New Roman" pitchFamily="18" charset="0"/>
              </a:rPr>
              <a:t>Response:   randomization</a:t>
            </a:r>
          </a:p>
        </p:txBody>
      </p:sp>
      <p:sp>
        <p:nvSpPr>
          <p:cNvPr id="74755" name="Rectangle 3" descr="Rectangle: Click to edit Master text styles&#10;Second level&#10;Third level&#10;Fourth level&#10;Fifth level"/>
          <p:cNvSpPr>
            <a:spLocks noGrp="1" noChangeArrowheads="1"/>
          </p:cNvSpPr>
          <p:nvPr>
            <p:ph type="body" idx="1"/>
          </p:nvPr>
        </p:nvSpPr>
        <p:spPr>
          <a:xfrm>
            <a:off x="0" y="889000"/>
            <a:ext cx="8915400" cy="5969000"/>
          </a:xfrm>
        </p:spPr>
        <p:txBody>
          <a:bodyPr>
            <a:normAutofit/>
          </a:bodyPr>
          <a:lstStyle/>
          <a:p>
            <a:pPr>
              <a:lnSpc>
                <a:spcPct val="130000"/>
              </a:lnSpc>
            </a:pPr>
            <a:r>
              <a:rPr lang="en-US" sz="2400"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ASLR</a:t>
            </a:r>
            <a:r>
              <a:rPr lang="en-US" sz="26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Address Space Layout Randomization)</a:t>
            </a:r>
          </a:p>
          <a:p>
            <a:pPr lvl="1"/>
            <a:r>
              <a:rPr lang="en-US" dirty="0" smtClean="0">
                <a:latin typeface="Times New Roman" pitchFamily="18" charset="0"/>
                <a:cs typeface="Times New Roman" pitchFamily="18" charset="0"/>
              </a:rPr>
              <a:t>Map shared libraries to rand location in process memory</a:t>
            </a:r>
          </a:p>
          <a:p>
            <a:pPr lvl="1">
              <a:buFont typeface="Wingdings" pitchFamily="2" charset="2"/>
              <a:buNone/>
            </a:pPr>
            <a:r>
              <a:rPr lang="en-US" dirty="0" smtClean="0">
                <a:latin typeface="Times New Roman" pitchFamily="18" charset="0"/>
                <a:cs typeface="Times New Roman" pitchFamily="18" charset="0"/>
                <a:sym typeface="Symbol" pitchFamily="18" charset="2"/>
              </a:rPr>
              <a:t>	   </a:t>
            </a:r>
            <a:r>
              <a:rPr lang="en-US" dirty="0" smtClean="0">
                <a:latin typeface="Times New Roman" pitchFamily="18" charset="0"/>
                <a:cs typeface="Times New Roman" pitchFamily="18" charset="0"/>
              </a:rPr>
              <a:t>Attacker cannot jump directly to exec function</a:t>
            </a:r>
          </a:p>
          <a:p>
            <a:pPr lvl="1">
              <a:spcBef>
                <a:spcPct val="50000"/>
              </a:spcBef>
            </a:pPr>
            <a:r>
              <a:rPr lang="en-US" u="sng" dirty="0" smtClean="0">
                <a:latin typeface="Times New Roman" pitchFamily="18" charset="0"/>
                <a:cs typeface="Times New Roman" pitchFamily="18" charset="0"/>
              </a:rPr>
              <a:t>Deployment</a:t>
            </a: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DynamicBase</a:t>
            </a:r>
            <a:r>
              <a:rPr lang="en-US" sz="2000" dirty="0" smtClean="0">
                <a:latin typeface="Times New Roman" pitchFamily="18" charset="0"/>
                <a:cs typeface="Times New Roman" pitchFamily="18" charset="0"/>
              </a:rPr>
              <a:t>)</a:t>
            </a:r>
          </a:p>
          <a:p>
            <a:pPr lvl="2"/>
            <a:r>
              <a:rPr lang="en-US" sz="2400" b="1" dirty="0" smtClean="0">
                <a:latin typeface="Times New Roman" pitchFamily="18" charset="0"/>
                <a:cs typeface="Times New Roman" pitchFamily="18" charset="0"/>
              </a:rPr>
              <a:t>Windows</a:t>
            </a:r>
            <a:r>
              <a:rPr lang="en-US" sz="2400" dirty="0" smtClean="0">
                <a:latin typeface="Times New Roman" pitchFamily="18" charset="0"/>
                <a:cs typeface="Times New Roman" pitchFamily="18" charset="0"/>
              </a:rPr>
              <a:t> Vista:	8 bits of randomness for DLLs</a:t>
            </a:r>
          </a:p>
          <a:p>
            <a:pPr lvl="3"/>
            <a:r>
              <a:rPr lang="en-US" sz="2400" dirty="0" smtClean="0">
                <a:latin typeface="Times New Roman" pitchFamily="18" charset="0"/>
                <a:cs typeface="Times New Roman" pitchFamily="18" charset="0"/>
              </a:rPr>
              <a:t>aligned to 64K page in a 16MB region   </a:t>
            </a:r>
            <a:r>
              <a:rPr lang="en-US" sz="2400" dirty="0" smtClean="0">
                <a:latin typeface="Times New Roman" pitchFamily="18" charset="0"/>
                <a:cs typeface="Times New Roman" pitchFamily="18" charset="0"/>
                <a:sym typeface="Symbol" pitchFamily="18" charset="2"/>
              </a:rPr>
              <a:t>   256 choices</a:t>
            </a:r>
            <a:endParaRPr lang="en-US" sz="2400" dirty="0" smtClean="0">
              <a:solidFill>
                <a:schemeClr val="accent2"/>
              </a:solidFill>
              <a:latin typeface="Times New Roman" pitchFamily="18" charset="0"/>
              <a:cs typeface="Times New Roman" pitchFamily="18" charset="0"/>
              <a:sym typeface="Symbol" pitchFamily="18" charset="2"/>
            </a:endParaRPr>
          </a:p>
          <a:p>
            <a:pPr lvl="2"/>
            <a:r>
              <a:rPr lang="en-US" sz="2400" b="1" dirty="0" smtClean="0">
                <a:latin typeface="Times New Roman" pitchFamily="18" charset="0"/>
                <a:cs typeface="Times New Roman" pitchFamily="18" charset="0"/>
              </a:rPr>
              <a:t>Linux</a:t>
            </a:r>
            <a:r>
              <a:rPr lang="en-US" sz="2400" dirty="0" smtClean="0">
                <a:latin typeface="Times New Roman" pitchFamily="18" charset="0"/>
                <a:cs typeface="Times New Roman" pitchFamily="18" charset="0"/>
              </a:rPr>
              <a:t>  (via </a:t>
            </a:r>
            <a:r>
              <a:rPr lang="en-US" sz="2400" dirty="0" err="1" smtClean="0">
                <a:latin typeface="Times New Roman" pitchFamily="18" charset="0"/>
                <a:cs typeface="Times New Roman" pitchFamily="18" charset="0"/>
              </a:rPr>
              <a:t>PaX</a:t>
            </a:r>
            <a:r>
              <a:rPr lang="en-US" sz="2400" dirty="0" smtClean="0">
                <a:latin typeface="Times New Roman" pitchFamily="18" charset="0"/>
                <a:cs typeface="Times New Roman" pitchFamily="18" charset="0"/>
              </a:rPr>
              <a:t>):	16 bits of randomness for libraries</a:t>
            </a:r>
          </a:p>
          <a:p>
            <a:pPr lvl="1">
              <a:spcBef>
                <a:spcPts val="1176"/>
              </a:spcBef>
            </a:pPr>
            <a:r>
              <a:rPr lang="en-US" dirty="0" smtClean="0">
                <a:latin typeface="Times New Roman" pitchFamily="18" charset="0"/>
                <a:cs typeface="Times New Roman" pitchFamily="18" charset="0"/>
              </a:rPr>
              <a:t>More effective on  64-bit architectures</a:t>
            </a:r>
          </a:p>
          <a:p>
            <a:pPr>
              <a:spcBef>
                <a:spcPts val="1176"/>
              </a:spcBef>
            </a:pPr>
            <a:r>
              <a:rPr lang="en-US" sz="3000" u="sng" dirty="0" smtClean="0">
                <a:latin typeface="Times New Roman" pitchFamily="18" charset="0"/>
                <a:cs typeface="Times New Roman" pitchFamily="18" charset="0"/>
              </a:rPr>
              <a:t>Other randomization methods</a:t>
            </a:r>
            <a:r>
              <a:rPr lang="en-US" sz="3000" dirty="0" smtClean="0">
                <a:latin typeface="Times New Roman" pitchFamily="18" charset="0"/>
                <a:cs typeface="Times New Roman" pitchFamily="18" charset="0"/>
              </a:rPr>
              <a:t>:</a:t>
            </a:r>
          </a:p>
          <a:p>
            <a:pPr lvl="1">
              <a:spcBef>
                <a:spcPct val="30000"/>
              </a:spcBef>
            </a:pPr>
            <a:r>
              <a:rPr lang="en-US" dirty="0" smtClean="0">
                <a:latin typeface="Times New Roman" pitchFamily="18" charset="0"/>
                <a:cs typeface="Times New Roman" pitchFamily="18" charset="0"/>
              </a:rPr>
              <a:t>Sys-call randomization:    randomize sys-call id’s</a:t>
            </a:r>
          </a:p>
          <a:p>
            <a:pPr lvl="1">
              <a:lnSpc>
                <a:spcPct val="40000"/>
              </a:lnSpc>
              <a:spcBef>
                <a:spcPts val="2280"/>
              </a:spcBef>
            </a:pPr>
            <a:r>
              <a:rPr lang="en-US" dirty="0" smtClean="0">
                <a:latin typeface="Times New Roman" pitchFamily="18" charset="0"/>
                <a:cs typeface="Times New Roman" pitchFamily="18" charset="0"/>
              </a:rPr>
              <a:t>Instruction Set Randomization (ISR)</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047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75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7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ASLR Example</a:t>
            </a:r>
          </a:p>
        </p:txBody>
      </p:sp>
      <p:sp>
        <p:nvSpPr>
          <p:cNvPr id="22531" name="Text Box 5"/>
          <p:cNvSpPr txBox="1">
            <a:spLocks noChangeArrowheads="1"/>
          </p:cNvSpPr>
          <p:nvPr/>
        </p:nvSpPr>
        <p:spPr bwMode="auto">
          <a:xfrm>
            <a:off x="304800" y="1447800"/>
            <a:ext cx="6682470" cy="461665"/>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cs typeface="Times New Roman" pitchFamily="18" charset="0"/>
              </a:rPr>
              <a:t>Booting </a:t>
            </a:r>
            <a:r>
              <a:rPr lang="en-US" sz="2400" dirty="0" smtClean="0">
                <a:latin typeface="Times New Roman" pitchFamily="18" charset="0"/>
                <a:cs typeface="Times New Roman" pitchFamily="18" charset="0"/>
              </a:rPr>
              <a:t>twice </a:t>
            </a:r>
            <a:r>
              <a:rPr lang="en-US" sz="2400" dirty="0">
                <a:latin typeface="Times New Roman" pitchFamily="18" charset="0"/>
                <a:cs typeface="Times New Roman" pitchFamily="18" charset="0"/>
              </a:rPr>
              <a:t>loads libraries into different locations:</a:t>
            </a:r>
          </a:p>
        </p:txBody>
      </p:sp>
      <p:grpSp>
        <p:nvGrpSpPr>
          <p:cNvPr id="2" name="Group 10"/>
          <p:cNvGrpSpPr>
            <a:grpSpLocks/>
          </p:cNvGrpSpPr>
          <p:nvPr/>
        </p:nvGrpSpPr>
        <p:grpSpPr bwMode="auto">
          <a:xfrm>
            <a:off x="1219202" y="2362200"/>
            <a:ext cx="6492875" cy="1112839"/>
            <a:chOff x="768" y="1632"/>
            <a:chExt cx="4090" cy="701"/>
          </a:xfrm>
        </p:grpSpPr>
        <p:pic>
          <p:nvPicPr>
            <p:cNvPr id="22537" name="Picture 4"/>
            <p:cNvPicPr>
              <a:picLocks noChangeAspect="1" noChangeArrowheads="1"/>
            </p:cNvPicPr>
            <p:nvPr/>
          </p:nvPicPr>
          <p:blipFill>
            <a:blip r:embed="rId2" cstate="print"/>
            <a:srcRect l="1331" t="62642" r="43544" b="21014"/>
            <a:stretch>
              <a:fillRect/>
            </a:stretch>
          </p:blipFill>
          <p:spPr bwMode="auto">
            <a:xfrm>
              <a:off x="768" y="1632"/>
              <a:ext cx="4090" cy="701"/>
            </a:xfrm>
            <a:prstGeom prst="rect">
              <a:avLst/>
            </a:prstGeom>
            <a:noFill/>
            <a:ln w="9525">
              <a:solidFill>
                <a:schemeClr val="tx1"/>
              </a:solidFill>
              <a:miter lim="800000"/>
              <a:headEnd/>
              <a:tailEnd/>
            </a:ln>
          </p:spPr>
        </p:pic>
        <p:sp>
          <p:nvSpPr>
            <p:cNvPr id="22538" name="Rectangle 7"/>
            <p:cNvSpPr>
              <a:spLocks noChangeArrowheads="1"/>
            </p:cNvSpPr>
            <p:nvPr/>
          </p:nvSpPr>
          <p:spPr bwMode="auto">
            <a:xfrm>
              <a:off x="2256" y="1632"/>
              <a:ext cx="816" cy="700"/>
            </a:xfrm>
            <a:prstGeom prst="rect">
              <a:avLst/>
            </a:prstGeom>
            <a:solidFill>
              <a:schemeClr val="folHlink">
                <a:alpha val="34117"/>
              </a:schemeClr>
            </a:solidFill>
            <a:ln w="9525">
              <a:solidFill>
                <a:schemeClr val="tx1"/>
              </a:solidFill>
              <a:miter lim="800000"/>
              <a:headEnd/>
              <a:tailEnd/>
            </a:ln>
          </p:spPr>
          <p:txBody>
            <a:bodyPr wrap="none" anchor="ctr"/>
            <a:lstStyle/>
            <a:p>
              <a:endParaRPr lang="en-US"/>
            </a:p>
          </p:txBody>
        </p:sp>
      </p:grpSp>
      <p:grpSp>
        <p:nvGrpSpPr>
          <p:cNvPr id="3" name="Group 11"/>
          <p:cNvGrpSpPr>
            <a:grpSpLocks/>
          </p:cNvGrpSpPr>
          <p:nvPr/>
        </p:nvGrpSpPr>
        <p:grpSpPr bwMode="auto">
          <a:xfrm>
            <a:off x="1177925" y="4057649"/>
            <a:ext cx="6650038" cy="1123951"/>
            <a:chOff x="742" y="2604"/>
            <a:chExt cx="4189" cy="708"/>
          </a:xfrm>
        </p:grpSpPr>
        <p:pic>
          <p:nvPicPr>
            <p:cNvPr id="22535" name="Picture 3"/>
            <p:cNvPicPr>
              <a:picLocks noChangeAspect="1" noChangeArrowheads="1"/>
            </p:cNvPicPr>
            <p:nvPr/>
          </p:nvPicPr>
          <p:blipFill>
            <a:blip r:embed="rId3" cstate="print"/>
            <a:srcRect l="1270" t="63559" r="43636" b="21419"/>
            <a:stretch>
              <a:fillRect/>
            </a:stretch>
          </p:blipFill>
          <p:spPr bwMode="auto">
            <a:xfrm>
              <a:off x="742" y="2608"/>
              <a:ext cx="4189" cy="704"/>
            </a:xfrm>
            <a:prstGeom prst="rect">
              <a:avLst/>
            </a:prstGeom>
            <a:noFill/>
            <a:ln w="9525">
              <a:solidFill>
                <a:schemeClr val="tx1"/>
              </a:solidFill>
              <a:miter lim="800000"/>
              <a:headEnd/>
              <a:tailEnd/>
            </a:ln>
          </p:spPr>
        </p:pic>
        <p:sp>
          <p:nvSpPr>
            <p:cNvPr id="22536" name="Rectangle 8"/>
            <p:cNvSpPr>
              <a:spLocks noChangeArrowheads="1"/>
            </p:cNvSpPr>
            <p:nvPr/>
          </p:nvSpPr>
          <p:spPr bwMode="auto">
            <a:xfrm>
              <a:off x="2266" y="2604"/>
              <a:ext cx="816" cy="708"/>
            </a:xfrm>
            <a:prstGeom prst="rect">
              <a:avLst/>
            </a:prstGeom>
            <a:solidFill>
              <a:schemeClr val="folHlink">
                <a:alpha val="34117"/>
              </a:schemeClr>
            </a:solidFill>
            <a:ln w="9525">
              <a:solidFill>
                <a:schemeClr val="tx1"/>
              </a:solidFill>
              <a:miter lim="800000"/>
              <a:headEnd/>
              <a:tailEnd/>
            </a:ln>
          </p:spPr>
          <p:txBody>
            <a:bodyPr wrap="none" anchor="ctr"/>
            <a:lstStyle/>
            <a:p>
              <a:endParaRPr lang="en-US"/>
            </a:p>
          </p:txBody>
        </p:sp>
      </p:grpSp>
      <p:sp>
        <p:nvSpPr>
          <p:cNvPr id="11" name="Footer Placeholder 10"/>
          <p:cNvSpPr>
            <a:spLocks noGrp="1"/>
          </p:cNvSpPr>
          <p:nvPr>
            <p:ph type="ftr" sz="quarter" idx="11"/>
          </p:nvPr>
        </p:nvSpPr>
        <p:spPr/>
        <p:txBody>
          <a:bodyPr/>
          <a:lstStyle/>
          <a:p>
            <a:r>
              <a:rPr lang="en-US" smtClean="0"/>
              <a:t>FAST-NUCES</a:t>
            </a:r>
            <a:endParaRPr lang="en-US"/>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534984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Some attacks remain:   </a:t>
            </a:r>
            <a:r>
              <a:rPr lang="en-US" dirty="0" err="1" smtClean="0">
                <a:solidFill>
                  <a:schemeClr val="tx1"/>
                </a:solidFill>
                <a:latin typeface="Times New Roman" pitchFamily="18" charset="0"/>
                <a:cs typeface="Times New Roman" pitchFamily="18" charset="0"/>
              </a:rPr>
              <a:t>JiT</a:t>
            </a:r>
            <a:r>
              <a:rPr lang="en-US" dirty="0" smtClean="0">
                <a:solidFill>
                  <a:schemeClr val="tx1"/>
                </a:solidFill>
                <a:latin typeface="Times New Roman" pitchFamily="18" charset="0"/>
                <a:cs typeface="Times New Roman" pitchFamily="18" charset="0"/>
              </a:rPr>
              <a:t> spraying</a:t>
            </a:r>
            <a:endParaRPr lang="en-US" dirty="0">
              <a:solidFill>
                <a:schemeClr val="tx1"/>
              </a:solidFill>
              <a:latin typeface="Times New Roman" pitchFamily="18" charset="0"/>
              <a:cs typeface="Times New Roman" pitchFamily="18" charset="0"/>
            </a:endParaRPr>
          </a:p>
        </p:txBody>
      </p:sp>
      <p:sp>
        <p:nvSpPr>
          <p:cNvPr id="17" name="Content Placeholder 2"/>
          <p:cNvSpPr txBox="1">
            <a:spLocks/>
          </p:cNvSpPr>
          <p:nvPr/>
        </p:nvSpPr>
        <p:spPr bwMode="auto">
          <a:xfrm>
            <a:off x="457200" y="914400"/>
            <a:ext cx="8229600" cy="568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579438" rtl="0" eaLnBrk="0" fontAlgn="base" latinLnBrk="0" hangingPunct="0">
              <a:lnSpc>
                <a:spcPct val="100000"/>
              </a:lnSpc>
              <a:spcBef>
                <a:spcPts val="1200"/>
              </a:spcBef>
              <a:spcAft>
                <a:spcPct val="0"/>
              </a:spcAft>
              <a:buClr>
                <a:schemeClr val="hlink"/>
              </a:buClr>
              <a:buSzPct val="110000"/>
              <a:buFont typeface="Wingdings" pitchFamily="2" charset="2"/>
              <a:buNone/>
              <a:tabLst>
                <a:tab pos="1493838" algn="l"/>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Idea:</a:t>
            </a:r>
            <a:r>
              <a:rPr kumimoji="0" lang="en-US" sz="24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p>
          <a:p>
            <a:pPr marL="457200" marR="0" lvl="0" indent="-457200" algn="l" defTabSz="579438" rtl="0" eaLnBrk="0" fontAlgn="base" latinLnBrk="0" hangingPunct="0">
              <a:lnSpc>
                <a:spcPct val="100000"/>
              </a:lnSpc>
              <a:spcBef>
                <a:spcPts val="1200"/>
              </a:spcBef>
              <a:spcAft>
                <a:spcPct val="0"/>
              </a:spcAft>
              <a:buClr>
                <a:schemeClr val="hlink"/>
              </a:buClr>
              <a:buSzPct val="110000"/>
              <a:buFont typeface="Wingdings" pitchFamily="2" charset="2"/>
              <a:buAutoNum type="arabicPeriod"/>
              <a:tabLst>
                <a:tab pos="1493838" algn="l"/>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Force </a:t>
            </a:r>
            <a:r>
              <a:rPr kumimoji="0" lang="en-US" sz="24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Javascript</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JiT</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to fill heap</a:t>
            </a:r>
            <a:r>
              <a:rPr kumimoji="0" lang="en-US" sz="2400" b="0"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with executable </a:t>
            </a:r>
            <a:r>
              <a:rPr kumimoji="0" lang="en-US" sz="2400" b="0" i="0" u="none" strike="noStrike" kern="0" cap="none" spc="0" normalizeH="0" baseline="0" noProof="0" dirty="0" err="1" smtClean="0">
                <a:ln>
                  <a:noFill/>
                </a:ln>
                <a:solidFill>
                  <a:schemeClr val="tx1"/>
                </a:solidFill>
                <a:effectLst/>
                <a:uLnTx/>
                <a:uFillTx/>
                <a:latin typeface="Times New Roman" pitchFamily="18" charset="0"/>
                <a:cs typeface="Times New Roman" pitchFamily="18" charset="0"/>
              </a:rPr>
              <a:t>shellcode</a:t>
            </a: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457200" marR="0" lvl="0" indent="-457200" algn="l" defTabSz="579438" rtl="0" eaLnBrk="0" fontAlgn="base" latinLnBrk="0" hangingPunct="0">
              <a:lnSpc>
                <a:spcPct val="100000"/>
              </a:lnSpc>
              <a:spcBef>
                <a:spcPts val="1200"/>
              </a:spcBef>
              <a:spcAft>
                <a:spcPct val="0"/>
              </a:spcAft>
              <a:buClr>
                <a:schemeClr val="hlink"/>
              </a:buClr>
              <a:buSzPct val="110000"/>
              <a:buFont typeface="Wingdings" pitchFamily="2" charset="2"/>
              <a:buAutoNum type="arabicPeriod"/>
              <a:tabLst>
                <a:tab pos="1493838" algn="l"/>
              </a:tabLst>
              <a:defRPr/>
            </a:pPr>
            <a:r>
              <a:rPr kumimoji="0" lang="en-US" sz="24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then point SFP anywhere in spray area</a:t>
            </a:r>
          </a:p>
        </p:txBody>
      </p:sp>
      <p:grpSp>
        <p:nvGrpSpPr>
          <p:cNvPr id="2" name="Group 43"/>
          <p:cNvGrpSpPr/>
          <p:nvPr/>
        </p:nvGrpSpPr>
        <p:grpSpPr>
          <a:xfrm>
            <a:off x="533400" y="2438400"/>
            <a:ext cx="8386466" cy="3733800"/>
            <a:chOff x="533400" y="3124200"/>
            <a:chExt cx="8386466" cy="3733800"/>
          </a:xfrm>
          <a:solidFill>
            <a:schemeClr val="accent1">
              <a:lumMod val="20000"/>
              <a:lumOff val="80000"/>
            </a:schemeClr>
          </a:solidFill>
        </p:grpSpPr>
        <p:sp>
          <p:nvSpPr>
            <p:cNvPr id="19" name="Rectangle 18"/>
            <p:cNvSpPr/>
            <p:nvPr/>
          </p:nvSpPr>
          <p:spPr>
            <a:xfrm>
              <a:off x="533400" y="3124200"/>
              <a:ext cx="7772400" cy="3733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819400" y="3352800"/>
              <a:ext cx="5105400" cy="2971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rot="5400000">
              <a:off x="8253658" y="4497391"/>
              <a:ext cx="870751" cy="461665"/>
            </a:xfrm>
            <a:prstGeom prst="rect">
              <a:avLst/>
            </a:prstGeom>
            <a:grpFill/>
          </p:spPr>
          <p:txBody>
            <a:bodyPr wrap="none" rtlCol="0">
              <a:spAutoFit/>
            </a:bodyPr>
            <a:lstStyle/>
            <a:p>
              <a:r>
                <a:rPr lang="en-US" sz="2400" dirty="0" smtClean="0"/>
                <a:t>heap</a:t>
              </a:r>
              <a:endParaRPr lang="en-US" sz="2400" dirty="0"/>
            </a:p>
          </p:txBody>
        </p:sp>
        <p:sp>
          <p:nvSpPr>
            <p:cNvPr id="22" name="Rectangle 21"/>
            <p:cNvSpPr/>
            <p:nvPr/>
          </p:nvSpPr>
          <p:spPr>
            <a:xfrm>
              <a:off x="838200" y="4356866"/>
              <a:ext cx="838200" cy="304800"/>
            </a:xfrm>
            <a:prstGeom prst="rect">
              <a:avLst/>
            </a:prstGeom>
            <a:grp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3" name="Rectangle 22"/>
            <p:cNvSpPr/>
            <p:nvPr/>
          </p:nvSpPr>
          <p:spPr>
            <a:xfrm>
              <a:off x="838200" y="46616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838200" y="49664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5" name="TextBox 24"/>
            <p:cNvSpPr txBox="1"/>
            <p:nvPr/>
          </p:nvSpPr>
          <p:spPr>
            <a:xfrm>
              <a:off x="838200" y="5238691"/>
              <a:ext cx="869149" cy="400110"/>
            </a:xfrm>
            <a:prstGeom prst="rect">
              <a:avLst/>
            </a:prstGeom>
            <a:grpFill/>
          </p:spPr>
          <p:txBody>
            <a:bodyPr wrap="none" rtlCol="0">
              <a:spAutoFit/>
            </a:bodyPr>
            <a:lstStyle/>
            <a:p>
              <a:r>
                <a:rPr lang="en-US" sz="2000" dirty="0" err="1" smtClean="0"/>
                <a:t>vtable</a:t>
              </a:r>
              <a:endParaRPr lang="en-US" dirty="0"/>
            </a:p>
          </p:txBody>
        </p:sp>
        <p:grpSp>
          <p:nvGrpSpPr>
            <p:cNvPr id="3" name="Group 14"/>
            <p:cNvGrpSpPr/>
            <p:nvPr/>
          </p:nvGrpSpPr>
          <p:grpSpPr>
            <a:xfrm>
              <a:off x="3048000" y="3505200"/>
              <a:ext cx="4648200" cy="609600"/>
              <a:chOff x="3048000" y="3505200"/>
              <a:chExt cx="4648200" cy="609600"/>
            </a:xfrm>
            <a:grpFill/>
          </p:grpSpPr>
          <p:sp>
            <p:nvSpPr>
              <p:cNvPr id="45" name="Rectangle 12"/>
              <p:cNvSpPr/>
              <p:nvPr/>
            </p:nvSpPr>
            <p:spPr>
              <a:xfrm>
                <a:off x="3048000" y="3505200"/>
                <a:ext cx="33528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3"/>
                    </a:solidFill>
                  </a:rPr>
                  <a:t>NOP  </a:t>
                </a:r>
                <a:r>
                  <a:rPr lang="en-US" sz="2400" dirty="0" smtClean="0">
                    <a:solidFill>
                      <a:schemeClr val="accent3"/>
                    </a:solidFill>
                  </a:rPr>
                  <a:t>slide</a:t>
                </a:r>
                <a:endParaRPr lang="en-US" sz="2400" dirty="0">
                  <a:solidFill>
                    <a:schemeClr val="accent3"/>
                  </a:solidFill>
                </a:endParaRPr>
              </a:p>
            </p:txBody>
          </p:sp>
          <p:sp>
            <p:nvSpPr>
              <p:cNvPr id="46" name="Rectangle 13"/>
              <p:cNvSpPr/>
              <p:nvPr/>
            </p:nvSpPr>
            <p:spPr>
              <a:xfrm>
                <a:off x="6400800" y="3505200"/>
                <a:ext cx="12954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accent3"/>
                    </a:solidFill>
                  </a:rPr>
                  <a:t>shellcode</a:t>
                </a:r>
                <a:endParaRPr lang="en-US" sz="2000" dirty="0">
                  <a:solidFill>
                    <a:schemeClr val="accent3"/>
                  </a:solidFill>
                </a:endParaRPr>
              </a:p>
            </p:txBody>
          </p:sp>
        </p:grpSp>
        <p:grpSp>
          <p:nvGrpSpPr>
            <p:cNvPr id="5" name="Group 23"/>
            <p:cNvGrpSpPr/>
            <p:nvPr/>
          </p:nvGrpSpPr>
          <p:grpSpPr>
            <a:xfrm>
              <a:off x="3048000" y="4419600"/>
              <a:ext cx="1524000" cy="457200"/>
              <a:chOff x="3048000" y="4419600"/>
              <a:chExt cx="1524000" cy="457200"/>
            </a:xfrm>
            <a:grpFill/>
          </p:grpSpPr>
          <p:sp>
            <p:nvSpPr>
              <p:cNvPr id="43" name="Rectangle 42"/>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4"/>
            <p:cNvGrpSpPr/>
            <p:nvPr/>
          </p:nvGrpSpPr>
          <p:grpSpPr>
            <a:xfrm>
              <a:off x="5105400" y="4419600"/>
              <a:ext cx="1524000" cy="457200"/>
              <a:chOff x="3048000" y="4419600"/>
              <a:chExt cx="1524000" cy="457200"/>
            </a:xfrm>
            <a:grpFill/>
          </p:grpSpPr>
          <p:sp>
            <p:nvSpPr>
              <p:cNvPr id="41" name="Rectangle 40"/>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7"/>
            <p:cNvGrpSpPr/>
            <p:nvPr/>
          </p:nvGrpSpPr>
          <p:grpSpPr>
            <a:xfrm>
              <a:off x="3810000" y="5105400"/>
              <a:ext cx="1524000" cy="457200"/>
              <a:chOff x="3048000" y="4419600"/>
              <a:chExt cx="1524000" cy="457200"/>
            </a:xfrm>
            <a:grpFill/>
          </p:grpSpPr>
          <p:sp>
            <p:nvSpPr>
              <p:cNvPr id="39" name="Rectangle 38"/>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30"/>
            <p:cNvGrpSpPr/>
            <p:nvPr/>
          </p:nvGrpSpPr>
          <p:grpSpPr>
            <a:xfrm>
              <a:off x="5943600" y="5105400"/>
              <a:ext cx="1524000" cy="457200"/>
              <a:chOff x="3048000" y="4419600"/>
              <a:chExt cx="1524000" cy="457200"/>
            </a:xfrm>
            <a:grpFill/>
          </p:grpSpPr>
          <p:sp>
            <p:nvSpPr>
              <p:cNvPr id="37" name="Rectangle 36"/>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33"/>
            <p:cNvGrpSpPr/>
            <p:nvPr/>
          </p:nvGrpSpPr>
          <p:grpSpPr>
            <a:xfrm>
              <a:off x="5562600" y="5715000"/>
              <a:ext cx="1524000" cy="457200"/>
              <a:chOff x="3048000" y="4419600"/>
              <a:chExt cx="1524000" cy="457200"/>
            </a:xfrm>
            <a:grpFill/>
          </p:grpSpPr>
          <p:sp>
            <p:nvSpPr>
              <p:cNvPr id="35" name="Rectangle 34"/>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6"/>
            <p:cNvGrpSpPr/>
            <p:nvPr/>
          </p:nvGrpSpPr>
          <p:grpSpPr>
            <a:xfrm>
              <a:off x="3352800" y="5715000"/>
              <a:ext cx="1524000" cy="457200"/>
              <a:chOff x="3048000" y="4419600"/>
              <a:chExt cx="1524000" cy="457200"/>
            </a:xfrm>
            <a:grpFill/>
          </p:grpSpPr>
          <p:sp>
            <p:nvSpPr>
              <p:cNvPr id="33" name="Rectangle 32"/>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9" name="Straight Arrow Connector 48"/>
          <p:cNvCxnSpPr>
            <a:stCxn id="22" idx="3"/>
          </p:cNvCxnSpPr>
          <p:nvPr/>
        </p:nvCxnSpPr>
        <p:spPr bwMode="auto">
          <a:xfrm>
            <a:off x="1676400" y="3823467"/>
            <a:ext cx="2667000" cy="762000"/>
          </a:xfrm>
          <a:prstGeom prst="straightConnector1">
            <a:avLst/>
          </a:prstGeom>
          <a:solidFill>
            <a:schemeClr val="accent1"/>
          </a:solidFill>
          <a:ln w="57150" cap="flat" cmpd="sng" algn="ctr">
            <a:solidFill>
              <a:srgbClr val="800000"/>
            </a:solidFill>
            <a:prstDash val="solid"/>
            <a:round/>
            <a:headEnd type="none" w="med" len="med"/>
            <a:tailEnd type="arrow" w="med" len="med"/>
          </a:ln>
          <a:effectLst/>
        </p:spPr>
      </p:cxnSp>
      <p:sp>
        <p:nvSpPr>
          <p:cNvPr id="50" name="TextBox 49"/>
          <p:cNvSpPr txBox="1"/>
          <p:nvPr/>
        </p:nvSpPr>
        <p:spPr>
          <a:xfrm>
            <a:off x="5044169" y="39370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81" name="TextBox 80"/>
          <p:cNvSpPr txBox="1"/>
          <p:nvPr/>
        </p:nvSpPr>
        <p:spPr>
          <a:xfrm>
            <a:off x="2986769" y="39370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82" name="TextBox 81"/>
          <p:cNvSpPr txBox="1"/>
          <p:nvPr/>
        </p:nvSpPr>
        <p:spPr>
          <a:xfrm>
            <a:off x="3763765" y="46381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83" name="TextBox 82"/>
          <p:cNvSpPr txBox="1"/>
          <p:nvPr/>
        </p:nvSpPr>
        <p:spPr>
          <a:xfrm>
            <a:off x="5882674" y="4638100"/>
            <a:ext cx="1688283" cy="338554"/>
          </a:xfrm>
          <a:prstGeom prst="rect">
            <a:avLst/>
          </a:prstGeom>
          <a:noFill/>
        </p:spPr>
        <p:txBody>
          <a:bodyPr wrap="none" rtlCol="0">
            <a:spAutoFit/>
          </a:bodyPr>
          <a:lstStyle/>
          <a:p>
            <a:r>
              <a:rPr lang="en-US" sz="1600" dirty="0" smtClean="0"/>
              <a:t>execute enabled</a:t>
            </a:r>
            <a:endParaRPr lang="en-US" sz="1600" dirty="0"/>
          </a:p>
        </p:txBody>
      </p:sp>
      <p:sp>
        <p:nvSpPr>
          <p:cNvPr id="48" name="Footer Placeholder 47"/>
          <p:cNvSpPr>
            <a:spLocks noGrp="1"/>
          </p:cNvSpPr>
          <p:nvPr>
            <p:ph type="ftr" sz="quarter" idx="11"/>
          </p:nvPr>
        </p:nvSpPr>
        <p:spPr/>
        <p:txBody>
          <a:bodyPr/>
          <a:lstStyle/>
          <a:p>
            <a:r>
              <a:rPr lang="en-US" dirty="0" smtClean="0"/>
              <a:t>FAST-NUCES</a:t>
            </a:r>
            <a:endParaRPr lang="en-US" dirty="0"/>
          </a:p>
        </p:txBody>
      </p:sp>
      <p:pic>
        <p:nvPicPr>
          <p:cNvPr id="51" name="Picture 5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11444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Run-Time Defenses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06400" y="304800"/>
            <a:ext cx="8737600" cy="685800"/>
          </a:xfrm>
        </p:spPr>
        <p:txBody>
          <a:bodyPr>
            <a:normAutofit/>
          </a:bodyPr>
          <a:lstStyle/>
          <a:p>
            <a:r>
              <a:rPr lang="en-US" sz="3600" dirty="0" smtClean="0">
                <a:solidFill>
                  <a:schemeClr val="tx1"/>
                </a:solidFill>
                <a:latin typeface="Times New Roman" pitchFamily="18" charset="0"/>
                <a:cs typeface="Times New Roman" pitchFamily="18" charset="0"/>
              </a:rPr>
              <a:t>Run time checking: </a:t>
            </a:r>
            <a:r>
              <a:rPr lang="en-US" sz="3600" dirty="0" err="1" smtClean="0">
                <a:solidFill>
                  <a:schemeClr val="tx1"/>
                </a:solidFill>
                <a:latin typeface="Times New Roman" pitchFamily="18" charset="0"/>
                <a:cs typeface="Times New Roman" pitchFamily="18" charset="0"/>
              </a:rPr>
              <a:t>StackGuard</a:t>
            </a:r>
            <a:endParaRPr lang="en-US" sz="3600" dirty="0" smtClean="0">
              <a:solidFill>
                <a:schemeClr val="tx1"/>
              </a:solidFill>
              <a:latin typeface="Times New Roman" pitchFamily="18" charset="0"/>
              <a:cs typeface="Times New Roman" pitchFamily="18" charset="0"/>
            </a:endParaRPr>
          </a:p>
        </p:txBody>
      </p:sp>
      <p:sp>
        <p:nvSpPr>
          <p:cNvPr id="24579" name="Rectangle 3" descr="Rectangle: Click to edit Master text styles&#10;Second level&#10;Third level&#10;Fourth level&#10;Fifth level"/>
          <p:cNvSpPr>
            <a:spLocks noGrp="1" noChangeArrowheads="1"/>
          </p:cNvSpPr>
          <p:nvPr>
            <p:ph type="body" idx="1"/>
          </p:nvPr>
        </p:nvSpPr>
        <p:spPr>
          <a:xfrm>
            <a:off x="228600" y="1219200"/>
            <a:ext cx="8686800" cy="4953000"/>
          </a:xfrm>
        </p:spPr>
        <p:txBody>
          <a:bodyPr>
            <a:normAutofit/>
          </a:bodyPr>
          <a:lstStyle/>
          <a:p>
            <a:r>
              <a:rPr lang="en-US" sz="2400" dirty="0" smtClean="0">
                <a:latin typeface="Times New Roman" pitchFamily="18" charset="0"/>
                <a:cs typeface="Times New Roman" pitchFamily="18" charset="0"/>
              </a:rPr>
              <a:t>Many run-time checking techniques …</a:t>
            </a:r>
          </a:p>
          <a:p>
            <a:pPr lvl="1"/>
            <a:r>
              <a:rPr lang="en-US" sz="2400" dirty="0" smtClean="0">
                <a:latin typeface="Times New Roman" pitchFamily="18" charset="0"/>
                <a:cs typeface="Times New Roman" pitchFamily="18" charset="0"/>
              </a:rPr>
              <a:t>we only discuss methods relevant to overflow protection</a:t>
            </a:r>
          </a:p>
          <a:p>
            <a:pPr>
              <a:spcBef>
                <a:spcPts val="2520"/>
              </a:spcBef>
            </a:pPr>
            <a:r>
              <a:rPr lang="en-US" sz="2400" u="sng" dirty="0" smtClean="0">
                <a:latin typeface="Times New Roman" pitchFamily="18" charset="0"/>
                <a:cs typeface="Times New Roman" pitchFamily="18" charset="0"/>
              </a:rPr>
              <a:t>Solution 1</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StackGuard</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Run time tests for stack integrity. </a:t>
            </a:r>
          </a:p>
          <a:p>
            <a:pPr lvl="1"/>
            <a:r>
              <a:rPr lang="en-US" sz="2400" dirty="0" smtClean="0">
                <a:latin typeface="Times New Roman" pitchFamily="18" charset="0"/>
                <a:cs typeface="Times New Roman" pitchFamily="18" charset="0"/>
              </a:rPr>
              <a:t>Embed “canaries” in stack frames and verify their integrity prior to function return.</a:t>
            </a:r>
          </a:p>
        </p:txBody>
      </p:sp>
      <p:sp>
        <p:nvSpPr>
          <p:cNvPr id="24580" name="Rectangle 4"/>
          <p:cNvSpPr>
            <a:spLocks noChangeArrowheads="1"/>
          </p:cNvSpPr>
          <p:nvPr/>
        </p:nvSpPr>
        <p:spPr bwMode="auto">
          <a:xfrm>
            <a:off x="7139363"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str</a:t>
            </a:r>
            <a:endParaRPr kumimoji="1" lang="en-US" sz="1800" b="1">
              <a:latin typeface="Comic Sans MS" pitchFamily="66" charset="0"/>
              <a:sym typeface="Symbol" pitchFamily="18" charset="2"/>
            </a:endParaRPr>
          </a:p>
        </p:txBody>
      </p:sp>
      <p:sp>
        <p:nvSpPr>
          <p:cNvPr id="24581" name="Rectangle 5"/>
          <p:cNvSpPr>
            <a:spLocks noChangeArrowheads="1"/>
          </p:cNvSpPr>
          <p:nvPr/>
        </p:nvSpPr>
        <p:spPr bwMode="auto">
          <a:xfrm>
            <a:off x="6694448"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t>
            </a:r>
            <a:endParaRPr kumimoji="1" lang="en-US" sz="1800" b="1">
              <a:latin typeface="Comic Sans MS" pitchFamily="66" charset="0"/>
              <a:sym typeface="Symbol" pitchFamily="18" charset="2"/>
            </a:endParaRPr>
          </a:p>
        </p:txBody>
      </p:sp>
      <p:sp>
        <p:nvSpPr>
          <p:cNvPr id="24582" name="Rectangle 6"/>
          <p:cNvSpPr>
            <a:spLocks noChangeArrowheads="1"/>
          </p:cNvSpPr>
          <p:nvPr/>
        </p:nvSpPr>
        <p:spPr bwMode="auto">
          <a:xfrm>
            <a:off x="6216279" y="501455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sfp</a:t>
            </a:r>
            <a:endParaRPr kumimoji="1" lang="en-US" sz="1800" b="1" dirty="0">
              <a:latin typeface="Comic Sans MS" pitchFamily="66" charset="0"/>
              <a:sym typeface="Symbol" pitchFamily="18" charset="2"/>
            </a:endParaRPr>
          </a:p>
        </p:txBody>
      </p:sp>
      <p:sp>
        <p:nvSpPr>
          <p:cNvPr id="24583" name="Rectangle 7"/>
          <p:cNvSpPr>
            <a:spLocks noChangeArrowheads="1"/>
          </p:cNvSpPr>
          <p:nvPr/>
        </p:nvSpPr>
        <p:spPr bwMode="auto">
          <a:xfrm>
            <a:off x="4191000" y="4953000"/>
            <a:ext cx="1047750"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dirty="0"/>
              <a:t>local</a:t>
            </a:r>
          </a:p>
        </p:txBody>
      </p:sp>
      <p:sp>
        <p:nvSpPr>
          <p:cNvPr id="24584" name="Line 8"/>
          <p:cNvSpPr>
            <a:spLocks noChangeShapeType="1"/>
          </p:cNvSpPr>
          <p:nvPr/>
        </p:nvSpPr>
        <p:spPr bwMode="auto">
          <a:xfrm flipV="1">
            <a:off x="7467601" y="4953000"/>
            <a:ext cx="341313" cy="0"/>
          </a:xfrm>
          <a:prstGeom prst="line">
            <a:avLst/>
          </a:prstGeom>
          <a:noFill/>
          <a:ln w="9525">
            <a:solidFill>
              <a:schemeClr val="tx1"/>
            </a:solidFill>
            <a:round/>
            <a:headEnd/>
            <a:tailEnd/>
          </a:ln>
        </p:spPr>
        <p:txBody>
          <a:bodyPr wrap="none" anchor="ctr"/>
          <a:lstStyle/>
          <a:p>
            <a:endParaRPr lang="en-US"/>
          </a:p>
        </p:txBody>
      </p:sp>
      <p:sp>
        <p:nvSpPr>
          <p:cNvPr id="24585" name="Line 9"/>
          <p:cNvSpPr>
            <a:spLocks noChangeShapeType="1"/>
          </p:cNvSpPr>
          <p:nvPr/>
        </p:nvSpPr>
        <p:spPr bwMode="auto">
          <a:xfrm flipV="1">
            <a:off x="7543801" y="5444067"/>
            <a:ext cx="341313" cy="9525"/>
          </a:xfrm>
          <a:prstGeom prst="line">
            <a:avLst/>
          </a:prstGeom>
          <a:noFill/>
          <a:ln w="9525">
            <a:solidFill>
              <a:schemeClr val="tx1"/>
            </a:solidFill>
            <a:round/>
            <a:headEnd/>
            <a:tailEnd/>
          </a:ln>
        </p:spPr>
        <p:txBody>
          <a:bodyPr wrap="none" anchor="ctr"/>
          <a:lstStyle/>
          <a:p>
            <a:endParaRPr lang="en-US"/>
          </a:p>
        </p:txBody>
      </p:sp>
      <p:sp>
        <p:nvSpPr>
          <p:cNvPr id="24586" name="Text Box 10"/>
          <p:cNvSpPr txBox="1">
            <a:spLocks noChangeArrowheads="1"/>
          </p:cNvSpPr>
          <p:nvPr/>
        </p:nvSpPr>
        <p:spPr bwMode="auto">
          <a:xfrm>
            <a:off x="8126727" y="4800600"/>
            <a:ext cx="723275"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4587" name="Line 11"/>
          <p:cNvSpPr>
            <a:spLocks noChangeShapeType="1"/>
          </p:cNvSpPr>
          <p:nvPr/>
        </p:nvSpPr>
        <p:spPr bwMode="auto">
          <a:xfrm flipH="1">
            <a:off x="685800" y="5867400"/>
            <a:ext cx="7013575" cy="0"/>
          </a:xfrm>
          <a:prstGeom prst="line">
            <a:avLst/>
          </a:prstGeom>
          <a:noFill/>
          <a:ln w="38100">
            <a:solidFill>
              <a:schemeClr val="tx1"/>
            </a:solidFill>
            <a:round/>
            <a:headEnd/>
            <a:tailEnd type="triangle" w="med" len="med"/>
          </a:ln>
        </p:spPr>
        <p:txBody>
          <a:bodyPr wrap="none" anchor="ctr"/>
          <a:lstStyle/>
          <a:p>
            <a:endParaRPr lang="en-US"/>
          </a:p>
        </p:txBody>
      </p:sp>
      <p:sp>
        <p:nvSpPr>
          <p:cNvPr id="24589" name="Rectangle 13"/>
          <p:cNvSpPr>
            <a:spLocks noChangeArrowheads="1"/>
          </p:cNvSpPr>
          <p:nvPr/>
        </p:nvSpPr>
        <p:spPr bwMode="auto">
          <a:xfrm>
            <a:off x="5246688" y="4953000"/>
            <a:ext cx="1020762"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dirty="0"/>
              <a:t>canary</a:t>
            </a:r>
          </a:p>
        </p:txBody>
      </p:sp>
      <p:sp>
        <p:nvSpPr>
          <p:cNvPr id="24590" name="Rectangle 14"/>
          <p:cNvSpPr>
            <a:spLocks noChangeArrowheads="1"/>
          </p:cNvSpPr>
          <p:nvPr/>
        </p:nvSpPr>
        <p:spPr bwMode="auto">
          <a:xfrm>
            <a:off x="3634163"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a:t>str</a:t>
            </a:r>
            <a:endParaRPr kumimoji="1" lang="en-US" sz="1800" b="1" dirty="0">
              <a:latin typeface="Comic Sans MS" pitchFamily="66" charset="0"/>
              <a:sym typeface="Symbol" pitchFamily="18" charset="2"/>
            </a:endParaRPr>
          </a:p>
        </p:txBody>
      </p:sp>
      <p:sp>
        <p:nvSpPr>
          <p:cNvPr id="24591" name="Rectangle 15"/>
          <p:cNvSpPr>
            <a:spLocks noChangeArrowheads="1"/>
          </p:cNvSpPr>
          <p:nvPr/>
        </p:nvSpPr>
        <p:spPr bwMode="auto">
          <a:xfrm>
            <a:off x="3189248" y="5014555"/>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t>
            </a:r>
            <a:endParaRPr kumimoji="1" lang="en-US" sz="1800" b="1">
              <a:latin typeface="Comic Sans MS" pitchFamily="66" charset="0"/>
              <a:sym typeface="Symbol" pitchFamily="18" charset="2"/>
            </a:endParaRPr>
          </a:p>
        </p:txBody>
      </p:sp>
      <p:sp>
        <p:nvSpPr>
          <p:cNvPr id="24593" name="Rectangle 17"/>
          <p:cNvSpPr>
            <a:spLocks noChangeArrowheads="1"/>
          </p:cNvSpPr>
          <p:nvPr/>
        </p:nvSpPr>
        <p:spPr bwMode="auto">
          <a:xfrm>
            <a:off x="676275" y="4953001"/>
            <a:ext cx="1047750" cy="507999"/>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a:t>local</a:t>
            </a:r>
          </a:p>
        </p:txBody>
      </p:sp>
      <p:sp>
        <p:nvSpPr>
          <p:cNvPr id="24595" name="Rectangle 19"/>
          <p:cNvSpPr>
            <a:spLocks noChangeArrowheads="1"/>
          </p:cNvSpPr>
          <p:nvPr/>
        </p:nvSpPr>
        <p:spPr bwMode="auto">
          <a:xfrm>
            <a:off x="1714502" y="4953000"/>
            <a:ext cx="1020763" cy="508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1800" b="1"/>
              <a:t>canary</a:t>
            </a:r>
          </a:p>
        </p:txBody>
      </p:sp>
      <p:sp>
        <p:nvSpPr>
          <p:cNvPr id="24596" name="Line 20"/>
          <p:cNvSpPr>
            <a:spLocks noChangeShapeType="1"/>
          </p:cNvSpPr>
          <p:nvPr/>
        </p:nvSpPr>
        <p:spPr bwMode="auto">
          <a:xfrm flipH="1" flipV="1">
            <a:off x="314326" y="5456237"/>
            <a:ext cx="447675" cy="4763"/>
          </a:xfrm>
          <a:prstGeom prst="line">
            <a:avLst/>
          </a:prstGeom>
          <a:noFill/>
          <a:ln w="9525">
            <a:solidFill>
              <a:schemeClr val="tx1"/>
            </a:solidFill>
            <a:round/>
            <a:headEnd/>
            <a:tailEnd/>
          </a:ln>
        </p:spPr>
        <p:txBody>
          <a:bodyPr wrap="none" anchor="ctr"/>
          <a:lstStyle/>
          <a:p>
            <a:endParaRPr lang="en-US"/>
          </a:p>
        </p:txBody>
      </p:sp>
      <p:sp>
        <p:nvSpPr>
          <p:cNvPr id="24597" name="Line 21"/>
          <p:cNvSpPr>
            <a:spLocks noChangeShapeType="1"/>
          </p:cNvSpPr>
          <p:nvPr/>
        </p:nvSpPr>
        <p:spPr bwMode="auto">
          <a:xfrm flipH="1" flipV="1">
            <a:off x="309562" y="4953000"/>
            <a:ext cx="452438" cy="0"/>
          </a:xfrm>
          <a:prstGeom prst="line">
            <a:avLst/>
          </a:prstGeom>
          <a:noFill/>
          <a:ln w="9525">
            <a:solidFill>
              <a:schemeClr val="tx1"/>
            </a:solidFill>
            <a:round/>
            <a:headEnd/>
            <a:tailEnd/>
          </a:ln>
        </p:spPr>
        <p:txBody>
          <a:bodyPr wrap="none" anchor="ctr"/>
          <a:lstStyle/>
          <a:p>
            <a:endParaRPr lang="en-US"/>
          </a:p>
        </p:txBody>
      </p:sp>
      <p:sp>
        <p:nvSpPr>
          <p:cNvPr id="24598" name="Text Box 22"/>
          <p:cNvSpPr txBox="1">
            <a:spLocks noChangeArrowheads="1"/>
          </p:cNvSpPr>
          <p:nvPr/>
        </p:nvSpPr>
        <p:spPr bwMode="auto">
          <a:xfrm>
            <a:off x="5472462" y="4495800"/>
            <a:ext cx="104387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1</a:t>
            </a:r>
          </a:p>
        </p:txBody>
      </p:sp>
      <p:sp>
        <p:nvSpPr>
          <p:cNvPr id="24599" name="Text Box 23"/>
          <p:cNvSpPr txBox="1">
            <a:spLocks noChangeArrowheads="1"/>
          </p:cNvSpPr>
          <p:nvPr/>
        </p:nvSpPr>
        <p:spPr bwMode="auto">
          <a:xfrm>
            <a:off x="2213325" y="4511357"/>
            <a:ext cx="1043876"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t>Frame 2</a:t>
            </a:r>
          </a:p>
        </p:txBody>
      </p:sp>
      <p:sp>
        <p:nvSpPr>
          <p:cNvPr id="25" name="Rectangle 15"/>
          <p:cNvSpPr>
            <a:spLocks noChangeArrowheads="1"/>
          </p:cNvSpPr>
          <p:nvPr/>
        </p:nvSpPr>
        <p:spPr bwMode="auto">
          <a:xfrm>
            <a:off x="2711079" y="501455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dirty="0" err="1" smtClean="0"/>
              <a:t>sfp</a:t>
            </a:r>
            <a:endParaRPr kumimoji="1" lang="en-US" sz="1800" b="1" dirty="0">
              <a:latin typeface="Comic Sans MS" pitchFamily="66" charset="0"/>
              <a:sym typeface="Symbol" pitchFamily="18" charset="2"/>
            </a:endParaRPr>
          </a:p>
        </p:txBody>
      </p:sp>
      <p:sp>
        <p:nvSpPr>
          <p:cNvPr id="23" name="Footer Placeholder 22"/>
          <p:cNvSpPr>
            <a:spLocks noGrp="1"/>
          </p:cNvSpPr>
          <p:nvPr>
            <p:ph type="ftr" sz="quarter" idx="11"/>
          </p:nvPr>
        </p:nvSpPr>
        <p:spPr/>
        <p:txBody>
          <a:bodyPr/>
          <a:lstStyle/>
          <a:p>
            <a:r>
              <a:rPr lang="en-US" smtClean="0"/>
              <a:t>FAST-NUCES</a:t>
            </a:r>
            <a:endParaRPr lang="en-US"/>
          </a:p>
        </p:txBody>
      </p:sp>
      <p:pic>
        <p:nvPicPr>
          <p:cNvPr id="24" name="Picture 23"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330352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92075"/>
            <a:ext cx="7772400" cy="669925"/>
          </a:xfrm>
        </p:spPr>
        <p:txBody>
          <a:bodyPr>
            <a:noAutofit/>
          </a:bodyPr>
          <a:lstStyle/>
          <a:p>
            <a:r>
              <a:rPr lang="en-US" sz="3600" dirty="0" smtClean="0">
                <a:solidFill>
                  <a:schemeClr val="tx1"/>
                </a:solidFill>
                <a:latin typeface="Times New Roman" pitchFamily="18" charset="0"/>
                <a:cs typeface="Times New Roman" pitchFamily="18" charset="0"/>
              </a:rPr>
              <a:t>Canary Types</a:t>
            </a:r>
          </a:p>
        </p:txBody>
      </p:sp>
      <p:sp>
        <p:nvSpPr>
          <p:cNvPr id="25603" name="Rectangle 3" descr="Rectangle: Click to edit Master text styles&#10;Second level&#10;Third level&#10;Fourth level&#10;Fifth level"/>
          <p:cNvSpPr>
            <a:spLocks noGrp="1" noChangeArrowheads="1"/>
          </p:cNvSpPr>
          <p:nvPr>
            <p:ph type="body" idx="1"/>
          </p:nvPr>
        </p:nvSpPr>
        <p:spPr>
          <a:xfrm>
            <a:off x="304800" y="1092200"/>
            <a:ext cx="8610600" cy="5486400"/>
          </a:xfrm>
        </p:spPr>
        <p:txBody>
          <a:bodyPr>
            <a:normAutofit/>
          </a:bodyPr>
          <a:lstStyle/>
          <a:p>
            <a:pPr>
              <a:tabLst>
                <a:tab pos="1146175" algn="l"/>
              </a:tabLst>
            </a:pPr>
            <a:r>
              <a:rPr lang="en-US" sz="2600" u="sng" dirty="0" smtClean="0">
                <a:solidFill>
                  <a:srgbClr val="000090"/>
                </a:solidFill>
                <a:latin typeface="Times New Roman" pitchFamily="18" charset="0"/>
                <a:cs typeface="Times New Roman" pitchFamily="18" charset="0"/>
              </a:rPr>
              <a:t>Random canary:</a:t>
            </a:r>
            <a:endParaRPr lang="en-US" sz="2600" dirty="0" smtClean="0">
              <a:solidFill>
                <a:srgbClr val="000090"/>
              </a:solidFill>
              <a:latin typeface="Times New Roman" pitchFamily="18" charset="0"/>
              <a:cs typeface="Times New Roman" pitchFamily="18" charset="0"/>
            </a:endParaRPr>
          </a:p>
          <a:p>
            <a:pPr lvl="1">
              <a:tabLst>
                <a:tab pos="1146175" algn="l"/>
              </a:tabLst>
            </a:pPr>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andom string chosen at program startup.</a:t>
            </a:r>
          </a:p>
          <a:p>
            <a:pPr lvl="1">
              <a:tabLst>
                <a:tab pos="1146175" algn="l"/>
              </a:tabLst>
            </a:pPr>
            <a:r>
              <a:rPr lang="en-US" sz="2400" dirty="0" smtClean="0">
                <a:latin typeface="Times New Roman" pitchFamily="18" charset="0"/>
                <a:cs typeface="Times New Roman" pitchFamily="18" charset="0"/>
              </a:rPr>
              <a:t>Insert canary string (4-8 bytes) into every stack frame.</a:t>
            </a:r>
          </a:p>
          <a:p>
            <a:pPr lvl="1">
              <a:tabLst>
                <a:tab pos="1146175" algn="l"/>
              </a:tabLst>
            </a:pPr>
            <a:r>
              <a:rPr lang="en-US" sz="2400" dirty="0" smtClean="0">
                <a:latin typeface="Times New Roman" pitchFamily="18" charset="0"/>
                <a:cs typeface="Times New Roman" pitchFamily="18" charset="0"/>
              </a:rPr>
              <a:t>Verify canary before returning from function.</a:t>
            </a:r>
          </a:p>
          <a:p>
            <a:pPr lvl="2">
              <a:tabLst>
                <a:tab pos="1146175" algn="l"/>
              </a:tabLst>
            </a:pPr>
            <a:r>
              <a:rPr lang="en-US" sz="2000" dirty="0" smtClean="0">
                <a:latin typeface="Times New Roman" pitchFamily="18" charset="0"/>
                <a:cs typeface="Times New Roman" pitchFamily="18" charset="0"/>
              </a:rPr>
              <a:t>Exit program if canary changed.     Turns potential exploit into </a:t>
            </a:r>
            <a:r>
              <a:rPr lang="en-US" sz="2000" dirty="0" err="1" smtClean="0">
                <a:latin typeface="Times New Roman" pitchFamily="18" charset="0"/>
                <a:cs typeface="Times New Roman" pitchFamily="18" charset="0"/>
              </a:rPr>
              <a:t>DoS</a:t>
            </a:r>
            <a:r>
              <a:rPr lang="en-US" sz="2000" dirty="0" smtClean="0">
                <a:latin typeface="Times New Roman" pitchFamily="18" charset="0"/>
                <a:cs typeface="Times New Roman" pitchFamily="18" charset="0"/>
              </a:rPr>
              <a:t>. </a:t>
            </a:r>
          </a:p>
          <a:p>
            <a:pPr lvl="1">
              <a:tabLst>
                <a:tab pos="1146175" algn="l"/>
              </a:tabLst>
            </a:pPr>
            <a:r>
              <a:rPr lang="en-US" sz="2400" dirty="0" smtClean="0">
                <a:latin typeface="Times New Roman" pitchFamily="18" charset="0"/>
                <a:cs typeface="Times New Roman" pitchFamily="18" charset="0"/>
              </a:rPr>
              <a:t>To corrupt, attacker must learn current random string.</a:t>
            </a:r>
          </a:p>
          <a:p>
            <a:pPr>
              <a:spcBef>
                <a:spcPts val="3168"/>
              </a:spcBef>
              <a:tabLst>
                <a:tab pos="1146175" algn="l"/>
              </a:tabLst>
            </a:pPr>
            <a:r>
              <a:rPr lang="en-US" sz="2600" u="sng" dirty="0" smtClean="0">
                <a:solidFill>
                  <a:srgbClr val="000090"/>
                </a:solidFill>
                <a:latin typeface="Times New Roman" pitchFamily="18" charset="0"/>
                <a:cs typeface="Times New Roman" pitchFamily="18" charset="0"/>
              </a:rPr>
              <a:t>Terminator canary:</a:t>
            </a:r>
            <a:r>
              <a:rPr lang="en-US" sz="2600" dirty="0">
                <a:solidFill>
                  <a:srgbClr val="000090"/>
                </a:solidFill>
                <a:latin typeface="Times New Roman" pitchFamily="18" charset="0"/>
                <a:cs typeface="Times New Roman" pitchFamily="18" charset="0"/>
              </a:rPr>
              <a:t> </a:t>
            </a:r>
            <a:r>
              <a:rPr lang="en-US" sz="2600" dirty="0" smtClean="0">
                <a:solidFill>
                  <a:srgbClr val="00009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Canary =  {0, newline, linefeed, EOF}</a:t>
            </a:r>
          </a:p>
          <a:p>
            <a:pPr lvl="1">
              <a:tabLst>
                <a:tab pos="1146175" algn="l"/>
              </a:tabLst>
            </a:pPr>
            <a:r>
              <a:rPr lang="en-US" sz="2400" dirty="0" smtClean="0">
                <a:latin typeface="Times New Roman" pitchFamily="18" charset="0"/>
                <a:cs typeface="Times New Roman" pitchFamily="18" charset="0"/>
              </a:rPr>
              <a:t>String functions will not copy beyond terminator.</a:t>
            </a:r>
          </a:p>
          <a:p>
            <a:pPr lvl="1">
              <a:tabLst>
                <a:tab pos="1146175" algn="l"/>
              </a:tabLst>
            </a:pPr>
            <a:r>
              <a:rPr lang="en-US" sz="2400" dirty="0" smtClean="0">
                <a:latin typeface="Times New Roman" pitchFamily="18" charset="0"/>
                <a:cs typeface="Times New Roman" pitchFamily="18" charset="0"/>
              </a:rPr>
              <a:t>Attacker cannot use string functions to corrupt stack.</a:t>
            </a:r>
          </a:p>
          <a:p>
            <a:pPr lvl="1">
              <a:tabLst>
                <a:tab pos="1146175" algn="l"/>
              </a:tabLst>
            </a:pPr>
            <a:r>
              <a:rPr lang="en-US" dirty="0" smtClean="0">
                <a:latin typeface="Times New Roman" pitchFamily="18" charset="0"/>
                <a:cs typeface="Times New Roman" pitchFamily="18" charset="0"/>
              </a:rPr>
              <a:t>Not used as often</a:t>
            </a:r>
            <a:r>
              <a:rPr lang="en-US" sz="2400" dirty="0" smtClean="0">
                <a:latin typeface="Times New Roman" pitchFamily="18" charset="0"/>
                <a:cs typeface="Times New Roman" pitchFamily="18" charset="0"/>
              </a:rPr>
              <a:t>	</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644962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7772400" cy="731838"/>
          </a:xfrm>
        </p:spPr>
        <p:txBody>
          <a:bodyPr>
            <a:normAutofit/>
          </a:bodyPr>
          <a:lstStyle/>
          <a:p>
            <a:r>
              <a:rPr lang="en-US" sz="3600" dirty="0" err="1" smtClean="0">
                <a:solidFill>
                  <a:schemeClr val="tx1"/>
                </a:solidFill>
                <a:latin typeface="Times New Roman" pitchFamily="18" charset="0"/>
                <a:cs typeface="Times New Roman" pitchFamily="18" charset="0"/>
              </a:rPr>
              <a:t>StackGuard</a:t>
            </a:r>
            <a:r>
              <a:rPr lang="en-US" sz="3600" dirty="0" smtClean="0">
                <a:solidFill>
                  <a:schemeClr val="tx1"/>
                </a:solidFill>
                <a:latin typeface="Times New Roman" pitchFamily="18" charset="0"/>
                <a:cs typeface="Times New Roman" pitchFamily="18" charset="0"/>
              </a:rPr>
              <a:t> (Cont.)</a:t>
            </a:r>
          </a:p>
        </p:txBody>
      </p:sp>
      <p:sp>
        <p:nvSpPr>
          <p:cNvPr id="26627" name="Rectangle 3" descr="Rectangle: Click to edit Master text styles&#10;Second level&#10;Third level&#10;Fourth level&#10;Fifth level"/>
          <p:cNvSpPr>
            <a:spLocks noGrp="1" noChangeArrowheads="1"/>
          </p:cNvSpPr>
          <p:nvPr>
            <p:ph type="body" idx="1"/>
          </p:nvPr>
        </p:nvSpPr>
        <p:spPr>
          <a:xfrm>
            <a:off x="228600" y="1066800"/>
            <a:ext cx="8686800" cy="5257800"/>
          </a:xfrm>
        </p:spPr>
        <p:txBody>
          <a:bodyPr>
            <a:normAutofit/>
          </a:bodyPr>
          <a:lstStyle/>
          <a:p>
            <a:r>
              <a:rPr lang="en-US" dirty="0" err="1" smtClean="0">
                <a:latin typeface="Times New Roman" pitchFamily="18" charset="0"/>
                <a:cs typeface="Times New Roman" pitchFamily="18" charset="0"/>
              </a:rPr>
              <a:t>StackGuard</a:t>
            </a:r>
            <a:r>
              <a:rPr lang="en-US" dirty="0" smtClean="0">
                <a:latin typeface="Times New Roman" pitchFamily="18" charset="0"/>
                <a:cs typeface="Times New Roman" pitchFamily="18" charset="0"/>
              </a:rPr>
              <a:t> implemented as a GCC (compiler) patch.</a:t>
            </a:r>
          </a:p>
          <a:p>
            <a:pPr lvl="1"/>
            <a:r>
              <a:rPr lang="en-US" dirty="0" smtClean="0">
                <a:latin typeface="Times New Roman" pitchFamily="18" charset="0"/>
                <a:cs typeface="Times New Roman" pitchFamily="18" charset="0"/>
              </a:rPr>
              <a:t>Program must be recompiled.</a:t>
            </a:r>
          </a:p>
          <a:p>
            <a:r>
              <a:rPr lang="en-US" dirty="0" smtClean="0">
                <a:latin typeface="Times New Roman" pitchFamily="18" charset="0"/>
                <a:cs typeface="Times New Roman" pitchFamily="18" charset="0"/>
              </a:rPr>
              <a:t>Minimal performance effects:   8% for Apache.</a:t>
            </a:r>
          </a:p>
          <a:p>
            <a:r>
              <a:rPr lang="en-US" dirty="0" smtClean="0">
                <a:latin typeface="Times New Roman" pitchFamily="18" charset="0"/>
                <a:cs typeface="Times New Roman" pitchFamily="18" charset="0"/>
              </a:rPr>
              <a:t>Note: Canaries don’t provide full proof protection.</a:t>
            </a:r>
          </a:p>
          <a:p>
            <a:pPr lvl="1"/>
            <a:r>
              <a:rPr lang="en-US" dirty="0" smtClean="0">
                <a:latin typeface="Times New Roman" pitchFamily="18" charset="0"/>
                <a:cs typeface="Times New Roman" pitchFamily="18" charset="0"/>
              </a:rPr>
              <a:t>Some stack smashing attacks leave canaries unchanged</a:t>
            </a:r>
          </a:p>
          <a:p>
            <a:pPr>
              <a:spcBef>
                <a:spcPct val="80000"/>
              </a:spcBef>
            </a:pPr>
            <a:r>
              <a:rPr lang="en-US" dirty="0" smtClean="0">
                <a:latin typeface="Times New Roman" pitchFamily="18" charset="0"/>
                <a:cs typeface="Times New Roman" pitchFamily="18" charset="0"/>
              </a:rPr>
              <a:t>Heap protection:  </a:t>
            </a:r>
            <a:r>
              <a:rPr lang="en-US" dirty="0" err="1" smtClean="0">
                <a:latin typeface="Times New Roman" pitchFamily="18" charset="0"/>
                <a:cs typeface="Times New Roman" pitchFamily="18" charset="0"/>
              </a:rPr>
              <a:t>PointGuard</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Protects function pointers and </a:t>
            </a:r>
            <a:r>
              <a:rPr lang="en-US" dirty="0" err="1" smtClean="0">
                <a:latin typeface="Times New Roman" pitchFamily="18" charset="0"/>
                <a:cs typeface="Times New Roman" pitchFamily="18" charset="0"/>
              </a:rPr>
              <a:t>setjmp</a:t>
            </a:r>
            <a:r>
              <a:rPr lang="en-US" dirty="0" smtClean="0">
                <a:latin typeface="Times New Roman" pitchFamily="18" charset="0"/>
                <a:cs typeface="Times New Roman" pitchFamily="18" charset="0"/>
              </a:rPr>
              <a:t> buffers by encrypting them:   e.g. XOR with random cookie</a:t>
            </a:r>
          </a:p>
          <a:p>
            <a:pPr lvl="1"/>
            <a:r>
              <a:rPr lang="en-US" dirty="0" smtClean="0">
                <a:latin typeface="Times New Roman" pitchFamily="18" charset="0"/>
                <a:cs typeface="Times New Roman" pitchFamily="18" charset="0"/>
              </a:rPr>
              <a:t>Less effective,  more noticeable performance effects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525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7772400" cy="579438"/>
          </a:xfrm>
        </p:spPr>
        <p:txBody>
          <a:bodyPr>
            <a:noAutofit/>
          </a:bodyPr>
          <a:lstStyle/>
          <a:p>
            <a:r>
              <a:rPr lang="en-US" sz="3600" dirty="0" smtClean="0">
                <a:solidFill>
                  <a:schemeClr val="tx1"/>
                </a:solidFill>
                <a:latin typeface="Times New Roman" pitchFamily="18" charset="0"/>
                <a:cs typeface="Times New Roman" pitchFamily="18" charset="0"/>
              </a:rPr>
              <a:t>Control hijacking attacks</a:t>
            </a:r>
          </a:p>
        </p:txBody>
      </p:sp>
      <p:sp>
        <p:nvSpPr>
          <p:cNvPr id="5123" name="Rectangle 3" descr="Rectangle: Click to edit Master text styles&#10;Second level&#10;Third level&#10;Fourth level&#10;Fifth level"/>
          <p:cNvSpPr>
            <a:spLocks noGrp="1" noChangeArrowheads="1"/>
          </p:cNvSpPr>
          <p:nvPr>
            <p:ph type="body" idx="1"/>
          </p:nvPr>
        </p:nvSpPr>
        <p:spPr>
          <a:xfrm>
            <a:off x="457200" y="990600"/>
            <a:ext cx="8178800" cy="4876800"/>
          </a:xfrm>
        </p:spPr>
        <p:txBody>
          <a:bodyPr>
            <a:normAutofit/>
          </a:bodyPr>
          <a:lstStyle/>
          <a:p>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Attacker’s goal</a:t>
            </a:r>
            <a:r>
              <a:rPr lang="en-US" sz="2400"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Take over target machine (e.g.  web server, email server …)</a:t>
            </a:r>
          </a:p>
          <a:p>
            <a:pPr lvl="2"/>
            <a:r>
              <a:rPr lang="en-US" sz="2200" dirty="0" smtClean="0">
                <a:latin typeface="Times New Roman" pitchFamily="18" charset="0"/>
                <a:cs typeface="Times New Roman" pitchFamily="18" charset="0"/>
              </a:rPr>
              <a:t>Execute arbitrary code on target by hijacking application control flow</a:t>
            </a:r>
          </a:p>
          <a:p>
            <a:pPr lvl="1"/>
            <a:endParaRPr lang="en-US"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E</a:t>
            </a:r>
            <a:r>
              <a:rPr lang="en-US" sz="2400" dirty="0" smtClean="0">
                <a:latin typeface="Times New Roman" pitchFamily="18" charset="0"/>
                <a:cs typeface="Times New Roman" pitchFamily="18" charset="0"/>
              </a:rPr>
              <a:t>xamples.</a:t>
            </a:r>
          </a:p>
          <a:p>
            <a:pPr lvl="1"/>
            <a:r>
              <a:rPr lang="en-US" dirty="0" smtClean="0">
                <a:latin typeface="Times New Roman" pitchFamily="18" charset="0"/>
                <a:cs typeface="Times New Roman" pitchFamily="18" charset="0"/>
              </a:rPr>
              <a:t>Buffer overflow attacks</a:t>
            </a:r>
          </a:p>
          <a:p>
            <a:pPr lvl="1"/>
            <a:r>
              <a:rPr lang="en-US" dirty="0" smtClean="0">
                <a:latin typeface="Times New Roman" pitchFamily="18" charset="0"/>
                <a:cs typeface="Times New Roman" pitchFamily="18" charset="0"/>
              </a:rPr>
              <a:t>Integer overflow attacks</a:t>
            </a:r>
          </a:p>
          <a:p>
            <a:pPr lvl="1"/>
            <a:r>
              <a:rPr lang="en-US" dirty="0" smtClean="0">
                <a:latin typeface="Times New Roman" pitchFamily="18" charset="0"/>
                <a:cs typeface="Times New Roman" pitchFamily="18" charset="0"/>
              </a:rPr>
              <a:t>Format string vulnerabilities</a:t>
            </a:r>
          </a:p>
          <a:p>
            <a:pPr lvl="1"/>
            <a:endParaRPr lang="en-US" dirty="0" smtClean="0">
              <a:latin typeface="Times New Roman" pitchFamily="18" charset="0"/>
              <a:cs typeface="Times New Roman" pitchFamily="18" charset="0"/>
            </a:endParaRPr>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29285105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228600"/>
            <a:ext cx="8534400" cy="711200"/>
          </a:xfrm>
        </p:spPr>
        <p:txBody>
          <a:bodyPr>
            <a:normAutofit fontScale="90000"/>
          </a:bodyPr>
          <a:lstStyle/>
          <a:p>
            <a:r>
              <a:rPr lang="en-US" dirty="0" err="1" smtClean="0">
                <a:solidFill>
                  <a:schemeClr val="tx1"/>
                </a:solidFill>
                <a:latin typeface="Times New Roman" pitchFamily="18" charset="0"/>
                <a:cs typeface="Times New Roman" pitchFamily="18" charset="0"/>
              </a:rPr>
              <a:t>StackGuard</a:t>
            </a:r>
            <a:r>
              <a:rPr lang="en-US" dirty="0" smtClean="0">
                <a:solidFill>
                  <a:schemeClr val="tx1"/>
                </a:solidFill>
                <a:latin typeface="Times New Roman" pitchFamily="18" charset="0"/>
                <a:cs typeface="Times New Roman" pitchFamily="18" charset="0"/>
              </a:rPr>
              <a:t> enhancements:  </a:t>
            </a:r>
            <a:r>
              <a:rPr lang="en-US" sz="3600" dirty="0" err="1" smtClean="0">
                <a:solidFill>
                  <a:schemeClr val="tx1"/>
                </a:solidFill>
                <a:latin typeface="Times New Roman" pitchFamily="18" charset="0"/>
                <a:cs typeface="Times New Roman" pitchFamily="18" charset="0"/>
              </a:rPr>
              <a:t>ProPolice</a:t>
            </a:r>
            <a:endParaRPr lang="en-US" sz="3100" dirty="0" smtClean="0">
              <a:solidFill>
                <a:schemeClr val="tx1"/>
              </a:solidFill>
              <a:latin typeface="Times New Roman" pitchFamily="18" charset="0"/>
              <a:cs typeface="Times New Roman" pitchFamily="18" charset="0"/>
            </a:endParaRPr>
          </a:p>
        </p:txBody>
      </p:sp>
      <p:sp>
        <p:nvSpPr>
          <p:cNvPr id="27651" name="Rectangle 3" descr="Rectangle: Click to edit Master text styles&#10;Second level&#10;Third level&#10;Fourth level&#10;Fifth level"/>
          <p:cNvSpPr>
            <a:spLocks noGrp="1" noChangeArrowheads="1"/>
          </p:cNvSpPr>
          <p:nvPr>
            <p:ph type="body" idx="1"/>
          </p:nvPr>
        </p:nvSpPr>
        <p:spPr>
          <a:xfrm>
            <a:off x="367389" y="1193801"/>
            <a:ext cx="8686800" cy="1320800"/>
          </a:xfrm>
        </p:spPr>
        <p:txBody>
          <a:bodyPr/>
          <a:lstStyle/>
          <a:p>
            <a:r>
              <a:rPr lang="en-US" sz="2400" dirty="0" err="1" smtClean="0">
                <a:latin typeface="Times New Roman" pitchFamily="18" charset="0"/>
                <a:cs typeface="Times New Roman" pitchFamily="18" charset="0"/>
              </a:rPr>
              <a:t>ProPolice</a:t>
            </a:r>
            <a:r>
              <a:rPr lang="en-US" sz="2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(IBM)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gcc</a:t>
            </a:r>
            <a:r>
              <a:rPr lang="en-US" sz="2000" dirty="0" smtClean="0">
                <a:latin typeface="Times New Roman" pitchFamily="18" charset="0"/>
                <a:cs typeface="Times New Roman" pitchFamily="18" charset="0"/>
              </a:rPr>
              <a:t> 3.4.1.      </a:t>
            </a:r>
            <a:r>
              <a:rPr lang="en-US" sz="18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a:t>
            </a:r>
            <a:r>
              <a:rPr lang="en-US" sz="1800" b="1" dirty="0" err="1" smtClean="0">
                <a:latin typeface="Times New Roman" pitchFamily="18" charset="0"/>
                <a:cs typeface="Times New Roman" pitchFamily="18" charset="0"/>
              </a:rPr>
              <a:t>fstack</a:t>
            </a:r>
            <a:r>
              <a:rPr lang="en-US" sz="1800" b="1" dirty="0" smtClean="0">
                <a:latin typeface="Times New Roman" pitchFamily="18" charset="0"/>
                <a:cs typeface="Times New Roman" pitchFamily="18" charset="0"/>
              </a:rPr>
              <a:t>-protector</a:t>
            </a:r>
            <a:r>
              <a:rPr lang="en-US" sz="18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Rearrange stack layout to prevent </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 overflow.</a:t>
            </a:r>
          </a:p>
          <a:p>
            <a:pPr>
              <a:buFont typeface="Wingdings" pitchFamily="2" charset="2"/>
              <a:buNone/>
            </a:pP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27652" name="Rectangle 4"/>
          <p:cNvSpPr>
            <a:spLocks noChangeArrowheads="1"/>
          </p:cNvSpPr>
          <p:nvPr/>
        </p:nvSpPr>
        <p:spPr bwMode="auto">
          <a:xfrm>
            <a:off x="2119989" y="2057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args</a:t>
            </a:r>
          </a:p>
        </p:txBody>
      </p:sp>
      <p:sp>
        <p:nvSpPr>
          <p:cNvPr id="27653" name="Rectangle 5"/>
          <p:cNvSpPr>
            <a:spLocks noChangeArrowheads="1"/>
          </p:cNvSpPr>
          <p:nvPr/>
        </p:nvSpPr>
        <p:spPr bwMode="auto">
          <a:xfrm>
            <a:off x="2119989" y="2667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ret addr</a:t>
            </a:r>
          </a:p>
        </p:txBody>
      </p:sp>
      <p:sp>
        <p:nvSpPr>
          <p:cNvPr id="27654" name="Rectangle 6"/>
          <p:cNvSpPr>
            <a:spLocks noChangeArrowheads="1"/>
          </p:cNvSpPr>
          <p:nvPr/>
        </p:nvSpPr>
        <p:spPr bwMode="auto">
          <a:xfrm>
            <a:off x="2119989" y="32766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SFP</a:t>
            </a:r>
          </a:p>
        </p:txBody>
      </p:sp>
      <p:sp>
        <p:nvSpPr>
          <p:cNvPr id="27655" name="Rectangle 7"/>
          <p:cNvSpPr>
            <a:spLocks noChangeArrowheads="1"/>
          </p:cNvSpPr>
          <p:nvPr/>
        </p:nvSpPr>
        <p:spPr bwMode="auto">
          <a:xfrm>
            <a:off x="2119989" y="38862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a:t>CANARY</a:t>
            </a:r>
          </a:p>
        </p:txBody>
      </p:sp>
      <p:sp>
        <p:nvSpPr>
          <p:cNvPr id="27656" name="Rectangle 8"/>
          <p:cNvSpPr>
            <a:spLocks noChangeArrowheads="1"/>
          </p:cNvSpPr>
          <p:nvPr/>
        </p:nvSpPr>
        <p:spPr bwMode="auto">
          <a:xfrm>
            <a:off x="2119989" y="44958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l</a:t>
            </a:r>
            <a:r>
              <a:rPr lang="en-US" sz="2400" dirty="0" smtClean="0"/>
              <a:t>ocal string buffers</a:t>
            </a:r>
            <a:endParaRPr lang="en-US" sz="2400" dirty="0"/>
          </a:p>
        </p:txBody>
      </p:sp>
      <p:sp>
        <p:nvSpPr>
          <p:cNvPr id="27657" name="Rectangle 9"/>
          <p:cNvSpPr>
            <a:spLocks noChangeArrowheads="1"/>
          </p:cNvSpPr>
          <p:nvPr/>
        </p:nvSpPr>
        <p:spPr bwMode="auto">
          <a:xfrm>
            <a:off x="2119989" y="5105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local </a:t>
            </a:r>
            <a:r>
              <a:rPr lang="en-US" sz="2400" dirty="0" smtClean="0"/>
              <a:t>non-buffer variables</a:t>
            </a:r>
            <a:endParaRPr lang="en-US" sz="2400" dirty="0"/>
          </a:p>
        </p:txBody>
      </p:sp>
      <p:sp>
        <p:nvSpPr>
          <p:cNvPr id="27658" name="Line 10"/>
          <p:cNvSpPr>
            <a:spLocks noChangeShapeType="1"/>
          </p:cNvSpPr>
          <p:nvPr/>
        </p:nvSpPr>
        <p:spPr bwMode="auto">
          <a:xfrm>
            <a:off x="1662789" y="4673600"/>
            <a:ext cx="0" cy="1295400"/>
          </a:xfrm>
          <a:prstGeom prst="line">
            <a:avLst/>
          </a:prstGeom>
          <a:noFill/>
          <a:ln w="76200">
            <a:solidFill>
              <a:schemeClr val="tx1"/>
            </a:solidFill>
            <a:round/>
            <a:headEnd/>
            <a:tailEnd type="triangle" w="med" len="med"/>
          </a:ln>
        </p:spPr>
        <p:txBody>
          <a:bodyPr wrap="none" anchor="ctr"/>
          <a:lstStyle/>
          <a:p>
            <a:endParaRPr lang="en-US"/>
          </a:p>
        </p:txBody>
      </p:sp>
      <p:sp>
        <p:nvSpPr>
          <p:cNvPr id="27659" name="Text Box 11"/>
          <p:cNvSpPr txBox="1">
            <a:spLocks noChangeArrowheads="1"/>
          </p:cNvSpPr>
          <p:nvPr/>
        </p:nvSpPr>
        <p:spPr bwMode="auto">
          <a:xfrm>
            <a:off x="537208" y="4841877"/>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Stack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Growth</a:t>
            </a:r>
          </a:p>
        </p:txBody>
      </p:sp>
      <p:sp>
        <p:nvSpPr>
          <p:cNvPr id="27662" name="Text Box 14"/>
          <p:cNvSpPr txBox="1">
            <a:spLocks noChangeArrowheads="1"/>
          </p:cNvSpPr>
          <p:nvPr/>
        </p:nvSpPr>
        <p:spPr bwMode="auto">
          <a:xfrm>
            <a:off x="5867400" y="5105400"/>
            <a:ext cx="324800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smtClean="0"/>
              <a:t>pointers, </a:t>
            </a:r>
            <a:r>
              <a:rPr lang="en-US" sz="2400" dirty="0"/>
              <a:t>but no arrays</a:t>
            </a:r>
          </a:p>
        </p:txBody>
      </p:sp>
      <p:sp>
        <p:nvSpPr>
          <p:cNvPr id="27663" name="AutoShape 15"/>
          <p:cNvSpPr>
            <a:spLocks/>
          </p:cNvSpPr>
          <p:nvPr/>
        </p:nvSpPr>
        <p:spPr bwMode="auto">
          <a:xfrm>
            <a:off x="5701389" y="51054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p>
        </p:txBody>
      </p:sp>
      <p:sp>
        <p:nvSpPr>
          <p:cNvPr id="27664" name="Line 16"/>
          <p:cNvSpPr>
            <a:spLocks noChangeShapeType="1"/>
          </p:cNvSpPr>
          <p:nvPr/>
        </p:nvSpPr>
        <p:spPr bwMode="auto">
          <a:xfrm flipV="1">
            <a:off x="1662789" y="2463800"/>
            <a:ext cx="0" cy="1295400"/>
          </a:xfrm>
          <a:prstGeom prst="line">
            <a:avLst/>
          </a:prstGeom>
          <a:noFill/>
          <a:ln w="76200">
            <a:solidFill>
              <a:schemeClr val="tx1"/>
            </a:solidFill>
            <a:round/>
            <a:headEnd/>
            <a:tailEnd type="triangle" w="med" len="med"/>
          </a:ln>
        </p:spPr>
        <p:txBody>
          <a:bodyPr wrap="none" anchor="ctr"/>
          <a:lstStyle/>
          <a:p>
            <a:endParaRPr lang="en-US"/>
          </a:p>
        </p:txBody>
      </p:sp>
      <p:sp>
        <p:nvSpPr>
          <p:cNvPr id="27665" name="Text Box 17"/>
          <p:cNvSpPr txBox="1">
            <a:spLocks noChangeArrowheads="1"/>
          </p:cNvSpPr>
          <p:nvPr/>
        </p:nvSpPr>
        <p:spPr bwMode="auto">
          <a:xfrm>
            <a:off x="537208" y="2387601"/>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dirty="0">
                <a:latin typeface="Times New Roman" pitchFamily="18" charset="0"/>
                <a:cs typeface="Times New Roman" pitchFamily="18" charset="0"/>
              </a:rPr>
              <a:t>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Growth</a:t>
            </a:r>
          </a:p>
        </p:txBody>
      </p:sp>
      <p:sp>
        <p:nvSpPr>
          <p:cNvPr id="18" name="Rectangle 9"/>
          <p:cNvSpPr>
            <a:spLocks noChangeArrowheads="1"/>
          </p:cNvSpPr>
          <p:nvPr/>
        </p:nvSpPr>
        <p:spPr bwMode="auto">
          <a:xfrm>
            <a:off x="2133600" y="5715000"/>
            <a:ext cx="3352800" cy="533400"/>
          </a:xfrm>
          <a:prstGeom prst="rect">
            <a:avLst/>
          </a:prstGeom>
          <a:solidFill>
            <a:srgbClr val="0070C0"/>
          </a:solidFill>
          <a:ln w="9525">
            <a:solidFill>
              <a:schemeClr val="tx1"/>
            </a:solidFill>
            <a:miter lim="800000"/>
            <a:headEnd/>
            <a:tailEnd/>
          </a:ln>
        </p:spPr>
        <p:txBody>
          <a:bodyPr wrap="none" anchor="ctr"/>
          <a:lstStyle/>
          <a:p>
            <a:pPr algn="ctr"/>
            <a:r>
              <a:rPr lang="en-US" sz="2400" dirty="0"/>
              <a:t>copy of pointer </a:t>
            </a:r>
            <a:r>
              <a:rPr lang="en-US" sz="2400" dirty="0" err="1" smtClean="0"/>
              <a:t>args</a:t>
            </a:r>
            <a:r>
              <a:rPr lang="en-US" sz="2400" dirty="0" smtClean="0"/>
              <a:t> </a:t>
            </a:r>
            <a:endParaRPr lang="en-US" sz="2400" dirty="0"/>
          </a:p>
        </p:txBody>
      </p:sp>
      <p:sp>
        <p:nvSpPr>
          <p:cNvPr id="17" name="TextBox 16"/>
          <p:cNvSpPr txBox="1"/>
          <p:nvPr/>
        </p:nvSpPr>
        <p:spPr>
          <a:xfrm>
            <a:off x="5638800" y="2489200"/>
            <a:ext cx="317290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Protects pointer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and local pointers from a buffer overflow</a:t>
            </a:r>
          </a:p>
        </p:txBody>
      </p:sp>
      <p:sp>
        <p:nvSpPr>
          <p:cNvPr id="20" name="Footer Placeholder 19"/>
          <p:cNvSpPr>
            <a:spLocks noGrp="1"/>
          </p:cNvSpPr>
          <p:nvPr>
            <p:ph type="ftr" sz="quarter" idx="11"/>
          </p:nvPr>
        </p:nvSpPr>
        <p:spPr/>
        <p:txBody>
          <a:bodyPr/>
          <a:lstStyle/>
          <a:p>
            <a:r>
              <a:rPr lang="en-US" smtClean="0"/>
              <a:t>FAST-NUCES</a:t>
            </a:r>
            <a:endParaRPr lang="en-US"/>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366929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28600" y="228600"/>
            <a:ext cx="8229600" cy="660400"/>
          </a:xfrm>
        </p:spPr>
        <p:txBody>
          <a:bodyPr>
            <a:normAutofit fontScale="90000"/>
          </a:bodyPr>
          <a:lstStyle/>
          <a:p>
            <a:r>
              <a:rPr lang="en-US" sz="4400" dirty="0" smtClean="0">
                <a:solidFill>
                  <a:schemeClr val="tx1"/>
                </a:solidFill>
                <a:latin typeface="Times New Roman" pitchFamily="18" charset="0"/>
                <a:cs typeface="Times New Roman" pitchFamily="18" charset="0"/>
              </a:rPr>
              <a:t>MS Visual Studio  /GS     </a:t>
            </a:r>
            <a:r>
              <a:rPr lang="en-US" sz="2400" dirty="0" smtClean="0">
                <a:solidFill>
                  <a:schemeClr val="tx1"/>
                </a:solidFill>
                <a:latin typeface="Times New Roman" pitchFamily="18" charset="0"/>
                <a:cs typeface="Times New Roman" pitchFamily="18" charset="0"/>
              </a:rPr>
              <a:t>[since 2003]</a:t>
            </a:r>
          </a:p>
        </p:txBody>
      </p:sp>
      <p:sp>
        <p:nvSpPr>
          <p:cNvPr id="28675" name="Rectangle 3" descr="Rectangle: Click to edit Master text styles&#10;Second level&#10;Third level&#10;Fourth level&#10;Fifth level"/>
          <p:cNvSpPr>
            <a:spLocks noGrp="1" noChangeArrowheads="1"/>
          </p:cNvSpPr>
          <p:nvPr>
            <p:ph type="body" idx="1"/>
          </p:nvPr>
        </p:nvSpPr>
        <p:spPr>
          <a:xfrm>
            <a:off x="304800" y="1092200"/>
            <a:ext cx="8458200" cy="1828800"/>
          </a:xfrm>
        </p:spPr>
        <p:txBody>
          <a:bodyPr>
            <a:normAutofit/>
          </a:bodyPr>
          <a:lstStyle/>
          <a:p>
            <a:pPr>
              <a:buFont typeface="Wingdings" pitchFamily="2" charset="2"/>
              <a:buNone/>
            </a:pPr>
            <a:r>
              <a:rPr lang="en-US" sz="2400" dirty="0" smtClean="0">
                <a:latin typeface="Times New Roman" pitchFamily="18" charset="0"/>
                <a:cs typeface="Times New Roman" pitchFamily="18" charset="0"/>
              </a:rPr>
              <a:t>Compiler /GS option:</a:t>
            </a:r>
          </a:p>
          <a:p>
            <a:pPr lvl="1"/>
            <a:r>
              <a:rPr lang="en-US" sz="2400" dirty="0" smtClean="0">
                <a:latin typeface="Times New Roman" pitchFamily="18" charset="0"/>
                <a:cs typeface="Times New Roman" pitchFamily="18" charset="0"/>
              </a:rPr>
              <a:t>Combination of </a:t>
            </a:r>
            <a:r>
              <a:rPr lang="en-US" sz="2400" dirty="0" err="1" smtClean="0">
                <a:latin typeface="Times New Roman" pitchFamily="18" charset="0"/>
                <a:cs typeface="Times New Roman" pitchFamily="18" charset="0"/>
              </a:rPr>
              <a:t>ProPolice</a:t>
            </a:r>
            <a:r>
              <a:rPr lang="en-US" sz="2400" dirty="0" smtClean="0">
                <a:latin typeface="Times New Roman" pitchFamily="18" charset="0"/>
                <a:cs typeface="Times New Roman" pitchFamily="18" charset="0"/>
              </a:rPr>
              <a:t> and Random canary.</a:t>
            </a:r>
          </a:p>
          <a:p>
            <a:pPr lvl="1"/>
            <a:r>
              <a:rPr lang="en-US" sz="2400" dirty="0" smtClean="0">
                <a:latin typeface="Times New Roman" pitchFamily="18" charset="0"/>
                <a:cs typeface="Times New Roman" pitchFamily="18" charset="0"/>
              </a:rPr>
              <a:t>If cookie mismatch, default behavior is to call    </a:t>
            </a:r>
            <a:r>
              <a:rPr lang="en-US" sz="2400" b="1" dirty="0" smtClean="0">
                <a:solidFill>
                  <a:srgbClr val="000090"/>
                </a:solidFill>
                <a:latin typeface="Times New Roman" pitchFamily="18" charset="0"/>
                <a:cs typeface="Times New Roman" pitchFamily="18" charset="0"/>
              </a:rPr>
              <a:t>_exit(3)</a:t>
            </a:r>
          </a:p>
          <a:p>
            <a:pPr marL="0" indent="0">
              <a:buNone/>
            </a:pPr>
            <a:endParaRPr lang="en-US" sz="2400" dirty="0" smtClean="0">
              <a:latin typeface="Times New Roman" pitchFamily="18" charset="0"/>
              <a:cs typeface="Times New Roman" pitchFamily="18" charset="0"/>
            </a:endParaRPr>
          </a:p>
        </p:txBody>
      </p:sp>
      <p:sp>
        <p:nvSpPr>
          <p:cNvPr id="2" name="TextBox 1"/>
          <p:cNvSpPr txBox="1"/>
          <p:nvPr/>
        </p:nvSpPr>
        <p:spPr>
          <a:xfrm>
            <a:off x="76201" y="3022600"/>
            <a:ext cx="5105399" cy="1754326"/>
          </a:xfrm>
          <a:prstGeom prst="rect">
            <a:avLst/>
          </a:prstGeom>
          <a:noFill/>
          <a:ln>
            <a:solidFill>
              <a:srgbClr val="4F81BD"/>
            </a:solidFill>
          </a:ln>
        </p:spPr>
        <p:txBody>
          <a:bodyPr wrap="square" rtlCol="0">
            <a:spAutoFit/>
          </a:bodyPr>
          <a:lstStyle/>
          <a:p>
            <a:r>
              <a:rPr lang="en-US" u="sng" dirty="0"/>
              <a:t>Function </a:t>
            </a:r>
            <a:r>
              <a:rPr lang="en-US" u="sng" dirty="0" smtClean="0"/>
              <a:t>prolog</a:t>
            </a:r>
            <a:r>
              <a:rPr lang="en-US" dirty="0" smtClean="0"/>
              <a:t>:</a:t>
            </a:r>
            <a:endParaRPr lang="en-US" dirty="0"/>
          </a:p>
          <a:p>
            <a:r>
              <a:rPr lang="en-US" dirty="0"/>
              <a:t>      </a:t>
            </a:r>
            <a:r>
              <a:rPr lang="en-US" b="1" dirty="0">
                <a:solidFill>
                  <a:srgbClr val="000090"/>
                </a:solidFill>
                <a:latin typeface="Times New Roman" pitchFamily="18" charset="0"/>
                <a:cs typeface="Times New Roman" pitchFamily="18" charset="0"/>
              </a:rPr>
              <a:t>sub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a:t>
            </a:r>
            <a:r>
              <a:rPr lang="en-US" b="1" dirty="0" smtClean="0">
                <a:solidFill>
                  <a:srgbClr val="000090"/>
                </a:solidFill>
                <a:latin typeface="Times New Roman" pitchFamily="18" charset="0"/>
                <a:cs typeface="Times New Roman" pitchFamily="18" charset="0"/>
              </a:rPr>
              <a:t>8     </a:t>
            </a:r>
            <a:r>
              <a:rPr lang="en-US" dirty="0" smtClean="0">
                <a:latin typeface="Times New Roman" pitchFamily="18" charset="0"/>
                <a:cs typeface="Times New Roman" pitchFamily="18" charset="0"/>
              </a:rPr>
              <a:t>// allocate 8 bytes for canary</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DWORD PTR ___</a:t>
            </a:r>
            <a:r>
              <a:rPr lang="en-US" b="1" dirty="0" err="1">
                <a:solidFill>
                  <a:srgbClr val="000090"/>
                </a:solidFill>
                <a:latin typeface="Times New Roman" pitchFamily="18" charset="0"/>
                <a:cs typeface="Times New Roman" pitchFamily="18" charset="0"/>
              </a:rPr>
              <a:t>security_cookie</a:t>
            </a:r>
            <a:endParaRPr lang="en-US" b="1" dirty="0">
              <a:solidFill>
                <a:srgbClr val="000090"/>
              </a:solidFill>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xor</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eax</a:t>
            </a:r>
            <a:r>
              <a:rPr lang="en-US" b="1" dirty="0">
                <a:solidFill>
                  <a:srgbClr val="000090"/>
                </a:solidFill>
                <a:latin typeface="Times New Roman" pitchFamily="18" charset="0"/>
                <a:cs typeface="Times New Roman" pitchFamily="18" charset="0"/>
              </a:rPr>
              <a:t>, </a:t>
            </a:r>
            <a:r>
              <a:rPr lang="en-US" b="1" dirty="0" err="1" smtClean="0">
                <a:solidFill>
                  <a:srgbClr val="000090"/>
                </a:solidFill>
                <a:latin typeface="Times New Roman" pitchFamily="18" charset="0"/>
                <a:cs typeface="Times New Roman" pitchFamily="18" charset="0"/>
              </a:rPr>
              <a:t>esp</a:t>
            </a:r>
            <a:r>
              <a:rPr lang="en-US" b="1" dirty="0" smtClean="0">
                <a:solidFill>
                  <a:srgbClr val="000090"/>
                </a:solidFill>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xor</a:t>
            </a:r>
            <a:r>
              <a:rPr lang="en-US" dirty="0" smtClean="0">
                <a:latin typeface="Times New Roman" pitchFamily="18" charset="0"/>
                <a:cs typeface="Times New Roman" pitchFamily="18" charset="0"/>
              </a:rPr>
              <a:t> cookie with current </a:t>
            </a:r>
            <a:r>
              <a:rPr lang="en-US" dirty="0" err="1" smtClean="0">
                <a:latin typeface="Times New Roman" pitchFamily="18" charset="0"/>
                <a:cs typeface="Times New Roman" pitchFamily="18" charset="0"/>
              </a:rPr>
              <a:t>esp</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DWORD PTR </a:t>
            </a:r>
            <a:r>
              <a:rPr lang="en-US" b="1" dirty="0" smtClean="0">
                <a:solidFill>
                  <a:srgbClr val="000090"/>
                </a:solidFill>
                <a:latin typeface="Times New Roman" pitchFamily="18" charset="0"/>
                <a:cs typeface="Times New Roman" pitchFamily="18" charset="0"/>
              </a:rPr>
              <a:t>[</a:t>
            </a:r>
            <a:r>
              <a:rPr lang="en-US" b="1" dirty="0">
                <a:solidFill>
                  <a:srgbClr val="000090"/>
                </a:solidFill>
                <a:latin typeface="Times New Roman" pitchFamily="18" charset="0"/>
                <a:cs typeface="Times New Roman" pitchFamily="18" charset="0"/>
              </a:rPr>
              <a:t>esp+8], </a:t>
            </a:r>
            <a:r>
              <a:rPr lang="en-US" b="1" dirty="0" err="1" smtClean="0">
                <a:solidFill>
                  <a:srgbClr val="000090"/>
                </a:solidFill>
                <a:latin typeface="Times New Roman" pitchFamily="18" charset="0"/>
                <a:cs typeface="Times New Roman" pitchFamily="18" charset="0"/>
              </a:rPr>
              <a:t>eax</a:t>
            </a:r>
            <a:r>
              <a:rPr lang="en-US" b="1" dirty="0" smtClean="0">
                <a:solidFill>
                  <a:srgbClr val="000090"/>
                </a:solidFill>
                <a:latin typeface="Times New Roman" pitchFamily="18" charset="0"/>
                <a:cs typeface="Times New Roman" pitchFamily="18" charset="0"/>
              </a:rPr>
              <a:t>  </a:t>
            </a:r>
            <a:r>
              <a:rPr lang="en-US" dirty="0" smtClean="0">
                <a:latin typeface="Times New Roman" pitchFamily="18" charset="0"/>
                <a:cs typeface="Times New Roman" pitchFamily="18" charset="0"/>
              </a:rPr>
              <a:t>// save in stack</a:t>
            </a:r>
            <a:endParaRPr lang="en-US" dirty="0">
              <a:latin typeface="Times New Roman" pitchFamily="18" charset="0"/>
              <a:cs typeface="Times New Roman" pitchFamily="18" charset="0"/>
            </a:endParaRPr>
          </a:p>
        </p:txBody>
      </p:sp>
      <p:sp>
        <p:nvSpPr>
          <p:cNvPr id="3" name="TextBox 2"/>
          <p:cNvSpPr txBox="1"/>
          <p:nvPr/>
        </p:nvSpPr>
        <p:spPr>
          <a:xfrm>
            <a:off x="5196345" y="3022600"/>
            <a:ext cx="3947655" cy="1477328"/>
          </a:xfrm>
          <a:prstGeom prst="rect">
            <a:avLst/>
          </a:prstGeom>
          <a:noFill/>
          <a:ln>
            <a:solidFill>
              <a:srgbClr val="4F81BD"/>
            </a:solidFill>
          </a:ln>
        </p:spPr>
        <p:txBody>
          <a:bodyPr wrap="square" rtlCol="0">
            <a:spAutoFit/>
          </a:bodyPr>
          <a:lstStyle/>
          <a:p>
            <a:r>
              <a:rPr lang="en-US" u="sng" dirty="0"/>
              <a:t>Function </a:t>
            </a:r>
            <a:r>
              <a:rPr lang="en-US" u="sng" dirty="0" smtClean="0"/>
              <a:t>epilog:</a:t>
            </a:r>
            <a:endParaRPr lang="en-US" u="sng" dirty="0"/>
          </a:p>
          <a:p>
            <a:r>
              <a:rPr lang="en-US" dirty="0">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mov</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ecx</a:t>
            </a:r>
            <a:r>
              <a:rPr lang="en-US" b="1" dirty="0">
                <a:solidFill>
                  <a:srgbClr val="000090"/>
                </a:solidFill>
                <a:latin typeface="Times New Roman" pitchFamily="18" charset="0"/>
                <a:cs typeface="Times New Roman" pitchFamily="18" charset="0"/>
              </a:rPr>
              <a:t>, DWORD PTR  </a:t>
            </a:r>
            <a:r>
              <a:rPr lang="en-US" b="1" dirty="0" smtClean="0">
                <a:solidFill>
                  <a:srgbClr val="000090"/>
                </a:solidFill>
                <a:latin typeface="Times New Roman" pitchFamily="18" charset="0"/>
                <a:cs typeface="Times New Roman" pitchFamily="18" charset="0"/>
              </a:rPr>
              <a:t>[</a:t>
            </a:r>
            <a:r>
              <a:rPr lang="en-US" b="1" dirty="0">
                <a:solidFill>
                  <a:srgbClr val="000090"/>
                </a:solidFill>
                <a:latin typeface="Times New Roman" pitchFamily="18" charset="0"/>
                <a:cs typeface="Times New Roman" pitchFamily="18" charset="0"/>
              </a:rPr>
              <a:t>esp</a:t>
            </a:r>
            <a:r>
              <a:rPr lang="en-US" b="1" dirty="0" smtClean="0">
                <a:solidFill>
                  <a:srgbClr val="000090"/>
                </a:solidFill>
                <a:latin typeface="Times New Roman" pitchFamily="18" charset="0"/>
                <a:cs typeface="Times New Roman" pitchFamily="18" charset="0"/>
              </a:rPr>
              <a:t>+</a:t>
            </a:r>
            <a:r>
              <a:rPr lang="en-US" b="1" dirty="0">
                <a:solidFill>
                  <a:srgbClr val="000090"/>
                </a:solidFill>
                <a:latin typeface="Times New Roman" pitchFamily="18" charset="0"/>
                <a:cs typeface="Times New Roman" pitchFamily="18" charset="0"/>
              </a:rPr>
              <a:t>8</a:t>
            </a:r>
            <a:r>
              <a:rPr lang="en-US" b="1" dirty="0" smtClean="0">
                <a:solidFill>
                  <a:srgbClr val="000090"/>
                </a:solidFill>
                <a:latin typeface="Times New Roman" pitchFamily="18" charset="0"/>
                <a:cs typeface="Times New Roman" pitchFamily="18" charset="0"/>
              </a:rPr>
              <a:t>]</a:t>
            </a:r>
            <a:endParaRPr lang="en-US" b="1" dirty="0">
              <a:solidFill>
                <a:srgbClr val="000090"/>
              </a:solidFill>
              <a:latin typeface="Times New Roman" pitchFamily="18" charset="0"/>
              <a:cs typeface="Times New Roman" pitchFamily="18" charset="0"/>
            </a:endParaRPr>
          </a:p>
          <a:p>
            <a:r>
              <a:rPr lang="en-US" b="1" dirty="0">
                <a:solidFill>
                  <a:srgbClr val="000090"/>
                </a:solidFill>
                <a:latin typeface="Times New Roman" pitchFamily="18" charset="0"/>
                <a:cs typeface="Times New Roman" pitchFamily="18" charset="0"/>
              </a:rPr>
              <a:t> </a:t>
            </a:r>
            <a:r>
              <a:rPr lang="en-US" b="1" dirty="0" smtClean="0">
                <a:solidFill>
                  <a:srgbClr val="000090"/>
                </a:solidFill>
                <a:latin typeface="Times New Roman" pitchFamily="18" charset="0"/>
                <a:cs typeface="Times New Roman" pitchFamily="18" charset="0"/>
              </a:rPr>
              <a:t>     </a:t>
            </a:r>
            <a:r>
              <a:rPr lang="en-US" b="1" dirty="0" err="1" smtClean="0">
                <a:solidFill>
                  <a:srgbClr val="000090"/>
                </a:solidFill>
                <a:latin typeface="Times New Roman" pitchFamily="18" charset="0"/>
                <a:cs typeface="Times New Roman" pitchFamily="18" charset="0"/>
              </a:rPr>
              <a:t>xor</a:t>
            </a:r>
            <a:r>
              <a:rPr lang="en-US" b="1" dirty="0" smtClean="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ecx</a:t>
            </a:r>
            <a:r>
              <a:rPr lang="en-US" b="1" dirty="0">
                <a:solidFill>
                  <a:srgbClr val="000090"/>
                </a:solidFill>
                <a:latin typeface="Times New Roman" pitchFamily="18" charset="0"/>
                <a:cs typeface="Times New Roman" pitchFamily="18" charset="0"/>
              </a:rPr>
              <a:t>, </a:t>
            </a:r>
            <a:r>
              <a:rPr lang="en-US" b="1" dirty="0" err="1">
                <a:solidFill>
                  <a:srgbClr val="000090"/>
                </a:solidFill>
                <a:latin typeface="Times New Roman" pitchFamily="18" charset="0"/>
                <a:cs typeface="Times New Roman" pitchFamily="18" charset="0"/>
              </a:rPr>
              <a:t>esp</a:t>
            </a:r>
            <a:endParaRPr lang="en-US" b="1" dirty="0">
              <a:solidFill>
                <a:srgbClr val="000090"/>
              </a:solidFill>
              <a:latin typeface="Times New Roman" pitchFamily="18" charset="0"/>
              <a:cs typeface="Times New Roman" pitchFamily="18" charset="0"/>
            </a:endParaRPr>
          </a:p>
          <a:p>
            <a:r>
              <a:rPr lang="en-US" b="1" dirty="0">
                <a:solidFill>
                  <a:srgbClr val="000090"/>
                </a:solidFill>
                <a:latin typeface="Times New Roman" pitchFamily="18" charset="0"/>
                <a:cs typeface="Times New Roman" pitchFamily="18" charset="0"/>
              </a:rPr>
              <a:t>      call  @__security_check_cookie@4</a:t>
            </a:r>
          </a:p>
          <a:p>
            <a:r>
              <a:rPr lang="en-US" b="1" dirty="0">
                <a:solidFill>
                  <a:srgbClr val="000090"/>
                </a:solidFill>
                <a:latin typeface="Times New Roman" pitchFamily="18" charset="0"/>
                <a:cs typeface="Times New Roman" pitchFamily="18" charset="0"/>
              </a:rPr>
              <a:t>      add   </a:t>
            </a:r>
            <a:r>
              <a:rPr lang="en-US" b="1" dirty="0" err="1">
                <a:solidFill>
                  <a:srgbClr val="000090"/>
                </a:solidFill>
                <a:latin typeface="Times New Roman" pitchFamily="18" charset="0"/>
                <a:cs typeface="Times New Roman" pitchFamily="18" charset="0"/>
              </a:rPr>
              <a:t>esp</a:t>
            </a:r>
            <a:r>
              <a:rPr lang="en-US" b="1" dirty="0">
                <a:solidFill>
                  <a:srgbClr val="000090"/>
                </a:solidFill>
                <a:latin typeface="Times New Roman" pitchFamily="18" charset="0"/>
                <a:cs typeface="Times New Roman" pitchFamily="18" charset="0"/>
              </a:rPr>
              <a:t>, 8</a:t>
            </a:r>
          </a:p>
        </p:txBody>
      </p:sp>
      <p:sp>
        <p:nvSpPr>
          <p:cNvPr id="7" name="Rectangle 3" descr="Rectangle: Click to edit Master text styles&#10;Second level&#10;Third level&#10;Fourth level&#10;Fifth level"/>
          <p:cNvSpPr txBox="1">
            <a:spLocks noChangeArrowheads="1"/>
          </p:cNvSpPr>
          <p:nvPr/>
        </p:nvSpPr>
        <p:spPr>
          <a:xfrm>
            <a:off x="152400" y="4800600"/>
            <a:ext cx="8763000" cy="125306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latin typeface="Times New Roman" pitchFamily="18" charset="0"/>
                <a:cs typeface="Times New Roman" pitchFamily="18" charset="0"/>
              </a:rPr>
              <a:t>Enhanced /GS in Visual Studio 2010:</a:t>
            </a:r>
          </a:p>
          <a:p>
            <a:pPr lvl="1"/>
            <a:r>
              <a:rPr lang="en-US" sz="2000" dirty="0" smtClean="0">
                <a:latin typeface="Times New Roman" pitchFamily="18" charset="0"/>
                <a:cs typeface="Times New Roman" pitchFamily="18" charset="0"/>
              </a:rPr>
              <a:t>/GS protection added to all functions, unless can be proven unnecessary</a:t>
            </a:r>
          </a:p>
        </p:txBody>
      </p:sp>
      <p:sp>
        <p:nvSpPr>
          <p:cNvPr id="9" name="Footer Placeholder 8"/>
          <p:cNvSpPr>
            <a:spLocks noGrp="1"/>
          </p:cNvSpPr>
          <p:nvPr>
            <p:ph type="ftr" sz="quarter" idx="11"/>
          </p:nvPr>
        </p:nvSpPr>
        <p:spPr/>
        <p:txBody>
          <a:bodyPr/>
          <a:lstStyle/>
          <a:p>
            <a:r>
              <a:rPr lang="en-US" smtClean="0"/>
              <a:t>FAST-NUCES</a:t>
            </a:r>
            <a:endParaRPr lang="en-US"/>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1857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/GS stack frame</a:t>
            </a:r>
          </a:p>
        </p:txBody>
      </p:sp>
      <p:sp>
        <p:nvSpPr>
          <p:cNvPr id="27652" name="Rectangle 4"/>
          <p:cNvSpPr>
            <a:spLocks noChangeArrowheads="1"/>
          </p:cNvSpPr>
          <p:nvPr/>
        </p:nvSpPr>
        <p:spPr bwMode="auto">
          <a:xfrm>
            <a:off x="1811381" y="10668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args</a:t>
            </a:r>
          </a:p>
        </p:txBody>
      </p:sp>
      <p:sp>
        <p:nvSpPr>
          <p:cNvPr id="27653" name="Rectangle 5"/>
          <p:cNvSpPr>
            <a:spLocks noChangeArrowheads="1"/>
          </p:cNvSpPr>
          <p:nvPr/>
        </p:nvSpPr>
        <p:spPr bwMode="auto">
          <a:xfrm>
            <a:off x="1811381" y="1676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ret addr</a:t>
            </a:r>
          </a:p>
        </p:txBody>
      </p:sp>
      <p:sp>
        <p:nvSpPr>
          <p:cNvPr id="27654" name="Rectangle 6"/>
          <p:cNvSpPr>
            <a:spLocks noChangeArrowheads="1"/>
          </p:cNvSpPr>
          <p:nvPr/>
        </p:nvSpPr>
        <p:spPr bwMode="auto">
          <a:xfrm>
            <a:off x="1811381" y="2286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latin typeface="Times New Roman" pitchFamily="18" charset="0"/>
                <a:cs typeface="Times New Roman" pitchFamily="18" charset="0"/>
              </a:rPr>
              <a:t>SFP</a:t>
            </a:r>
          </a:p>
        </p:txBody>
      </p:sp>
      <p:sp>
        <p:nvSpPr>
          <p:cNvPr id="27655" name="Rectangle 7"/>
          <p:cNvSpPr>
            <a:spLocks noChangeArrowheads="1"/>
          </p:cNvSpPr>
          <p:nvPr/>
        </p:nvSpPr>
        <p:spPr bwMode="auto">
          <a:xfrm>
            <a:off x="1811381" y="35814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a:latin typeface="Times New Roman" pitchFamily="18" charset="0"/>
                <a:cs typeface="Times New Roman" pitchFamily="18" charset="0"/>
              </a:rPr>
              <a:t>CANARY</a:t>
            </a:r>
          </a:p>
        </p:txBody>
      </p:sp>
      <p:sp>
        <p:nvSpPr>
          <p:cNvPr id="27656" name="Rectangle 8"/>
          <p:cNvSpPr>
            <a:spLocks noChangeArrowheads="1"/>
          </p:cNvSpPr>
          <p:nvPr/>
        </p:nvSpPr>
        <p:spPr bwMode="auto">
          <a:xfrm>
            <a:off x="1811381" y="41910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latin typeface="Times New Roman" pitchFamily="18" charset="0"/>
                <a:cs typeface="Times New Roman" pitchFamily="18" charset="0"/>
              </a:rPr>
              <a:t>l</a:t>
            </a:r>
            <a:r>
              <a:rPr lang="en-US" sz="2400" dirty="0" smtClean="0">
                <a:latin typeface="Times New Roman" pitchFamily="18" charset="0"/>
                <a:cs typeface="Times New Roman" pitchFamily="18" charset="0"/>
              </a:rPr>
              <a:t>ocal string buffers</a:t>
            </a:r>
            <a:endParaRPr lang="en-US" sz="2400" dirty="0">
              <a:latin typeface="Times New Roman" pitchFamily="18" charset="0"/>
              <a:cs typeface="Times New Roman" pitchFamily="18" charset="0"/>
            </a:endParaRPr>
          </a:p>
        </p:txBody>
      </p:sp>
      <p:sp>
        <p:nvSpPr>
          <p:cNvPr id="27657" name="Rectangle 9"/>
          <p:cNvSpPr>
            <a:spLocks noChangeArrowheads="1"/>
          </p:cNvSpPr>
          <p:nvPr/>
        </p:nvSpPr>
        <p:spPr bwMode="auto">
          <a:xfrm>
            <a:off x="1811381" y="4800600"/>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latin typeface="Times New Roman" pitchFamily="18" charset="0"/>
                <a:cs typeface="Times New Roman" pitchFamily="18" charset="0"/>
              </a:rPr>
              <a:t>local </a:t>
            </a:r>
            <a:r>
              <a:rPr lang="en-US" sz="2400" dirty="0" smtClean="0">
                <a:latin typeface="Times New Roman" pitchFamily="18" charset="0"/>
                <a:cs typeface="Times New Roman" pitchFamily="18" charset="0"/>
              </a:rPr>
              <a:t>non-buffer variables</a:t>
            </a:r>
            <a:endParaRPr lang="en-US" sz="2400" dirty="0">
              <a:latin typeface="Times New Roman" pitchFamily="18" charset="0"/>
              <a:cs typeface="Times New Roman" pitchFamily="18" charset="0"/>
            </a:endParaRPr>
          </a:p>
        </p:txBody>
      </p:sp>
      <p:sp>
        <p:nvSpPr>
          <p:cNvPr id="27658" name="Line 10"/>
          <p:cNvSpPr>
            <a:spLocks noChangeShapeType="1"/>
          </p:cNvSpPr>
          <p:nvPr/>
        </p:nvSpPr>
        <p:spPr bwMode="auto">
          <a:xfrm>
            <a:off x="1354181" y="4114800"/>
            <a:ext cx="0" cy="1295400"/>
          </a:xfrm>
          <a:prstGeom prst="line">
            <a:avLst/>
          </a:prstGeom>
          <a:noFill/>
          <a:ln w="762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659" name="Text Box 11"/>
          <p:cNvSpPr txBox="1">
            <a:spLocks noChangeArrowheads="1"/>
          </p:cNvSpPr>
          <p:nvPr/>
        </p:nvSpPr>
        <p:spPr bwMode="auto">
          <a:xfrm>
            <a:off x="228600" y="4283077"/>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Stack</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Growth</a:t>
            </a:r>
          </a:p>
        </p:txBody>
      </p:sp>
      <p:sp>
        <p:nvSpPr>
          <p:cNvPr id="27662" name="Text Box 14"/>
          <p:cNvSpPr txBox="1">
            <a:spLocks noChangeArrowheads="1"/>
          </p:cNvSpPr>
          <p:nvPr/>
        </p:nvSpPr>
        <p:spPr bwMode="auto">
          <a:xfrm>
            <a:off x="5606131" y="4704954"/>
            <a:ext cx="2935419"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smtClean="0">
                <a:latin typeface="Times New Roman" pitchFamily="18" charset="0"/>
                <a:cs typeface="Times New Roman" pitchFamily="18" charset="0"/>
              </a:rPr>
              <a:t>pointers, </a:t>
            </a:r>
            <a:r>
              <a:rPr lang="en-US" sz="2400" dirty="0">
                <a:latin typeface="Times New Roman" pitchFamily="18" charset="0"/>
                <a:cs typeface="Times New Roman" pitchFamily="18" charset="0"/>
              </a:rPr>
              <a:t>but no arrays</a:t>
            </a:r>
          </a:p>
        </p:txBody>
      </p:sp>
      <p:sp>
        <p:nvSpPr>
          <p:cNvPr id="27663" name="AutoShape 15"/>
          <p:cNvSpPr>
            <a:spLocks/>
          </p:cNvSpPr>
          <p:nvPr/>
        </p:nvSpPr>
        <p:spPr bwMode="auto">
          <a:xfrm>
            <a:off x="5392781" y="4800600"/>
            <a:ext cx="152400" cy="533400"/>
          </a:xfrm>
          <a:prstGeom prst="rightBrace">
            <a:avLst>
              <a:gd name="adj1" fmla="val 29167"/>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27664" name="Line 16"/>
          <p:cNvSpPr>
            <a:spLocks noChangeShapeType="1"/>
          </p:cNvSpPr>
          <p:nvPr/>
        </p:nvSpPr>
        <p:spPr bwMode="auto">
          <a:xfrm flipV="1">
            <a:off x="1354181" y="1447800"/>
            <a:ext cx="0" cy="1295400"/>
          </a:xfrm>
          <a:prstGeom prst="line">
            <a:avLst/>
          </a:prstGeom>
          <a:noFill/>
          <a:ln w="762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665" name="Text Box 17"/>
          <p:cNvSpPr txBox="1">
            <a:spLocks noChangeArrowheads="1"/>
          </p:cNvSpPr>
          <p:nvPr/>
        </p:nvSpPr>
        <p:spPr bwMode="auto">
          <a:xfrm>
            <a:off x="228600" y="1371601"/>
            <a:ext cx="112562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String</a:t>
            </a:r>
            <a:br>
              <a:rPr lang="en-US" sz="2400">
                <a:latin typeface="Times New Roman" pitchFamily="18" charset="0"/>
                <a:cs typeface="Times New Roman" pitchFamily="18" charset="0"/>
              </a:rPr>
            </a:br>
            <a:r>
              <a:rPr lang="en-US" sz="2400">
                <a:latin typeface="Times New Roman" pitchFamily="18" charset="0"/>
                <a:cs typeface="Times New Roman" pitchFamily="18" charset="0"/>
              </a:rPr>
              <a:t>Growth</a:t>
            </a:r>
          </a:p>
        </p:txBody>
      </p:sp>
      <p:sp>
        <p:nvSpPr>
          <p:cNvPr id="18" name="Rectangle 9"/>
          <p:cNvSpPr>
            <a:spLocks noChangeArrowheads="1"/>
          </p:cNvSpPr>
          <p:nvPr/>
        </p:nvSpPr>
        <p:spPr bwMode="auto">
          <a:xfrm>
            <a:off x="1824992" y="5410200"/>
            <a:ext cx="3352800" cy="533400"/>
          </a:xfrm>
          <a:prstGeom prst="rect">
            <a:avLst/>
          </a:prstGeom>
          <a:solidFill>
            <a:srgbClr val="0070C0"/>
          </a:solidFill>
          <a:ln w="9525">
            <a:solidFill>
              <a:schemeClr val="tx1"/>
            </a:solidFill>
            <a:miter lim="800000"/>
            <a:headEnd/>
            <a:tailEnd/>
          </a:ln>
        </p:spPr>
        <p:txBody>
          <a:bodyPr wrap="none" anchor="ctr"/>
          <a:lstStyle/>
          <a:p>
            <a:pPr algn="ctr"/>
            <a:r>
              <a:rPr lang="en-US" sz="2400" dirty="0"/>
              <a:t>copy of pointer </a:t>
            </a:r>
            <a:r>
              <a:rPr lang="en-US" sz="2400" dirty="0" err="1" smtClean="0"/>
              <a:t>args</a:t>
            </a:r>
            <a:r>
              <a:rPr lang="en-US" sz="2400" dirty="0" smtClean="0"/>
              <a:t> </a:t>
            </a:r>
            <a:endParaRPr lang="en-US" sz="2400" dirty="0"/>
          </a:p>
        </p:txBody>
      </p:sp>
      <p:sp>
        <p:nvSpPr>
          <p:cNvPr id="22" name="Rectangle 6"/>
          <p:cNvSpPr>
            <a:spLocks noChangeArrowheads="1"/>
          </p:cNvSpPr>
          <p:nvPr/>
        </p:nvSpPr>
        <p:spPr bwMode="auto">
          <a:xfrm>
            <a:off x="1824992" y="2937933"/>
            <a:ext cx="335280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b="1" dirty="0">
                <a:latin typeface="Times New Roman" pitchFamily="18" charset="0"/>
                <a:cs typeface="Times New Roman" pitchFamily="18" charset="0"/>
              </a:rPr>
              <a:t>e</a:t>
            </a:r>
            <a:r>
              <a:rPr lang="en-US" sz="2400" b="1" dirty="0" smtClean="0">
                <a:latin typeface="Times New Roman" pitchFamily="18" charset="0"/>
                <a:cs typeface="Times New Roman" pitchFamily="18" charset="0"/>
              </a:rPr>
              <a:t>xception handlers</a:t>
            </a:r>
            <a:endParaRPr lang="en-US" sz="2400" b="1" dirty="0">
              <a:latin typeface="Times New Roman" pitchFamily="18" charset="0"/>
              <a:cs typeface="Times New Roman" pitchFamily="18" charset="0"/>
            </a:endParaRPr>
          </a:p>
        </p:txBody>
      </p:sp>
      <p:sp>
        <p:nvSpPr>
          <p:cNvPr id="5" name="TextBox 4"/>
          <p:cNvSpPr txBox="1"/>
          <p:nvPr/>
        </p:nvSpPr>
        <p:spPr>
          <a:xfrm>
            <a:off x="5630820" y="2082800"/>
            <a:ext cx="3528530" cy="707886"/>
          </a:xfrm>
          <a:prstGeom prst="rect">
            <a:avLst/>
          </a:prstGeom>
          <a:noFill/>
        </p:spPr>
        <p:txBody>
          <a:bodyPr wrap="none" rtlCol="0">
            <a:spAutoFit/>
          </a:bodyPr>
          <a:lstStyle/>
          <a:p>
            <a:r>
              <a:rPr lang="en-US" sz="2000" dirty="0" smtClean="0"/>
              <a:t>Canary protects ret-</a:t>
            </a:r>
            <a:r>
              <a:rPr lang="en-US" sz="2000" dirty="0" err="1" smtClean="0"/>
              <a:t>addr</a:t>
            </a:r>
            <a:r>
              <a:rPr lang="en-US" sz="2000" dirty="0" smtClean="0"/>
              <a:t> and </a:t>
            </a:r>
            <a:br>
              <a:rPr lang="en-US" sz="2000" dirty="0" smtClean="0"/>
            </a:br>
            <a:r>
              <a:rPr lang="en-US" sz="2000" dirty="0" smtClean="0"/>
              <a:t>exception handler frame</a:t>
            </a:r>
            <a:endParaRPr lang="en-US" sz="2000" dirty="0"/>
          </a:p>
        </p:txBody>
      </p:sp>
      <p:sp>
        <p:nvSpPr>
          <p:cNvPr id="6" name="Right Brace 5"/>
          <p:cNvSpPr/>
          <p:nvPr/>
        </p:nvSpPr>
        <p:spPr>
          <a:xfrm>
            <a:off x="5330192" y="1879600"/>
            <a:ext cx="228600" cy="1320800"/>
          </a:xfrm>
          <a:prstGeom prst="rightBrace">
            <a:avLst/>
          </a:prstGeom>
          <a:ln>
            <a:solidFill>
              <a:srgbClr val="0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
        <p:nvSpPr>
          <p:cNvPr id="20" name="Footer Placeholder 19"/>
          <p:cNvSpPr>
            <a:spLocks noGrp="1"/>
          </p:cNvSpPr>
          <p:nvPr>
            <p:ph type="ftr" sz="quarter" idx="11"/>
          </p:nvPr>
        </p:nvSpPr>
        <p:spPr/>
        <p:txBody>
          <a:bodyPr/>
          <a:lstStyle/>
          <a:p>
            <a:r>
              <a:rPr lang="en-US" smtClean="0"/>
              <a:t>FAST-NUCES</a:t>
            </a:r>
            <a:endParaRPr lang="en-US"/>
          </a:p>
        </p:txBody>
      </p:sp>
      <p:pic>
        <p:nvPicPr>
          <p:cNvPr id="21" name="Picture 2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710829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a:bodyPr>
          <a:lstStyle/>
          <a:p>
            <a:r>
              <a:rPr lang="en-US" sz="3600" dirty="0" smtClean="0">
                <a:solidFill>
                  <a:schemeClr val="tx1"/>
                </a:solidFill>
                <a:latin typeface="Times New Roman" pitchFamily="18" charset="0"/>
                <a:cs typeface="Times New Roman" pitchFamily="18" charset="0"/>
              </a:rPr>
              <a:t>Evading /GS with exception handlers</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98601"/>
            <a:ext cx="8229600" cy="1320800"/>
          </a:xfrm>
        </p:spPr>
        <p:txBody>
          <a:bodyPr>
            <a:normAutofit/>
          </a:bodyPr>
          <a:lstStyle/>
          <a:p>
            <a:r>
              <a:rPr lang="en-US" sz="2400" dirty="0" smtClean="0">
                <a:latin typeface="Times New Roman" pitchFamily="18" charset="0"/>
                <a:cs typeface="Times New Roman" pitchFamily="18" charset="0"/>
              </a:rPr>
              <a:t>When exception is thrown, dispatcher walks up exception list until handler is found   (else use default handler)</a:t>
            </a:r>
            <a:endParaRPr lang="en-US" sz="2400" dirty="0">
              <a:latin typeface="Times New Roman" pitchFamily="18" charset="0"/>
              <a:cs typeface="Times New Roman" pitchFamily="18" charset="0"/>
            </a:endParaRPr>
          </a:p>
        </p:txBody>
      </p:sp>
      <p:cxnSp>
        <p:nvCxnSpPr>
          <p:cNvPr id="5" name="Straight Connector 4"/>
          <p:cNvCxnSpPr/>
          <p:nvPr/>
        </p:nvCxnSpPr>
        <p:spPr>
          <a:xfrm>
            <a:off x="457200" y="558800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457200" y="6197600"/>
            <a:ext cx="7924800"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8458201" y="5384801"/>
            <a:ext cx="697627" cy="646331"/>
          </a:xfrm>
          <a:prstGeom prst="rect">
            <a:avLst/>
          </a:prstGeom>
          <a:noFill/>
        </p:spPr>
        <p:txBody>
          <a:bodyPr wrap="none" rtlCol="0">
            <a:spAutoFit/>
          </a:bodyPr>
          <a:lstStyle/>
          <a:p>
            <a:r>
              <a:rPr lang="en-US" dirty="0"/>
              <a:t>h</a:t>
            </a:r>
            <a:r>
              <a:rPr lang="en-US" dirty="0" smtClean="0"/>
              <a:t>igh</a:t>
            </a:r>
          </a:p>
          <a:p>
            <a:r>
              <a:rPr lang="en-US" dirty="0" err="1" smtClean="0"/>
              <a:t>mem</a:t>
            </a:r>
            <a:endParaRPr lang="en-US" dirty="0"/>
          </a:p>
        </p:txBody>
      </p:sp>
      <p:sp>
        <p:nvSpPr>
          <p:cNvPr id="8" name="Rectangle 7"/>
          <p:cNvSpPr/>
          <p:nvPr/>
        </p:nvSpPr>
        <p:spPr>
          <a:xfrm>
            <a:off x="60960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9" name="Rectangle 8"/>
          <p:cNvSpPr/>
          <p:nvPr/>
        </p:nvSpPr>
        <p:spPr>
          <a:xfrm>
            <a:off x="70104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10" name="Rectangle 9"/>
          <p:cNvSpPr/>
          <p:nvPr/>
        </p:nvSpPr>
        <p:spPr>
          <a:xfrm>
            <a:off x="37338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11" name="Rectangle 10"/>
          <p:cNvSpPr/>
          <p:nvPr/>
        </p:nvSpPr>
        <p:spPr>
          <a:xfrm>
            <a:off x="46482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12" name="Rectangle 11"/>
          <p:cNvSpPr/>
          <p:nvPr/>
        </p:nvSpPr>
        <p:spPr>
          <a:xfrm>
            <a:off x="8382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13" name="Rectangle 12"/>
          <p:cNvSpPr/>
          <p:nvPr/>
        </p:nvSpPr>
        <p:spPr>
          <a:xfrm>
            <a:off x="1752600" y="5588000"/>
            <a:ext cx="9144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handler</a:t>
            </a:r>
            <a:endParaRPr lang="en-US" dirty="0"/>
          </a:p>
        </p:txBody>
      </p:sp>
      <p:sp>
        <p:nvSpPr>
          <p:cNvPr id="28" name="Freeform 27"/>
          <p:cNvSpPr/>
          <p:nvPr/>
        </p:nvSpPr>
        <p:spPr>
          <a:xfrm>
            <a:off x="5105400" y="6223000"/>
            <a:ext cx="1447800" cy="279400"/>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p:cNvSpPr/>
          <p:nvPr/>
        </p:nvSpPr>
        <p:spPr>
          <a:xfrm>
            <a:off x="1143000" y="6231467"/>
            <a:ext cx="3048000" cy="270933"/>
          </a:xfrm>
          <a:custGeom>
            <a:avLst/>
            <a:gdLst>
              <a:gd name="connsiteX0" fmla="*/ 2705100 w 2705100"/>
              <a:gd name="connsiteY0" fmla="*/ 0 h 407574"/>
              <a:gd name="connsiteX1" fmla="*/ 2425700 w 2705100"/>
              <a:gd name="connsiteY1" fmla="*/ 266700 h 407574"/>
              <a:gd name="connsiteX2" fmla="*/ 1435100 w 2705100"/>
              <a:gd name="connsiteY2" fmla="*/ 406400 h 407574"/>
              <a:gd name="connsiteX3" fmla="*/ 457200 w 2705100"/>
              <a:gd name="connsiteY3" fmla="*/ 317500 h 407574"/>
              <a:gd name="connsiteX4" fmla="*/ 0 w 2705100"/>
              <a:gd name="connsiteY4" fmla="*/ 50800 h 4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5100" h="407574">
                <a:moveTo>
                  <a:pt x="2705100" y="0"/>
                </a:moveTo>
                <a:cubicBezTo>
                  <a:pt x="2671233" y="99483"/>
                  <a:pt x="2637367" y="198967"/>
                  <a:pt x="2425700" y="266700"/>
                </a:cubicBezTo>
                <a:cubicBezTo>
                  <a:pt x="2214033" y="334433"/>
                  <a:pt x="1763183" y="397933"/>
                  <a:pt x="1435100" y="406400"/>
                </a:cubicBezTo>
                <a:cubicBezTo>
                  <a:pt x="1107017" y="414867"/>
                  <a:pt x="696383" y="376767"/>
                  <a:pt x="457200" y="317500"/>
                </a:cubicBezTo>
                <a:cubicBezTo>
                  <a:pt x="218017" y="258233"/>
                  <a:pt x="109008" y="154516"/>
                  <a:pt x="0" y="50800"/>
                </a:cubicBezTo>
              </a:path>
            </a:pathLst>
          </a:cu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1" name="Straight Arrow Connector 30"/>
          <p:cNvCxnSpPr/>
          <p:nvPr/>
        </p:nvCxnSpPr>
        <p:spPr>
          <a:xfrm flipH="1" flipV="1">
            <a:off x="609600" y="5080000"/>
            <a:ext cx="457200" cy="4064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152401" y="4572000"/>
            <a:ext cx="912109" cy="369332"/>
          </a:xfrm>
          <a:prstGeom prst="rect">
            <a:avLst/>
          </a:prstGeom>
          <a:noFill/>
        </p:spPr>
        <p:txBody>
          <a:bodyPr wrap="none" rtlCol="0">
            <a:spAutoFit/>
          </a:bodyPr>
          <a:lstStyle/>
          <a:p>
            <a:r>
              <a:rPr lang="en-US" dirty="0" smtClean="0"/>
              <a:t>0xffffffff</a:t>
            </a:r>
            <a:endParaRPr lang="en-US" dirty="0"/>
          </a:p>
        </p:txBody>
      </p:sp>
      <p:sp>
        <p:nvSpPr>
          <p:cNvPr id="35" name="Rectangle 34"/>
          <p:cNvSpPr/>
          <p:nvPr/>
        </p:nvSpPr>
        <p:spPr>
          <a:xfrm>
            <a:off x="2895600" y="5588000"/>
            <a:ext cx="685800" cy="609600"/>
          </a:xfrm>
          <a:prstGeom prst="rect">
            <a:avLst/>
          </a:prstGeom>
          <a:solidFill>
            <a:srgbClr val="C0504D"/>
          </a:solidFill>
          <a:ln>
            <a:solidFill>
              <a:schemeClr val="accent6">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buf</a:t>
            </a:r>
            <a:endParaRPr lang="en-US" dirty="0"/>
          </a:p>
        </p:txBody>
      </p:sp>
      <p:grpSp>
        <p:nvGrpSpPr>
          <p:cNvPr id="4" name="Group 39"/>
          <p:cNvGrpSpPr/>
          <p:nvPr/>
        </p:nvGrpSpPr>
        <p:grpSpPr>
          <a:xfrm>
            <a:off x="6108700" y="4792133"/>
            <a:ext cx="1828800" cy="711200"/>
            <a:chOff x="6096000" y="3486150"/>
            <a:chExt cx="1828800" cy="533400"/>
          </a:xfrm>
        </p:grpSpPr>
        <p:sp>
          <p:nvSpPr>
            <p:cNvPr id="38" name="Left Brace 37"/>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TextBox 38"/>
            <p:cNvSpPr txBox="1"/>
            <p:nvPr/>
          </p:nvSpPr>
          <p:spPr>
            <a:xfrm>
              <a:off x="6536019" y="3486150"/>
              <a:ext cx="1313180" cy="276999"/>
            </a:xfrm>
            <a:prstGeom prst="rect">
              <a:avLst/>
            </a:prstGeom>
            <a:noFill/>
          </p:spPr>
          <p:txBody>
            <a:bodyPr wrap="none" rtlCol="0">
              <a:spAutoFit/>
            </a:bodyPr>
            <a:lstStyle/>
            <a:p>
              <a:r>
                <a:rPr lang="en-US" dirty="0" smtClean="0"/>
                <a:t>SEH frame</a:t>
              </a:r>
              <a:endParaRPr lang="en-US" dirty="0"/>
            </a:p>
          </p:txBody>
        </p:sp>
      </p:grpSp>
      <p:grpSp>
        <p:nvGrpSpPr>
          <p:cNvPr id="14" name="Group 40"/>
          <p:cNvGrpSpPr/>
          <p:nvPr/>
        </p:nvGrpSpPr>
        <p:grpSpPr>
          <a:xfrm>
            <a:off x="3733800" y="4809067"/>
            <a:ext cx="1828800" cy="711200"/>
            <a:chOff x="6096000" y="3486150"/>
            <a:chExt cx="1828800" cy="533400"/>
          </a:xfrm>
        </p:grpSpPr>
        <p:sp>
          <p:nvSpPr>
            <p:cNvPr id="42" name="Left Brace 41"/>
            <p:cNvSpPr/>
            <p:nvPr/>
          </p:nvSpPr>
          <p:spPr>
            <a:xfrm rot="5400000" flipV="1">
              <a:off x="6934200" y="3028950"/>
              <a:ext cx="152400" cy="182880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6536019" y="3486150"/>
              <a:ext cx="1313180" cy="276999"/>
            </a:xfrm>
            <a:prstGeom prst="rect">
              <a:avLst/>
            </a:prstGeom>
            <a:noFill/>
          </p:spPr>
          <p:txBody>
            <a:bodyPr wrap="none" rtlCol="0">
              <a:spAutoFit/>
            </a:bodyPr>
            <a:lstStyle/>
            <a:p>
              <a:r>
                <a:rPr lang="en-US" dirty="0" smtClean="0"/>
                <a:t>SEH frame</a:t>
              </a:r>
              <a:endParaRPr lang="en-US" dirty="0"/>
            </a:p>
          </p:txBody>
        </p:sp>
      </p:grpSp>
      <p:grpSp>
        <p:nvGrpSpPr>
          <p:cNvPr id="15" name="Group 46"/>
          <p:cNvGrpSpPr/>
          <p:nvPr/>
        </p:nvGrpSpPr>
        <p:grpSpPr>
          <a:xfrm>
            <a:off x="838201" y="2921000"/>
            <a:ext cx="6403548" cy="3251200"/>
            <a:chOff x="838200" y="2190750"/>
            <a:chExt cx="6403548" cy="2438400"/>
          </a:xfrm>
        </p:grpSpPr>
        <p:sp>
          <p:nvSpPr>
            <p:cNvPr id="36" name="TextBox 35"/>
            <p:cNvSpPr txBox="1"/>
            <p:nvPr/>
          </p:nvSpPr>
          <p:spPr>
            <a:xfrm>
              <a:off x="838200" y="2190750"/>
              <a:ext cx="6403548" cy="680956"/>
            </a:xfrm>
            <a:prstGeom prst="rect">
              <a:avLst/>
            </a:prstGeom>
            <a:noFill/>
          </p:spPr>
          <p:txBody>
            <a:bodyPr wrap="none" rtlCol="0">
              <a:spAutoFit/>
            </a:bodyPr>
            <a:lstStyle/>
            <a:p>
              <a:r>
                <a:rPr lang="en-US" sz="2400" dirty="0" smtClean="0">
                  <a:latin typeface="Times New Roman" pitchFamily="18" charset="0"/>
                  <a:cs typeface="Times New Roman" pitchFamily="18" charset="0"/>
                </a:rPr>
                <a:t>After overflow:    handler points to attacker’s code</a:t>
              </a:r>
            </a:p>
            <a:p>
              <a:pPr>
                <a:spcBef>
                  <a:spcPts val="600"/>
                </a:spcBef>
              </a:pPr>
              <a:r>
                <a:rPr lang="en-US" sz="2400" dirty="0" smtClean="0">
                  <a:latin typeface="Times New Roman" pitchFamily="18" charset="0"/>
                  <a:cs typeface="Times New Roman" pitchFamily="18" charset="0"/>
                </a:rPr>
                <a:t>exception triggered  ⇒   control hijack</a:t>
              </a:r>
              <a:endParaRPr lang="en-US" sz="2400" dirty="0">
                <a:latin typeface="Times New Roman" pitchFamily="18" charset="0"/>
                <a:cs typeface="Times New Roman" pitchFamily="18" charset="0"/>
              </a:endParaRPr>
            </a:p>
          </p:txBody>
        </p:sp>
        <p:sp>
          <p:nvSpPr>
            <p:cNvPr id="45" name="Rectangle 44"/>
            <p:cNvSpPr/>
            <p:nvPr/>
          </p:nvSpPr>
          <p:spPr>
            <a:xfrm>
              <a:off x="2895600" y="4171950"/>
              <a:ext cx="2971800" cy="45720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46" name="Rectangle 45"/>
            <p:cNvSpPr/>
            <p:nvPr/>
          </p:nvSpPr>
          <p:spPr>
            <a:xfrm>
              <a:off x="4419600" y="4171950"/>
              <a:ext cx="1295400" cy="4572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latin typeface="Times New Roman" pitchFamily="18" charset="0"/>
                  <a:cs typeface="Times New Roman" pitchFamily="18" charset="0"/>
                </a:rPr>
                <a:t>p</a:t>
              </a:r>
              <a:r>
                <a:rPr lang="en-US" dirty="0" err="1" smtClean="0">
                  <a:latin typeface="Times New Roman" pitchFamily="18" charset="0"/>
                  <a:cs typeface="Times New Roman" pitchFamily="18" charset="0"/>
                </a:rPr>
                <a:t>tr</a:t>
              </a:r>
              <a:r>
                <a:rPr lang="en-US" dirty="0" smtClean="0">
                  <a:latin typeface="Times New Roman" pitchFamily="18" charset="0"/>
                  <a:cs typeface="Times New Roman" pitchFamily="18" charset="0"/>
                </a:rPr>
                <a:t> to attack code</a:t>
              </a:r>
              <a:endParaRPr lang="en-US" dirty="0">
                <a:latin typeface="Times New Roman" pitchFamily="18" charset="0"/>
                <a:cs typeface="Times New Roman" pitchFamily="18" charset="0"/>
              </a:endParaRPr>
            </a:p>
          </p:txBody>
        </p:sp>
      </p:grpSp>
      <p:sp>
        <p:nvSpPr>
          <p:cNvPr id="48" name="TextBox 47"/>
          <p:cNvSpPr txBox="1"/>
          <p:nvPr/>
        </p:nvSpPr>
        <p:spPr>
          <a:xfrm>
            <a:off x="1371600" y="4114800"/>
            <a:ext cx="7101624" cy="430887"/>
          </a:xfrm>
          <a:prstGeom prst="rect">
            <a:avLst/>
          </a:prstGeom>
          <a:noFill/>
        </p:spPr>
        <p:txBody>
          <a:bodyPr wrap="none" rtlCol="0">
            <a:spAutoFit/>
          </a:bodyPr>
          <a:lstStyle/>
          <a:p>
            <a:r>
              <a:rPr lang="en-US" sz="2200" dirty="0" smtClean="0">
                <a:latin typeface="Times New Roman" pitchFamily="18" charset="0"/>
                <a:cs typeface="Times New Roman" pitchFamily="18" charset="0"/>
              </a:rPr>
              <a:t>Main point:    exception is triggered before canary is checked</a:t>
            </a:r>
            <a:endParaRPr lang="en-US" sz="2200" dirty="0">
              <a:latin typeface="Times New Roman" pitchFamily="18" charset="0"/>
              <a:cs typeface="Times New Roman" pitchFamily="18" charset="0"/>
            </a:endParaRPr>
          </a:p>
        </p:txBody>
      </p:sp>
      <p:sp>
        <p:nvSpPr>
          <p:cNvPr id="49" name="Rectangle 48"/>
          <p:cNvSpPr/>
          <p:nvPr/>
        </p:nvSpPr>
        <p:spPr>
          <a:xfrm>
            <a:off x="3810000" y="5588000"/>
            <a:ext cx="685800" cy="609600"/>
          </a:xfrm>
          <a:prstGeom prst="rect">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next</a:t>
            </a:r>
            <a:endParaRPr lang="en-US" dirty="0"/>
          </a:p>
        </p:txBody>
      </p:sp>
      <p:sp>
        <p:nvSpPr>
          <p:cNvPr id="32" name="Footer Placeholder 31"/>
          <p:cNvSpPr>
            <a:spLocks noGrp="1"/>
          </p:cNvSpPr>
          <p:nvPr>
            <p:ph type="ftr" sz="quarter" idx="11"/>
          </p:nvPr>
        </p:nvSpPr>
        <p:spPr>
          <a:xfrm>
            <a:off x="914400" y="5994400"/>
            <a:ext cx="3962400" cy="457200"/>
          </a:xfrm>
        </p:spPr>
        <p:txBody>
          <a:bodyPr/>
          <a:lstStyle/>
          <a:p>
            <a:r>
              <a:rPr lang="en-US" dirty="0" smtClean="0"/>
              <a:t>FAST-NUCES</a:t>
            </a:r>
            <a:endParaRPr lang="en-US" dirty="0"/>
          </a:p>
        </p:txBody>
      </p:sp>
      <p:pic>
        <p:nvPicPr>
          <p:cNvPr id="33" name="Picture 32" descr="http://study.result.pk/wp-content/uploads/2011/07/National-University-of-Computer-and-Emerging-Sciences-NUCES-300x300.png"/>
          <p:cNvPicPr/>
          <p:nvPr/>
        </p:nvPicPr>
        <p:blipFill>
          <a:blip r:embed="rId3" cstate="print"/>
          <a:srcRect/>
          <a:stretch>
            <a:fillRect/>
          </a:stretch>
        </p:blipFill>
        <p:spPr bwMode="auto">
          <a:xfrm>
            <a:off x="457200" y="6070600"/>
            <a:ext cx="478808" cy="381000"/>
          </a:xfrm>
          <a:prstGeom prst="rect">
            <a:avLst/>
          </a:prstGeom>
          <a:noFill/>
          <a:ln w="9525">
            <a:noFill/>
            <a:miter lim="800000"/>
            <a:headEnd/>
            <a:tailEnd/>
          </a:ln>
        </p:spPr>
      </p:pic>
    </p:spTree>
    <p:extLst>
      <p:ext uri="{BB962C8B-B14F-4D97-AF65-F5344CB8AC3E}">
        <p14:creationId xmlns:p14="http://schemas.microsoft.com/office/powerpoint/2010/main" val="155034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09600"/>
          </a:xfrm>
        </p:spPr>
        <p:txBody>
          <a:bodyPr>
            <a:normAutofit fontScale="90000"/>
          </a:bodyPr>
          <a:lstStyle/>
          <a:p>
            <a:r>
              <a:rPr lang="en-US" dirty="0" smtClean="0">
                <a:solidFill>
                  <a:schemeClr val="tx1"/>
                </a:solidFill>
                <a:latin typeface="Times New Roman" pitchFamily="18" charset="0"/>
                <a:cs typeface="Times New Roman" pitchFamily="18" charset="0"/>
              </a:rPr>
              <a:t>Defenses:   SAFESEH and SEHOP  </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1397000"/>
            <a:ext cx="8534400" cy="5033963"/>
          </a:xfrm>
        </p:spPr>
        <p:txBody>
          <a:bodyPr>
            <a:normAutofit/>
          </a:bodyPr>
          <a:lstStyle/>
          <a:p>
            <a:r>
              <a:rPr lang="en-US" sz="2400" dirty="0" smtClean="0">
                <a:solidFill>
                  <a:srgbClr val="000090"/>
                </a:solidFill>
                <a:latin typeface="Times New Roman" pitchFamily="18" charset="0"/>
                <a:cs typeface="Times New Roman" pitchFamily="18" charset="0"/>
              </a:rPr>
              <a:t>/SAFESEH</a:t>
            </a:r>
            <a:r>
              <a:rPr lang="en-US" sz="2400" dirty="0" smtClean="0">
                <a:latin typeface="Times New Roman" pitchFamily="18" charset="0"/>
                <a:cs typeface="Times New Roman" pitchFamily="18" charset="0"/>
              </a:rPr>
              <a:t>:    linker flag</a:t>
            </a:r>
          </a:p>
          <a:p>
            <a:pPr lvl="1"/>
            <a:r>
              <a:rPr lang="en-US" sz="2200" dirty="0" smtClean="0">
                <a:latin typeface="Times New Roman" pitchFamily="18" charset="0"/>
                <a:cs typeface="Times New Roman" pitchFamily="18" charset="0"/>
              </a:rPr>
              <a:t>Linker produces a binary with a table of safe exception handlers</a:t>
            </a:r>
          </a:p>
          <a:p>
            <a:pPr lvl="1"/>
            <a:r>
              <a:rPr lang="en-US" sz="2200" dirty="0" smtClean="0">
                <a:latin typeface="Times New Roman" pitchFamily="18" charset="0"/>
                <a:cs typeface="Times New Roman" pitchFamily="18" charset="0"/>
              </a:rPr>
              <a:t>System will not jump to exception handler not on list</a:t>
            </a:r>
          </a:p>
          <a:p>
            <a:pPr lvl="1"/>
            <a:endParaRPr lang="en-US" sz="2200" dirty="0">
              <a:latin typeface="Times New Roman" pitchFamily="18" charset="0"/>
              <a:cs typeface="Times New Roman" pitchFamily="18" charset="0"/>
            </a:endParaRPr>
          </a:p>
          <a:p>
            <a:r>
              <a:rPr lang="en-US" sz="2600" dirty="0" smtClean="0">
                <a:solidFill>
                  <a:srgbClr val="000090"/>
                </a:solidFill>
                <a:latin typeface="Times New Roman" pitchFamily="18" charset="0"/>
                <a:cs typeface="Times New Roman" pitchFamily="18" charset="0"/>
              </a:rPr>
              <a:t>/SEHOP</a:t>
            </a:r>
            <a:r>
              <a:rPr lang="en-US" sz="2600" dirty="0" smtClean="0">
                <a:latin typeface="Times New Roman" pitchFamily="18" charset="0"/>
                <a:cs typeface="Times New Roman" pitchFamily="18" charset="0"/>
              </a:rPr>
              <a:t>:    platform defense   </a:t>
            </a:r>
            <a:r>
              <a:rPr lang="en-US" sz="2400" dirty="0" smtClean="0">
                <a:latin typeface="Times New Roman" pitchFamily="18" charset="0"/>
                <a:cs typeface="Times New Roman" pitchFamily="18" charset="0"/>
              </a:rPr>
              <a:t>(since win vista SP1)</a:t>
            </a:r>
          </a:p>
          <a:p>
            <a:pPr lvl="1"/>
            <a:r>
              <a:rPr lang="en-US" sz="2000" dirty="0" smtClean="0">
                <a:latin typeface="Times New Roman" pitchFamily="18" charset="0"/>
                <a:cs typeface="Times New Roman" pitchFamily="18" charset="0"/>
              </a:rPr>
              <a:t>Observation:    SEH attacks typically corrupt the “next” entry in SEH list.</a:t>
            </a:r>
          </a:p>
          <a:p>
            <a:pPr lvl="1"/>
            <a:r>
              <a:rPr lang="en-US" sz="2000" dirty="0" smtClean="0">
                <a:latin typeface="Times New Roman" pitchFamily="18" charset="0"/>
                <a:cs typeface="Times New Roman" pitchFamily="18" charset="0"/>
              </a:rPr>
              <a:t>SEHOP:  add a dummy record at top of SEH list</a:t>
            </a:r>
          </a:p>
          <a:p>
            <a:pPr lvl="1"/>
            <a:r>
              <a:rPr lang="en-US" sz="2000" dirty="0" smtClean="0">
                <a:latin typeface="Times New Roman" pitchFamily="18" charset="0"/>
                <a:cs typeface="Times New Roman" pitchFamily="18" charset="0"/>
              </a:rPr>
              <a:t>When exception occurs, dispatcher walks up list and verifies dummy record is there.   If not, terminates process.</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03995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36600"/>
          </a:xfrm>
        </p:spPr>
        <p:txBody>
          <a:bodyPr>
            <a:noAutofit/>
          </a:bodyPr>
          <a:lstStyle/>
          <a:p>
            <a:r>
              <a:rPr lang="en-US" sz="3600" dirty="0" smtClean="0">
                <a:solidFill>
                  <a:schemeClr val="tx1"/>
                </a:solidFill>
                <a:latin typeface="Times New Roman" pitchFamily="18" charset="0"/>
                <a:cs typeface="Times New Roman" pitchFamily="18" charset="0"/>
              </a:rPr>
              <a:t>Summary: Canaries are not full proof</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19200"/>
            <a:ext cx="8229600" cy="5664200"/>
          </a:xfrm>
        </p:spPr>
        <p:txBody>
          <a:bodyPr>
            <a:noAutofit/>
          </a:bodyPr>
          <a:lstStyle/>
          <a:p>
            <a:pPr>
              <a:spcBef>
                <a:spcPts val="1824"/>
              </a:spcBef>
            </a:pPr>
            <a:r>
              <a:rPr lang="en-US" sz="2400" dirty="0" smtClean="0">
                <a:latin typeface="Times New Roman" pitchFamily="18" charset="0"/>
                <a:cs typeface="Times New Roman" pitchFamily="18" charset="0"/>
              </a:rPr>
              <a:t>Canaries are an important defense tool, but do not prevent all control hijacking attacks:</a:t>
            </a:r>
          </a:p>
          <a:p>
            <a:pPr lvl="1">
              <a:spcBef>
                <a:spcPts val="1824"/>
              </a:spcBef>
            </a:pPr>
            <a:r>
              <a:rPr lang="en-US" sz="2400" dirty="0" smtClean="0">
                <a:latin typeface="Times New Roman" pitchFamily="18" charset="0"/>
                <a:cs typeface="Times New Roman" pitchFamily="18" charset="0"/>
              </a:rPr>
              <a:t>Heap-based attacks still possible</a:t>
            </a:r>
          </a:p>
          <a:p>
            <a:pPr lvl="1">
              <a:spcBef>
                <a:spcPts val="1824"/>
              </a:spcBef>
            </a:pPr>
            <a:r>
              <a:rPr lang="en-US" sz="2400" dirty="0" smtClean="0">
                <a:latin typeface="Times New Roman" pitchFamily="18" charset="0"/>
                <a:cs typeface="Times New Roman" pitchFamily="18" charset="0"/>
              </a:rPr>
              <a:t>Integer overflow attacks still possible</a:t>
            </a:r>
          </a:p>
          <a:p>
            <a:pPr lvl="1">
              <a:spcBef>
                <a:spcPts val="1824"/>
              </a:spcBef>
            </a:pPr>
            <a:r>
              <a:rPr lang="en-US" sz="2400" dirty="0" smtClean="0">
                <a:latin typeface="Times New Roman" pitchFamily="18" charset="0"/>
                <a:cs typeface="Times New Roman" pitchFamily="18" charset="0"/>
              </a:rPr>
              <a:t>/GS by itself does not prevent Exception Handling attacks</a:t>
            </a:r>
          </a:p>
          <a:p>
            <a:pPr marL="400050" lvl="1" indent="0">
              <a:spcBef>
                <a:spcPts val="24"/>
              </a:spcBef>
              <a:buNone/>
            </a:pPr>
            <a:r>
              <a:rPr lang="en-US" sz="24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(also need SAFESEH and SEHOP)</a:t>
            </a: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3979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304800"/>
            <a:ext cx="8229600" cy="584200"/>
          </a:xfrm>
        </p:spPr>
        <p:txBody>
          <a:bodyPr>
            <a:noAutofit/>
          </a:bodyPr>
          <a:lstStyle/>
          <a:p>
            <a:r>
              <a:rPr lang="en-US" sz="3600" dirty="0" smtClean="0">
                <a:solidFill>
                  <a:schemeClr val="tx1"/>
                </a:solidFill>
                <a:latin typeface="Times New Roman" pitchFamily="18" charset="0"/>
                <a:cs typeface="Times New Roman" pitchFamily="18" charset="0"/>
              </a:rPr>
              <a:t>What if can’t recompile:  </a:t>
            </a:r>
            <a:r>
              <a:rPr lang="en-US" sz="3600" dirty="0" err="1" smtClean="0">
                <a:solidFill>
                  <a:schemeClr val="tx1"/>
                </a:solidFill>
                <a:latin typeface="Times New Roman" pitchFamily="18" charset="0"/>
                <a:cs typeface="Times New Roman" pitchFamily="18" charset="0"/>
              </a:rPr>
              <a:t>Libsafe</a:t>
            </a:r>
            <a:endParaRPr lang="en-US" sz="3600" dirty="0" smtClean="0">
              <a:solidFill>
                <a:schemeClr val="tx1"/>
              </a:solidFill>
              <a:latin typeface="Times New Roman" pitchFamily="18" charset="0"/>
              <a:cs typeface="Times New Roman" pitchFamily="18" charset="0"/>
            </a:endParaRPr>
          </a:p>
        </p:txBody>
      </p:sp>
      <p:sp>
        <p:nvSpPr>
          <p:cNvPr id="29699" name="Rectangle 3" descr="Rectangle: Click to edit Master text styles&#10;Second level&#10;Third level&#10;Fourth level&#10;Fifth level"/>
          <p:cNvSpPr>
            <a:spLocks noGrp="1" noChangeArrowheads="1"/>
          </p:cNvSpPr>
          <p:nvPr>
            <p:ph type="body" idx="1"/>
          </p:nvPr>
        </p:nvSpPr>
        <p:spPr>
          <a:xfrm>
            <a:off x="228600" y="1295400"/>
            <a:ext cx="8458200" cy="5181600"/>
          </a:xfrm>
        </p:spPr>
        <p:txBody>
          <a:bodyPr/>
          <a:lstStyle/>
          <a:p>
            <a:r>
              <a:rPr lang="en-US" sz="2400" u="sng" dirty="0" smtClean="0">
                <a:latin typeface="Times New Roman" pitchFamily="18" charset="0"/>
                <a:cs typeface="Times New Roman" pitchFamily="18" charset="0"/>
              </a:rPr>
              <a:t>Solution 2</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Libsafe</a:t>
            </a:r>
            <a:r>
              <a:rPr lang="en-US" sz="2400" dirty="0" smtClean="0">
                <a:latin typeface="Times New Roman" pitchFamily="18" charset="0"/>
                <a:cs typeface="Times New Roman" pitchFamily="18" charset="0"/>
              </a:rPr>
              <a:t> (Avaya Labs)</a:t>
            </a:r>
          </a:p>
          <a:p>
            <a:pPr lvl="1"/>
            <a:r>
              <a:rPr lang="en-US" sz="2400" dirty="0" smtClean="0">
                <a:latin typeface="Times New Roman" pitchFamily="18" charset="0"/>
                <a:cs typeface="Times New Roman" pitchFamily="18" charset="0"/>
              </a:rPr>
              <a:t>Dynamically loaded library      </a:t>
            </a:r>
            <a:r>
              <a:rPr lang="en-US" sz="1600" dirty="0" smtClean="0">
                <a:latin typeface="Times New Roman" pitchFamily="18" charset="0"/>
                <a:cs typeface="Times New Roman" pitchFamily="18" charset="0"/>
              </a:rPr>
              <a:t>(no need to recompile app.)</a:t>
            </a:r>
            <a:endParaRPr lang="en-US" sz="2400" dirty="0" smtClean="0">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Intercepts calls to  </a:t>
            </a:r>
            <a:r>
              <a:rPr lang="en-US" sz="2400" dirty="0" err="1" smtClean="0">
                <a:latin typeface="Times New Roman" pitchFamily="18" charset="0"/>
                <a:cs typeface="Times New Roman" pitchFamily="18" charset="0"/>
              </a:rPr>
              <a:t>strcpy</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dest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src</a:t>
            </a:r>
            <a:r>
              <a:rPr lang="en-US" sz="2400" dirty="0" smtClean="0">
                <a:latin typeface="Times New Roman" pitchFamily="18" charset="0"/>
                <a:cs typeface="Times New Roman" pitchFamily="18" charset="0"/>
              </a:rPr>
              <a:t>)</a:t>
            </a:r>
          </a:p>
          <a:p>
            <a:pPr lvl="2">
              <a:lnSpc>
                <a:spcPct val="120000"/>
              </a:lnSpc>
            </a:pPr>
            <a:r>
              <a:rPr lang="en-US" sz="2000" dirty="0" smtClean="0">
                <a:latin typeface="Times New Roman" pitchFamily="18" charset="0"/>
                <a:cs typeface="Times New Roman" pitchFamily="18" charset="0"/>
              </a:rPr>
              <a:t>Validates sufficient space in current stack frame: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|frame-pointer – </a:t>
            </a:r>
            <a:r>
              <a:rPr lang="en-US" sz="2000" b="1" dirty="0" err="1" smtClean="0">
                <a:latin typeface="Times New Roman" pitchFamily="18" charset="0"/>
                <a:cs typeface="Times New Roman" pitchFamily="18" charset="0"/>
              </a:rPr>
              <a:t>dest</a:t>
            </a:r>
            <a:r>
              <a:rPr lang="en-US" sz="2000" b="1" dirty="0" smtClean="0">
                <a:latin typeface="Times New Roman" pitchFamily="18" charset="0"/>
                <a:cs typeface="Times New Roman" pitchFamily="18" charset="0"/>
              </a:rPr>
              <a:t>| &gt; </a:t>
            </a:r>
            <a:r>
              <a:rPr lang="en-US" sz="2000" b="1" dirty="0" err="1" smtClean="0">
                <a:latin typeface="Times New Roman" pitchFamily="18" charset="0"/>
                <a:cs typeface="Times New Roman" pitchFamily="18" charset="0"/>
              </a:rPr>
              <a:t>strlen</a:t>
            </a:r>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src</a:t>
            </a:r>
            <a:r>
              <a:rPr lang="en-US" sz="2000" b="1" dirty="0" smtClean="0">
                <a:latin typeface="Times New Roman" pitchFamily="18" charset="0"/>
                <a:cs typeface="Times New Roman" pitchFamily="18" charset="0"/>
              </a:rPr>
              <a:t>)</a:t>
            </a:r>
          </a:p>
          <a:p>
            <a:pPr lvl="2">
              <a:lnSpc>
                <a:spcPct val="120000"/>
              </a:lnSpc>
            </a:pPr>
            <a:r>
              <a:rPr lang="en-US" sz="2000" dirty="0" smtClean="0">
                <a:latin typeface="Times New Roman" pitchFamily="18" charset="0"/>
                <a:cs typeface="Times New Roman" pitchFamily="18" charset="0"/>
              </a:rPr>
              <a:t>If so, does </a:t>
            </a:r>
            <a:r>
              <a:rPr lang="en-US" sz="2000" dirty="0" err="1" smtClean="0">
                <a:latin typeface="Times New Roman" pitchFamily="18" charset="0"/>
                <a:cs typeface="Times New Roman" pitchFamily="18" charset="0"/>
              </a:rPr>
              <a:t>strcpy</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Otherwise, terminates application</a:t>
            </a:r>
            <a:endParaRPr lang="en-US" sz="2400" dirty="0" smtClean="0">
              <a:latin typeface="Times New Roman" pitchFamily="18" charset="0"/>
              <a:cs typeface="Times New Roman" pitchFamily="18" charset="0"/>
            </a:endParaRPr>
          </a:p>
        </p:txBody>
      </p:sp>
      <p:sp>
        <p:nvSpPr>
          <p:cNvPr id="29700" name="Rectangle 4"/>
          <p:cNvSpPr>
            <a:spLocks noChangeArrowheads="1"/>
          </p:cNvSpPr>
          <p:nvPr/>
        </p:nvSpPr>
        <p:spPr bwMode="auto">
          <a:xfrm>
            <a:off x="2590801" y="4491712"/>
            <a:ext cx="84137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dest</a:t>
            </a:r>
            <a:endParaRPr kumimoji="1" lang="en-US" sz="1800" b="1">
              <a:latin typeface="Comic Sans MS" pitchFamily="66" charset="0"/>
              <a:sym typeface="Symbol" pitchFamily="18" charset="2"/>
            </a:endParaRPr>
          </a:p>
        </p:txBody>
      </p:sp>
      <p:sp>
        <p:nvSpPr>
          <p:cNvPr id="29701" name="Rectangle 5"/>
          <p:cNvSpPr>
            <a:spLocks noChangeArrowheads="1"/>
          </p:cNvSpPr>
          <p:nvPr/>
        </p:nvSpPr>
        <p:spPr bwMode="auto">
          <a:xfrm>
            <a:off x="1578262" y="4491712"/>
            <a:ext cx="1056701"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ret-addr</a:t>
            </a:r>
            <a:endParaRPr kumimoji="1" lang="en-US" sz="1800" b="1">
              <a:latin typeface="Comic Sans MS" pitchFamily="66" charset="0"/>
              <a:sym typeface="Symbol" pitchFamily="18" charset="2"/>
            </a:endParaRPr>
          </a:p>
        </p:txBody>
      </p:sp>
      <p:sp>
        <p:nvSpPr>
          <p:cNvPr id="29702" name="Rectangle 6"/>
          <p:cNvSpPr>
            <a:spLocks noChangeArrowheads="1"/>
          </p:cNvSpPr>
          <p:nvPr/>
        </p:nvSpPr>
        <p:spPr bwMode="auto">
          <a:xfrm>
            <a:off x="1125193" y="4491712"/>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sfp</a:t>
            </a:r>
            <a:endParaRPr kumimoji="1" lang="en-US" sz="1800" b="1">
              <a:latin typeface="Comic Sans MS" pitchFamily="66" charset="0"/>
              <a:sym typeface="Symbol" pitchFamily="18" charset="2"/>
            </a:endParaRPr>
          </a:p>
        </p:txBody>
      </p:sp>
      <p:sp>
        <p:nvSpPr>
          <p:cNvPr id="29703" name="Line 7"/>
          <p:cNvSpPr>
            <a:spLocks noChangeShapeType="1"/>
          </p:cNvSpPr>
          <p:nvPr/>
        </p:nvSpPr>
        <p:spPr bwMode="auto">
          <a:xfrm>
            <a:off x="4724402" y="4645422"/>
            <a:ext cx="836613" cy="0"/>
          </a:xfrm>
          <a:prstGeom prst="line">
            <a:avLst/>
          </a:prstGeom>
          <a:noFill/>
          <a:ln w="9525">
            <a:solidFill>
              <a:schemeClr val="tx1"/>
            </a:solidFill>
            <a:round/>
            <a:headEnd/>
            <a:tailEnd/>
          </a:ln>
        </p:spPr>
        <p:txBody>
          <a:bodyPr wrap="none" anchor="ctr"/>
          <a:lstStyle/>
          <a:p>
            <a:endParaRPr lang="en-US"/>
          </a:p>
        </p:txBody>
      </p:sp>
      <p:sp>
        <p:nvSpPr>
          <p:cNvPr id="29704" name="Line 8"/>
          <p:cNvSpPr>
            <a:spLocks noChangeShapeType="1"/>
          </p:cNvSpPr>
          <p:nvPr/>
        </p:nvSpPr>
        <p:spPr bwMode="auto">
          <a:xfrm>
            <a:off x="6858002" y="4927601"/>
            <a:ext cx="836613" cy="0"/>
          </a:xfrm>
          <a:prstGeom prst="line">
            <a:avLst/>
          </a:prstGeom>
          <a:noFill/>
          <a:ln w="9525">
            <a:solidFill>
              <a:schemeClr val="tx1"/>
            </a:solidFill>
            <a:round/>
            <a:headEnd/>
            <a:tailEnd/>
          </a:ln>
        </p:spPr>
        <p:txBody>
          <a:bodyPr wrap="none" anchor="ctr"/>
          <a:lstStyle/>
          <a:p>
            <a:endParaRPr lang="en-US"/>
          </a:p>
        </p:txBody>
      </p:sp>
      <p:sp>
        <p:nvSpPr>
          <p:cNvPr id="29705" name="Line 9"/>
          <p:cNvSpPr>
            <a:spLocks noChangeShapeType="1"/>
          </p:cNvSpPr>
          <p:nvPr/>
        </p:nvSpPr>
        <p:spPr bwMode="auto">
          <a:xfrm>
            <a:off x="342901" y="4419601"/>
            <a:ext cx="836613" cy="0"/>
          </a:xfrm>
          <a:prstGeom prst="line">
            <a:avLst/>
          </a:prstGeom>
          <a:noFill/>
          <a:ln w="9525">
            <a:solidFill>
              <a:schemeClr val="tx1"/>
            </a:solidFill>
            <a:round/>
            <a:headEnd/>
            <a:tailEnd/>
          </a:ln>
        </p:spPr>
        <p:txBody>
          <a:bodyPr wrap="none" anchor="ctr"/>
          <a:lstStyle/>
          <a:p>
            <a:endParaRPr lang="en-US"/>
          </a:p>
        </p:txBody>
      </p:sp>
      <p:sp>
        <p:nvSpPr>
          <p:cNvPr id="29706" name="Line 10"/>
          <p:cNvSpPr>
            <a:spLocks noChangeShapeType="1"/>
          </p:cNvSpPr>
          <p:nvPr/>
        </p:nvSpPr>
        <p:spPr bwMode="auto">
          <a:xfrm>
            <a:off x="330201" y="4910668"/>
            <a:ext cx="836613" cy="0"/>
          </a:xfrm>
          <a:prstGeom prst="line">
            <a:avLst/>
          </a:prstGeom>
          <a:noFill/>
          <a:ln w="9525">
            <a:solidFill>
              <a:schemeClr val="tx1"/>
            </a:solidFill>
            <a:round/>
            <a:headEnd/>
            <a:tailEnd/>
          </a:ln>
        </p:spPr>
        <p:txBody>
          <a:bodyPr wrap="none" anchor="ctr"/>
          <a:lstStyle/>
          <a:p>
            <a:endParaRPr lang="en-US"/>
          </a:p>
        </p:txBody>
      </p:sp>
      <p:sp>
        <p:nvSpPr>
          <p:cNvPr id="29707" name="Text Box 11"/>
          <p:cNvSpPr txBox="1">
            <a:spLocks noChangeArrowheads="1"/>
          </p:cNvSpPr>
          <p:nvPr/>
        </p:nvSpPr>
        <p:spPr bwMode="auto">
          <a:xfrm>
            <a:off x="7974327" y="4266009"/>
            <a:ext cx="723275" cy="757130"/>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sz="1800"/>
              <a:t>top</a:t>
            </a:r>
            <a:br>
              <a:rPr lang="en-US" sz="1800"/>
            </a:br>
            <a:r>
              <a:rPr lang="en-US" sz="1800"/>
              <a:t>of</a:t>
            </a:r>
            <a:br>
              <a:rPr lang="en-US" sz="1800"/>
            </a:br>
            <a:r>
              <a:rPr lang="en-US" sz="1800"/>
              <a:t>stack</a:t>
            </a:r>
          </a:p>
        </p:txBody>
      </p:sp>
      <p:sp>
        <p:nvSpPr>
          <p:cNvPr id="29708" name="Rectangle 12"/>
          <p:cNvSpPr>
            <a:spLocks noChangeArrowheads="1"/>
          </p:cNvSpPr>
          <p:nvPr/>
        </p:nvSpPr>
        <p:spPr bwMode="auto">
          <a:xfrm>
            <a:off x="3429001" y="4490125"/>
            <a:ext cx="531813"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src</a:t>
            </a:r>
            <a:endParaRPr kumimoji="1" lang="en-US" sz="1800" b="1">
              <a:latin typeface="Comic Sans MS" pitchFamily="66" charset="0"/>
              <a:sym typeface="Symbol" pitchFamily="18" charset="2"/>
            </a:endParaRPr>
          </a:p>
        </p:txBody>
      </p:sp>
      <p:sp>
        <p:nvSpPr>
          <p:cNvPr id="29709" name="Line 13"/>
          <p:cNvSpPr>
            <a:spLocks noChangeShapeType="1"/>
          </p:cNvSpPr>
          <p:nvPr/>
        </p:nvSpPr>
        <p:spPr bwMode="auto">
          <a:xfrm>
            <a:off x="6859588" y="4419601"/>
            <a:ext cx="836612" cy="0"/>
          </a:xfrm>
          <a:prstGeom prst="line">
            <a:avLst/>
          </a:prstGeom>
          <a:noFill/>
          <a:ln w="9525">
            <a:solidFill>
              <a:schemeClr val="tx1"/>
            </a:solidFill>
            <a:round/>
            <a:headEnd/>
            <a:tailEnd/>
          </a:ln>
        </p:spPr>
        <p:txBody>
          <a:bodyPr wrap="none" anchor="ctr"/>
          <a:lstStyle/>
          <a:p>
            <a:endParaRPr lang="en-US"/>
          </a:p>
        </p:txBody>
      </p:sp>
      <p:sp>
        <p:nvSpPr>
          <p:cNvPr id="29710" name="Line 14"/>
          <p:cNvSpPr>
            <a:spLocks noChangeShapeType="1"/>
          </p:cNvSpPr>
          <p:nvPr/>
        </p:nvSpPr>
        <p:spPr bwMode="auto">
          <a:xfrm>
            <a:off x="5487988" y="4639072"/>
            <a:ext cx="836612" cy="0"/>
          </a:xfrm>
          <a:prstGeom prst="line">
            <a:avLst/>
          </a:prstGeom>
          <a:noFill/>
          <a:ln w="9525">
            <a:solidFill>
              <a:schemeClr val="tx1"/>
            </a:solidFill>
            <a:round/>
            <a:headEnd/>
            <a:tailEnd/>
          </a:ln>
        </p:spPr>
        <p:txBody>
          <a:bodyPr wrap="none" anchor="ctr"/>
          <a:lstStyle/>
          <a:p>
            <a:endParaRPr lang="en-US"/>
          </a:p>
        </p:txBody>
      </p:sp>
      <p:sp>
        <p:nvSpPr>
          <p:cNvPr id="29711" name="Rectangle 15"/>
          <p:cNvSpPr>
            <a:spLocks noChangeArrowheads="1"/>
          </p:cNvSpPr>
          <p:nvPr/>
        </p:nvSpPr>
        <p:spPr bwMode="auto">
          <a:xfrm>
            <a:off x="4040190" y="4490125"/>
            <a:ext cx="152082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t>buf</a:t>
            </a:r>
            <a:endParaRPr kumimoji="1" lang="en-US" sz="1800" b="1">
              <a:latin typeface="Comic Sans MS" pitchFamily="66" charset="0"/>
              <a:sym typeface="Symbol" pitchFamily="18" charset="2"/>
            </a:endParaRPr>
          </a:p>
        </p:txBody>
      </p:sp>
      <p:sp>
        <p:nvSpPr>
          <p:cNvPr id="29712" name="Rectangle 16"/>
          <p:cNvSpPr>
            <a:spLocks noChangeArrowheads="1"/>
          </p:cNvSpPr>
          <p:nvPr/>
        </p:nvSpPr>
        <p:spPr bwMode="auto">
          <a:xfrm>
            <a:off x="5972242" y="4490125"/>
            <a:ext cx="1056701"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ret-addr</a:t>
            </a:r>
            <a:endParaRPr kumimoji="1" lang="en-US" sz="1800" b="1">
              <a:latin typeface="Comic Sans MS" pitchFamily="66" charset="0"/>
              <a:sym typeface="Symbol" pitchFamily="18" charset="2"/>
            </a:endParaRPr>
          </a:p>
        </p:txBody>
      </p:sp>
      <p:sp>
        <p:nvSpPr>
          <p:cNvPr id="29713" name="Rectangle 17"/>
          <p:cNvSpPr>
            <a:spLocks noChangeArrowheads="1"/>
          </p:cNvSpPr>
          <p:nvPr/>
        </p:nvSpPr>
        <p:spPr bwMode="auto">
          <a:xfrm>
            <a:off x="5530479" y="4490125"/>
            <a:ext cx="530915"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t>sfp</a:t>
            </a:r>
            <a:endParaRPr kumimoji="1" lang="en-US" sz="1800" b="1">
              <a:latin typeface="Comic Sans MS" pitchFamily="66" charset="0"/>
              <a:sym typeface="Symbol" pitchFamily="18" charset="2"/>
            </a:endParaRPr>
          </a:p>
        </p:txBody>
      </p:sp>
      <p:sp>
        <p:nvSpPr>
          <p:cNvPr id="29716" name="Text Box 20"/>
          <p:cNvSpPr txBox="1">
            <a:spLocks noChangeArrowheads="1"/>
          </p:cNvSpPr>
          <p:nvPr/>
        </p:nvSpPr>
        <p:spPr bwMode="auto">
          <a:xfrm>
            <a:off x="1211905" y="5334002"/>
            <a:ext cx="208422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smtClean="0"/>
              <a:t>Libsafe</a:t>
            </a:r>
            <a:r>
              <a:rPr lang="en-US" sz="2400" dirty="0" smtClean="0"/>
              <a:t> </a:t>
            </a:r>
            <a:r>
              <a:rPr lang="en-US" sz="2400" dirty="0" err="1" smtClean="0"/>
              <a:t>strcpy</a:t>
            </a:r>
            <a:endParaRPr lang="en-US" sz="2400" dirty="0"/>
          </a:p>
        </p:txBody>
      </p:sp>
      <p:sp>
        <p:nvSpPr>
          <p:cNvPr id="29717" name="Text Box 21"/>
          <p:cNvSpPr txBox="1">
            <a:spLocks noChangeArrowheads="1"/>
          </p:cNvSpPr>
          <p:nvPr/>
        </p:nvSpPr>
        <p:spPr bwMode="auto">
          <a:xfrm>
            <a:off x="4946335" y="5396310"/>
            <a:ext cx="853119"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main</a:t>
            </a:r>
          </a:p>
        </p:txBody>
      </p:sp>
      <p:grpSp>
        <p:nvGrpSpPr>
          <p:cNvPr id="2" name="Group 22"/>
          <p:cNvGrpSpPr>
            <a:grpSpLocks/>
          </p:cNvGrpSpPr>
          <p:nvPr/>
        </p:nvGrpSpPr>
        <p:grpSpPr bwMode="auto">
          <a:xfrm>
            <a:off x="1477963" y="4914241"/>
            <a:ext cx="4343400" cy="211137"/>
            <a:chOff x="931" y="3515"/>
            <a:chExt cx="2736" cy="229"/>
          </a:xfrm>
        </p:grpSpPr>
        <p:sp>
          <p:nvSpPr>
            <p:cNvPr id="29725"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p>
          </p:txBody>
        </p:sp>
        <p:sp>
          <p:nvSpPr>
            <p:cNvPr id="29726"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p>
          </p:txBody>
        </p:sp>
        <p:sp>
          <p:nvSpPr>
            <p:cNvPr id="29727"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p>
          </p:txBody>
        </p:sp>
      </p:grpSp>
      <p:grpSp>
        <p:nvGrpSpPr>
          <p:cNvPr id="3" name="Group 26"/>
          <p:cNvGrpSpPr>
            <a:grpSpLocks/>
          </p:cNvGrpSpPr>
          <p:nvPr/>
        </p:nvGrpSpPr>
        <p:grpSpPr bwMode="auto">
          <a:xfrm flipV="1">
            <a:off x="2666999" y="4114800"/>
            <a:ext cx="1447800" cy="319616"/>
            <a:chOff x="1027" y="3611"/>
            <a:chExt cx="1183" cy="229"/>
          </a:xfrm>
        </p:grpSpPr>
        <p:sp>
          <p:nvSpPr>
            <p:cNvPr id="29722"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p>
          </p:txBody>
        </p:sp>
        <p:sp>
          <p:nvSpPr>
            <p:cNvPr id="29723"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p>
          </p:txBody>
        </p:sp>
        <p:sp>
          <p:nvSpPr>
            <p:cNvPr id="29724"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p>
          </p:txBody>
        </p:sp>
      </p:grpSp>
      <p:sp>
        <p:nvSpPr>
          <p:cNvPr id="29720" name="AutoShape 30"/>
          <p:cNvSpPr>
            <a:spLocks/>
          </p:cNvSpPr>
          <p:nvPr/>
        </p:nvSpPr>
        <p:spPr bwMode="auto">
          <a:xfrm rot="-5400000">
            <a:off x="2086175" y="3635573"/>
            <a:ext cx="171053"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p>
        </p:txBody>
      </p:sp>
      <p:sp>
        <p:nvSpPr>
          <p:cNvPr id="29721" name="AutoShape 31"/>
          <p:cNvSpPr>
            <a:spLocks/>
          </p:cNvSpPr>
          <p:nvPr/>
        </p:nvSpPr>
        <p:spPr bwMode="auto">
          <a:xfrm rot="-5400000">
            <a:off x="5318126" y="3986611"/>
            <a:ext cx="207963"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p>
        </p:txBody>
      </p:sp>
      <p:sp>
        <p:nvSpPr>
          <p:cNvPr id="31" name="Footer Placeholder 30"/>
          <p:cNvSpPr>
            <a:spLocks noGrp="1"/>
          </p:cNvSpPr>
          <p:nvPr>
            <p:ph type="ftr" sz="quarter" idx="11"/>
          </p:nvPr>
        </p:nvSpPr>
        <p:spPr>
          <a:xfrm>
            <a:off x="914400" y="6096000"/>
            <a:ext cx="3962400" cy="457200"/>
          </a:xfrm>
        </p:spPr>
        <p:txBody>
          <a:bodyPr/>
          <a:lstStyle/>
          <a:p>
            <a:r>
              <a:rPr lang="en-US" dirty="0" smtClean="0"/>
              <a:t>FAST-NUCES</a:t>
            </a:r>
            <a:endParaRPr lang="en-US" dirty="0"/>
          </a:p>
        </p:txBody>
      </p:sp>
      <p:pic>
        <p:nvPicPr>
          <p:cNvPr id="32" name="Picture 31" descr="http://study.result.pk/wp-content/uploads/2011/07/National-University-of-Computer-and-Emerging-Sciences-NUCES-300x300.png"/>
          <p:cNvPicPr/>
          <p:nvPr/>
        </p:nvPicPr>
        <p:blipFill>
          <a:blip r:embed="rId2" cstate="print"/>
          <a:srcRect/>
          <a:stretch>
            <a:fillRect/>
          </a:stretch>
        </p:blipFill>
        <p:spPr bwMode="auto">
          <a:xfrm>
            <a:off x="457200" y="6172200"/>
            <a:ext cx="478808" cy="381000"/>
          </a:xfrm>
          <a:prstGeom prst="rect">
            <a:avLst/>
          </a:prstGeom>
          <a:noFill/>
          <a:ln w="9525">
            <a:noFill/>
            <a:miter lim="800000"/>
            <a:headEnd/>
            <a:tailEnd/>
          </a:ln>
        </p:spPr>
      </p:pic>
    </p:spTree>
    <p:extLst>
      <p:ext uri="{BB962C8B-B14F-4D97-AF65-F5344CB8AC3E}">
        <p14:creationId xmlns:p14="http://schemas.microsoft.com/office/powerpoint/2010/main" val="2262115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How robust is </a:t>
            </a:r>
            <a:r>
              <a:rPr lang="en-US" sz="3600" dirty="0" err="1" smtClean="0">
                <a:solidFill>
                  <a:schemeClr val="tx1"/>
                </a:solidFill>
                <a:latin typeface="Times New Roman" pitchFamily="18" charset="0"/>
                <a:cs typeface="Times New Roman" pitchFamily="18" charset="0"/>
              </a:rPr>
              <a:t>Libsafe</a:t>
            </a:r>
            <a:r>
              <a:rPr lang="en-US" sz="3600" dirty="0" smtClean="0">
                <a:solidFill>
                  <a:schemeClr val="tx1"/>
                </a:solidFill>
                <a:latin typeface="Times New Roman" pitchFamily="18" charset="0"/>
                <a:cs typeface="Times New Roman" pitchFamily="18" charset="0"/>
              </a:rPr>
              <a:t>?</a:t>
            </a:r>
            <a:endParaRPr lang="en-US" sz="3600" dirty="0">
              <a:solidFill>
                <a:schemeClr val="tx1"/>
              </a:solidFill>
              <a:latin typeface="Times New Roman" pitchFamily="18" charset="0"/>
              <a:cs typeface="Times New Roman" pitchFamily="18" charset="0"/>
            </a:endParaRPr>
          </a:p>
        </p:txBody>
      </p:sp>
      <p:sp>
        <p:nvSpPr>
          <p:cNvPr id="4" name="TextBox 3"/>
          <p:cNvSpPr txBox="1"/>
          <p:nvPr/>
        </p:nvSpPr>
        <p:spPr>
          <a:xfrm>
            <a:off x="1371601" y="4235848"/>
            <a:ext cx="6700873" cy="461665"/>
          </a:xfrm>
          <a:prstGeom prst="rect">
            <a:avLst/>
          </a:prstGeom>
          <a:noFill/>
        </p:spPr>
        <p:txBody>
          <a:bodyPr wrap="none" rtlCol="0">
            <a:spAutoFit/>
          </a:bodyPr>
          <a:lstStyle/>
          <a:p>
            <a:r>
              <a:rPr lang="en-US" sz="2400" dirty="0" err="1" smtClean="0">
                <a:latin typeface="Times New Roman" pitchFamily="18" charset="0"/>
                <a:cs typeface="Times New Roman" pitchFamily="18" charset="0"/>
              </a:rPr>
              <a:t>strcpy</a:t>
            </a:r>
            <a:r>
              <a:rPr lang="en-US" sz="2400" dirty="0" smtClean="0">
                <a:latin typeface="Times New Roman" pitchFamily="18" charset="0"/>
                <a:cs typeface="Times New Roman" pitchFamily="18" charset="0"/>
              </a:rPr>
              <a:t>() can overwrite a pointer between </a:t>
            </a:r>
            <a:r>
              <a:rPr lang="en-US" sz="2400" dirty="0" err="1" smtClean="0">
                <a:latin typeface="Times New Roman" pitchFamily="18" charset="0"/>
                <a:cs typeface="Times New Roman" pitchFamily="18" charset="0"/>
              </a:rPr>
              <a:t>buf</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sfp</a:t>
            </a:r>
            <a:r>
              <a:rPr lang="en-US" sz="2400" dirty="0" smtClean="0">
                <a:latin typeface="Times New Roman" pitchFamily="18" charset="0"/>
                <a:cs typeface="Times New Roman" pitchFamily="18" charset="0"/>
              </a:rPr>
              <a:t>.</a:t>
            </a:r>
          </a:p>
        </p:txBody>
      </p:sp>
      <p:sp>
        <p:nvSpPr>
          <p:cNvPr id="7" name="Rectangle 4"/>
          <p:cNvSpPr>
            <a:spLocks noChangeArrowheads="1"/>
          </p:cNvSpPr>
          <p:nvPr/>
        </p:nvSpPr>
        <p:spPr bwMode="auto">
          <a:xfrm>
            <a:off x="2989814" y="1672312"/>
            <a:ext cx="84137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dest</a:t>
            </a:r>
            <a:endParaRPr kumimoji="1" lang="en-US" sz="1800" b="1">
              <a:latin typeface="Times New Roman" pitchFamily="18" charset="0"/>
              <a:cs typeface="Times New Roman" pitchFamily="18" charset="0"/>
              <a:sym typeface="Symbol" pitchFamily="18" charset="2"/>
            </a:endParaRPr>
          </a:p>
        </p:txBody>
      </p:sp>
      <p:sp>
        <p:nvSpPr>
          <p:cNvPr id="8" name="Rectangle 5"/>
          <p:cNvSpPr>
            <a:spLocks noChangeArrowheads="1"/>
          </p:cNvSpPr>
          <p:nvPr/>
        </p:nvSpPr>
        <p:spPr bwMode="auto">
          <a:xfrm>
            <a:off x="1998595" y="1672312"/>
            <a:ext cx="1014060"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ret-addr</a:t>
            </a:r>
            <a:endParaRPr kumimoji="1" lang="en-US" sz="1800" b="1">
              <a:latin typeface="Times New Roman" pitchFamily="18" charset="0"/>
              <a:cs typeface="Times New Roman" pitchFamily="18" charset="0"/>
              <a:sym typeface="Symbol" pitchFamily="18" charset="2"/>
            </a:endParaRPr>
          </a:p>
        </p:txBody>
      </p:sp>
      <p:sp>
        <p:nvSpPr>
          <p:cNvPr id="9" name="Rectangle 6"/>
          <p:cNvSpPr>
            <a:spLocks noChangeArrowheads="1"/>
          </p:cNvSpPr>
          <p:nvPr/>
        </p:nvSpPr>
        <p:spPr bwMode="auto">
          <a:xfrm>
            <a:off x="1549854" y="1672312"/>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sfp</a:t>
            </a:r>
            <a:endParaRPr kumimoji="1" lang="en-US" sz="1800" b="1">
              <a:latin typeface="Times New Roman" pitchFamily="18" charset="0"/>
              <a:cs typeface="Times New Roman" pitchFamily="18" charset="0"/>
              <a:sym typeface="Symbol" pitchFamily="18" charset="2"/>
            </a:endParaRPr>
          </a:p>
        </p:txBody>
      </p:sp>
      <p:sp>
        <p:nvSpPr>
          <p:cNvPr id="10" name="Line 7"/>
          <p:cNvSpPr>
            <a:spLocks noChangeShapeType="1"/>
          </p:cNvSpPr>
          <p:nvPr/>
        </p:nvSpPr>
        <p:spPr bwMode="auto">
          <a:xfrm>
            <a:off x="5123414" y="1826023"/>
            <a:ext cx="836613"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1" name="Line 8"/>
          <p:cNvSpPr>
            <a:spLocks noChangeShapeType="1"/>
          </p:cNvSpPr>
          <p:nvPr/>
        </p:nvSpPr>
        <p:spPr bwMode="auto">
          <a:xfrm>
            <a:off x="7257015" y="2108201"/>
            <a:ext cx="836613"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2" name="Line 9"/>
          <p:cNvSpPr>
            <a:spLocks noChangeShapeType="1"/>
          </p:cNvSpPr>
          <p:nvPr/>
        </p:nvSpPr>
        <p:spPr bwMode="auto">
          <a:xfrm>
            <a:off x="990600" y="1600201"/>
            <a:ext cx="587926" cy="1"/>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3" name="Line 10"/>
          <p:cNvSpPr>
            <a:spLocks noChangeShapeType="1"/>
          </p:cNvSpPr>
          <p:nvPr/>
        </p:nvSpPr>
        <p:spPr bwMode="auto">
          <a:xfrm flipV="1">
            <a:off x="990600" y="2091267"/>
            <a:ext cx="575226" cy="16932"/>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4" name="Text Box 11"/>
          <p:cNvSpPr txBox="1">
            <a:spLocks noChangeArrowheads="1"/>
          </p:cNvSpPr>
          <p:nvPr/>
        </p:nvSpPr>
        <p:spPr bwMode="auto">
          <a:xfrm>
            <a:off x="8027048" y="1483448"/>
            <a:ext cx="954107"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smtClean="0">
                <a:latin typeface="Times New Roman" pitchFamily="18" charset="0"/>
                <a:cs typeface="Times New Roman" pitchFamily="18" charset="0"/>
              </a:rPr>
              <a:t>high</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memory</a:t>
            </a:r>
            <a:endParaRPr lang="en-US" sz="1800" dirty="0" smtClean="0">
              <a:latin typeface="Times New Roman" pitchFamily="18" charset="0"/>
              <a:cs typeface="Times New Roman" pitchFamily="18" charset="0"/>
            </a:endParaRPr>
          </a:p>
        </p:txBody>
      </p:sp>
      <p:sp>
        <p:nvSpPr>
          <p:cNvPr id="15" name="Rectangle 12"/>
          <p:cNvSpPr>
            <a:spLocks noChangeArrowheads="1"/>
          </p:cNvSpPr>
          <p:nvPr/>
        </p:nvSpPr>
        <p:spPr bwMode="auto">
          <a:xfrm>
            <a:off x="3828014" y="1670726"/>
            <a:ext cx="531813"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src</a:t>
            </a:r>
            <a:endParaRPr kumimoji="1" lang="en-US" sz="1800" b="1">
              <a:latin typeface="Times New Roman" pitchFamily="18" charset="0"/>
              <a:cs typeface="Times New Roman" pitchFamily="18" charset="0"/>
              <a:sym typeface="Symbol" pitchFamily="18" charset="2"/>
            </a:endParaRPr>
          </a:p>
        </p:txBody>
      </p:sp>
      <p:sp>
        <p:nvSpPr>
          <p:cNvPr id="16" name="Line 13"/>
          <p:cNvSpPr>
            <a:spLocks noChangeShapeType="1"/>
          </p:cNvSpPr>
          <p:nvPr/>
        </p:nvSpPr>
        <p:spPr bwMode="auto">
          <a:xfrm>
            <a:off x="7258601" y="1600201"/>
            <a:ext cx="836612"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7" name="Line 14"/>
          <p:cNvSpPr>
            <a:spLocks noChangeShapeType="1"/>
          </p:cNvSpPr>
          <p:nvPr/>
        </p:nvSpPr>
        <p:spPr bwMode="auto">
          <a:xfrm>
            <a:off x="5887001" y="1819672"/>
            <a:ext cx="836612" cy="0"/>
          </a:xfrm>
          <a:prstGeom prst="line">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18" name="Rectangle 15"/>
          <p:cNvSpPr>
            <a:spLocks noChangeArrowheads="1"/>
          </p:cNvSpPr>
          <p:nvPr/>
        </p:nvSpPr>
        <p:spPr bwMode="auto">
          <a:xfrm>
            <a:off x="4439203" y="1670726"/>
            <a:ext cx="1520825" cy="369332"/>
          </a:xfrm>
          <a:prstGeom prst="rect">
            <a:avLst/>
          </a:prstGeom>
          <a:solidFill>
            <a:srgbClr val="0070C0"/>
          </a:solidFill>
          <a:ln w="9525">
            <a:solidFill>
              <a:schemeClr val="tx1"/>
            </a:solidFill>
            <a:miter lim="800000"/>
            <a:headEnd/>
            <a:tailEnd/>
          </a:ln>
        </p:spPr>
        <p:txBody>
          <a:bodyPr anchor="ctr">
            <a:spAutoFit/>
          </a:bodyPr>
          <a:lstStyle/>
          <a:p>
            <a:pPr algn="ctr" eaLnBrk="0" hangingPunct="0">
              <a:spcBef>
                <a:spcPct val="50000"/>
              </a:spcBef>
            </a:pPr>
            <a:r>
              <a:rPr lang="en-US" sz="1800" b="1">
                <a:latin typeface="Times New Roman" pitchFamily="18" charset="0"/>
                <a:cs typeface="Times New Roman" pitchFamily="18" charset="0"/>
              </a:rPr>
              <a:t>buf</a:t>
            </a:r>
            <a:endParaRPr kumimoji="1" lang="en-US" sz="1800" b="1">
              <a:latin typeface="Times New Roman" pitchFamily="18" charset="0"/>
              <a:cs typeface="Times New Roman" pitchFamily="18" charset="0"/>
              <a:sym typeface="Symbol" pitchFamily="18" charset="2"/>
            </a:endParaRPr>
          </a:p>
        </p:txBody>
      </p:sp>
      <p:sp>
        <p:nvSpPr>
          <p:cNvPr id="19" name="Rectangle 16"/>
          <p:cNvSpPr>
            <a:spLocks noChangeArrowheads="1"/>
          </p:cNvSpPr>
          <p:nvPr/>
        </p:nvSpPr>
        <p:spPr bwMode="auto">
          <a:xfrm>
            <a:off x="6392575" y="1670726"/>
            <a:ext cx="1014060"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ret-addr</a:t>
            </a:r>
            <a:endParaRPr kumimoji="1" lang="en-US" sz="1800" b="1">
              <a:latin typeface="Times New Roman" pitchFamily="18" charset="0"/>
              <a:cs typeface="Times New Roman" pitchFamily="18" charset="0"/>
              <a:sym typeface="Symbol" pitchFamily="18" charset="2"/>
            </a:endParaRPr>
          </a:p>
        </p:txBody>
      </p:sp>
      <p:sp>
        <p:nvSpPr>
          <p:cNvPr id="20" name="Rectangle 17"/>
          <p:cNvSpPr>
            <a:spLocks noChangeArrowheads="1"/>
          </p:cNvSpPr>
          <p:nvPr/>
        </p:nvSpPr>
        <p:spPr bwMode="auto">
          <a:xfrm>
            <a:off x="5955140" y="1670726"/>
            <a:ext cx="479619" cy="369332"/>
          </a:xfrm>
          <a:prstGeom prst="rect">
            <a:avLst/>
          </a:prstGeom>
          <a:solidFill>
            <a:srgbClr val="0070C0"/>
          </a:solidFill>
          <a:ln w="9525">
            <a:solidFill>
              <a:schemeClr val="tx1"/>
            </a:solidFill>
            <a:miter lim="800000"/>
            <a:headEnd/>
            <a:tailEnd/>
          </a:ln>
        </p:spPr>
        <p:txBody>
          <a:bodyPr wrap="none" anchor="ctr">
            <a:spAutoFit/>
          </a:bodyPr>
          <a:lstStyle/>
          <a:p>
            <a:pPr algn="ctr" eaLnBrk="0" hangingPunct="0">
              <a:spcBef>
                <a:spcPct val="50000"/>
              </a:spcBef>
            </a:pPr>
            <a:r>
              <a:rPr lang="en-US" sz="1800" b="1">
                <a:latin typeface="Times New Roman" pitchFamily="18" charset="0"/>
                <a:cs typeface="Times New Roman" pitchFamily="18" charset="0"/>
              </a:rPr>
              <a:t>sfp</a:t>
            </a:r>
            <a:endParaRPr kumimoji="1" lang="en-US" sz="1800" b="1">
              <a:latin typeface="Times New Roman" pitchFamily="18" charset="0"/>
              <a:cs typeface="Times New Roman" pitchFamily="18" charset="0"/>
              <a:sym typeface="Symbol" pitchFamily="18" charset="2"/>
            </a:endParaRPr>
          </a:p>
        </p:txBody>
      </p:sp>
      <p:sp>
        <p:nvSpPr>
          <p:cNvPr id="21" name="Text Box 20"/>
          <p:cNvSpPr txBox="1">
            <a:spLocks noChangeArrowheads="1"/>
          </p:cNvSpPr>
          <p:nvPr/>
        </p:nvSpPr>
        <p:spPr bwMode="auto">
          <a:xfrm>
            <a:off x="1655211" y="2610249"/>
            <a:ext cx="1935145"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err="1" smtClean="0">
                <a:latin typeface="Times New Roman" pitchFamily="18" charset="0"/>
                <a:cs typeface="Times New Roman" pitchFamily="18" charset="0"/>
              </a:rPr>
              <a:t>Libsafe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strcpy</a:t>
            </a:r>
            <a:endParaRPr lang="en-US" sz="2400" dirty="0">
              <a:latin typeface="Times New Roman" pitchFamily="18" charset="0"/>
              <a:cs typeface="Times New Roman" pitchFamily="18" charset="0"/>
            </a:endParaRPr>
          </a:p>
        </p:txBody>
      </p:sp>
      <p:sp>
        <p:nvSpPr>
          <p:cNvPr id="22" name="Text Box 21"/>
          <p:cNvSpPr txBox="1">
            <a:spLocks noChangeArrowheads="1"/>
          </p:cNvSpPr>
          <p:nvPr/>
        </p:nvSpPr>
        <p:spPr bwMode="auto">
          <a:xfrm>
            <a:off x="5312003" y="2576910"/>
            <a:ext cx="798616" cy="461665"/>
          </a:xfrm>
          <a:prstGeom prst="rect">
            <a:avLst/>
          </a:prstGeom>
          <a:noFill/>
          <a:ln w="9525">
            <a:noFill/>
            <a:miter lim="800000"/>
            <a:headEnd/>
            <a:tailEnd/>
          </a:ln>
        </p:spPr>
        <p:txBody>
          <a:bodyPr wrap="none">
            <a:spAutoFit/>
          </a:bodyPr>
          <a:lstStyle/>
          <a:p>
            <a:pPr algn="ctr" eaLnBrk="0" hangingPunct="0">
              <a:spcBef>
                <a:spcPct val="50000"/>
              </a:spcBef>
            </a:pPr>
            <a:r>
              <a:rPr lang="en-US" sz="2400">
                <a:latin typeface="Times New Roman" pitchFamily="18" charset="0"/>
                <a:cs typeface="Times New Roman" pitchFamily="18" charset="0"/>
              </a:rPr>
              <a:t>main</a:t>
            </a:r>
          </a:p>
        </p:txBody>
      </p:sp>
      <p:grpSp>
        <p:nvGrpSpPr>
          <p:cNvPr id="3" name="Group 22"/>
          <p:cNvGrpSpPr>
            <a:grpSpLocks/>
          </p:cNvGrpSpPr>
          <p:nvPr/>
        </p:nvGrpSpPr>
        <p:grpSpPr bwMode="auto">
          <a:xfrm>
            <a:off x="1876976" y="2094841"/>
            <a:ext cx="4343400" cy="211137"/>
            <a:chOff x="931" y="3515"/>
            <a:chExt cx="2736" cy="229"/>
          </a:xfrm>
        </p:grpSpPr>
        <p:sp>
          <p:nvSpPr>
            <p:cNvPr id="24" name="Line 23"/>
            <p:cNvSpPr>
              <a:spLocks noChangeShapeType="1"/>
            </p:cNvSpPr>
            <p:nvPr/>
          </p:nvSpPr>
          <p:spPr bwMode="auto">
            <a:xfrm>
              <a:off x="931" y="3515"/>
              <a:ext cx="0" cy="229"/>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5" name="Line 24"/>
            <p:cNvSpPr>
              <a:spLocks noChangeShapeType="1"/>
            </p:cNvSpPr>
            <p:nvPr/>
          </p:nvSpPr>
          <p:spPr bwMode="auto">
            <a:xfrm>
              <a:off x="931" y="3744"/>
              <a:ext cx="2736" cy="0"/>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6" name="Line 25"/>
            <p:cNvSpPr>
              <a:spLocks noChangeShapeType="1"/>
            </p:cNvSpPr>
            <p:nvPr/>
          </p:nvSpPr>
          <p:spPr bwMode="auto">
            <a:xfrm flipV="1">
              <a:off x="3667" y="3515"/>
              <a:ext cx="0" cy="229"/>
            </a:xfrm>
            <a:prstGeom prst="line">
              <a:avLst/>
            </a:prstGeom>
            <a:noFill/>
            <a:ln w="28575">
              <a:solidFill>
                <a:schemeClr val="hlink"/>
              </a:solidFill>
              <a:round/>
              <a:headEnd/>
              <a:tailEnd type="triangle" w="med" len="med"/>
            </a:ln>
          </p:spPr>
          <p:txBody>
            <a:bodyPr wrap="none" anchor="ctr"/>
            <a:lstStyle/>
            <a:p>
              <a:endParaRPr lang="en-US">
                <a:latin typeface="Times New Roman" pitchFamily="18" charset="0"/>
                <a:cs typeface="Times New Roman" pitchFamily="18" charset="0"/>
              </a:endParaRPr>
            </a:p>
          </p:txBody>
        </p:sp>
      </p:grpSp>
      <p:grpSp>
        <p:nvGrpSpPr>
          <p:cNvPr id="5" name="Group 26"/>
          <p:cNvGrpSpPr>
            <a:grpSpLocks/>
          </p:cNvGrpSpPr>
          <p:nvPr/>
        </p:nvGrpSpPr>
        <p:grpSpPr bwMode="auto">
          <a:xfrm flipV="1">
            <a:off x="3066012" y="1295400"/>
            <a:ext cx="1447800" cy="319616"/>
            <a:chOff x="1027" y="3611"/>
            <a:chExt cx="1183" cy="229"/>
          </a:xfrm>
        </p:grpSpPr>
        <p:sp>
          <p:nvSpPr>
            <p:cNvPr id="28" name="Line 27"/>
            <p:cNvSpPr>
              <a:spLocks noChangeShapeType="1"/>
            </p:cNvSpPr>
            <p:nvPr/>
          </p:nvSpPr>
          <p:spPr bwMode="auto">
            <a:xfrm>
              <a:off x="1027" y="3611"/>
              <a:ext cx="0" cy="229"/>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29" name="Line 28"/>
            <p:cNvSpPr>
              <a:spLocks noChangeShapeType="1"/>
            </p:cNvSpPr>
            <p:nvPr/>
          </p:nvSpPr>
          <p:spPr bwMode="auto">
            <a:xfrm>
              <a:off x="1027" y="3840"/>
              <a:ext cx="1181" cy="0"/>
            </a:xfrm>
            <a:prstGeom prst="line">
              <a:avLst/>
            </a:prstGeom>
            <a:noFill/>
            <a:ln w="28575">
              <a:solidFill>
                <a:schemeClr val="hlink"/>
              </a:solidFill>
              <a:round/>
              <a:headEnd/>
              <a:tailEnd/>
            </a:ln>
          </p:spPr>
          <p:txBody>
            <a:bodyPr wrap="none" anchor="ctr"/>
            <a:lstStyle/>
            <a:p>
              <a:endParaRPr lang="en-US">
                <a:latin typeface="Times New Roman" pitchFamily="18" charset="0"/>
                <a:cs typeface="Times New Roman" pitchFamily="18" charset="0"/>
              </a:endParaRPr>
            </a:p>
          </p:txBody>
        </p:sp>
        <p:sp>
          <p:nvSpPr>
            <p:cNvPr id="30" name="Line 29"/>
            <p:cNvSpPr>
              <a:spLocks noChangeShapeType="1"/>
            </p:cNvSpPr>
            <p:nvPr/>
          </p:nvSpPr>
          <p:spPr bwMode="auto">
            <a:xfrm flipV="1">
              <a:off x="2208" y="3611"/>
              <a:ext cx="2" cy="229"/>
            </a:xfrm>
            <a:prstGeom prst="line">
              <a:avLst/>
            </a:prstGeom>
            <a:noFill/>
            <a:ln w="28575">
              <a:solidFill>
                <a:schemeClr val="hlink"/>
              </a:solidFill>
              <a:round/>
              <a:headEnd/>
              <a:tailEnd type="triangle" w="med" len="med"/>
            </a:ln>
          </p:spPr>
          <p:txBody>
            <a:bodyPr wrap="none" anchor="ctr"/>
            <a:lstStyle/>
            <a:p>
              <a:endParaRPr lang="en-US">
                <a:latin typeface="Times New Roman" pitchFamily="18" charset="0"/>
                <a:cs typeface="Times New Roman" pitchFamily="18" charset="0"/>
              </a:endParaRPr>
            </a:p>
          </p:txBody>
        </p:sp>
      </p:grpSp>
      <p:sp>
        <p:nvSpPr>
          <p:cNvPr id="31" name="AutoShape 30"/>
          <p:cNvSpPr>
            <a:spLocks/>
          </p:cNvSpPr>
          <p:nvPr/>
        </p:nvSpPr>
        <p:spPr bwMode="auto">
          <a:xfrm rot="16200000">
            <a:off x="2485188" y="816173"/>
            <a:ext cx="171053" cy="3429001"/>
          </a:xfrm>
          <a:prstGeom prst="leftBrace">
            <a:avLst>
              <a:gd name="adj1" fmla="val 111538"/>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2" name="AutoShape 31"/>
          <p:cNvSpPr>
            <a:spLocks/>
          </p:cNvSpPr>
          <p:nvPr/>
        </p:nvSpPr>
        <p:spPr bwMode="auto">
          <a:xfrm rot="16200000">
            <a:off x="5717139" y="1167211"/>
            <a:ext cx="207963" cy="2763837"/>
          </a:xfrm>
          <a:prstGeom prst="leftBrace">
            <a:avLst>
              <a:gd name="adj1" fmla="val 110751"/>
              <a:gd name="adj2" fmla="val 50000"/>
            </a:avLst>
          </a:prstGeom>
          <a:noFill/>
          <a:ln w="9525">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3" name="Text Box 11"/>
          <p:cNvSpPr txBox="1">
            <a:spLocks noChangeArrowheads="1"/>
          </p:cNvSpPr>
          <p:nvPr/>
        </p:nvSpPr>
        <p:spPr bwMode="auto">
          <a:xfrm>
            <a:off x="102248" y="1498601"/>
            <a:ext cx="954107" cy="535531"/>
          </a:xfrm>
          <a:prstGeom prst="rect">
            <a:avLst/>
          </a:prstGeom>
          <a:noFill/>
          <a:ln w="9525">
            <a:noFill/>
            <a:miter lim="800000"/>
            <a:headEnd/>
            <a:tailEnd/>
          </a:ln>
        </p:spPr>
        <p:txBody>
          <a:bodyPr wrap="none">
            <a:spAutoFit/>
          </a:bodyPr>
          <a:lstStyle/>
          <a:p>
            <a:pPr algn="ctr" eaLnBrk="0" hangingPunct="0">
              <a:lnSpc>
                <a:spcPct val="80000"/>
              </a:lnSpc>
              <a:spcBef>
                <a:spcPct val="50000"/>
              </a:spcBef>
            </a:pPr>
            <a:r>
              <a:rPr lang="en-US" dirty="0" smtClean="0">
                <a:latin typeface="Times New Roman" pitchFamily="18" charset="0"/>
                <a:cs typeface="Times New Roman" pitchFamily="18" charset="0"/>
              </a:rPr>
              <a:t>low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memory</a:t>
            </a:r>
            <a:endParaRPr lang="en-US" sz="1800" dirty="0" smtClean="0">
              <a:latin typeface="Times New Roman" pitchFamily="18" charset="0"/>
              <a:cs typeface="Times New Roman" pitchFamily="18" charset="0"/>
            </a:endParaRPr>
          </a:p>
        </p:txBody>
      </p:sp>
      <p:sp>
        <p:nvSpPr>
          <p:cNvPr id="35" name="Footer Placeholder 34"/>
          <p:cNvSpPr>
            <a:spLocks noGrp="1"/>
          </p:cNvSpPr>
          <p:nvPr>
            <p:ph type="ftr" sz="quarter" idx="11"/>
          </p:nvPr>
        </p:nvSpPr>
        <p:spPr/>
        <p:txBody>
          <a:bodyPr/>
          <a:lstStyle/>
          <a:p>
            <a:r>
              <a:rPr lang="en-US" smtClean="0"/>
              <a:t>FAST-NUCES</a:t>
            </a:r>
            <a:endParaRPr lang="en-US"/>
          </a:p>
        </p:txBody>
      </p:sp>
      <p:pic>
        <p:nvPicPr>
          <p:cNvPr id="36" name="Picture 3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604819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228600"/>
            <a:ext cx="8229600" cy="660400"/>
          </a:xfrm>
        </p:spPr>
        <p:txBody>
          <a:bodyPr>
            <a:noAutofit/>
          </a:bodyPr>
          <a:lstStyle/>
          <a:p>
            <a:r>
              <a:rPr lang="en-US" sz="3600" dirty="0" smtClean="0">
                <a:solidFill>
                  <a:schemeClr val="tx1"/>
                </a:solidFill>
                <a:latin typeface="Times New Roman" pitchFamily="18" charset="0"/>
                <a:cs typeface="Times New Roman" pitchFamily="18" charset="0"/>
              </a:rPr>
              <a:t>More methods …</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1193800"/>
            <a:ext cx="8686800" cy="5562600"/>
          </a:xfrm>
        </p:spPr>
        <p:txBody>
          <a:bodyPr>
            <a:normAutofit/>
          </a:bodyPr>
          <a:lstStyle/>
          <a:p>
            <a:pPr>
              <a:buFont typeface="Wingdings" charset="2"/>
              <a:buChar char="Ø"/>
            </a:pPr>
            <a:r>
              <a:rPr lang="en-US" sz="2800" dirty="0" smtClean="0">
                <a:latin typeface="Times New Roman" pitchFamily="18" charset="0"/>
                <a:cs typeface="Times New Roman" pitchFamily="18" charset="0"/>
              </a:rPr>
              <a:t> </a:t>
            </a:r>
            <a:r>
              <a:rPr lang="en-US" sz="2800" b="1" u="sng" dirty="0" err="1" smtClean="0">
                <a:latin typeface="Times New Roman" pitchFamily="18" charset="0"/>
                <a:cs typeface="Times New Roman" pitchFamily="18" charset="0"/>
              </a:rPr>
              <a:t>StackShield</a:t>
            </a:r>
            <a:endParaRPr lang="en-US" sz="2800" b="1" u="sng" dirty="0" smtClean="0">
              <a:latin typeface="Times New Roman" pitchFamily="18" charset="0"/>
              <a:cs typeface="Times New Roman" pitchFamily="18" charset="0"/>
            </a:endParaRPr>
          </a:p>
          <a:p>
            <a:pPr lvl="1">
              <a:spcBef>
                <a:spcPct val="50000"/>
              </a:spcBef>
              <a:buFont typeface="Wingdings" pitchFamily="2" charset="2"/>
              <a:buChar char="§"/>
            </a:pPr>
            <a:r>
              <a:rPr lang="en-US" dirty="0" smtClean="0">
                <a:latin typeface="Times New Roman" pitchFamily="18" charset="0"/>
                <a:cs typeface="Times New Roman" pitchFamily="18" charset="0"/>
              </a:rPr>
              <a:t>At function prologue, copy return address RET and SFP to “safe” location  (beginning of data segment)</a:t>
            </a:r>
          </a:p>
          <a:p>
            <a:pPr lvl="1">
              <a:spcBef>
                <a:spcPct val="50000"/>
              </a:spcBef>
              <a:buFont typeface="Wingdings" pitchFamily="2" charset="2"/>
              <a:buChar char="§"/>
            </a:pPr>
            <a:r>
              <a:rPr lang="en-US" dirty="0" smtClean="0">
                <a:latin typeface="Times New Roman" pitchFamily="18" charset="0"/>
                <a:cs typeface="Times New Roman" pitchFamily="18" charset="0"/>
              </a:rPr>
              <a:t>Upon return, check that RET and SFP is equal to copy.</a:t>
            </a:r>
          </a:p>
          <a:p>
            <a:pPr lvl="1">
              <a:spcBef>
                <a:spcPct val="50000"/>
              </a:spcBef>
              <a:buFont typeface="Wingdings" pitchFamily="2" charset="2"/>
              <a:buChar char="§"/>
            </a:pPr>
            <a:r>
              <a:rPr lang="en-US" dirty="0" smtClean="0">
                <a:latin typeface="Times New Roman" pitchFamily="18" charset="0"/>
                <a:cs typeface="Times New Roman" pitchFamily="18" charset="0"/>
              </a:rPr>
              <a:t>Implemented as assembler file processor (GCC)</a:t>
            </a:r>
          </a:p>
          <a:p>
            <a:pPr>
              <a:spcBef>
                <a:spcPts val="2640"/>
              </a:spcBef>
              <a:buFont typeface="Wingdings" charset="2"/>
              <a:buChar char="Ø"/>
            </a:pPr>
            <a:r>
              <a:rPr lang="en-US" sz="2800"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Control Flow Integrity</a:t>
            </a:r>
            <a:r>
              <a:rPr lang="en-US" sz="2800" dirty="0" smtClean="0">
                <a:latin typeface="Times New Roman" pitchFamily="18" charset="0"/>
                <a:cs typeface="Times New Roman" pitchFamily="18" charset="0"/>
              </a:rPr>
              <a:t>  (CFI)</a:t>
            </a:r>
          </a:p>
          <a:p>
            <a:pPr lvl="1">
              <a:spcBef>
                <a:spcPct val="50000"/>
              </a:spcBef>
              <a:buFont typeface="Wingdings" pitchFamily="2" charset="2"/>
              <a:buChar char="§"/>
            </a:pPr>
            <a:r>
              <a:rPr lang="en-US" dirty="0" smtClean="0">
                <a:latin typeface="Times New Roman" pitchFamily="18" charset="0"/>
                <a:cs typeface="Times New Roman" pitchFamily="18" charset="0"/>
              </a:rPr>
              <a:t>A combination of static and dynamic checking</a:t>
            </a:r>
          </a:p>
          <a:p>
            <a:pPr lvl="2">
              <a:spcBef>
                <a:spcPct val="50000"/>
              </a:spcBef>
              <a:buFont typeface="Wingdings" pitchFamily="2" charset="2"/>
              <a:buChar char="§"/>
            </a:pPr>
            <a:r>
              <a:rPr lang="en-US" sz="2600" dirty="0" smtClean="0">
                <a:latin typeface="Times New Roman" pitchFamily="18" charset="0"/>
                <a:cs typeface="Times New Roman" pitchFamily="18" charset="0"/>
              </a:rPr>
              <a:t>Statically determine program control flow</a:t>
            </a:r>
          </a:p>
          <a:p>
            <a:pPr lvl="2">
              <a:spcBef>
                <a:spcPct val="50000"/>
              </a:spcBef>
              <a:buFont typeface="Wingdings" pitchFamily="2" charset="2"/>
              <a:buChar char="§"/>
            </a:pPr>
            <a:r>
              <a:rPr lang="en-US" sz="2600" dirty="0" smtClean="0">
                <a:latin typeface="Times New Roman" pitchFamily="18" charset="0"/>
                <a:cs typeface="Times New Roman" pitchFamily="18" charset="0"/>
              </a:rPr>
              <a:t>Dynamically enforce control flow integrity</a:t>
            </a:r>
          </a:p>
          <a:p>
            <a:pPr lvl="1">
              <a:buFont typeface="Wingdings" pitchFamily="2" charset="2"/>
              <a:buChar char="q"/>
            </a:pPr>
            <a:endParaRPr lang="en-US" dirty="0" smtClean="0">
              <a:latin typeface="Times New Roman" pitchFamily="18" charset="0"/>
              <a:cs typeface="Times New Roman" pitchFamily="18" charset="0"/>
            </a:endParaRPr>
          </a:p>
          <a:p>
            <a:pPr>
              <a:buFont typeface="Wingdings" pitchFamily="2" charset="2"/>
              <a:buChar char="q"/>
            </a:pPr>
            <a:endParaRPr lang="en-US" sz="2400" dirty="0" smtClean="0">
              <a:solidFill>
                <a:schemeClr val="bg2"/>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60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76600"/>
            <a:ext cx="8229600" cy="685800"/>
          </a:xfrm>
        </p:spPr>
        <p:txBody>
          <a:bodyPr>
            <a:normAutofit fontScale="90000"/>
          </a:bodyPr>
          <a:lstStyle/>
          <a:p>
            <a:pPr algn="ctr"/>
            <a:r>
              <a:rPr lang="en-US" u="sng" dirty="0" smtClean="0">
                <a:solidFill>
                  <a:schemeClr val="accent1"/>
                </a:solidFill>
                <a:latin typeface="Times New Roman" pitchFamily="18" charset="0"/>
                <a:cs typeface="Times New Roman" pitchFamily="18" charset="0"/>
              </a:rPr>
              <a:t>Advanced Hijacking Attacks</a:t>
            </a:r>
            <a:endParaRPr lang="en-US" u="sng" dirty="0">
              <a:solidFill>
                <a:schemeClr val="accent1"/>
              </a:solidFill>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304800" y="182561"/>
            <a:ext cx="7772400" cy="731839"/>
          </a:xfrm>
        </p:spPr>
        <p:txBody>
          <a:bodyPr>
            <a:normAutofit fontScale="90000"/>
          </a:bodyPr>
          <a:lstStyle/>
          <a:p>
            <a:r>
              <a:rPr lang="en-US" sz="4000" dirty="0" smtClean="0">
                <a:solidFill>
                  <a:schemeClr val="tx1"/>
                </a:solidFill>
                <a:latin typeface="Times New Roman" pitchFamily="18" charset="0"/>
                <a:cs typeface="Times New Roman" pitchFamily="18" charset="0"/>
              </a:rPr>
              <a:t>Example 1:</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B</a:t>
            </a:r>
            <a:r>
              <a:rPr lang="en-US" sz="4000" dirty="0" smtClean="0">
                <a:solidFill>
                  <a:schemeClr val="tx1"/>
                </a:solidFill>
                <a:latin typeface="Times New Roman" pitchFamily="18" charset="0"/>
                <a:cs typeface="Times New Roman" pitchFamily="18" charset="0"/>
              </a:rPr>
              <a:t>uffer </a:t>
            </a:r>
            <a:r>
              <a:rPr lang="en-US" dirty="0" smtClean="0">
                <a:solidFill>
                  <a:schemeClr val="tx1"/>
                </a:solidFill>
                <a:latin typeface="Times New Roman" pitchFamily="18" charset="0"/>
                <a:cs typeface="Times New Roman" pitchFamily="18" charset="0"/>
              </a:rPr>
              <a:t>O</a:t>
            </a:r>
            <a:r>
              <a:rPr lang="en-US" sz="4000" dirty="0" smtClean="0">
                <a:solidFill>
                  <a:schemeClr val="tx1"/>
                </a:solidFill>
                <a:latin typeface="Times New Roman" pitchFamily="18" charset="0"/>
                <a:cs typeface="Times New Roman" pitchFamily="18" charset="0"/>
              </a:rPr>
              <a:t>verflows</a:t>
            </a:r>
          </a:p>
        </p:txBody>
      </p:sp>
      <p:sp>
        <p:nvSpPr>
          <p:cNvPr id="1028" name="Rectangle 3" descr="Rectangle: Click to edit Master text styles&#10;Second level&#10;Third level&#10;Fourth level&#10;Fifth level"/>
          <p:cNvSpPr>
            <a:spLocks noGrp="1" noChangeArrowheads="1"/>
          </p:cNvSpPr>
          <p:nvPr>
            <p:ph type="body" sz="half" idx="1"/>
          </p:nvPr>
        </p:nvSpPr>
        <p:spPr>
          <a:xfrm>
            <a:off x="381001" y="1092200"/>
            <a:ext cx="8177213" cy="5257800"/>
          </a:xfrm>
        </p:spPr>
        <p:txBody>
          <a:bodyPr>
            <a:noAutofit/>
          </a:bodyPr>
          <a:lstStyle/>
          <a:p>
            <a:pPr>
              <a:lnSpc>
                <a:spcPct val="90000"/>
              </a:lnSpc>
              <a:tabLst>
                <a:tab pos="1951038" algn="l"/>
              </a:tabLst>
            </a:pPr>
            <a:r>
              <a:rPr lang="en-US" sz="2400" dirty="0" smtClean="0">
                <a:latin typeface="Times New Roman" pitchFamily="18" charset="0"/>
                <a:cs typeface="Times New Roman" pitchFamily="18" charset="0"/>
              </a:rPr>
              <a:t>Extremely common bug in C/C++ programs.</a:t>
            </a:r>
          </a:p>
          <a:p>
            <a:pPr marL="684213" lvl="1" indent="-227013">
              <a:lnSpc>
                <a:spcPct val="105000"/>
              </a:lnSpc>
              <a:tabLst>
                <a:tab pos="1951038" algn="l"/>
              </a:tabLst>
            </a:pPr>
            <a:r>
              <a:rPr lang="en-US" sz="2000" dirty="0" smtClean="0">
                <a:latin typeface="Times New Roman" pitchFamily="18" charset="0"/>
                <a:cs typeface="Times New Roman" pitchFamily="18" charset="0"/>
              </a:rPr>
              <a:t>First major exploit:  1988 Internet Worm (</a:t>
            </a:r>
            <a:r>
              <a:rPr lang="en-US" sz="2000" dirty="0" err="1" smtClean="0">
                <a:latin typeface="Times New Roman" pitchFamily="18" charset="0"/>
                <a:cs typeface="Times New Roman" pitchFamily="18" charset="0"/>
              </a:rPr>
              <a:t>moris</a:t>
            </a:r>
            <a:r>
              <a:rPr lang="en-US" sz="2000" dirty="0" smtClean="0">
                <a:latin typeface="Times New Roman" pitchFamily="18" charset="0"/>
                <a:cs typeface="Times New Roman" pitchFamily="18" charset="0"/>
              </a:rPr>
              <a:t> worm)</a:t>
            </a:r>
            <a:endParaRPr lang="en-US" sz="2400" dirty="0" smtClean="0">
              <a:latin typeface="Times New Roman" pitchFamily="18" charset="0"/>
              <a:cs typeface="Times New Roman" pitchFamily="18" charset="0"/>
            </a:endParaRPr>
          </a:p>
          <a:p>
            <a:pPr>
              <a:lnSpc>
                <a:spcPct val="90000"/>
              </a:lnSpc>
              <a:spcBef>
                <a:spcPct val="70000"/>
              </a:spcBef>
              <a:tabLst>
                <a:tab pos="1951038" algn="l"/>
              </a:tabLst>
            </a:pPr>
            <a:endParaRPr lang="en-US" sz="2400" dirty="0" smtClean="0">
              <a:latin typeface="Times New Roman" pitchFamily="18" charset="0"/>
              <a:cs typeface="Times New Roman" pitchFamily="18" charset="0"/>
            </a:endParaRPr>
          </a:p>
          <a:p>
            <a:pPr>
              <a:lnSpc>
                <a:spcPct val="90000"/>
              </a:lnSpc>
              <a:spcBef>
                <a:spcPct val="70000"/>
              </a:spcBef>
              <a:tabLst>
                <a:tab pos="1951038" algn="l"/>
              </a:tabLst>
            </a:pPr>
            <a:endParaRPr lang="en-US" sz="2400" dirty="0" smtClean="0">
              <a:latin typeface="Times New Roman" pitchFamily="18" charset="0"/>
              <a:cs typeface="Times New Roman" pitchFamily="18" charset="0"/>
            </a:endParaRPr>
          </a:p>
          <a:p>
            <a:pPr marL="0" indent="0">
              <a:lnSpc>
                <a:spcPct val="90000"/>
              </a:lnSpc>
              <a:spcBef>
                <a:spcPct val="70000"/>
              </a:spcBef>
              <a:buNone/>
              <a:tabLst>
                <a:tab pos="1951038" algn="l"/>
              </a:tabLst>
            </a:pPr>
            <a:endParaRPr lang="en-US" sz="2400" dirty="0" smtClean="0">
              <a:latin typeface="Times New Roman" pitchFamily="18" charset="0"/>
              <a:cs typeface="Times New Roman" pitchFamily="18" charset="0"/>
            </a:endParaRPr>
          </a:p>
        </p:txBody>
      </p:sp>
      <p:graphicFrame>
        <p:nvGraphicFramePr>
          <p:cNvPr id="1026" name="Object 4"/>
          <p:cNvGraphicFramePr>
            <a:graphicFrameLocks noGrp="1" noChangeAspect="1"/>
          </p:cNvGraphicFramePr>
          <p:nvPr>
            <p:ph sz="half" idx="2"/>
            <p:extLst>
              <p:ext uri="{D42A27DB-BD31-4B8C-83A1-F6EECF244321}">
                <p14:modId xmlns:p14="http://schemas.microsoft.com/office/powerpoint/2010/main" val="2110256522"/>
              </p:ext>
            </p:extLst>
          </p:nvPr>
        </p:nvGraphicFramePr>
        <p:xfrm>
          <a:off x="1905000" y="2514601"/>
          <a:ext cx="4267200" cy="3792191"/>
        </p:xfrm>
        <a:graphic>
          <a:graphicData uri="http://schemas.openxmlformats.org/presentationml/2006/ole">
            <mc:AlternateContent xmlns:mc="http://schemas.openxmlformats.org/markup-compatibility/2006">
              <mc:Choice xmlns:v="urn:schemas-microsoft-com:vml" Requires="v">
                <p:oleObj spid="_x0000_s43014" name="Chart" r:id="rId4" imgW="6095905" imgH="4067223" progId="MSGraph.Chart.8">
                  <p:embed followColorScheme="full"/>
                </p:oleObj>
              </mc:Choice>
              <mc:Fallback>
                <p:oleObj name="Chart" r:id="rId4" imgW="6095905" imgH="4067223" progId="MSGraph.Chart.8">
                  <p:embed followColorScheme="full"/>
                  <p:pic>
                    <p:nvPicPr>
                      <p:cNvPr id="0" name="Picture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514601"/>
                        <a:ext cx="4267200" cy="3792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5"/>
          <p:cNvSpPr txBox="1">
            <a:spLocks noChangeArrowheads="1"/>
          </p:cNvSpPr>
          <p:nvPr/>
        </p:nvSpPr>
        <p:spPr bwMode="auto">
          <a:xfrm>
            <a:off x="6322556" y="5010151"/>
            <a:ext cx="2031325" cy="369332"/>
          </a:xfrm>
          <a:prstGeom prst="rect">
            <a:avLst/>
          </a:prstGeom>
          <a:noFill/>
          <a:ln w="9525">
            <a:noFill/>
            <a:miter lim="800000"/>
            <a:headEnd/>
            <a:tailEnd/>
          </a:ln>
        </p:spPr>
        <p:txBody>
          <a:bodyPr wrap="none">
            <a:spAutoFit/>
          </a:bodyPr>
          <a:lstStyle/>
          <a:p>
            <a:pPr algn="ctr" eaLnBrk="0" hangingPunct="0">
              <a:spcBef>
                <a:spcPct val="50000"/>
              </a:spcBef>
            </a:pPr>
            <a:r>
              <a:rPr lang="en-US" sz="1800" dirty="0">
                <a:latin typeface="Times New Roman" pitchFamily="18" charset="0"/>
                <a:cs typeface="Times New Roman" pitchFamily="18" charset="0"/>
              </a:rPr>
              <a:t>Source:  NVD/CVE</a:t>
            </a:r>
          </a:p>
        </p:txBody>
      </p:sp>
      <p:sp>
        <p:nvSpPr>
          <p:cNvPr id="1030" name="Text Box 6"/>
          <p:cNvSpPr txBox="1">
            <a:spLocks noChangeArrowheads="1"/>
          </p:cNvSpPr>
          <p:nvPr/>
        </p:nvSpPr>
        <p:spPr bwMode="auto">
          <a:xfrm>
            <a:off x="6319839" y="3155951"/>
            <a:ext cx="1972015" cy="895630"/>
          </a:xfrm>
          <a:prstGeom prst="rect">
            <a:avLst/>
          </a:prstGeom>
          <a:noFill/>
          <a:ln w="9525">
            <a:noFill/>
            <a:miter lim="800000"/>
            <a:headEnd/>
            <a:tailEnd/>
          </a:ln>
        </p:spPr>
        <p:txBody>
          <a:bodyPr wrap="none">
            <a:spAutoFit/>
          </a:bodyPr>
          <a:lstStyle/>
          <a:p>
            <a:pPr eaLnBrk="0" hangingPunct="0">
              <a:spcBef>
                <a:spcPct val="50000"/>
              </a:spcBef>
              <a:buFont typeface="Symbol" pitchFamily="18" charset="2"/>
              <a:buChar char="»"/>
            </a:pPr>
            <a:r>
              <a:rPr lang="en-US" dirty="0">
                <a:latin typeface="Times New Roman" pitchFamily="18" charset="0"/>
                <a:cs typeface="Times New Roman" pitchFamily="18" charset="0"/>
                <a:sym typeface="Symbol" pitchFamily="18" charset="2"/>
              </a:rPr>
              <a:t>20% of all </a:t>
            </a:r>
            <a:r>
              <a:rPr lang="en-US" dirty="0" err="1">
                <a:latin typeface="Times New Roman" pitchFamily="18" charset="0"/>
                <a:cs typeface="Times New Roman" pitchFamily="18" charset="0"/>
                <a:sym typeface="Symbol" pitchFamily="18" charset="2"/>
              </a:rPr>
              <a:t>vuln</a:t>
            </a:r>
            <a:r>
              <a:rPr lang="en-US" dirty="0">
                <a:latin typeface="Times New Roman" pitchFamily="18" charset="0"/>
                <a:cs typeface="Times New Roman" pitchFamily="18" charset="0"/>
                <a:sym typeface="Symbol" pitchFamily="18" charset="2"/>
              </a:rPr>
              <a:t>.</a:t>
            </a:r>
          </a:p>
          <a:p>
            <a:pPr eaLnBrk="0" hangingPunct="0">
              <a:spcBef>
                <a:spcPct val="90000"/>
              </a:spcBef>
              <a:buFont typeface="Symbol" pitchFamily="18" charset="2"/>
              <a:buNone/>
            </a:pPr>
            <a:r>
              <a:rPr lang="en-US" dirty="0">
                <a:latin typeface="Times New Roman" pitchFamily="18" charset="0"/>
                <a:cs typeface="Times New Roman" pitchFamily="18" charset="0"/>
                <a:sym typeface="Symbol" pitchFamily="18" charset="2"/>
              </a:rPr>
              <a:t>2005-2007:   10%</a:t>
            </a:r>
          </a:p>
        </p:txBody>
      </p:sp>
      <p:pic>
        <p:nvPicPr>
          <p:cNvPr id="7" name="Picture 6"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2293376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Times New Roman" pitchFamily="18" charset="0"/>
                <a:cs typeface="Times New Roman" pitchFamily="18" charset="0"/>
              </a:rPr>
              <a:t>Heap Spray Attacks</a:t>
            </a:r>
            <a:endParaRPr lang="en-US" dirty="0">
              <a:latin typeface="Times New Roman" pitchFamily="18" charset="0"/>
              <a:cs typeface="Times New Roman" pitchFamily="18" charset="0"/>
            </a:endParaRPr>
          </a:p>
        </p:txBody>
      </p:sp>
      <p:sp>
        <p:nvSpPr>
          <p:cNvPr id="5" name="Subtitle 4"/>
          <p:cNvSpPr>
            <a:spLocks noGrp="1"/>
          </p:cNvSpPr>
          <p:nvPr>
            <p:ph type="subTitle" idx="1"/>
          </p:nvPr>
        </p:nvSpPr>
        <p:spPr>
          <a:xfrm>
            <a:off x="609600" y="4343400"/>
            <a:ext cx="8153400" cy="609600"/>
          </a:xfrm>
        </p:spPr>
        <p:txBody>
          <a:bodyPr/>
          <a:lstStyle/>
          <a:p>
            <a:r>
              <a:rPr lang="en-US" dirty="0" smtClean="0">
                <a:solidFill>
                  <a:srgbClr val="000090"/>
                </a:solidFill>
                <a:latin typeface="Times New Roman" pitchFamily="18" charset="0"/>
                <a:cs typeface="Times New Roman" pitchFamily="18" charset="0"/>
              </a:rPr>
              <a:t>A reliable method for exploiting heap overflows</a:t>
            </a:r>
            <a:endParaRPr lang="en-US" dirty="0">
              <a:solidFill>
                <a:srgbClr val="000090"/>
              </a:solidFill>
              <a:latin typeface="Times New Roman" pitchFamily="18" charset="0"/>
              <a:cs typeface="Times New Roman" pitchFamily="18" charset="0"/>
            </a:endParaRPr>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2170755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Heap-based control hijacking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229600" cy="4114800"/>
          </a:xfrm>
        </p:spPr>
        <p:txBody>
          <a:bodyPr>
            <a:normAutofit/>
          </a:bodyPr>
          <a:lstStyle/>
          <a:p>
            <a:r>
              <a:rPr lang="en-US" sz="2400" dirty="0" smtClean="0">
                <a:latin typeface="Times New Roman" pitchFamily="18" charset="0"/>
                <a:cs typeface="Times New Roman" pitchFamily="18" charset="0"/>
              </a:rPr>
              <a:t>Compiler generated function pointers   (e.g.  C++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Suppose   </a:t>
            </a:r>
            <a:r>
              <a:rPr lang="en-US" sz="2400" dirty="0" err="1" smtClean="0">
                <a:latin typeface="Times New Roman" pitchFamily="18" charset="0"/>
                <a:cs typeface="Times New Roman" pitchFamily="18" charset="0"/>
              </a:rPr>
              <a:t>vtable</a:t>
            </a:r>
            <a:r>
              <a:rPr lang="en-US" sz="2400" dirty="0" smtClean="0">
                <a:latin typeface="Times New Roman" pitchFamily="18" charset="0"/>
                <a:cs typeface="Times New Roman" pitchFamily="18" charset="0"/>
              </a:rPr>
              <a:t>   is on the heap next to a string object:</a:t>
            </a:r>
            <a:endParaRPr lang="en-US" sz="2400" dirty="0">
              <a:latin typeface="Times New Roman" pitchFamily="18" charset="0"/>
              <a:cs typeface="Times New Roman" pitchFamily="18" charset="0"/>
            </a:endParaRP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smtClean="0"/>
              <a:t>Object  T</a:t>
            </a:r>
            <a:endParaRPr lang="en-US" sz="2000" dirty="0"/>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FP1</a:t>
            </a:r>
            <a:endParaRPr lang="en-US" sz="1600" dirty="0">
              <a:solidFill>
                <a:schemeClr val="tx1"/>
              </a:solidFill>
            </a:endParaRP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FP3</a:t>
            </a:r>
            <a:endParaRPr lang="en-US" sz="1600" dirty="0">
              <a:solidFill>
                <a:schemeClr val="tx1"/>
              </a:solidFill>
            </a:endParaRPr>
          </a:p>
        </p:txBody>
      </p:sp>
      <p:sp>
        <p:nvSpPr>
          <p:cNvPr id="17" name="TextBox 16"/>
          <p:cNvSpPr txBox="1"/>
          <p:nvPr/>
        </p:nvSpPr>
        <p:spPr>
          <a:xfrm>
            <a:off x="3830694" y="3167824"/>
            <a:ext cx="869149" cy="400110"/>
          </a:xfrm>
          <a:prstGeom prst="rect">
            <a:avLst/>
          </a:prstGeom>
          <a:noFill/>
        </p:spPr>
        <p:txBody>
          <a:bodyPr wrap="none" rtlCol="0">
            <a:spAutoFit/>
          </a:bodyPr>
          <a:lstStyle/>
          <a:p>
            <a:r>
              <a:rPr lang="en-US" sz="2000" dirty="0" err="1" smtClean="0"/>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smtClean="0"/>
              <a:t>method #1</a:t>
            </a:r>
            <a:endParaRPr lang="en-US" dirty="0"/>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smtClean="0"/>
              <a:t>method #2</a:t>
            </a:r>
            <a:endParaRPr lang="en-US" dirty="0"/>
          </a:p>
        </p:txBody>
      </p:sp>
      <p:cxnSp>
        <p:nvCxnSpPr>
          <p:cNvPr id="23" name="Straight Arrow Connector 22"/>
          <p:cNvCxnSpPr>
            <a:endCxn id="24" idx="1"/>
          </p:cNvCxnSpPr>
          <p:nvPr/>
        </p:nvCxnSpPr>
        <p:spPr>
          <a:xfrm>
            <a:off x="4745092" y="3030173"/>
            <a:ext cx="990601" cy="12629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smtClean="0"/>
              <a:t>method #3</a:t>
            </a:r>
            <a:endParaRPr lang="en-US" dirty="0"/>
          </a:p>
        </p:txBody>
      </p:sp>
      <p:cxnSp>
        <p:nvCxnSpPr>
          <p:cNvPr id="32" name="Straight Connector 31"/>
          <p:cNvCxnSpPr/>
          <p:nvPr/>
        </p:nvCxnSpPr>
        <p:spPr>
          <a:xfrm>
            <a:off x="0" y="4495801"/>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smtClean="0">
                <a:solidFill>
                  <a:schemeClr val="tx1"/>
                </a:solidFill>
              </a:rPr>
              <a:t>ptr</a:t>
            </a:r>
            <a:endParaRPr lang="en-US" sz="2000" dirty="0">
              <a:solidFill>
                <a:schemeClr val="tx1"/>
              </a:solidFill>
            </a:endParaRPr>
          </a:p>
        </p:txBody>
      </p:sp>
      <p:sp>
        <p:nvSpPr>
          <p:cNvPr id="67" name="Rectangle 66"/>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sp>
        <p:nvSpPr>
          <p:cNvPr id="68" name="Rectangle 67"/>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a:t>
            </a:r>
            <a:endParaRPr lang="en-US" dirty="0"/>
          </a:p>
        </p:txBody>
      </p:sp>
      <p:sp>
        <p:nvSpPr>
          <p:cNvPr id="70" name="Rectangle 69"/>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72" name="Left Brace 7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p:cNvSpPr txBox="1"/>
            <p:nvPr/>
          </p:nvSpPr>
          <p:spPr>
            <a:xfrm>
              <a:off x="3276600" y="6400800"/>
              <a:ext cx="1069524" cy="369332"/>
            </a:xfrm>
            <a:prstGeom prst="rect">
              <a:avLst/>
            </a:prstGeom>
            <a:noFill/>
          </p:spPr>
          <p:txBody>
            <a:bodyPr wrap="none" rtlCol="0">
              <a:spAutoFit/>
            </a:bodyPr>
            <a:lstStyle/>
            <a:p>
              <a:r>
                <a:rPr lang="en-US" b="1" dirty="0" smtClean="0"/>
                <a:t>object T</a:t>
              </a:r>
              <a:endParaRPr lang="en-US" b="1" dirty="0"/>
            </a:p>
          </p:txBody>
        </p:sp>
      </p:grpSp>
      <p:cxnSp>
        <p:nvCxnSpPr>
          <p:cNvPr id="74" name="Straight Connector 73"/>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cxnSp>
        <p:nvCxnSpPr>
          <p:cNvPr id="77" name="Straight Connector 76"/>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82"/>
          <p:cNvGrpSpPr/>
          <p:nvPr/>
        </p:nvGrpSpPr>
        <p:grpSpPr>
          <a:xfrm>
            <a:off x="3199606" y="6249193"/>
            <a:ext cx="3659188" cy="381795"/>
            <a:chOff x="3199606" y="6249194"/>
            <a:chExt cx="3659188" cy="381794"/>
          </a:xfrm>
        </p:grpSpPr>
        <p:cxnSp>
          <p:nvCxnSpPr>
            <p:cNvPr id="84" name="Straight Arrow Connector 83"/>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Footer Placeholder 41"/>
          <p:cNvSpPr>
            <a:spLocks noGrp="1"/>
          </p:cNvSpPr>
          <p:nvPr>
            <p:ph type="ftr" sz="quarter" idx="11"/>
          </p:nvPr>
        </p:nvSpPr>
        <p:spPr/>
        <p:txBody>
          <a:bodyPr/>
          <a:lstStyle/>
          <a:p>
            <a:r>
              <a:rPr lang="en-US" smtClean="0"/>
              <a:t>FAST-NUCES</a:t>
            </a:r>
            <a:endParaRPr lang="en-US"/>
          </a:p>
        </p:txBody>
      </p:sp>
      <p:pic>
        <p:nvPicPr>
          <p:cNvPr id="43" name="Picture 42"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9786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Heap-based control hijacking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458200" cy="4114800"/>
          </a:xfrm>
        </p:spPr>
        <p:txBody>
          <a:bodyPr>
            <a:normAutofit/>
          </a:bodyPr>
          <a:lstStyle/>
          <a:p>
            <a:r>
              <a:rPr lang="en-US" sz="2400" dirty="0" smtClean="0">
                <a:latin typeface="Times New Roman" pitchFamily="18" charset="0"/>
                <a:cs typeface="Times New Roman" pitchFamily="18" charset="0"/>
              </a:rPr>
              <a:t>Compiler generated function pointers   (e.g.  C++ code)</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After overflow of  </a:t>
            </a:r>
            <a:r>
              <a:rPr lang="en-US" sz="2400" b="1" dirty="0" err="1" smtClean="0">
                <a:latin typeface="Times New Roman" pitchFamily="18" charset="0"/>
                <a:cs typeface="Times New Roman" pitchFamily="18" charset="0"/>
              </a:rPr>
              <a:t>buf</a:t>
            </a:r>
            <a:r>
              <a:rPr lang="en-US" sz="2400" dirty="0" smtClean="0">
                <a:latin typeface="Times New Roman" pitchFamily="18" charset="0"/>
                <a:cs typeface="Times New Roman" pitchFamily="18" charset="0"/>
              </a:rPr>
              <a:t>  we have:</a:t>
            </a:r>
            <a:endParaRPr lang="en-US" sz="2400" dirty="0">
              <a:latin typeface="Times New Roman" pitchFamily="18" charset="0"/>
              <a:cs typeface="Times New Roman" pitchFamily="18" charset="0"/>
            </a:endParaRPr>
          </a:p>
        </p:txBody>
      </p:sp>
      <p:sp>
        <p:nvSpPr>
          <p:cNvPr id="5" name="Rectangle 4"/>
          <p:cNvSpPr/>
          <p:nvPr/>
        </p:nvSpPr>
        <p:spPr>
          <a:xfrm>
            <a:off x="1620892" y="2667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ptr</a:t>
            </a:r>
            <a:endParaRPr lang="en-US" dirty="0">
              <a:solidFill>
                <a:schemeClr val="tx1"/>
              </a:solidFill>
            </a:endParaRPr>
          </a:p>
        </p:txBody>
      </p:sp>
      <p:sp>
        <p:nvSpPr>
          <p:cNvPr id="6" name="Rectangle 5"/>
          <p:cNvSpPr/>
          <p:nvPr/>
        </p:nvSpPr>
        <p:spPr>
          <a:xfrm>
            <a:off x="1620892" y="2971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20892" y="3276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sp>
        <p:nvSpPr>
          <p:cNvPr id="8" name="Rectangle 7"/>
          <p:cNvSpPr/>
          <p:nvPr/>
        </p:nvSpPr>
        <p:spPr>
          <a:xfrm>
            <a:off x="1620892" y="3581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95401" y="3886200"/>
            <a:ext cx="1218795" cy="400110"/>
          </a:xfrm>
          <a:prstGeom prst="rect">
            <a:avLst/>
          </a:prstGeom>
          <a:noFill/>
        </p:spPr>
        <p:txBody>
          <a:bodyPr wrap="none" rtlCol="0">
            <a:spAutoFit/>
          </a:bodyPr>
          <a:lstStyle/>
          <a:p>
            <a:r>
              <a:rPr lang="en-US" sz="2000" dirty="0" smtClean="0"/>
              <a:t>Object  T</a:t>
            </a:r>
            <a:endParaRPr lang="en-US" sz="2000" dirty="0"/>
          </a:p>
        </p:txBody>
      </p:sp>
      <p:cxnSp>
        <p:nvCxnSpPr>
          <p:cNvPr id="11" name="Straight Arrow Connector 10"/>
          <p:cNvCxnSpPr>
            <a:stCxn id="5" idx="3"/>
            <a:endCxn id="12" idx="1"/>
          </p:cNvCxnSpPr>
          <p:nvPr/>
        </p:nvCxnSpPr>
        <p:spPr>
          <a:xfrm flipV="1">
            <a:off x="2459092" y="2438400"/>
            <a:ext cx="14478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06892" y="22860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FP1</a:t>
            </a:r>
            <a:endParaRPr lang="en-US" sz="1600" dirty="0">
              <a:solidFill>
                <a:schemeClr val="tx1"/>
              </a:solidFill>
            </a:endParaRPr>
          </a:p>
        </p:txBody>
      </p:sp>
      <p:sp>
        <p:nvSpPr>
          <p:cNvPr id="13" name="Rectangle 12"/>
          <p:cNvSpPr/>
          <p:nvPr/>
        </p:nvSpPr>
        <p:spPr>
          <a:xfrm>
            <a:off x="3906892" y="2590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FP2</a:t>
            </a:r>
            <a:endParaRPr lang="en-US" dirty="0">
              <a:solidFill>
                <a:schemeClr val="tx1"/>
              </a:solidFill>
            </a:endParaRPr>
          </a:p>
        </p:txBody>
      </p:sp>
      <p:sp>
        <p:nvSpPr>
          <p:cNvPr id="14" name="Rectangle 13"/>
          <p:cNvSpPr/>
          <p:nvPr/>
        </p:nvSpPr>
        <p:spPr>
          <a:xfrm>
            <a:off x="3906892" y="28956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FP3</a:t>
            </a:r>
            <a:endParaRPr lang="en-US" sz="1600" dirty="0">
              <a:solidFill>
                <a:schemeClr val="tx1"/>
              </a:solidFill>
            </a:endParaRPr>
          </a:p>
        </p:txBody>
      </p:sp>
      <p:sp>
        <p:nvSpPr>
          <p:cNvPr id="17" name="TextBox 16"/>
          <p:cNvSpPr txBox="1"/>
          <p:nvPr/>
        </p:nvSpPr>
        <p:spPr>
          <a:xfrm>
            <a:off x="3983094" y="3167824"/>
            <a:ext cx="869149" cy="400110"/>
          </a:xfrm>
          <a:prstGeom prst="rect">
            <a:avLst/>
          </a:prstGeom>
          <a:noFill/>
        </p:spPr>
        <p:txBody>
          <a:bodyPr wrap="none" rtlCol="0">
            <a:spAutoFit/>
          </a:bodyPr>
          <a:lstStyle/>
          <a:p>
            <a:r>
              <a:rPr lang="en-US" sz="2000" dirty="0" err="1" smtClean="0"/>
              <a:t>vtable</a:t>
            </a:r>
            <a:endParaRPr lang="en-US" dirty="0"/>
          </a:p>
        </p:txBody>
      </p:sp>
      <p:cxnSp>
        <p:nvCxnSpPr>
          <p:cNvPr id="19" name="Straight Arrow Connector 18"/>
          <p:cNvCxnSpPr>
            <a:stCxn id="12" idx="3"/>
            <a:endCxn id="20" idx="1"/>
          </p:cNvCxnSpPr>
          <p:nvPr/>
        </p:nvCxnSpPr>
        <p:spPr>
          <a:xfrm flipV="1">
            <a:off x="4745092" y="2318266"/>
            <a:ext cx="990601"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35693" y="2133600"/>
            <a:ext cx="1274708" cy="369332"/>
          </a:xfrm>
          <a:prstGeom prst="rect">
            <a:avLst/>
          </a:prstGeom>
          <a:noFill/>
        </p:spPr>
        <p:txBody>
          <a:bodyPr wrap="none" rtlCol="0">
            <a:spAutoFit/>
          </a:bodyPr>
          <a:lstStyle/>
          <a:p>
            <a:r>
              <a:rPr lang="en-US" dirty="0" smtClean="0"/>
              <a:t>method #1</a:t>
            </a:r>
            <a:endParaRPr lang="en-US" dirty="0"/>
          </a:p>
        </p:txBody>
      </p:sp>
      <p:cxnSp>
        <p:nvCxnSpPr>
          <p:cNvPr id="21" name="Straight Arrow Connector 20"/>
          <p:cNvCxnSpPr>
            <a:stCxn id="13" idx="3"/>
            <a:endCxn id="22" idx="1"/>
          </p:cNvCxnSpPr>
          <p:nvPr/>
        </p:nvCxnSpPr>
        <p:spPr>
          <a:xfrm flipV="1">
            <a:off x="4745092" y="2728762"/>
            <a:ext cx="990601"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35693" y="2544096"/>
            <a:ext cx="1274708" cy="369332"/>
          </a:xfrm>
          <a:prstGeom prst="rect">
            <a:avLst/>
          </a:prstGeom>
          <a:noFill/>
        </p:spPr>
        <p:txBody>
          <a:bodyPr wrap="none" rtlCol="0">
            <a:spAutoFit/>
          </a:bodyPr>
          <a:lstStyle/>
          <a:p>
            <a:r>
              <a:rPr lang="en-US" dirty="0" smtClean="0"/>
              <a:t>method #2</a:t>
            </a:r>
            <a:endParaRPr lang="en-US" dirty="0"/>
          </a:p>
        </p:txBody>
      </p:sp>
      <p:cxnSp>
        <p:nvCxnSpPr>
          <p:cNvPr id="23" name="Straight Arrow Connector 22"/>
          <p:cNvCxnSpPr/>
          <p:nvPr/>
        </p:nvCxnSpPr>
        <p:spPr>
          <a:xfrm>
            <a:off x="4745092" y="3030173"/>
            <a:ext cx="990600" cy="1262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35693" y="2971800"/>
            <a:ext cx="1274708" cy="369332"/>
          </a:xfrm>
          <a:prstGeom prst="rect">
            <a:avLst/>
          </a:prstGeom>
          <a:noFill/>
        </p:spPr>
        <p:txBody>
          <a:bodyPr wrap="none" rtlCol="0">
            <a:spAutoFit/>
          </a:bodyPr>
          <a:lstStyle/>
          <a:p>
            <a:r>
              <a:rPr lang="en-US" dirty="0" smtClean="0"/>
              <a:t>method #3</a:t>
            </a:r>
            <a:endParaRPr lang="en-US" dirty="0"/>
          </a:p>
        </p:txBody>
      </p:sp>
      <p:cxnSp>
        <p:nvCxnSpPr>
          <p:cNvPr id="32" name="Straight Connector 31"/>
          <p:cNvCxnSpPr/>
          <p:nvPr/>
        </p:nvCxnSpPr>
        <p:spPr>
          <a:xfrm>
            <a:off x="0" y="4495801"/>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705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err="1" smtClean="0">
                <a:solidFill>
                  <a:schemeClr val="tx1"/>
                </a:solidFill>
              </a:rPr>
              <a:t>ptr</a:t>
            </a:r>
            <a:endParaRPr lang="en-US" sz="2000" dirty="0">
              <a:solidFill>
                <a:schemeClr val="tx1"/>
              </a:solidFill>
            </a:endParaRPr>
          </a:p>
        </p:txBody>
      </p:sp>
      <p:sp>
        <p:nvSpPr>
          <p:cNvPr id="35" name="Rectangle 34"/>
          <p:cNvSpPr/>
          <p:nvPr/>
        </p:nvSpPr>
        <p:spPr>
          <a:xfrm>
            <a:off x="838200" y="54102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sp>
        <p:nvSpPr>
          <p:cNvPr id="39" name="Rectangle 38"/>
          <p:cNvSpPr/>
          <p:nvPr/>
        </p:nvSpPr>
        <p:spPr>
          <a:xfrm>
            <a:off x="7086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467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tx1"/>
                </a:solidFill>
              </a:rPr>
              <a:t>data</a:t>
            </a:r>
            <a:endParaRPr lang="en-US" dirty="0"/>
          </a:p>
        </p:txBody>
      </p:sp>
      <p:sp>
        <p:nvSpPr>
          <p:cNvPr id="41" name="Rectangle 40"/>
          <p:cNvSpPr/>
          <p:nvPr/>
        </p:nvSpPr>
        <p:spPr>
          <a:xfrm>
            <a:off x="7848600" y="5421868"/>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61"/>
          <p:cNvGrpSpPr/>
          <p:nvPr/>
        </p:nvGrpSpPr>
        <p:grpSpPr>
          <a:xfrm>
            <a:off x="6629400" y="6336264"/>
            <a:ext cx="1676400" cy="445532"/>
            <a:chOff x="2971800" y="6324600"/>
            <a:chExt cx="1676400" cy="445532"/>
          </a:xfrm>
        </p:grpSpPr>
        <p:sp>
          <p:nvSpPr>
            <p:cNvPr id="42" name="Left Brace 4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3276600" y="6400800"/>
              <a:ext cx="1069524" cy="369332"/>
            </a:xfrm>
            <a:prstGeom prst="rect">
              <a:avLst/>
            </a:prstGeom>
            <a:noFill/>
          </p:spPr>
          <p:txBody>
            <a:bodyPr wrap="none" rtlCol="0">
              <a:spAutoFit/>
            </a:bodyPr>
            <a:lstStyle/>
            <a:p>
              <a:r>
                <a:rPr lang="en-US" b="1" dirty="0" smtClean="0"/>
                <a:t>object T</a:t>
              </a:r>
              <a:endParaRPr lang="en-US" b="1" dirty="0"/>
            </a:p>
          </p:txBody>
        </p:sp>
      </p:grpSp>
      <p:cxnSp>
        <p:nvCxnSpPr>
          <p:cNvPr id="37" name="Straight Connector 36"/>
          <p:cNvCxnSpPr/>
          <p:nvPr/>
        </p:nvCxnSpPr>
        <p:spPr>
          <a:xfrm>
            <a:off x="381000" y="5410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7200" y="6246813"/>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8000" y="5410200"/>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cxnSp>
        <p:nvCxnSpPr>
          <p:cNvPr id="46" name="Straight Connector 45"/>
          <p:cNvCxnSpPr/>
          <p:nvPr/>
        </p:nvCxnSpPr>
        <p:spPr>
          <a:xfrm rot="5400000">
            <a:off x="3009900" y="58293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3313905" y="58285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38200" y="5410200"/>
            <a:ext cx="2590800" cy="838200"/>
          </a:xfrm>
          <a:prstGeom prst="rect">
            <a:avLst/>
          </a:prstGeom>
          <a:solidFill>
            <a:srgbClr val="FF0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endCxn id="54" idx="1"/>
          </p:cNvCxnSpPr>
          <p:nvPr/>
        </p:nvCxnSpPr>
        <p:spPr>
          <a:xfrm flipV="1">
            <a:off x="3200400" y="4457701"/>
            <a:ext cx="3657600" cy="9525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858000" y="3962400"/>
            <a:ext cx="1143000" cy="9906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shell</a:t>
            </a:r>
            <a:br>
              <a:rPr lang="en-US" sz="2000" b="1" dirty="0" smtClean="0">
                <a:solidFill>
                  <a:schemeClr val="tx1"/>
                </a:solidFill>
              </a:rPr>
            </a:br>
            <a:r>
              <a:rPr lang="en-US" sz="2000" b="1" dirty="0" smtClean="0">
                <a:solidFill>
                  <a:schemeClr val="tx1"/>
                </a:solidFill>
              </a:rPr>
              <a:t>code</a:t>
            </a:r>
            <a:endParaRPr lang="en-US" sz="2000" b="1" dirty="0">
              <a:solidFill>
                <a:schemeClr val="tx1"/>
              </a:solidFill>
            </a:endParaRPr>
          </a:p>
        </p:txBody>
      </p:sp>
      <p:sp>
        <p:nvSpPr>
          <p:cNvPr id="57" name="Rectangle 56"/>
          <p:cNvSpPr/>
          <p:nvPr/>
        </p:nvSpPr>
        <p:spPr>
          <a:xfrm>
            <a:off x="6705600" y="54218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05400" y="53340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048000" y="54102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69"/>
          <p:cNvGrpSpPr/>
          <p:nvPr/>
        </p:nvGrpSpPr>
        <p:grpSpPr>
          <a:xfrm>
            <a:off x="3199606" y="6249193"/>
            <a:ext cx="3659188" cy="381795"/>
            <a:chOff x="3199606" y="6249194"/>
            <a:chExt cx="3659188" cy="381794"/>
          </a:xfrm>
        </p:grpSpPr>
        <p:cxnSp>
          <p:nvCxnSpPr>
            <p:cNvPr id="65" name="Straight Arrow Connector 64"/>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7" name="Footer Placeholder 46"/>
          <p:cNvSpPr>
            <a:spLocks noGrp="1"/>
          </p:cNvSpPr>
          <p:nvPr>
            <p:ph type="ftr" sz="quarter" idx="11"/>
          </p:nvPr>
        </p:nvSpPr>
        <p:spPr/>
        <p:txBody>
          <a:bodyPr/>
          <a:lstStyle/>
          <a:p>
            <a:r>
              <a:rPr lang="en-US" smtClean="0"/>
              <a:t>FAST-NUCES</a:t>
            </a:r>
            <a:endParaRPr lang="en-US"/>
          </a:p>
        </p:txBody>
      </p:sp>
      <p:pic>
        <p:nvPicPr>
          <p:cNvPr id="49" name="Picture 48"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401003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85800" y="4953000"/>
            <a:ext cx="25908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53200" y="4964668"/>
            <a:ext cx="15240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shellcode</a:t>
            </a:r>
            <a:endParaRPr lang="en-US" sz="2000" b="1" dirty="0">
              <a:solidFill>
                <a:schemeClr val="tx1"/>
              </a:solidFill>
            </a:endParaRPr>
          </a:p>
        </p:txBody>
      </p:sp>
      <p:sp>
        <p:nvSpPr>
          <p:cNvPr id="14" name="Rectangle 13"/>
          <p:cNvSpPr/>
          <p:nvPr/>
        </p:nvSpPr>
        <p:spPr>
          <a:xfrm>
            <a:off x="2895600" y="4953000"/>
            <a:ext cx="1066800" cy="8382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vtable</a:t>
            </a:r>
            <a:endParaRPr lang="en-US" sz="2000" b="1" dirty="0">
              <a:solidFill>
                <a:schemeClr val="tx1"/>
              </a:solidFill>
            </a:endParaRPr>
          </a:p>
        </p:txBody>
      </p:sp>
      <p:sp>
        <p:nvSpPr>
          <p:cNvPr id="21" name="Rectangle 20"/>
          <p:cNvSpPr/>
          <p:nvPr/>
        </p:nvSpPr>
        <p:spPr>
          <a:xfrm>
            <a:off x="1219200" y="1092200"/>
            <a:ext cx="6705600" cy="271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27000"/>
            <a:ext cx="8229600" cy="1143000"/>
          </a:xfrm>
        </p:spPr>
        <p:txBody>
          <a:bodyPr/>
          <a:lstStyle/>
          <a:p>
            <a:pPr algn="l"/>
            <a:r>
              <a:rPr lang="en-US" dirty="0" smtClean="0"/>
              <a:t>	A reliable exploit?   </a:t>
            </a:r>
            <a:endParaRPr lang="en-US" dirty="0"/>
          </a:p>
        </p:txBody>
      </p:sp>
      <p:sp>
        <p:nvSpPr>
          <p:cNvPr id="3" name="Content Placeholder 2"/>
          <p:cNvSpPr>
            <a:spLocks noGrp="1"/>
          </p:cNvSpPr>
          <p:nvPr>
            <p:ph idx="1"/>
          </p:nvPr>
        </p:nvSpPr>
        <p:spPr>
          <a:xfrm>
            <a:off x="381000" y="889000"/>
            <a:ext cx="8229600" cy="5410200"/>
          </a:xfrm>
        </p:spPr>
        <p:txBody>
          <a:bodyPr/>
          <a:lstStyle/>
          <a:p>
            <a:pPr>
              <a:buNone/>
            </a:pPr>
            <a:r>
              <a:rPr lang="en-US" dirty="0" smtClean="0"/>
              <a:t>		</a:t>
            </a:r>
          </a:p>
          <a:p>
            <a:pPr>
              <a:buNone/>
            </a:pPr>
            <a:endParaRPr lang="en-US" sz="2000" dirty="0" smtClean="0"/>
          </a:p>
          <a:p>
            <a:pPr>
              <a:buNone/>
            </a:pPr>
            <a:r>
              <a:rPr lang="en-US" sz="2000" dirty="0" smtClean="0"/>
              <a:t>&lt;SCRIPT language="text/</a:t>
            </a:r>
            <a:r>
              <a:rPr lang="en-US" sz="2000" dirty="0" err="1" smtClean="0"/>
              <a:t>javascript</a:t>
            </a:r>
            <a:r>
              <a:rPr lang="en-US" sz="2000" dirty="0" smtClean="0"/>
              <a:t>"&gt;</a:t>
            </a:r>
          </a:p>
          <a:p>
            <a:pPr>
              <a:buNone/>
            </a:pPr>
            <a:r>
              <a:rPr lang="en-US" sz="2000" dirty="0" smtClean="0"/>
              <a:t>		 </a:t>
            </a:r>
            <a:r>
              <a:rPr lang="en-US" sz="2000" b="1" dirty="0" err="1" smtClean="0">
                <a:solidFill>
                  <a:srgbClr val="C00000"/>
                </a:solidFill>
              </a:rPr>
              <a:t>shellcode</a:t>
            </a:r>
            <a:r>
              <a:rPr lang="en-US" sz="2000" dirty="0" smtClean="0">
                <a:solidFill>
                  <a:srgbClr val="C00000"/>
                </a:solidFill>
              </a:rPr>
              <a:t> = </a:t>
            </a:r>
            <a:r>
              <a:rPr lang="en-US" sz="2000" dirty="0" err="1" smtClean="0">
                <a:solidFill>
                  <a:srgbClr val="C00000"/>
                </a:solidFill>
              </a:rPr>
              <a:t>unescape</a:t>
            </a:r>
            <a:r>
              <a:rPr lang="en-US" sz="2000" dirty="0" smtClean="0">
                <a:solidFill>
                  <a:srgbClr val="C00000"/>
                </a:solidFill>
              </a:rPr>
              <a:t>("%u4343%u4343%...");</a:t>
            </a:r>
          </a:p>
          <a:p>
            <a:pPr>
              <a:buNone/>
            </a:pPr>
            <a:r>
              <a:rPr lang="en-US" sz="2000" dirty="0" smtClean="0">
                <a:solidFill>
                  <a:srgbClr val="C00000"/>
                </a:solidFill>
              </a:rPr>
              <a:t>		</a:t>
            </a:r>
            <a:r>
              <a:rPr lang="en-US" sz="2000" b="1" dirty="0" smtClean="0">
                <a:solidFill>
                  <a:srgbClr val="C00000"/>
                </a:solidFill>
              </a:rPr>
              <a:t>overflow-string</a:t>
            </a:r>
            <a:r>
              <a:rPr lang="en-US" sz="2000" dirty="0" smtClean="0">
                <a:solidFill>
                  <a:srgbClr val="C00000"/>
                </a:solidFill>
              </a:rPr>
              <a:t> = </a:t>
            </a:r>
            <a:r>
              <a:rPr lang="en-US" sz="2000" dirty="0" err="1" smtClean="0">
                <a:solidFill>
                  <a:srgbClr val="C00000"/>
                </a:solidFill>
              </a:rPr>
              <a:t>unescape</a:t>
            </a:r>
            <a:r>
              <a:rPr lang="en-US" sz="2000" dirty="0" smtClean="0">
                <a:solidFill>
                  <a:srgbClr val="C00000"/>
                </a:solidFill>
              </a:rPr>
              <a:t>(“%u2332%u4276%...”);</a:t>
            </a:r>
            <a:endParaRPr lang="en-US" sz="2000" dirty="0" smtClean="0"/>
          </a:p>
          <a:p>
            <a:pPr>
              <a:spcBef>
                <a:spcPts val="1224"/>
              </a:spcBef>
              <a:buNone/>
            </a:pPr>
            <a:r>
              <a:rPr lang="en-US" sz="2000" dirty="0" smtClean="0"/>
              <a:t>		cause-overflow( overflow-string );        // overflow  </a:t>
            </a:r>
            <a:r>
              <a:rPr lang="en-US" sz="2000" dirty="0" err="1" smtClean="0"/>
              <a:t>buf</a:t>
            </a:r>
            <a:r>
              <a:rPr lang="en-US" sz="2000" dirty="0" smtClean="0"/>
              <a:t>[ ]</a:t>
            </a:r>
          </a:p>
          <a:p>
            <a:pPr>
              <a:buNone/>
            </a:pPr>
            <a:r>
              <a:rPr lang="en-US" sz="2000" dirty="0" smtClean="0"/>
              <a:t>		&lt;/SCRIPT&gt;</a:t>
            </a:r>
          </a:p>
          <a:p>
            <a:pPr>
              <a:buNone/>
            </a:pPr>
            <a:endParaRPr lang="en-US" sz="2000" dirty="0" smtClean="0"/>
          </a:p>
          <a:p>
            <a:pPr>
              <a:spcBef>
                <a:spcPts val="0"/>
              </a:spcBef>
              <a:buNone/>
              <a:tabLst>
                <a:tab pos="1371600" algn="l"/>
              </a:tabLst>
            </a:pPr>
            <a:r>
              <a:rPr lang="en-US" sz="2400" dirty="0" smtClean="0"/>
              <a:t>Problem:	attacker does not know where browser </a:t>
            </a:r>
            <a:br>
              <a:rPr lang="en-US" sz="2400" dirty="0" smtClean="0"/>
            </a:br>
            <a:r>
              <a:rPr lang="en-US" sz="2400" dirty="0" smtClean="0"/>
              <a:t>	places </a:t>
            </a:r>
            <a:r>
              <a:rPr lang="en-US" sz="2400" b="1" dirty="0" err="1" smtClean="0"/>
              <a:t>shellcode</a:t>
            </a:r>
            <a:r>
              <a:rPr lang="en-US" sz="2400" dirty="0" smtClean="0"/>
              <a:t> on the heap</a:t>
            </a:r>
            <a:endParaRPr lang="en-US" sz="2400" dirty="0"/>
          </a:p>
        </p:txBody>
      </p:sp>
      <p:sp>
        <p:nvSpPr>
          <p:cNvPr id="6" name="Rectangle 5"/>
          <p:cNvSpPr/>
          <p:nvPr/>
        </p:nvSpPr>
        <p:spPr>
          <a:xfrm>
            <a:off x="685800" y="4953000"/>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rPr>
              <a:t>buf</a:t>
            </a:r>
            <a:r>
              <a:rPr lang="en-US" sz="2000" dirty="0" smtClean="0">
                <a:solidFill>
                  <a:schemeClr val="tx1"/>
                </a:solidFill>
              </a:rPr>
              <a:t>[256]</a:t>
            </a:r>
            <a:endParaRPr lang="en-US" sz="2000" dirty="0">
              <a:solidFill>
                <a:schemeClr val="tx1"/>
              </a:solidFill>
            </a:endParaRPr>
          </a:p>
        </p:txBody>
      </p:sp>
      <p:cxnSp>
        <p:nvCxnSpPr>
          <p:cNvPr id="13" name="Straight Connector 12"/>
          <p:cNvCxnSpPr/>
          <p:nvPr/>
        </p:nvCxnSpPr>
        <p:spPr>
          <a:xfrm>
            <a:off x="228600" y="49530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857500" y="537210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161505" y="5371306"/>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553200" y="4964668"/>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895600" y="4953000"/>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304800" y="5791201"/>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953000" y="4876800"/>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032760" y="4516120"/>
            <a:ext cx="2758440" cy="421640"/>
          </a:xfrm>
          <a:custGeom>
            <a:avLst/>
            <a:gdLst>
              <a:gd name="connsiteX0" fmla="*/ 15240 w 2758440"/>
              <a:gd name="connsiteY0" fmla="*/ 421640 h 421640"/>
              <a:gd name="connsiteX1" fmla="*/ 121920 w 2758440"/>
              <a:gd name="connsiteY1" fmla="*/ 314960 h 421640"/>
              <a:gd name="connsiteX2" fmla="*/ 746760 w 2758440"/>
              <a:gd name="connsiteY2" fmla="*/ 40640 h 421640"/>
              <a:gd name="connsiteX3" fmla="*/ 2270760 w 2758440"/>
              <a:gd name="connsiteY3" fmla="*/ 71120 h 421640"/>
              <a:gd name="connsiteX4" fmla="*/ 2758440 w 2758440"/>
              <a:gd name="connsiteY4" fmla="*/ 86360 h 421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8440" h="421640">
                <a:moveTo>
                  <a:pt x="15240" y="421640"/>
                </a:moveTo>
                <a:cubicBezTo>
                  <a:pt x="7620" y="400050"/>
                  <a:pt x="0" y="378460"/>
                  <a:pt x="121920" y="314960"/>
                </a:cubicBezTo>
                <a:cubicBezTo>
                  <a:pt x="243840" y="251460"/>
                  <a:pt x="388620" y="81280"/>
                  <a:pt x="746760" y="40640"/>
                </a:cubicBezTo>
                <a:cubicBezTo>
                  <a:pt x="1104900" y="0"/>
                  <a:pt x="2270760" y="71120"/>
                  <a:pt x="2270760" y="71120"/>
                </a:cubicBezTo>
                <a:lnTo>
                  <a:pt x="2758440" y="86360"/>
                </a:lnTo>
              </a:path>
            </a:pathLst>
          </a:cu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5791202" y="4419600"/>
            <a:ext cx="569387" cy="369332"/>
          </a:xfrm>
          <a:prstGeom prst="rect">
            <a:avLst/>
          </a:prstGeom>
          <a:noFill/>
        </p:spPr>
        <p:txBody>
          <a:bodyPr wrap="none" rtlCol="0">
            <a:spAutoFit/>
          </a:bodyPr>
          <a:lstStyle/>
          <a:p>
            <a:r>
              <a:rPr lang="en-US" dirty="0" smtClean="0"/>
              <a:t>???</a:t>
            </a:r>
            <a:endParaRPr lang="en-US" dirty="0"/>
          </a:p>
        </p:txBody>
      </p:sp>
      <p:cxnSp>
        <p:nvCxnSpPr>
          <p:cNvPr id="29" name="Straight Connector 28"/>
          <p:cNvCxnSpPr/>
          <p:nvPr/>
        </p:nvCxnSpPr>
        <p:spPr>
          <a:xfrm>
            <a:off x="0" y="4011613"/>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22"/>
          <p:cNvSpPr>
            <a:spLocks noGrp="1"/>
          </p:cNvSpPr>
          <p:nvPr>
            <p:ph type="ftr" sz="quarter" idx="11"/>
          </p:nvPr>
        </p:nvSpPr>
        <p:spPr>
          <a:xfrm>
            <a:off x="762000" y="6172200"/>
            <a:ext cx="3962400" cy="457200"/>
          </a:xfrm>
        </p:spPr>
        <p:txBody>
          <a:bodyPr/>
          <a:lstStyle/>
          <a:p>
            <a:r>
              <a:rPr lang="en-US" dirty="0" smtClean="0"/>
              <a:t>FAST-NUCES</a:t>
            </a:r>
            <a:endParaRPr lang="en-US" dirty="0"/>
          </a:p>
        </p:txBody>
      </p:sp>
      <p:pic>
        <p:nvPicPr>
          <p:cNvPr id="24" name="Picture 23"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4034983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35000"/>
          </a:xfrm>
        </p:spPr>
        <p:txBody>
          <a:bodyPr>
            <a:normAutofit fontScale="90000"/>
          </a:bodyPr>
          <a:lstStyle/>
          <a:p>
            <a:r>
              <a:rPr lang="en-US" dirty="0" smtClean="0">
                <a:solidFill>
                  <a:schemeClr val="tx1"/>
                </a:solidFill>
                <a:latin typeface="Times New Roman" pitchFamily="18" charset="0"/>
                <a:cs typeface="Times New Roman" pitchFamily="18" charset="0"/>
              </a:rPr>
              <a:t>Heap Spraying     </a:t>
            </a:r>
            <a:r>
              <a:rPr lang="en-US" sz="2400" dirty="0" smtClean="0">
                <a:solidFill>
                  <a:schemeClr val="tx1"/>
                </a:solidFill>
                <a:latin typeface="Times New Roman" pitchFamily="18" charset="0"/>
                <a:cs typeface="Times New Roman" pitchFamily="18" charset="0"/>
              </a:rPr>
              <a:t>[</a:t>
            </a:r>
            <a:r>
              <a:rPr lang="en-US" sz="2400" dirty="0" err="1" smtClean="0">
                <a:solidFill>
                  <a:schemeClr val="tx1"/>
                </a:solidFill>
                <a:latin typeface="Times New Roman" pitchFamily="18" charset="0"/>
                <a:cs typeface="Times New Roman" pitchFamily="18" charset="0"/>
              </a:rPr>
              <a:t>SkyLined</a:t>
            </a:r>
            <a:r>
              <a:rPr lang="en-US" sz="2400" dirty="0" smtClean="0">
                <a:solidFill>
                  <a:schemeClr val="tx1"/>
                </a:solidFill>
                <a:latin typeface="Times New Roman" pitchFamily="18" charset="0"/>
                <a:cs typeface="Times New Roman" pitchFamily="18" charset="0"/>
              </a:rPr>
              <a:t> 2004]</a:t>
            </a:r>
            <a:endParaRPr lang="en-US" sz="24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410200"/>
          </a:xfrm>
        </p:spPr>
        <p:txBody>
          <a:bodyPr/>
          <a:lstStyle/>
          <a:p>
            <a:pPr defTabSz="579438">
              <a:spcBef>
                <a:spcPts val="1200"/>
              </a:spcBef>
              <a:buNone/>
              <a:tabLst>
                <a:tab pos="1493838" algn="l"/>
              </a:tabLst>
            </a:pPr>
            <a:r>
              <a:rPr lang="en-US" sz="2400" dirty="0" smtClean="0">
                <a:latin typeface="Times New Roman" pitchFamily="18" charset="0"/>
                <a:cs typeface="Times New Roman" pitchFamily="18" charset="0"/>
              </a:rPr>
              <a:t>Idea:	1. use </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to spray heap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with </a:t>
            </a:r>
            <a:r>
              <a:rPr lang="en-US" sz="2400" dirty="0" err="1" smtClean="0">
                <a:latin typeface="Times New Roman" pitchFamily="18" charset="0"/>
                <a:cs typeface="Times New Roman" pitchFamily="18" charset="0"/>
              </a:rPr>
              <a:t>shellcode</a:t>
            </a:r>
            <a:r>
              <a:rPr lang="en-US" sz="2400"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NOP </a:t>
            </a:r>
            <a:r>
              <a:rPr lang="en-US" sz="2400" dirty="0" smtClean="0">
                <a:latin typeface="Times New Roman" pitchFamily="18" charset="0"/>
                <a:cs typeface="Times New Roman" pitchFamily="18" charset="0"/>
              </a:rPr>
              <a:t>slides)</a:t>
            </a:r>
          </a:p>
          <a:p>
            <a:pPr defTabSz="579438">
              <a:spcBef>
                <a:spcPts val="1200"/>
              </a:spcBef>
              <a:buNone/>
              <a:tabLst>
                <a:tab pos="1493838" algn="l"/>
              </a:tabLst>
            </a:pPr>
            <a:r>
              <a:rPr lang="en-US" sz="2400" dirty="0" smtClean="0">
                <a:latin typeface="Times New Roman" pitchFamily="18" charset="0"/>
                <a:cs typeface="Times New Roman" pitchFamily="18" charset="0"/>
              </a:rPr>
              <a:t>		2. then point </a:t>
            </a:r>
            <a:r>
              <a:rPr lang="en-US" sz="2400" dirty="0" err="1" smtClean="0">
                <a:latin typeface="Times New Roman" pitchFamily="18" charset="0"/>
                <a:cs typeface="Times New Roman" pitchFamily="18" charset="0"/>
              </a:rPr>
              <a:t>vtable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 anywhere in spray area</a:t>
            </a:r>
          </a:p>
        </p:txBody>
      </p:sp>
      <p:grpSp>
        <p:nvGrpSpPr>
          <p:cNvPr id="4" name="Group 43"/>
          <p:cNvGrpSpPr/>
          <p:nvPr/>
        </p:nvGrpSpPr>
        <p:grpSpPr>
          <a:xfrm>
            <a:off x="533400" y="2971800"/>
            <a:ext cx="8386466" cy="3733800"/>
            <a:chOff x="533400" y="3124200"/>
            <a:chExt cx="8386466" cy="3733800"/>
          </a:xfrm>
          <a:solidFill>
            <a:schemeClr val="accent1">
              <a:lumMod val="20000"/>
              <a:lumOff val="80000"/>
            </a:schemeClr>
          </a:solidFill>
        </p:grpSpPr>
        <p:sp>
          <p:nvSpPr>
            <p:cNvPr id="7" name="Rectangle 6"/>
            <p:cNvSpPr/>
            <p:nvPr/>
          </p:nvSpPr>
          <p:spPr>
            <a:xfrm>
              <a:off x="533400" y="3124200"/>
              <a:ext cx="7772400" cy="3733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2819400" y="3352800"/>
              <a:ext cx="5105400" cy="29718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rot="5400000">
              <a:off x="8253658" y="4497391"/>
              <a:ext cx="870751" cy="461665"/>
            </a:xfrm>
            <a:prstGeom prst="rect">
              <a:avLst/>
            </a:prstGeom>
            <a:grpFill/>
          </p:spPr>
          <p:txBody>
            <a:bodyPr wrap="none" rtlCol="0">
              <a:spAutoFit/>
            </a:bodyPr>
            <a:lstStyle/>
            <a:p>
              <a:r>
                <a:rPr lang="en-US" sz="2400" dirty="0" smtClean="0"/>
                <a:t>heap</a:t>
              </a:r>
              <a:endParaRPr lang="en-US" sz="2400" dirty="0"/>
            </a:p>
          </p:txBody>
        </p:sp>
        <p:sp>
          <p:nvSpPr>
            <p:cNvPr id="9" name="Rectangle 8"/>
            <p:cNvSpPr/>
            <p:nvPr/>
          </p:nvSpPr>
          <p:spPr>
            <a:xfrm>
              <a:off x="838200" y="4356866"/>
              <a:ext cx="838200" cy="304800"/>
            </a:xfrm>
            <a:prstGeom prst="rect">
              <a:avLst/>
            </a:prstGeom>
            <a:grp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0" name="Rectangle 9"/>
            <p:cNvSpPr/>
            <p:nvPr/>
          </p:nvSpPr>
          <p:spPr>
            <a:xfrm>
              <a:off x="838200" y="46616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10"/>
            <p:cNvSpPr/>
            <p:nvPr/>
          </p:nvSpPr>
          <p:spPr>
            <a:xfrm>
              <a:off x="838200" y="4966466"/>
              <a:ext cx="838200" cy="3048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2" name="TextBox 11"/>
            <p:cNvSpPr txBox="1"/>
            <p:nvPr/>
          </p:nvSpPr>
          <p:spPr>
            <a:xfrm>
              <a:off x="838200" y="5238691"/>
              <a:ext cx="869149" cy="400110"/>
            </a:xfrm>
            <a:prstGeom prst="rect">
              <a:avLst/>
            </a:prstGeom>
            <a:grpFill/>
          </p:spPr>
          <p:txBody>
            <a:bodyPr wrap="none" rtlCol="0">
              <a:spAutoFit/>
            </a:bodyPr>
            <a:lstStyle/>
            <a:p>
              <a:r>
                <a:rPr lang="en-US" sz="2000" dirty="0" err="1" smtClean="0"/>
                <a:t>vtable</a:t>
              </a:r>
              <a:endParaRPr lang="en-US" dirty="0"/>
            </a:p>
          </p:txBody>
        </p:sp>
        <p:grpSp>
          <p:nvGrpSpPr>
            <p:cNvPr id="5" name="Group 14"/>
            <p:cNvGrpSpPr/>
            <p:nvPr/>
          </p:nvGrpSpPr>
          <p:grpSpPr>
            <a:xfrm>
              <a:off x="3048000" y="3505200"/>
              <a:ext cx="4648200" cy="609600"/>
              <a:chOff x="3048000" y="3505200"/>
              <a:chExt cx="4648200" cy="609600"/>
            </a:xfrm>
            <a:grpFill/>
          </p:grpSpPr>
          <p:sp>
            <p:nvSpPr>
              <p:cNvPr id="13" name="Rectangle 12"/>
              <p:cNvSpPr/>
              <p:nvPr/>
            </p:nvSpPr>
            <p:spPr>
              <a:xfrm>
                <a:off x="3048000" y="3505200"/>
                <a:ext cx="33528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accent3"/>
                    </a:solidFill>
                  </a:rPr>
                  <a:t>NOP  </a:t>
                </a:r>
                <a:r>
                  <a:rPr lang="en-US" sz="2400" dirty="0" smtClean="0">
                    <a:solidFill>
                      <a:schemeClr val="accent3"/>
                    </a:solidFill>
                  </a:rPr>
                  <a:t>slide</a:t>
                </a:r>
                <a:endParaRPr lang="en-US" sz="2400" dirty="0">
                  <a:solidFill>
                    <a:schemeClr val="accent3"/>
                  </a:solidFill>
                </a:endParaRPr>
              </a:p>
            </p:txBody>
          </p:sp>
          <p:sp>
            <p:nvSpPr>
              <p:cNvPr id="14" name="Rectangle 13"/>
              <p:cNvSpPr/>
              <p:nvPr/>
            </p:nvSpPr>
            <p:spPr>
              <a:xfrm>
                <a:off x="6400800" y="3505200"/>
                <a:ext cx="12954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accent3"/>
                    </a:solidFill>
                  </a:rPr>
                  <a:t>shellcode</a:t>
                </a:r>
                <a:endParaRPr lang="en-US" sz="2000" dirty="0">
                  <a:solidFill>
                    <a:schemeClr val="accent3"/>
                  </a:solidFill>
                </a:endParaRPr>
              </a:p>
            </p:txBody>
          </p:sp>
        </p:grpSp>
        <p:grpSp>
          <p:nvGrpSpPr>
            <p:cNvPr id="6" name="Group 23"/>
            <p:cNvGrpSpPr/>
            <p:nvPr/>
          </p:nvGrpSpPr>
          <p:grpSpPr>
            <a:xfrm>
              <a:off x="3048000" y="4419600"/>
              <a:ext cx="1524000" cy="457200"/>
              <a:chOff x="3048000" y="4419600"/>
              <a:chExt cx="1524000" cy="457200"/>
            </a:xfrm>
            <a:grpFill/>
          </p:grpSpPr>
          <p:sp>
            <p:nvSpPr>
              <p:cNvPr id="22" name="Rectangle 21"/>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24"/>
            <p:cNvGrpSpPr/>
            <p:nvPr/>
          </p:nvGrpSpPr>
          <p:grpSpPr>
            <a:xfrm>
              <a:off x="5105400" y="4419600"/>
              <a:ext cx="1524000" cy="457200"/>
              <a:chOff x="3048000" y="4419600"/>
              <a:chExt cx="1524000" cy="457200"/>
            </a:xfrm>
            <a:grpFill/>
          </p:grpSpPr>
          <p:sp>
            <p:nvSpPr>
              <p:cNvPr id="26" name="Rectangle 25"/>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27"/>
            <p:cNvGrpSpPr/>
            <p:nvPr/>
          </p:nvGrpSpPr>
          <p:grpSpPr>
            <a:xfrm>
              <a:off x="3810000" y="5105400"/>
              <a:ext cx="1524000" cy="457200"/>
              <a:chOff x="3048000" y="4419600"/>
              <a:chExt cx="1524000" cy="457200"/>
            </a:xfrm>
            <a:grpFill/>
          </p:grpSpPr>
          <p:sp>
            <p:nvSpPr>
              <p:cNvPr id="29" name="Rectangle 28"/>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0"/>
            <p:cNvGrpSpPr/>
            <p:nvPr/>
          </p:nvGrpSpPr>
          <p:grpSpPr>
            <a:xfrm>
              <a:off x="5943600" y="5105400"/>
              <a:ext cx="1524000" cy="457200"/>
              <a:chOff x="3048000" y="4419600"/>
              <a:chExt cx="1524000" cy="457200"/>
            </a:xfrm>
            <a:grpFill/>
          </p:grpSpPr>
          <p:sp>
            <p:nvSpPr>
              <p:cNvPr id="32" name="Rectangle 31"/>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33"/>
            <p:cNvGrpSpPr/>
            <p:nvPr/>
          </p:nvGrpSpPr>
          <p:grpSpPr>
            <a:xfrm>
              <a:off x="5562600" y="5715000"/>
              <a:ext cx="1524000" cy="457200"/>
              <a:chOff x="3048000" y="4419600"/>
              <a:chExt cx="1524000" cy="457200"/>
            </a:xfrm>
            <a:grpFill/>
          </p:grpSpPr>
          <p:sp>
            <p:nvSpPr>
              <p:cNvPr id="35" name="Rectangle 34"/>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36"/>
            <p:cNvGrpSpPr/>
            <p:nvPr/>
          </p:nvGrpSpPr>
          <p:grpSpPr>
            <a:xfrm>
              <a:off x="3352800" y="5715000"/>
              <a:ext cx="1524000" cy="457200"/>
              <a:chOff x="3048000" y="4419600"/>
              <a:chExt cx="1524000" cy="457200"/>
            </a:xfrm>
            <a:grpFill/>
          </p:grpSpPr>
          <p:sp>
            <p:nvSpPr>
              <p:cNvPr id="38" name="Rectangle 37"/>
              <p:cNvSpPr/>
              <p:nvPr/>
            </p:nvSpPr>
            <p:spPr>
              <a:xfrm>
                <a:off x="3048000" y="4419600"/>
                <a:ext cx="15240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343400" y="4419600"/>
                <a:ext cx="2286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5" name="TextBox 44"/>
          <p:cNvSpPr txBox="1"/>
          <p:nvPr/>
        </p:nvSpPr>
        <p:spPr>
          <a:xfrm>
            <a:off x="4472812" y="6172200"/>
            <a:ext cx="1851789" cy="369332"/>
          </a:xfrm>
          <a:prstGeom prst="rect">
            <a:avLst/>
          </a:prstGeom>
          <a:noFill/>
        </p:spPr>
        <p:txBody>
          <a:bodyPr wrap="none" rtlCol="0">
            <a:spAutoFit/>
          </a:bodyPr>
          <a:lstStyle/>
          <a:p>
            <a:r>
              <a:rPr lang="en-US" dirty="0" smtClean="0"/>
              <a:t>heap spray area</a:t>
            </a:r>
            <a:endParaRPr lang="en-US" dirty="0"/>
          </a:p>
        </p:txBody>
      </p:sp>
      <p:cxnSp>
        <p:nvCxnSpPr>
          <p:cNvPr id="47" name="Straight Arrow Connector 46"/>
          <p:cNvCxnSpPr>
            <a:stCxn id="9" idx="3"/>
          </p:cNvCxnSpPr>
          <p:nvPr/>
        </p:nvCxnSpPr>
        <p:spPr>
          <a:xfrm>
            <a:off x="1676400" y="4356866"/>
            <a:ext cx="2438400" cy="748535"/>
          </a:xfrm>
          <a:prstGeom prst="straightConnector1">
            <a:avLst/>
          </a:prstGeom>
          <a:ln w="3810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905000" y="1168400"/>
            <a:ext cx="6781800" cy="16510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40" name="Footer Placeholder 39"/>
          <p:cNvSpPr>
            <a:spLocks noGrp="1"/>
          </p:cNvSpPr>
          <p:nvPr>
            <p:ph type="ftr" sz="quarter" idx="11"/>
          </p:nvPr>
        </p:nvSpPr>
        <p:spPr/>
        <p:txBody>
          <a:bodyPr/>
          <a:lstStyle/>
          <a:p>
            <a:r>
              <a:rPr lang="en-US" smtClean="0"/>
              <a:t>FAST-NUCES</a:t>
            </a:r>
            <a:endParaRPr lang="en-US"/>
          </a:p>
        </p:txBody>
      </p:sp>
    </p:spTree>
    <p:extLst>
      <p:ext uri="{BB962C8B-B14F-4D97-AF65-F5344CB8AC3E}">
        <p14:creationId xmlns:p14="http://schemas.microsoft.com/office/powerpoint/2010/main" val="13986598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90600" y="2971800"/>
            <a:ext cx="5486400" cy="1524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304800"/>
            <a:ext cx="8458200" cy="609600"/>
          </a:xfrm>
        </p:spPr>
        <p:txBody>
          <a:bodyPr>
            <a:normAutofit fontScale="90000"/>
          </a:bodyPr>
          <a:lstStyle/>
          <a:p>
            <a:r>
              <a:rPr lang="en-US" dirty="0" err="1" smtClean="0">
                <a:solidFill>
                  <a:schemeClr val="tx1"/>
                </a:solidFill>
                <a:latin typeface="Times New Roman" pitchFamily="18" charset="0"/>
                <a:cs typeface="Times New Roman" pitchFamily="18" charset="0"/>
              </a:rPr>
              <a:t>Javascript</a:t>
            </a:r>
            <a:r>
              <a:rPr lang="en-US" dirty="0" smtClean="0">
                <a:solidFill>
                  <a:schemeClr val="tx1"/>
                </a:solidFill>
                <a:latin typeface="Times New Roman" pitchFamily="18" charset="0"/>
                <a:cs typeface="Times New Roman" pitchFamily="18" charset="0"/>
              </a:rPr>
              <a:t> heap spraying</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978399"/>
          </a:xfrm>
        </p:spPr>
        <p:txBody>
          <a:bodyPr>
            <a:normAutofit/>
          </a:bodyPr>
          <a:lstStyle/>
          <a:p>
            <a:pPr>
              <a:buNone/>
            </a:pPr>
            <a:r>
              <a:rPr lang="en-US" sz="2000" dirty="0" smtClean="0">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var</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nop</a:t>
            </a:r>
            <a:r>
              <a:rPr lang="en-US" sz="2000" b="1" dirty="0" smtClean="0">
                <a:solidFill>
                  <a:srgbClr val="002060"/>
                </a:solidFill>
                <a:latin typeface="Courier New" pitchFamily="49" charset="0"/>
                <a:cs typeface="Courier New" pitchFamily="49" charset="0"/>
              </a:rPr>
              <a:t> = </a:t>
            </a:r>
            <a:r>
              <a:rPr lang="en-US" sz="2000" b="1" dirty="0" err="1" smtClean="0">
                <a:solidFill>
                  <a:srgbClr val="002060"/>
                </a:solidFill>
                <a:latin typeface="Courier New" pitchFamily="49" charset="0"/>
                <a:cs typeface="Courier New" pitchFamily="49" charset="0"/>
              </a:rPr>
              <a:t>unescape</a:t>
            </a:r>
            <a:r>
              <a:rPr lang="en-US" sz="2000" b="1" dirty="0" smtClean="0">
                <a:solidFill>
                  <a:srgbClr val="002060"/>
                </a:solidFill>
                <a:latin typeface="Courier New" pitchFamily="49" charset="0"/>
                <a:cs typeface="Courier New" pitchFamily="49" charset="0"/>
              </a:rPr>
              <a:t>(“%u9090%u9090”)</a:t>
            </a:r>
          </a:p>
          <a:p>
            <a:pPr>
              <a:buNone/>
            </a:pPr>
            <a:r>
              <a:rPr lang="en-US" sz="2000" b="1" dirty="0" smtClean="0">
                <a:solidFill>
                  <a:srgbClr val="002060"/>
                </a:solidFill>
                <a:latin typeface="Courier New" pitchFamily="49" charset="0"/>
                <a:cs typeface="Courier New" pitchFamily="49" charset="0"/>
              </a:rPr>
              <a:t>		while (</a:t>
            </a:r>
            <a:r>
              <a:rPr lang="en-US" sz="2000" b="1" dirty="0" err="1" smtClean="0">
                <a:solidFill>
                  <a:srgbClr val="002060"/>
                </a:solidFill>
                <a:latin typeface="Courier New" pitchFamily="49" charset="0"/>
                <a:cs typeface="Courier New" pitchFamily="49" charset="0"/>
              </a:rPr>
              <a:t>nop.length</a:t>
            </a:r>
            <a:r>
              <a:rPr lang="en-US" sz="2000" b="1" dirty="0" smtClean="0">
                <a:solidFill>
                  <a:srgbClr val="002060"/>
                </a:solidFill>
                <a:latin typeface="Courier New" pitchFamily="49" charset="0"/>
                <a:cs typeface="Courier New" pitchFamily="49" charset="0"/>
              </a:rPr>
              <a:t> &lt; 0x100000)  </a:t>
            </a:r>
            <a:r>
              <a:rPr lang="en-US" sz="2000" b="1" dirty="0" err="1" smtClean="0">
                <a:solidFill>
                  <a:srgbClr val="002060"/>
                </a:solidFill>
                <a:latin typeface="Courier New" pitchFamily="49" charset="0"/>
                <a:cs typeface="Courier New" pitchFamily="49" charset="0"/>
              </a:rPr>
              <a:t>nop</a:t>
            </a:r>
            <a:r>
              <a:rPr lang="en-US" sz="2000" b="1" dirty="0" smtClean="0">
                <a:solidFill>
                  <a:srgbClr val="002060"/>
                </a:solidFill>
                <a:latin typeface="Courier New" pitchFamily="49" charset="0"/>
                <a:cs typeface="Courier New" pitchFamily="49" charset="0"/>
              </a:rPr>
              <a:t> += </a:t>
            </a:r>
            <a:r>
              <a:rPr lang="en-US" sz="2000" b="1" dirty="0" err="1" smtClean="0">
                <a:solidFill>
                  <a:srgbClr val="002060"/>
                </a:solidFill>
                <a:latin typeface="Courier New" pitchFamily="49" charset="0"/>
                <a:cs typeface="Courier New" pitchFamily="49" charset="0"/>
              </a:rPr>
              <a:t>nop</a:t>
            </a:r>
            <a:endParaRPr lang="en-US" sz="2000" b="1" dirty="0" smtClean="0">
              <a:solidFill>
                <a:srgbClr val="002060"/>
              </a:solidFill>
              <a:latin typeface="Courier New" pitchFamily="49" charset="0"/>
              <a:cs typeface="Courier New" pitchFamily="49" charset="0"/>
            </a:endParaRPr>
          </a:p>
          <a:p>
            <a:pPr>
              <a:spcBef>
                <a:spcPts val="1800"/>
              </a:spcBef>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var</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shellcode</a:t>
            </a:r>
            <a:r>
              <a:rPr lang="en-US" sz="2000" dirty="0" smtClean="0">
                <a:latin typeface="Courier New" pitchFamily="49" charset="0"/>
                <a:cs typeface="Courier New" pitchFamily="49" charset="0"/>
              </a:rPr>
              <a:t> = </a:t>
            </a:r>
            <a:r>
              <a:rPr lang="en-US" sz="2000" dirty="0" err="1" smtClean="0">
                <a:solidFill>
                  <a:srgbClr val="C00000"/>
                </a:solidFill>
              </a:rPr>
              <a:t>unescape</a:t>
            </a:r>
            <a:r>
              <a:rPr lang="en-US" sz="2000" dirty="0" smtClean="0">
                <a:solidFill>
                  <a:srgbClr val="C00000"/>
                </a:solidFill>
              </a:rPr>
              <a:t>("%u4343%u4343%...");</a:t>
            </a:r>
            <a:endParaRPr lang="en-US" sz="2000" dirty="0" smtClean="0">
              <a:latin typeface="Courier New" pitchFamily="49" charset="0"/>
              <a:cs typeface="Courier New" pitchFamily="49" charset="0"/>
            </a:endParaRPr>
          </a:p>
          <a:p>
            <a:pPr>
              <a:spcBef>
                <a:spcPts val="1800"/>
              </a:spcBef>
              <a:buNone/>
            </a:pP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var</a:t>
            </a:r>
            <a:r>
              <a:rPr lang="en-US" sz="2000" b="1" dirty="0" smtClean="0">
                <a:latin typeface="Courier New" pitchFamily="49" charset="0"/>
                <a:cs typeface="Courier New" pitchFamily="49" charset="0"/>
              </a:rPr>
              <a:t> x = new Array ()</a:t>
            </a:r>
          </a:p>
          <a:p>
            <a:pPr>
              <a:buNone/>
            </a:pPr>
            <a:r>
              <a:rPr lang="en-US" sz="2000" b="1" dirty="0" smtClean="0">
                <a:latin typeface="Courier New" pitchFamily="49" charset="0"/>
                <a:cs typeface="Courier New" pitchFamily="49" charset="0"/>
              </a:rPr>
              <a:t>		for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&lt;1000;  </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a:t>
            </a:r>
          </a:p>
          <a:p>
            <a:pPr>
              <a:buNone/>
            </a:pPr>
            <a:r>
              <a:rPr lang="en-US" sz="2000" b="1" dirty="0" smtClean="0">
                <a:latin typeface="Courier New" pitchFamily="49" charset="0"/>
                <a:cs typeface="Courier New" pitchFamily="49" charset="0"/>
              </a:rPr>
              <a:t>			x[</a:t>
            </a:r>
            <a:r>
              <a:rPr lang="en-US" sz="2000" b="1" dirty="0" err="1" smtClean="0">
                <a:latin typeface="Courier New" pitchFamily="49" charset="0"/>
                <a:cs typeface="Courier New" pitchFamily="49" charset="0"/>
              </a:rPr>
              <a:t>i</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nop</a:t>
            </a:r>
            <a:r>
              <a:rPr lang="en-US" sz="2000" b="1" dirty="0" smtClean="0">
                <a:latin typeface="Courier New" pitchFamily="49" charset="0"/>
                <a:cs typeface="Courier New" pitchFamily="49" charset="0"/>
              </a:rPr>
              <a:t> + </a:t>
            </a:r>
            <a:r>
              <a:rPr lang="en-US" sz="2000" b="1" dirty="0" err="1" smtClean="0">
                <a:latin typeface="Courier New" pitchFamily="49" charset="0"/>
                <a:cs typeface="Courier New" pitchFamily="49" charset="0"/>
              </a:rPr>
              <a:t>shellcode</a:t>
            </a:r>
            <a:r>
              <a:rPr lang="en-US" sz="2000" b="1" dirty="0" smtClean="0">
                <a:latin typeface="Courier New" pitchFamily="49" charset="0"/>
                <a:cs typeface="Courier New" pitchFamily="49" charset="0"/>
              </a:rPr>
              <a:t>;</a:t>
            </a:r>
          </a:p>
          <a:p>
            <a:pPr>
              <a:buNone/>
            </a:pPr>
            <a:r>
              <a:rPr lang="en-US" sz="2000" b="1" dirty="0" smtClean="0">
                <a:latin typeface="Courier New" pitchFamily="49" charset="0"/>
                <a:cs typeface="Courier New" pitchFamily="49" charset="0"/>
              </a:rPr>
              <a:t>		}</a:t>
            </a:r>
          </a:p>
          <a:p>
            <a:pPr>
              <a:buNone/>
            </a:pPr>
            <a:endParaRPr lang="en-US" sz="2000" b="1" dirty="0" smtClean="0">
              <a:latin typeface="Courier New" pitchFamily="49" charset="0"/>
              <a:cs typeface="Courier New" pitchFamily="49" charset="0"/>
            </a:endParaRPr>
          </a:p>
          <a:p>
            <a:endParaRPr lang="en-US" sz="2400" dirty="0" smtClean="0">
              <a:cs typeface="Courier New" pitchFamily="49" charset="0"/>
            </a:endParaRPr>
          </a:p>
          <a:p>
            <a:r>
              <a:rPr lang="en-US" sz="2800" dirty="0" smtClean="0">
                <a:latin typeface="Times New Roman" pitchFamily="18" charset="0"/>
                <a:cs typeface="Times New Roman" pitchFamily="18" charset="0"/>
              </a:rPr>
              <a:t>Pointing  </a:t>
            </a:r>
            <a:r>
              <a:rPr lang="en-US" sz="2800" dirty="0" err="1" smtClean="0">
                <a:latin typeface="Times New Roman" pitchFamily="18" charset="0"/>
                <a:cs typeface="Times New Roman" pitchFamily="18" charset="0"/>
              </a:rPr>
              <a:t>func-ptr</a:t>
            </a:r>
            <a:r>
              <a:rPr lang="en-US" sz="2800" dirty="0" smtClean="0">
                <a:latin typeface="Times New Roman" pitchFamily="18" charset="0"/>
                <a:cs typeface="Times New Roman" pitchFamily="18" charset="0"/>
              </a:rPr>
              <a:t>  almost anywhere in heap will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cause </a:t>
            </a:r>
            <a:r>
              <a:rPr lang="en-US" sz="2800" dirty="0" err="1" smtClean="0">
                <a:latin typeface="Times New Roman" pitchFamily="18" charset="0"/>
                <a:cs typeface="Times New Roman" pitchFamily="18" charset="0"/>
              </a:rPr>
              <a:t>shellcode</a:t>
            </a:r>
            <a:r>
              <a:rPr lang="en-US" sz="2800" dirty="0" smtClean="0">
                <a:latin typeface="Times New Roman" pitchFamily="18" charset="0"/>
                <a:cs typeface="Times New Roman" pitchFamily="18" charset="0"/>
              </a:rPr>
              <a:t> to execute.</a:t>
            </a:r>
            <a:endParaRPr lang="en-US" sz="33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3927392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84200"/>
          </a:xfrm>
        </p:spPr>
        <p:txBody>
          <a:bodyPr>
            <a:normAutofit fontScale="90000"/>
          </a:bodyPr>
          <a:lstStyle/>
          <a:p>
            <a:r>
              <a:rPr lang="en-US" dirty="0" smtClean="0">
                <a:solidFill>
                  <a:schemeClr val="tx1"/>
                </a:solidFill>
                <a:latin typeface="Times New Roman" pitchFamily="18" charset="0"/>
                <a:cs typeface="Times New Roman" pitchFamily="18" charset="0"/>
              </a:rPr>
              <a:t>Vulnerable buffer placement</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3100" dirty="0" smtClean="0">
                <a:latin typeface="Times New Roman" pitchFamily="18" charset="0"/>
                <a:cs typeface="Times New Roman" pitchFamily="18" charset="0"/>
              </a:rPr>
              <a:t>Placing vulnerable   </a:t>
            </a:r>
            <a:r>
              <a:rPr lang="en-US" sz="3100" b="1" dirty="0" err="1" smtClean="0">
                <a:latin typeface="Times New Roman" pitchFamily="18" charset="0"/>
                <a:cs typeface="Times New Roman" pitchFamily="18" charset="0"/>
              </a:rPr>
              <a:t>buf</a:t>
            </a:r>
            <a:r>
              <a:rPr lang="en-US" sz="3100" b="1" dirty="0" smtClean="0">
                <a:latin typeface="Times New Roman" pitchFamily="18" charset="0"/>
                <a:cs typeface="Times New Roman" pitchFamily="18" charset="0"/>
              </a:rPr>
              <a:t>[256]</a:t>
            </a:r>
            <a:r>
              <a:rPr lang="en-US" sz="3100" dirty="0" smtClean="0">
                <a:latin typeface="Times New Roman" pitchFamily="18" charset="0"/>
                <a:cs typeface="Times New Roman" pitchFamily="18" charset="0"/>
              </a:rPr>
              <a:t>   next to object O:</a:t>
            </a:r>
          </a:p>
          <a:p>
            <a:pPr marL="685800" lvl="1" indent="-334963">
              <a:spcBef>
                <a:spcPts val="1200"/>
              </a:spcBef>
            </a:pPr>
            <a:r>
              <a:rPr lang="en-US" dirty="0" smtClean="0">
                <a:latin typeface="Times New Roman" pitchFamily="18" charset="0"/>
                <a:cs typeface="Times New Roman" pitchFamily="18" charset="0"/>
              </a:rPr>
              <a:t>By sequence of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allocations and frees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make heap look as follows:</a:t>
            </a: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1200"/>
              </a:spcBef>
            </a:pPr>
            <a:endParaRPr lang="en-US" sz="2800" dirty="0" smtClean="0">
              <a:latin typeface="Times New Roman" pitchFamily="18" charset="0"/>
              <a:cs typeface="Times New Roman" pitchFamily="18" charset="0"/>
            </a:endParaRPr>
          </a:p>
          <a:p>
            <a:pPr marL="685800" lvl="1" indent="-334963">
              <a:spcBef>
                <a:spcPts val="4000"/>
              </a:spcBef>
            </a:pPr>
            <a:r>
              <a:rPr lang="en-US" dirty="0" smtClean="0">
                <a:latin typeface="Times New Roman" pitchFamily="18" charset="0"/>
                <a:cs typeface="Times New Roman" pitchFamily="18" charset="0"/>
              </a:rPr>
              <a:t>Allocate </a:t>
            </a:r>
            <a:r>
              <a:rPr lang="en-US" dirty="0" err="1" smtClean="0">
                <a:latin typeface="Times New Roman" pitchFamily="18" charset="0"/>
                <a:cs typeface="Times New Roman" pitchFamily="18" charset="0"/>
              </a:rPr>
              <a:t>vuln</a:t>
            </a:r>
            <a:r>
              <a:rPr lang="en-US" dirty="0" smtClean="0">
                <a:latin typeface="Times New Roman" pitchFamily="18" charset="0"/>
                <a:cs typeface="Times New Roman" pitchFamily="18" charset="0"/>
              </a:rPr>
              <a:t>. buffer in </a:t>
            </a:r>
            <a:r>
              <a:rPr lang="en-US" dirty="0" err="1" smtClean="0">
                <a:latin typeface="Times New Roman" pitchFamily="18" charset="0"/>
                <a:cs typeface="Times New Roman" pitchFamily="18" charset="0"/>
              </a:rPr>
              <a:t>Javascript</a:t>
            </a:r>
            <a:r>
              <a:rPr lang="en-US" dirty="0" smtClean="0">
                <a:latin typeface="Times New Roman" pitchFamily="18" charset="0"/>
                <a:cs typeface="Times New Roman" pitchFamily="18" charset="0"/>
              </a:rPr>
              <a:t> and cause overflow</a:t>
            </a:r>
          </a:p>
          <a:p>
            <a:pPr marL="685800" lvl="1" indent="-334963">
              <a:spcBef>
                <a:spcPts val="2400"/>
              </a:spcBef>
            </a:pPr>
            <a:r>
              <a:rPr lang="en-US" dirty="0" smtClean="0">
                <a:latin typeface="Times New Roman" pitchFamily="18" charset="0"/>
                <a:cs typeface="Times New Roman" pitchFamily="18" charset="0"/>
              </a:rPr>
              <a:t>Successfully used against a Safari PCRE overflow </a:t>
            </a:r>
            <a:r>
              <a:rPr lang="en-US" sz="1800" dirty="0" smtClean="0">
                <a:latin typeface="Times New Roman" pitchFamily="18" charset="0"/>
                <a:cs typeface="Times New Roman" pitchFamily="18" charset="0"/>
              </a:rPr>
              <a:t>[DHM’08]</a:t>
            </a:r>
            <a:endParaRPr lang="en-US" dirty="0">
              <a:latin typeface="Times New Roman" pitchFamily="18" charset="0"/>
              <a:cs typeface="Times New Roman" pitchFamily="18" charset="0"/>
            </a:endParaRPr>
          </a:p>
        </p:txBody>
      </p:sp>
      <p:grpSp>
        <p:nvGrpSpPr>
          <p:cNvPr id="4" name="Group 48"/>
          <p:cNvGrpSpPr/>
          <p:nvPr/>
        </p:nvGrpSpPr>
        <p:grpSpPr>
          <a:xfrm>
            <a:off x="914400" y="2717800"/>
            <a:ext cx="7848600" cy="2274332"/>
            <a:chOff x="304800" y="2971800"/>
            <a:chExt cx="7848600" cy="2274332"/>
          </a:xfrm>
        </p:grpSpPr>
        <p:cxnSp>
          <p:nvCxnSpPr>
            <p:cNvPr id="5" name="Straight Connector 4"/>
            <p:cNvCxnSpPr/>
            <p:nvPr/>
          </p:nvCxnSpPr>
          <p:spPr>
            <a:xfrm flipV="1">
              <a:off x="762000" y="3645932"/>
              <a:ext cx="7391400" cy="1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38200" y="4331732"/>
              <a:ext cx="7315200" cy="1008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192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812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146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766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810000" y="3657600"/>
              <a:ext cx="762000" cy="685800"/>
            </a:xfrm>
            <a:prstGeom prst="rect">
              <a:avLst/>
            </a:prstGeom>
            <a:blipFill>
              <a:blip r:embed="rId3"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5720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1054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674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400800" y="3657600"/>
              <a:ext cx="762000" cy="6858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162800" y="3657600"/>
              <a:ext cx="533400" cy="685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581400" y="4876800"/>
              <a:ext cx="1107996" cy="369332"/>
            </a:xfrm>
            <a:prstGeom prst="rect">
              <a:avLst/>
            </a:prstGeom>
            <a:noFill/>
            <a:ln>
              <a:solidFill>
                <a:schemeClr val="accent2">
                  <a:lumMod val="40000"/>
                  <a:lumOff val="60000"/>
                </a:schemeClr>
              </a:solidFill>
            </a:ln>
          </p:spPr>
          <p:txBody>
            <a:bodyPr wrap="none" rtlCol="0">
              <a:spAutoFit/>
            </a:bodyPr>
            <a:lstStyle/>
            <a:p>
              <a:r>
                <a:rPr lang="en-US" b="1" dirty="0" smtClean="0"/>
                <a:t>object O</a:t>
              </a:r>
              <a:endParaRPr lang="en-US" b="1" dirty="0"/>
            </a:p>
          </p:txBody>
        </p:sp>
        <p:cxnSp>
          <p:nvCxnSpPr>
            <p:cNvPr id="24" name="Straight Arrow Connector 23"/>
            <p:cNvCxnSpPr/>
            <p:nvPr/>
          </p:nvCxnSpPr>
          <p:spPr>
            <a:xfrm rot="10800000">
              <a:off x="2362200" y="4419600"/>
              <a:ext cx="1143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3" idx="2"/>
            </p:cNvCxnSpPr>
            <p:nvPr/>
          </p:nvCxnSpPr>
          <p:spPr>
            <a:xfrm rot="16200000" flipV="1">
              <a:off x="3409950" y="4476750"/>
              <a:ext cx="53340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2"/>
            </p:cNvCxnSpPr>
            <p:nvPr/>
          </p:nvCxnSpPr>
          <p:spPr>
            <a:xfrm rot="5400000" flipH="1" flipV="1">
              <a:off x="4324350" y="4362450"/>
              <a:ext cx="533400" cy="4953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7" idx="2"/>
            </p:cNvCxnSpPr>
            <p:nvPr/>
          </p:nvCxnSpPr>
          <p:spPr>
            <a:xfrm flipV="1">
              <a:off x="4648200" y="4343400"/>
              <a:ext cx="14859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800600" y="4419600"/>
              <a:ext cx="25908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7600" y="2971800"/>
              <a:ext cx="1402948" cy="369332"/>
            </a:xfrm>
            <a:prstGeom prst="rect">
              <a:avLst/>
            </a:prstGeom>
            <a:noFill/>
            <a:ln>
              <a:solidFill>
                <a:schemeClr val="accent2">
                  <a:lumMod val="40000"/>
                  <a:lumOff val="60000"/>
                </a:schemeClr>
              </a:solidFill>
            </a:ln>
          </p:spPr>
          <p:txBody>
            <a:bodyPr wrap="none" rtlCol="0">
              <a:spAutoFit/>
            </a:bodyPr>
            <a:lstStyle/>
            <a:p>
              <a:r>
                <a:rPr lang="en-US" b="1" dirty="0" smtClean="0"/>
                <a:t>free blocks</a:t>
              </a:r>
              <a:endParaRPr lang="en-US" b="1" dirty="0"/>
            </a:p>
          </p:txBody>
        </p:sp>
        <p:cxnSp>
          <p:nvCxnSpPr>
            <p:cNvPr id="35" name="Straight Arrow Connector 34"/>
            <p:cNvCxnSpPr>
              <a:stCxn id="33" idx="1"/>
              <a:endCxn id="7" idx="0"/>
            </p:cNvCxnSpPr>
            <p:nvPr/>
          </p:nvCxnSpPr>
          <p:spPr>
            <a:xfrm flipH="1">
              <a:off x="1600200" y="3156466"/>
              <a:ext cx="2057400" cy="5011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0"/>
            </p:cNvCxnSpPr>
            <p:nvPr/>
          </p:nvCxnSpPr>
          <p:spPr>
            <a:xfrm rot="10800000" flipV="1">
              <a:off x="2895600" y="3264932"/>
              <a:ext cx="914400" cy="3926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14" idx="0"/>
            </p:cNvCxnSpPr>
            <p:nvPr/>
          </p:nvCxnSpPr>
          <p:spPr>
            <a:xfrm flipH="1">
              <a:off x="4191000" y="3341132"/>
              <a:ext cx="168074"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6" idx="0"/>
            </p:cNvCxnSpPr>
            <p:nvPr/>
          </p:nvCxnSpPr>
          <p:spPr>
            <a:xfrm>
              <a:off x="4648200" y="3341132"/>
              <a:ext cx="838200" cy="3164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5105400" y="3188732"/>
              <a:ext cx="1676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04800" y="3810000"/>
              <a:ext cx="697627" cy="369332"/>
            </a:xfrm>
            <a:prstGeom prst="rect">
              <a:avLst/>
            </a:prstGeom>
            <a:noFill/>
          </p:spPr>
          <p:txBody>
            <a:bodyPr wrap="none" rtlCol="0">
              <a:spAutoFit/>
            </a:bodyPr>
            <a:lstStyle/>
            <a:p>
              <a:r>
                <a:rPr lang="en-US" dirty="0" smtClean="0"/>
                <a:t>heap</a:t>
              </a:r>
              <a:endParaRPr lang="en-US" dirty="0"/>
            </a:p>
          </p:txBody>
        </p:sp>
      </p:grpSp>
      <p:grpSp>
        <p:nvGrpSpPr>
          <p:cNvPr id="9" name="Group 51"/>
          <p:cNvGrpSpPr/>
          <p:nvPr/>
        </p:nvGrpSpPr>
        <p:grpSpPr>
          <a:xfrm>
            <a:off x="4419600" y="3407172"/>
            <a:ext cx="1066800" cy="685800"/>
            <a:chOff x="3810000" y="3657600"/>
            <a:chExt cx="1066800" cy="685800"/>
          </a:xfrm>
        </p:grpSpPr>
        <p:sp>
          <p:nvSpPr>
            <p:cNvPr id="48" name="Rectangle 47"/>
            <p:cNvSpPr/>
            <p:nvPr/>
          </p:nvSpPr>
          <p:spPr>
            <a:xfrm>
              <a:off x="3810000" y="3657600"/>
              <a:ext cx="76200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p:nvPr/>
          </p:nvCxnSpPr>
          <p:spPr>
            <a:xfrm>
              <a:off x="4114800" y="3962400"/>
              <a:ext cx="762000" cy="158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Footer Placeholder 35"/>
          <p:cNvSpPr>
            <a:spLocks noGrp="1"/>
          </p:cNvSpPr>
          <p:nvPr>
            <p:ph type="ftr" sz="quarter" idx="11"/>
          </p:nvPr>
        </p:nvSpPr>
        <p:spPr/>
        <p:txBody>
          <a:bodyPr/>
          <a:lstStyle/>
          <a:p>
            <a:r>
              <a:rPr lang="en-US" smtClean="0"/>
              <a:t>FAST-NUCES</a:t>
            </a:r>
            <a:endParaRPr lang="en-US"/>
          </a:p>
        </p:txBody>
      </p:sp>
      <p:pic>
        <p:nvPicPr>
          <p:cNvPr id="34" name="Picture 3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03610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772400" cy="655638"/>
          </a:xfrm>
        </p:spPr>
        <p:txBody>
          <a:bodyPr>
            <a:normAutofit fontScale="90000"/>
          </a:bodyPr>
          <a:lstStyle/>
          <a:p>
            <a:r>
              <a:rPr lang="en-US" dirty="0" smtClean="0">
                <a:solidFill>
                  <a:schemeClr val="tx1"/>
                </a:solidFill>
                <a:latin typeface="Times New Roman" pitchFamily="18" charset="0"/>
                <a:cs typeface="Times New Roman" pitchFamily="18" charset="0"/>
              </a:rPr>
              <a:t>Many heap spray exploits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4800600"/>
            <a:ext cx="8610600" cy="1752600"/>
          </a:xfrm>
        </p:spPr>
        <p:txBody>
          <a:bodyPr>
            <a:noAutofit/>
          </a:bodyPr>
          <a:lstStyle/>
          <a:p>
            <a:r>
              <a:rPr lang="en-US" sz="2400" dirty="0" smtClean="0">
                <a:latin typeface="Times New Roman" pitchFamily="18" charset="0"/>
                <a:cs typeface="Times New Roman" pitchFamily="18" charset="0"/>
              </a:rPr>
              <a:t>Improvements:     Heap </a:t>
            </a:r>
            <a:r>
              <a:rPr lang="en-US" sz="2400" dirty="0" err="1" smtClean="0">
                <a:latin typeface="Times New Roman" pitchFamily="18" charset="0"/>
                <a:cs typeface="Times New Roman" pitchFamily="18" charset="0"/>
              </a:rPr>
              <a:t>Feng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Shui</a:t>
            </a:r>
            <a:r>
              <a:rPr lang="en-US" sz="24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[S’07]</a:t>
            </a:r>
          </a:p>
          <a:p>
            <a:pPr lvl="1"/>
            <a:r>
              <a:rPr lang="en-US" sz="2400" dirty="0" smtClean="0">
                <a:latin typeface="Times New Roman" pitchFamily="18" charset="0"/>
                <a:cs typeface="Times New Roman" pitchFamily="18" charset="0"/>
              </a:rPr>
              <a:t>Reliable heap exploits </a:t>
            </a:r>
            <a:r>
              <a:rPr lang="en-US" sz="2400" b="1" dirty="0" smtClean="0">
                <a:latin typeface="Times New Roman" pitchFamily="18" charset="0"/>
                <a:cs typeface="Times New Roman" pitchFamily="18" charset="0"/>
              </a:rPr>
              <a:t>on IE </a:t>
            </a:r>
            <a:r>
              <a:rPr lang="en-US" sz="2400" dirty="0" smtClean="0">
                <a:latin typeface="Times New Roman" pitchFamily="18" charset="0"/>
                <a:cs typeface="Times New Roman" pitchFamily="18" charset="0"/>
              </a:rPr>
              <a:t>without spraying</a:t>
            </a:r>
          </a:p>
          <a:p>
            <a:pPr lvl="1">
              <a:spcBef>
                <a:spcPts val="0"/>
              </a:spcBef>
            </a:pPr>
            <a:r>
              <a:rPr lang="en-US" sz="2400" dirty="0" smtClean="0">
                <a:latin typeface="Times New Roman" pitchFamily="18" charset="0"/>
                <a:cs typeface="Times New Roman" pitchFamily="18" charset="0"/>
              </a:rPr>
              <a:t>Gives attacker full control of  IE heap  from </a:t>
            </a:r>
            <a:r>
              <a:rPr lang="en-US" sz="2400" dirty="0" err="1" smtClean="0">
                <a:latin typeface="Times New Roman" pitchFamily="18" charset="0"/>
                <a:cs typeface="Times New Roman" pitchFamily="18" charset="0"/>
              </a:rPr>
              <a:t>Javascript</a:t>
            </a:r>
            <a:endParaRPr lang="en-US" sz="2400" dirty="0">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cstate="print"/>
          <a:srcRect l="24531" t="23946" r="29688" b="25986"/>
          <a:stretch>
            <a:fillRect/>
          </a:stretch>
        </p:blipFill>
        <p:spPr bwMode="auto">
          <a:xfrm>
            <a:off x="1783080" y="1295400"/>
            <a:ext cx="4465320" cy="3505200"/>
          </a:xfrm>
          <a:prstGeom prst="rect">
            <a:avLst/>
          </a:prstGeom>
          <a:noFill/>
          <a:ln w="9525">
            <a:noFill/>
            <a:miter lim="800000"/>
            <a:headEnd/>
            <a:tailEnd/>
          </a:ln>
          <a:effectLst/>
        </p:spPr>
      </p:pic>
      <p:sp>
        <p:nvSpPr>
          <p:cNvPr id="5" name="TextBox 4"/>
          <p:cNvSpPr txBox="1"/>
          <p:nvPr/>
        </p:nvSpPr>
        <p:spPr>
          <a:xfrm>
            <a:off x="6781800" y="1447800"/>
            <a:ext cx="1056700" cy="369332"/>
          </a:xfrm>
          <a:prstGeom prst="rect">
            <a:avLst/>
          </a:prstGeom>
          <a:noFill/>
        </p:spPr>
        <p:txBody>
          <a:bodyPr wrap="none" rtlCol="0">
            <a:spAutoFit/>
          </a:bodyPr>
          <a:lstStyle/>
          <a:p>
            <a:r>
              <a:rPr lang="en-US" dirty="0" smtClean="0"/>
              <a:t>[RLZ’08]</a:t>
            </a:r>
            <a:endParaRPr lang="en-US" dirty="0"/>
          </a:p>
        </p:txBody>
      </p:sp>
      <p:sp>
        <p:nvSpPr>
          <p:cNvPr id="7" name="Footer Placeholder 6"/>
          <p:cNvSpPr>
            <a:spLocks noGrp="1"/>
          </p:cNvSpPr>
          <p:nvPr>
            <p:ph type="ftr" sz="quarter" idx="11"/>
          </p:nvPr>
        </p:nvSpPr>
        <p:spPr/>
        <p:txBody>
          <a:bodyPr/>
          <a:lstStyle/>
          <a:p>
            <a:r>
              <a:rPr lang="en-US" smtClean="0"/>
              <a:t>FAST-NUCES</a:t>
            </a:r>
            <a:endParaRPr lang="en-US"/>
          </a:p>
        </p:txBody>
      </p:sp>
      <p:pic>
        <p:nvPicPr>
          <p:cNvPr id="8" name="Picture 7"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010197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sz="2800" dirty="0" smtClean="0">
                <a:solidFill>
                  <a:schemeClr val="tx1"/>
                </a:solidFill>
                <a:latin typeface="Times New Roman" pitchFamily="18" charset="0"/>
                <a:cs typeface="Times New Roman" pitchFamily="18" charset="0"/>
              </a:rPr>
              <a:t>(partial)  </a:t>
            </a:r>
            <a:r>
              <a:rPr lang="en-US" dirty="0" smtClean="0">
                <a:solidFill>
                  <a:schemeClr val="tx1"/>
                </a:solidFill>
                <a:latin typeface="Times New Roman" pitchFamily="18" charset="0"/>
                <a:cs typeface="Times New Roman" pitchFamily="18" charset="0"/>
              </a:rPr>
              <a:t>Defenses</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295400"/>
            <a:ext cx="8839200" cy="5410200"/>
          </a:xfrm>
        </p:spPr>
        <p:txBody>
          <a:bodyPr>
            <a:normAutofit/>
          </a:bodyPr>
          <a:lstStyle/>
          <a:p>
            <a:r>
              <a:rPr lang="en-US" sz="2400" dirty="0" smtClean="0">
                <a:latin typeface="Times New Roman" pitchFamily="18" charset="0"/>
                <a:cs typeface="Times New Roman" pitchFamily="18" charset="0"/>
              </a:rPr>
              <a:t>Protect heap function pointers       (e.g.    </a:t>
            </a:r>
            <a:r>
              <a:rPr lang="en-US" sz="2400" dirty="0" err="1" smtClean="0">
                <a:latin typeface="Times New Roman" pitchFamily="18" charset="0"/>
                <a:cs typeface="Times New Roman" pitchFamily="18" charset="0"/>
              </a:rPr>
              <a:t>PointGuard</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Better browser architecture:</a:t>
            </a:r>
          </a:p>
          <a:p>
            <a:pPr lvl="1"/>
            <a:r>
              <a:rPr lang="en-US" sz="2100" dirty="0" smtClean="0">
                <a:latin typeface="Times New Roman" pitchFamily="18" charset="0"/>
                <a:cs typeface="Times New Roman" pitchFamily="18" charset="0"/>
              </a:rPr>
              <a:t>Store JavaScript strings in a separate heap from browser heap</a:t>
            </a:r>
          </a:p>
          <a:p>
            <a:pPr lvl="1"/>
            <a:endParaRPr lang="en-US" sz="2000" dirty="0" smtClean="0">
              <a:latin typeface="Times New Roman" pitchFamily="18" charset="0"/>
              <a:cs typeface="Times New Roman" pitchFamily="18" charset="0"/>
            </a:endParaRPr>
          </a:p>
          <a:p>
            <a:r>
              <a:rPr lang="en-US" sz="2400" dirty="0" err="1" smtClean="0">
                <a:latin typeface="Times New Roman" pitchFamily="18" charset="0"/>
                <a:cs typeface="Times New Roman" pitchFamily="18" charset="0"/>
              </a:rPr>
              <a:t>OpenBSD</a:t>
            </a:r>
            <a:r>
              <a:rPr lang="en-US" sz="2400" dirty="0" smtClean="0">
                <a:latin typeface="Times New Roman" pitchFamily="18" charset="0"/>
                <a:cs typeface="Times New Roman" pitchFamily="18" charset="0"/>
              </a:rPr>
              <a:t> heap overflow protection:</a:t>
            </a:r>
            <a:endParaRPr lang="en-US"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spcBef>
                <a:spcPts val="1800"/>
              </a:spcBef>
            </a:pPr>
            <a:r>
              <a:rPr lang="en-US" sz="2400" dirty="0" smtClean="0">
                <a:latin typeface="Times New Roman" pitchFamily="18" charset="0"/>
                <a:cs typeface="Times New Roman" pitchFamily="18" charset="0"/>
              </a:rPr>
              <a:t>Nozzle </a:t>
            </a:r>
            <a:r>
              <a:rPr lang="en-US" sz="1800" dirty="0" smtClean="0">
                <a:latin typeface="Times New Roman" pitchFamily="18" charset="0"/>
                <a:cs typeface="Times New Roman" pitchFamily="18" charset="0"/>
              </a:rPr>
              <a:t>[RLZ’08] </a:t>
            </a:r>
            <a:r>
              <a:rPr lang="en-US" sz="2400" dirty="0" smtClean="0">
                <a:latin typeface="Times New Roman" pitchFamily="18" charset="0"/>
                <a:cs typeface="Times New Roman" pitchFamily="18" charset="0"/>
              </a:rPr>
              <a:t>:  detect sprays by prevalence of code on heap</a:t>
            </a:r>
            <a:endParaRPr lang="en-US" sz="2400" dirty="0">
              <a:latin typeface="Times New Roman" pitchFamily="18" charset="0"/>
              <a:cs typeface="Times New Roman" pitchFamily="18" charset="0"/>
            </a:endParaRPr>
          </a:p>
        </p:txBody>
      </p:sp>
      <p:cxnSp>
        <p:nvCxnSpPr>
          <p:cNvPr id="5" name="Straight Connector 4"/>
          <p:cNvCxnSpPr/>
          <p:nvPr/>
        </p:nvCxnSpPr>
        <p:spPr>
          <a:xfrm>
            <a:off x="1247336" y="3886201"/>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323536" y="4494213"/>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7045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141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9237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333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429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7525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3621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71736" y="3886200"/>
            <a:ext cx="60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5333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525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71736" y="3886200"/>
            <a:ext cx="609600" cy="6096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076137" y="4953000"/>
            <a:ext cx="2351926" cy="400110"/>
          </a:xfrm>
          <a:prstGeom prst="rect">
            <a:avLst/>
          </a:prstGeom>
          <a:noFill/>
          <a:ln>
            <a:solidFill>
              <a:schemeClr val="tx1"/>
            </a:solidFill>
          </a:ln>
        </p:spPr>
        <p:txBody>
          <a:bodyPr wrap="none" rtlCol="0">
            <a:spAutoFit/>
          </a:bodyPr>
          <a:lstStyle/>
          <a:p>
            <a:r>
              <a:rPr lang="en-US" sz="2000" dirty="0" smtClean="0"/>
              <a:t>non-writable pages</a:t>
            </a:r>
            <a:endParaRPr lang="en-US" sz="2000" dirty="0"/>
          </a:p>
        </p:txBody>
      </p:sp>
      <p:cxnSp>
        <p:nvCxnSpPr>
          <p:cNvPr id="20" name="Straight Arrow Connector 19"/>
          <p:cNvCxnSpPr>
            <a:endCxn id="8" idx="2"/>
          </p:cNvCxnSpPr>
          <p:nvPr/>
        </p:nvCxnSpPr>
        <p:spPr>
          <a:xfrm rot="10800000">
            <a:off x="2618936" y="4495800"/>
            <a:ext cx="838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5" idx="2"/>
          </p:cNvCxnSpPr>
          <p:nvPr/>
        </p:nvCxnSpPr>
        <p:spPr>
          <a:xfrm rot="5400000" flipH="1" flipV="1">
            <a:off x="3609536" y="4724401"/>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6" idx="2"/>
          </p:cNvCxnSpPr>
          <p:nvPr/>
        </p:nvCxnSpPr>
        <p:spPr>
          <a:xfrm rot="5400000" flipH="1" flipV="1">
            <a:off x="4638236" y="4533900"/>
            <a:ext cx="4572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7" idx="2"/>
          </p:cNvCxnSpPr>
          <p:nvPr/>
        </p:nvCxnSpPr>
        <p:spPr>
          <a:xfrm flipV="1">
            <a:off x="5133536" y="4495800"/>
            <a:ext cx="11430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495736" y="3733800"/>
            <a:ext cx="1326004" cy="923330"/>
          </a:xfrm>
          <a:prstGeom prst="rect">
            <a:avLst/>
          </a:prstGeom>
          <a:noFill/>
        </p:spPr>
        <p:txBody>
          <a:bodyPr wrap="none" rtlCol="0">
            <a:spAutoFit/>
          </a:bodyPr>
          <a:lstStyle/>
          <a:p>
            <a:r>
              <a:rPr lang="en-US" dirty="0"/>
              <a:t>p</a:t>
            </a:r>
            <a:r>
              <a:rPr lang="en-US" dirty="0" smtClean="0"/>
              <a:t>revents </a:t>
            </a:r>
            <a:br>
              <a:rPr lang="en-US" dirty="0" smtClean="0"/>
            </a:br>
            <a:r>
              <a:rPr lang="en-US" dirty="0" smtClean="0"/>
              <a:t>cross-page</a:t>
            </a:r>
            <a:br>
              <a:rPr lang="en-US" dirty="0" smtClean="0"/>
            </a:br>
            <a:r>
              <a:rPr lang="en-US" dirty="0" smtClean="0"/>
              <a:t>overflows</a:t>
            </a:r>
            <a:endParaRPr lang="en-US" dirty="0"/>
          </a:p>
        </p:txBody>
      </p:sp>
      <p:sp>
        <p:nvSpPr>
          <p:cNvPr id="26" name="Footer Placeholder 25"/>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37781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60400"/>
          </a:xfrm>
        </p:spPr>
        <p:txBody>
          <a:bodyPr>
            <a:normAutofit fontScale="90000"/>
          </a:bodyPr>
          <a:lstStyle/>
          <a:p>
            <a:r>
              <a:rPr lang="en-US" dirty="0" smtClean="0">
                <a:solidFill>
                  <a:schemeClr val="tx1"/>
                </a:solidFill>
                <a:latin typeface="Times New Roman" pitchFamily="18" charset="0"/>
                <a:cs typeface="Times New Roman" pitchFamily="18" charset="0"/>
              </a:rPr>
              <a:t>References on heap spraying</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458200" cy="5562600"/>
          </a:xfrm>
        </p:spPr>
        <p:txBody>
          <a:bodyPr>
            <a:normAutofit/>
          </a:bodyPr>
          <a:lstStyle/>
          <a:p>
            <a:pPr>
              <a:buNone/>
              <a:tabLst>
                <a:tab pos="574675" algn="l"/>
              </a:tabLst>
            </a:pPr>
            <a:r>
              <a:rPr lang="en-US" sz="2400" dirty="0" smtClean="0">
                <a:latin typeface="Times New Roman" pitchFamily="18" charset="0"/>
                <a:cs typeface="Times New Roman" pitchFamily="18" charset="0"/>
              </a:rPr>
              <a:t>[1] </a:t>
            </a:r>
            <a:r>
              <a:rPr lang="en-US" sz="2400" b="1" dirty="0" smtClean="0">
                <a:latin typeface="Times New Roman" pitchFamily="18" charset="0"/>
                <a:cs typeface="Times New Roman" pitchFamily="18" charset="0"/>
              </a:rPr>
              <a:t>Heap </a:t>
            </a:r>
            <a:r>
              <a:rPr lang="en-US" sz="2400" b="1" dirty="0" err="1" smtClean="0">
                <a:latin typeface="Times New Roman" pitchFamily="18" charset="0"/>
                <a:cs typeface="Times New Roman" pitchFamily="18" charset="0"/>
              </a:rPr>
              <a:t>Feng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Shui</a:t>
            </a:r>
            <a:r>
              <a:rPr lang="en-US" sz="2400" b="1" dirty="0" smtClean="0">
                <a:latin typeface="Times New Roman" pitchFamily="18" charset="0"/>
                <a:cs typeface="Times New Roman" pitchFamily="18" charset="0"/>
              </a:rPr>
              <a:t> in </a:t>
            </a:r>
            <a:r>
              <a:rPr lang="en-US" sz="2400" b="1"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by A. </a:t>
            </a:r>
            <a:r>
              <a:rPr lang="en-US" sz="2400" dirty="0" err="1" smtClean="0">
                <a:latin typeface="Times New Roman" pitchFamily="18" charset="0"/>
                <a:cs typeface="Times New Roman" pitchFamily="18" charset="0"/>
              </a:rPr>
              <a:t>Sotirov</a:t>
            </a:r>
            <a:r>
              <a:rPr lang="en-US" sz="2400"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Blackhat</a:t>
            </a:r>
            <a:r>
              <a:rPr lang="en-US" sz="2400" i="1" dirty="0" smtClean="0">
                <a:latin typeface="Times New Roman" pitchFamily="18" charset="0"/>
                <a:cs typeface="Times New Roman" pitchFamily="18" charset="0"/>
              </a:rPr>
              <a:t> Europe </a:t>
            </a:r>
            <a:r>
              <a:rPr lang="en-US" sz="2400" dirty="0" smtClean="0">
                <a:latin typeface="Times New Roman" pitchFamily="18" charset="0"/>
                <a:cs typeface="Times New Roman" pitchFamily="18" charset="0"/>
              </a:rPr>
              <a:t>2007</a:t>
            </a:r>
          </a:p>
          <a:p>
            <a:pPr>
              <a:buNone/>
              <a:tabLst>
                <a:tab pos="574675" algn="l"/>
              </a:tabLst>
            </a:pPr>
            <a:endParaRPr lang="en-US" sz="2400" dirty="0" smtClean="0">
              <a:latin typeface="Times New Roman" pitchFamily="18" charset="0"/>
              <a:cs typeface="Times New Roman" pitchFamily="18" charset="0"/>
            </a:endParaRPr>
          </a:p>
          <a:p>
            <a:pPr>
              <a:buNone/>
              <a:tabLst>
                <a:tab pos="574675" algn="l"/>
              </a:tabLst>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Engineering Heap Overflow Exploits with JavaScript </a:t>
            </a:r>
            <a:r>
              <a:rPr lang="en-US" sz="2400" dirty="0" smtClean="0">
                <a:latin typeface="Times New Roman" pitchFamily="18" charset="0"/>
                <a:cs typeface="Times New Roman" pitchFamily="18" charset="0"/>
              </a:rPr>
              <a:t>M. Daniel, J. </a:t>
            </a:r>
            <a:r>
              <a:rPr lang="en-US" sz="2400" dirty="0" err="1" smtClean="0">
                <a:latin typeface="Times New Roman" pitchFamily="18" charset="0"/>
                <a:cs typeface="Times New Roman" pitchFamily="18" charset="0"/>
              </a:rPr>
              <a:t>Honoroff</a:t>
            </a:r>
            <a:r>
              <a:rPr lang="en-US" sz="2400" dirty="0" smtClean="0">
                <a:latin typeface="Times New Roman" pitchFamily="18" charset="0"/>
                <a:cs typeface="Times New Roman" pitchFamily="18" charset="0"/>
              </a:rPr>
              <a:t>, and C. Miller,    </a:t>
            </a:r>
            <a:r>
              <a:rPr lang="en-US" sz="2400" i="1" dirty="0" err="1" smtClean="0">
                <a:latin typeface="Times New Roman" pitchFamily="18" charset="0"/>
                <a:cs typeface="Times New Roman" pitchFamily="18" charset="0"/>
              </a:rPr>
              <a:t>WooT</a:t>
            </a:r>
            <a:r>
              <a:rPr lang="en-US" sz="2400" dirty="0" smtClean="0">
                <a:latin typeface="Times New Roman" pitchFamily="18" charset="0"/>
                <a:cs typeface="Times New Roman" pitchFamily="18" charset="0"/>
              </a:rPr>
              <a:t> 2008</a:t>
            </a:r>
          </a:p>
          <a:p>
            <a:pPr>
              <a:buNone/>
              <a:tabLst>
                <a:tab pos="574675" algn="l"/>
              </a:tabLst>
            </a:pPr>
            <a:endParaRPr lang="en-US" sz="2400" dirty="0" smtClean="0">
              <a:latin typeface="Times New Roman" pitchFamily="18" charset="0"/>
              <a:cs typeface="Times New Roman" pitchFamily="18" charset="0"/>
            </a:endParaRPr>
          </a:p>
          <a:p>
            <a:pPr>
              <a:buNone/>
              <a:tabLst>
                <a:tab pos="574675" algn="l"/>
              </a:tabLst>
            </a:pPr>
            <a:r>
              <a:rPr lang="en-US" sz="2400" dirty="0" smtClean="0">
                <a:latin typeface="Times New Roman" pitchFamily="18" charset="0"/>
                <a:cs typeface="Times New Roman" pitchFamily="18" charset="0"/>
              </a:rPr>
              <a:t>[3]</a:t>
            </a:r>
            <a:r>
              <a:rPr lang="en-US" sz="2400" b="1" dirty="0" smtClean="0">
                <a:latin typeface="Times New Roman" pitchFamily="18" charset="0"/>
                <a:cs typeface="Times New Roman" pitchFamily="18" charset="0"/>
              </a:rPr>
              <a:t>Nozzle: A Defense Against Heap-spraying Code</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Injection Attacks, </a:t>
            </a:r>
            <a:r>
              <a:rPr lang="en-US" sz="2400" dirty="0" smtClean="0">
                <a:latin typeface="Times New Roman" pitchFamily="18" charset="0"/>
                <a:cs typeface="Times New Roman" pitchFamily="18" charset="0"/>
              </a:rPr>
              <a:t>by P. </a:t>
            </a:r>
            <a:r>
              <a:rPr lang="en-US" sz="2400" dirty="0" err="1" smtClean="0">
                <a:latin typeface="Times New Roman" pitchFamily="18" charset="0"/>
                <a:cs typeface="Times New Roman" pitchFamily="18" charset="0"/>
              </a:rPr>
              <a:t>Ratanaworabhan</a:t>
            </a:r>
            <a:r>
              <a:rPr lang="en-US" sz="2400" dirty="0" smtClean="0">
                <a:latin typeface="Times New Roman" pitchFamily="18" charset="0"/>
                <a:cs typeface="Times New Roman" pitchFamily="18" charset="0"/>
              </a:rPr>
              <a:t>, B. </a:t>
            </a:r>
            <a:r>
              <a:rPr lang="en-US" sz="2400" dirty="0" err="1" smtClean="0">
                <a:latin typeface="Times New Roman" pitchFamily="18" charset="0"/>
                <a:cs typeface="Times New Roman" pitchFamily="18" charset="0"/>
              </a:rPr>
              <a:t>Livshits</a:t>
            </a:r>
            <a:r>
              <a:rPr lang="en-US" sz="2400" dirty="0" smtClean="0">
                <a:latin typeface="Times New Roman" pitchFamily="18" charset="0"/>
                <a:cs typeface="Times New Roman" pitchFamily="18" charset="0"/>
              </a:rPr>
              <a:t>, and B. Zorn</a:t>
            </a:r>
          </a:p>
          <a:p>
            <a:pPr>
              <a:buNone/>
              <a:tabLst>
                <a:tab pos="574675" algn="l"/>
              </a:tabLst>
            </a:pPr>
            <a:endParaRPr lang="en-US" sz="2400" b="1" dirty="0" smtClean="0">
              <a:latin typeface="Times New Roman" pitchFamily="18" charset="0"/>
              <a:cs typeface="Times New Roman" pitchFamily="18" charset="0"/>
            </a:endParaRPr>
          </a:p>
          <a:p>
            <a:pPr>
              <a:buNone/>
              <a:tabLst>
                <a:tab pos="574675" algn="l"/>
              </a:tabLst>
            </a:pPr>
            <a:r>
              <a:rPr lang="en-US" sz="2400" dirty="0" smtClean="0">
                <a:latin typeface="Times New Roman" pitchFamily="18" charset="0"/>
                <a:cs typeface="Times New Roman" pitchFamily="18" charset="0"/>
              </a:rPr>
              <a:t>[4] </a:t>
            </a:r>
            <a:r>
              <a:rPr lang="en-US" sz="2400" b="1" dirty="0" smtClean="0">
                <a:latin typeface="Times New Roman" pitchFamily="18" charset="0"/>
                <a:cs typeface="Times New Roman" pitchFamily="18" charset="0"/>
              </a:rPr>
              <a:t>Interpreter Exploitation: Pointer inference and </a:t>
            </a:r>
            <a:r>
              <a:rPr lang="en-US" sz="2400" b="1" dirty="0" err="1" smtClean="0">
                <a:latin typeface="Times New Roman" pitchFamily="18" charset="0"/>
                <a:cs typeface="Times New Roman" pitchFamily="18" charset="0"/>
              </a:rPr>
              <a:t>JiT</a:t>
            </a:r>
            <a:r>
              <a:rPr lang="en-US" sz="2400" b="1" dirty="0" smtClean="0">
                <a:latin typeface="Times New Roman" pitchFamily="18" charset="0"/>
                <a:cs typeface="Times New Roman" pitchFamily="18" charset="0"/>
              </a:rPr>
              <a:t> spraying</a:t>
            </a:r>
            <a:r>
              <a:rPr lang="en-US" sz="2400" dirty="0" smtClean="0">
                <a:latin typeface="Times New Roman" pitchFamily="18" charset="0"/>
                <a:cs typeface="Times New Roman" pitchFamily="18" charset="0"/>
              </a:rPr>
              <a:t>, by Dion </a:t>
            </a:r>
            <a:r>
              <a:rPr lang="en-US" sz="2400" dirty="0" err="1" smtClean="0">
                <a:latin typeface="Times New Roman" pitchFamily="18" charset="0"/>
                <a:cs typeface="Times New Roman" pitchFamily="18" charset="0"/>
              </a:rPr>
              <a:t>Blazakis</a:t>
            </a:r>
            <a:endParaRPr lang="en-US" sz="2400"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FAST-NUCES</a:t>
            </a:r>
            <a:endParaRPr lang="en-US"/>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275961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8600" y="304800"/>
            <a:ext cx="7772400" cy="731838"/>
          </a:xfrm>
        </p:spPr>
        <p:txBody>
          <a:bodyPr>
            <a:normAutofit/>
          </a:bodyPr>
          <a:lstStyle/>
          <a:p>
            <a:r>
              <a:rPr lang="en-US" sz="3600" dirty="0" smtClean="0">
                <a:solidFill>
                  <a:schemeClr val="tx1"/>
                </a:solidFill>
                <a:latin typeface="Times New Roman" pitchFamily="18" charset="0"/>
                <a:cs typeface="Times New Roman" pitchFamily="18" charset="0"/>
              </a:rPr>
              <a:t>What is needed</a:t>
            </a:r>
          </a:p>
        </p:txBody>
      </p:sp>
      <p:sp>
        <p:nvSpPr>
          <p:cNvPr id="6147" name="Rectangle 3" descr="Rectangle: Click to edit Master text styles&#10;Second level&#10;Third level&#10;Fourth level&#10;Fifth level"/>
          <p:cNvSpPr>
            <a:spLocks noGrp="1" noChangeArrowheads="1"/>
          </p:cNvSpPr>
          <p:nvPr>
            <p:ph type="body" idx="1"/>
          </p:nvPr>
        </p:nvSpPr>
        <p:spPr>
          <a:xfrm>
            <a:off x="228600" y="1397000"/>
            <a:ext cx="8763000" cy="5562600"/>
          </a:xfrm>
        </p:spPr>
        <p:txBody>
          <a:bodyPr>
            <a:normAutofit/>
          </a:bodyPr>
          <a:lstStyle/>
          <a:p>
            <a:r>
              <a:rPr lang="en-US" sz="2400" dirty="0" smtClean="0">
                <a:latin typeface="Times New Roman" pitchFamily="18" charset="0"/>
                <a:cs typeface="Times New Roman" pitchFamily="18" charset="0"/>
              </a:rPr>
              <a:t>Understanding C functions, the stack, and the heap.</a:t>
            </a:r>
          </a:p>
          <a:p>
            <a:r>
              <a:rPr lang="en-US" sz="2400" dirty="0" smtClean="0">
                <a:latin typeface="Times New Roman" pitchFamily="18" charset="0"/>
                <a:cs typeface="Times New Roman" pitchFamily="18" charset="0"/>
              </a:rPr>
              <a:t>Know how system calls are made</a:t>
            </a:r>
          </a:p>
          <a:p>
            <a:r>
              <a:rPr lang="en-US" sz="2400" dirty="0" smtClean="0">
                <a:latin typeface="Times New Roman" pitchFamily="18" charset="0"/>
                <a:cs typeface="Times New Roman" pitchFamily="18" charset="0"/>
              </a:rPr>
              <a:t>The exec() system call</a:t>
            </a:r>
          </a:p>
          <a:p>
            <a:pPr>
              <a:spcBef>
                <a:spcPct val="150000"/>
              </a:spcBef>
            </a:pPr>
            <a:r>
              <a:rPr lang="en-US" sz="2400" dirty="0" smtClean="0">
                <a:latin typeface="Times New Roman" pitchFamily="18" charset="0"/>
                <a:cs typeface="Times New Roman" pitchFamily="18" charset="0"/>
              </a:rPr>
              <a:t>Attacker needs to know which CPU and OS used on the target machine:</a:t>
            </a:r>
          </a:p>
          <a:p>
            <a:pPr lvl="1"/>
            <a:r>
              <a:rPr lang="en-US" dirty="0" smtClean="0">
                <a:latin typeface="Times New Roman" pitchFamily="18" charset="0"/>
                <a:cs typeface="Times New Roman" pitchFamily="18" charset="0"/>
              </a:rPr>
              <a:t>Our examples are for  x86  running  Linux or Windows</a:t>
            </a:r>
          </a:p>
          <a:p>
            <a:pPr lvl="1"/>
            <a:r>
              <a:rPr lang="en-US" dirty="0" smtClean="0">
                <a:latin typeface="Times New Roman" pitchFamily="18" charset="0"/>
                <a:cs typeface="Times New Roman" pitchFamily="18" charset="0"/>
              </a:rPr>
              <a:t>Details vary slightly between CPUs and OSs:</a:t>
            </a:r>
          </a:p>
          <a:p>
            <a:pPr lvl="2"/>
            <a:r>
              <a:rPr lang="en-US" sz="2400" dirty="0" smtClean="0">
                <a:latin typeface="Times New Roman" pitchFamily="18" charset="0"/>
                <a:cs typeface="Times New Roman" pitchFamily="18" charset="0"/>
              </a:rPr>
              <a:t>Little endian vs. big endian   </a:t>
            </a:r>
            <a:r>
              <a:rPr lang="en-US" dirty="0" smtClean="0">
                <a:latin typeface="Times New Roman" pitchFamily="18" charset="0"/>
                <a:cs typeface="Times New Roman" pitchFamily="18" charset="0"/>
              </a:rPr>
              <a:t>(x86 vs. Motorola)</a:t>
            </a:r>
          </a:p>
          <a:p>
            <a:pPr lvl="2"/>
            <a:r>
              <a:rPr lang="en-US" sz="2400" dirty="0" smtClean="0">
                <a:latin typeface="Times New Roman" pitchFamily="18" charset="0"/>
                <a:cs typeface="Times New Roman" pitchFamily="18" charset="0"/>
              </a:rPr>
              <a:t>Stack Frame structure     </a:t>
            </a:r>
            <a:r>
              <a:rPr lang="en-US" dirty="0" smtClean="0">
                <a:latin typeface="Times New Roman" pitchFamily="18" charset="0"/>
                <a:cs typeface="Times New Roman" pitchFamily="18" charset="0"/>
              </a:rPr>
              <a:t>(Unix vs. Windows)</a:t>
            </a:r>
          </a:p>
        </p:txBody>
      </p:sp>
      <p:sp>
        <p:nvSpPr>
          <p:cNvPr id="6149" name="Line 5"/>
          <p:cNvSpPr>
            <a:spLocks noChangeShapeType="1"/>
          </p:cNvSpPr>
          <p:nvPr/>
        </p:nvSpPr>
        <p:spPr bwMode="auto">
          <a:xfrm>
            <a:off x="381000" y="3048000"/>
            <a:ext cx="8153400" cy="0"/>
          </a:xfrm>
          <a:prstGeom prst="line">
            <a:avLst/>
          </a:prstGeom>
          <a:noFill/>
          <a:ln w="28575">
            <a:solidFill>
              <a:schemeClr val="tx1"/>
            </a:solidFill>
            <a:round/>
            <a:headEnd/>
            <a:tailEnd type="none" w="lg" len="med"/>
          </a:ln>
        </p:spPr>
        <p:txBody>
          <a:bodyPr wrap="none"/>
          <a:lstStyle/>
          <a:p>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pic>
        <p:nvPicPr>
          <p:cNvPr id="7" name="Picture 6"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862036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t>
            </a:r>
            <a:r>
              <a:rPr lang="en-US" smtClean="0">
                <a:latin typeface="Times New Roman" pitchFamily="18" charset="0"/>
                <a:cs typeface="Times New Roman" pitchFamily="18" charset="0"/>
              </a:rPr>
              <a:t>are taken </a:t>
            </a:r>
            <a:r>
              <a:rPr lang="en-US" dirty="0" smtClean="0">
                <a:latin typeface="Times New Roman" pitchFamily="18" charset="0"/>
                <a:cs typeface="Times New Roman" pitchFamily="18" charset="0"/>
              </a:rPr>
              <a:t>from the slides prepared by:</a:t>
            </a:r>
          </a:p>
          <a:p>
            <a:r>
              <a:rPr lang="en-US" dirty="0" smtClean="0">
                <a:latin typeface="Times New Roman" pitchFamily="18" charset="0"/>
                <a:cs typeface="Times New Roman" pitchFamily="18" charset="0"/>
              </a:rPr>
              <a:t>Prof. Dan </a:t>
            </a:r>
            <a:r>
              <a:rPr lang="en-US" dirty="0" err="1" smtClean="0">
                <a:latin typeface="Times New Roman" pitchFamily="18" charset="0"/>
                <a:cs typeface="Times New Roman" pitchFamily="18" charset="0"/>
              </a:rPr>
              <a:t>Boneh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Standford</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FAST-NUCES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304800"/>
            <a:ext cx="8229600" cy="736600"/>
          </a:xfrm>
        </p:spPr>
        <p:txBody>
          <a:bodyPr>
            <a:normAutofit/>
          </a:bodyPr>
          <a:lstStyle/>
          <a:p>
            <a:r>
              <a:rPr lang="en-US" sz="3600" dirty="0" smtClean="0">
                <a:solidFill>
                  <a:schemeClr val="tx1"/>
                </a:solidFill>
                <a:latin typeface="Times New Roman" pitchFamily="18" charset="0"/>
                <a:cs typeface="Times New Roman" pitchFamily="18" charset="0"/>
              </a:rPr>
              <a:t>Linux process memory layout</a:t>
            </a:r>
          </a:p>
        </p:txBody>
      </p:sp>
      <p:sp>
        <p:nvSpPr>
          <p:cNvPr id="7171" name="Rectangle 3"/>
          <p:cNvSpPr>
            <a:spLocks noChangeArrowheads="1"/>
          </p:cNvSpPr>
          <p:nvPr/>
        </p:nvSpPr>
        <p:spPr bwMode="auto">
          <a:xfrm>
            <a:off x="2644805" y="5748634"/>
            <a:ext cx="2819400" cy="381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unused</a:t>
            </a:r>
          </a:p>
        </p:txBody>
      </p:sp>
      <p:sp>
        <p:nvSpPr>
          <p:cNvPr id="7172" name="Text Box 4"/>
          <p:cNvSpPr txBox="1">
            <a:spLocks noChangeArrowheads="1"/>
          </p:cNvSpPr>
          <p:nvPr/>
        </p:nvSpPr>
        <p:spPr bwMode="auto">
          <a:xfrm>
            <a:off x="5440657" y="5481935"/>
            <a:ext cx="1882247"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0x08048000</a:t>
            </a:r>
          </a:p>
        </p:txBody>
      </p:sp>
      <p:sp>
        <p:nvSpPr>
          <p:cNvPr id="7173" name="Rectangle 5"/>
          <p:cNvSpPr>
            <a:spLocks noChangeArrowheads="1"/>
          </p:cNvSpPr>
          <p:nvPr/>
        </p:nvSpPr>
        <p:spPr bwMode="auto">
          <a:xfrm>
            <a:off x="2644805" y="5100935"/>
            <a:ext cx="2825750" cy="6477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endParaRPr lang="en-US" sz="2400"/>
          </a:p>
        </p:txBody>
      </p:sp>
      <p:sp>
        <p:nvSpPr>
          <p:cNvPr id="7174" name="Rectangle 6"/>
          <p:cNvSpPr>
            <a:spLocks noChangeArrowheads="1"/>
          </p:cNvSpPr>
          <p:nvPr/>
        </p:nvSpPr>
        <p:spPr bwMode="auto">
          <a:xfrm>
            <a:off x="2644805" y="4262734"/>
            <a:ext cx="2819400" cy="8382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run time heap</a:t>
            </a:r>
          </a:p>
        </p:txBody>
      </p:sp>
      <p:sp>
        <p:nvSpPr>
          <p:cNvPr id="7175" name="Rectangle 7"/>
          <p:cNvSpPr>
            <a:spLocks noChangeArrowheads="1"/>
          </p:cNvSpPr>
          <p:nvPr/>
        </p:nvSpPr>
        <p:spPr bwMode="auto">
          <a:xfrm>
            <a:off x="2651155" y="3195934"/>
            <a:ext cx="2813050" cy="5334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a:t>shared libraries</a:t>
            </a:r>
          </a:p>
        </p:txBody>
      </p:sp>
      <p:sp>
        <p:nvSpPr>
          <p:cNvPr id="7176" name="Rectangle 8"/>
          <p:cNvSpPr>
            <a:spLocks noChangeArrowheads="1"/>
          </p:cNvSpPr>
          <p:nvPr/>
        </p:nvSpPr>
        <p:spPr bwMode="auto">
          <a:xfrm>
            <a:off x="2651155" y="1214734"/>
            <a:ext cx="2819400" cy="762000"/>
          </a:xfrm>
          <a:prstGeom prst="rect">
            <a:avLst/>
          </a:prstGeom>
          <a:solidFill>
            <a:srgbClr val="0070C0"/>
          </a:solidFill>
          <a:ln w="9525">
            <a:solidFill>
              <a:schemeClr val="tx1"/>
            </a:solidFill>
            <a:miter lim="800000"/>
            <a:headEnd/>
            <a:tailEnd/>
          </a:ln>
        </p:spPr>
        <p:txBody>
          <a:bodyPr wrap="none" anchor="ctr"/>
          <a:lstStyle/>
          <a:p>
            <a:pPr algn="ctr" eaLnBrk="0" hangingPunct="0">
              <a:spcBef>
                <a:spcPct val="50000"/>
              </a:spcBef>
            </a:pPr>
            <a:r>
              <a:rPr lang="en-US" sz="2400" dirty="0"/>
              <a:t>user stack</a:t>
            </a:r>
          </a:p>
        </p:txBody>
      </p:sp>
      <p:sp>
        <p:nvSpPr>
          <p:cNvPr id="7177" name="Rectangle 9"/>
          <p:cNvSpPr>
            <a:spLocks noChangeArrowheads="1"/>
          </p:cNvSpPr>
          <p:nvPr/>
        </p:nvSpPr>
        <p:spPr bwMode="auto">
          <a:xfrm>
            <a:off x="2644805" y="3729334"/>
            <a:ext cx="2819400" cy="533400"/>
          </a:xfrm>
          <a:prstGeom prst="rect">
            <a:avLst/>
          </a:prstGeom>
          <a:solidFill>
            <a:srgbClr val="808080"/>
          </a:solidFill>
          <a:ln w="9525">
            <a:solidFill>
              <a:srgbClr val="6699FF"/>
            </a:solidFill>
            <a:miter lim="800000"/>
            <a:headEnd/>
            <a:tailEnd/>
          </a:ln>
        </p:spPr>
        <p:txBody>
          <a:bodyPr wrap="none" anchor="ctr"/>
          <a:lstStyle/>
          <a:p>
            <a:endParaRPr lang="en-US"/>
          </a:p>
        </p:txBody>
      </p:sp>
      <p:sp>
        <p:nvSpPr>
          <p:cNvPr id="7178" name="Rectangle 10"/>
          <p:cNvSpPr>
            <a:spLocks noChangeArrowheads="1"/>
          </p:cNvSpPr>
          <p:nvPr/>
        </p:nvSpPr>
        <p:spPr bwMode="auto">
          <a:xfrm>
            <a:off x="2644805" y="1976734"/>
            <a:ext cx="2819400" cy="121920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7179" name="Line 11"/>
          <p:cNvSpPr>
            <a:spLocks noChangeShapeType="1"/>
          </p:cNvSpPr>
          <p:nvPr/>
        </p:nvSpPr>
        <p:spPr bwMode="auto">
          <a:xfrm flipV="1">
            <a:off x="4016405" y="37293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0" name="Line 12"/>
          <p:cNvSpPr>
            <a:spLocks noChangeShapeType="1"/>
          </p:cNvSpPr>
          <p:nvPr/>
        </p:nvSpPr>
        <p:spPr bwMode="auto">
          <a:xfrm flipV="1">
            <a:off x="4016405" y="26625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1" name="Line 13"/>
          <p:cNvSpPr>
            <a:spLocks noChangeShapeType="1"/>
          </p:cNvSpPr>
          <p:nvPr/>
        </p:nvSpPr>
        <p:spPr bwMode="auto">
          <a:xfrm>
            <a:off x="4016405" y="1976734"/>
            <a:ext cx="0" cy="533400"/>
          </a:xfrm>
          <a:prstGeom prst="line">
            <a:avLst/>
          </a:prstGeom>
          <a:noFill/>
          <a:ln w="76200">
            <a:solidFill>
              <a:schemeClr val="tx1"/>
            </a:solidFill>
            <a:round/>
            <a:headEnd/>
            <a:tailEnd type="triangle" w="med" len="med"/>
          </a:ln>
        </p:spPr>
        <p:txBody>
          <a:bodyPr wrap="none" anchor="ctr"/>
          <a:lstStyle/>
          <a:p>
            <a:endParaRPr lang="en-US"/>
          </a:p>
        </p:txBody>
      </p:sp>
      <p:sp>
        <p:nvSpPr>
          <p:cNvPr id="7182" name="Text Box 14"/>
          <p:cNvSpPr txBox="1">
            <a:spLocks noChangeArrowheads="1"/>
          </p:cNvSpPr>
          <p:nvPr/>
        </p:nvSpPr>
        <p:spPr bwMode="auto">
          <a:xfrm>
            <a:off x="5434307" y="3500735"/>
            <a:ext cx="1882247"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0x40000000</a:t>
            </a:r>
          </a:p>
        </p:txBody>
      </p:sp>
      <p:sp>
        <p:nvSpPr>
          <p:cNvPr id="7183" name="Text Box 15"/>
          <p:cNvSpPr txBox="1">
            <a:spLocks noChangeArrowheads="1"/>
          </p:cNvSpPr>
          <p:nvPr/>
        </p:nvSpPr>
        <p:spPr bwMode="auto">
          <a:xfrm>
            <a:off x="5457857" y="986135"/>
            <a:ext cx="1933543" cy="461665"/>
          </a:xfrm>
          <a:prstGeom prst="rect">
            <a:avLst/>
          </a:prstGeom>
          <a:noFill/>
          <a:ln w="9525">
            <a:noFill/>
            <a:miter lim="800000"/>
            <a:headEnd/>
            <a:tailEnd/>
          </a:ln>
        </p:spPr>
        <p:txBody>
          <a:bodyPr wrap="none">
            <a:spAutoFit/>
          </a:bodyPr>
          <a:lstStyle/>
          <a:p>
            <a:pPr eaLnBrk="0" hangingPunct="0">
              <a:spcBef>
                <a:spcPct val="50000"/>
              </a:spcBef>
            </a:pPr>
            <a:r>
              <a:rPr lang="en-US" sz="2400"/>
              <a:t>0xC0000000</a:t>
            </a:r>
          </a:p>
        </p:txBody>
      </p:sp>
      <p:sp>
        <p:nvSpPr>
          <p:cNvPr id="7184" name="Text Box 16"/>
          <p:cNvSpPr txBox="1">
            <a:spLocks noChangeArrowheads="1"/>
          </p:cNvSpPr>
          <p:nvPr/>
        </p:nvSpPr>
        <p:spPr bwMode="auto">
          <a:xfrm>
            <a:off x="1116819" y="1748135"/>
            <a:ext cx="955711" cy="461665"/>
          </a:xfrm>
          <a:prstGeom prst="rect">
            <a:avLst/>
          </a:prstGeom>
          <a:noFill/>
          <a:ln w="9525">
            <a:noFill/>
            <a:miter lim="800000"/>
            <a:headEnd/>
            <a:tailEnd/>
          </a:ln>
        </p:spPr>
        <p:txBody>
          <a:bodyPr wrap="none">
            <a:spAutoFit/>
          </a:bodyPr>
          <a:lstStyle/>
          <a:p>
            <a:pPr algn="ctr" eaLnBrk="0" hangingPunct="0">
              <a:spcBef>
                <a:spcPct val="50000"/>
              </a:spcBef>
            </a:pPr>
            <a:r>
              <a:rPr lang="en-US" sz="2400" dirty="0"/>
              <a:t>%</a:t>
            </a:r>
            <a:r>
              <a:rPr lang="en-US" sz="2400" dirty="0" err="1"/>
              <a:t>esp</a:t>
            </a:r>
            <a:endParaRPr lang="en-US" sz="2400" dirty="0"/>
          </a:p>
        </p:txBody>
      </p:sp>
      <p:sp>
        <p:nvSpPr>
          <p:cNvPr id="7185" name="Line 17"/>
          <p:cNvSpPr>
            <a:spLocks noChangeShapeType="1"/>
          </p:cNvSpPr>
          <p:nvPr/>
        </p:nvSpPr>
        <p:spPr bwMode="auto">
          <a:xfrm>
            <a:off x="2068543" y="1976734"/>
            <a:ext cx="576262" cy="0"/>
          </a:xfrm>
          <a:prstGeom prst="line">
            <a:avLst/>
          </a:prstGeom>
          <a:noFill/>
          <a:ln w="9525">
            <a:solidFill>
              <a:schemeClr val="tx1"/>
            </a:solidFill>
            <a:round/>
            <a:headEnd/>
            <a:tailEnd type="triangle" w="med" len="med"/>
          </a:ln>
        </p:spPr>
        <p:txBody>
          <a:bodyPr wrap="none" anchor="ctr"/>
          <a:lstStyle/>
          <a:p>
            <a:endParaRPr lang="en-US"/>
          </a:p>
        </p:txBody>
      </p:sp>
      <p:sp>
        <p:nvSpPr>
          <p:cNvPr id="7186" name="Text Box 18"/>
          <p:cNvSpPr txBox="1">
            <a:spLocks noChangeArrowheads="1"/>
          </p:cNvSpPr>
          <p:nvPr/>
        </p:nvSpPr>
        <p:spPr bwMode="auto">
          <a:xfrm>
            <a:off x="1383591" y="4034135"/>
            <a:ext cx="61266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brk</a:t>
            </a:r>
          </a:p>
        </p:txBody>
      </p:sp>
      <p:sp>
        <p:nvSpPr>
          <p:cNvPr id="7187" name="Line 19"/>
          <p:cNvSpPr>
            <a:spLocks noChangeShapeType="1"/>
          </p:cNvSpPr>
          <p:nvPr/>
        </p:nvSpPr>
        <p:spPr bwMode="auto">
          <a:xfrm>
            <a:off x="1992343" y="4262734"/>
            <a:ext cx="576262" cy="0"/>
          </a:xfrm>
          <a:prstGeom prst="line">
            <a:avLst/>
          </a:prstGeom>
          <a:noFill/>
          <a:ln w="9525">
            <a:solidFill>
              <a:schemeClr val="tx1"/>
            </a:solidFill>
            <a:round/>
            <a:headEnd/>
            <a:tailEnd type="triangle" w="med" len="med"/>
          </a:ln>
        </p:spPr>
        <p:txBody>
          <a:bodyPr wrap="none" anchor="ctr"/>
          <a:lstStyle/>
          <a:p>
            <a:endParaRPr lang="en-US"/>
          </a:p>
        </p:txBody>
      </p:sp>
      <p:sp>
        <p:nvSpPr>
          <p:cNvPr id="7188" name="AutoShape 20"/>
          <p:cNvSpPr>
            <a:spLocks/>
          </p:cNvSpPr>
          <p:nvPr/>
        </p:nvSpPr>
        <p:spPr bwMode="auto">
          <a:xfrm>
            <a:off x="2297143" y="5100935"/>
            <a:ext cx="271462" cy="647700"/>
          </a:xfrm>
          <a:prstGeom prst="leftBrace">
            <a:avLst>
              <a:gd name="adj1" fmla="val 19883"/>
              <a:gd name="adj2" fmla="val 50000"/>
            </a:avLst>
          </a:prstGeom>
          <a:noFill/>
          <a:ln w="9525">
            <a:solidFill>
              <a:schemeClr val="tx1"/>
            </a:solidFill>
            <a:round/>
            <a:headEnd/>
            <a:tailEnd/>
          </a:ln>
        </p:spPr>
        <p:txBody>
          <a:bodyPr wrap="none" anchor="ctr"/>
          <a:lstStyle/>
          <a:p>
            <a:endParaRPr lang="en-US"/>
          </a:p>
        </p:txBody>
      </p:sp>
      <p:sp>
        <p:nvSpPr>
          <p:cNvPr id="7189" name="Text Box 21"/>
          <p:cNvSpPr txBox="1">
            <a:spLocks noChangeArrowheads="1"/>
          </p:cNvSpPr>
          <p:nvPr/>
        </p:nvSpPr>
        <p:spPr bwMode="auto">
          <a:xfrm>
            <a:off x="920340" y="5008860"/>
            <a:ext cx="1535998" cy="830997"/>
          </a:xfrm>
          <a:prstGeom prst="rect">
            <a:avLst/>
          </a:prstGeom>
          <a:noFill/>
          <a:ln w="9525">
            <a:noFill/>
            <a:miter lim="800000"/>
            <a:headEnd/>
            <a:tailEnd/>
          </a:ln>
        </p:spPr>
        <p:txBody>
          <a:bodyPr wrap="none">
            <a:spAutoFit/>
          </a:bodyPr>
          <a:lstStyle/>
          <a:p>
            <a:pPr algn="ctr" eaLnBrk="0" hangingPunct="0">
              <a:spcBef>
                <a:spcPct val="50000"/>
              </a:spcBef>
            </a:pPr>
            <a:r>
              <a:rPr lang="en-US" sz="2400"/>
              <a:t>Loaded </a:t>
            </a:r>
            <a:br>
              <a:rPr lang="en-US" sz="2400"/>
            </a:br>
            <a:r>
              <a:rPr lang="en-US" sz="2400"/>
              <a:t>from exec</a:t>
            </a:r>
          </a:p>
        </p:txBody>
      </p:sp>
      <p:sp>
        <p:nvSpPr>
          <p:cNvPr id="7190" name="Line 22"/>
          <p:cNvSpPr>
            <a:spLocks noChangeShapeType="1"/>
          </p:cNvSpPr>
          <p:nvPr/>
        </p:nvSpPr>
        <p:spPr bwMode="auto">
          <a:xfrm>
            <a:off x="2651155" y="5100934"/>
            <a:ext cx="2819400" cy="0"/>
          </a:xfrm>
          <a:prstGeom prst="line">
            <a:avLst/>
          </a:prstGeom>
          <a:noFill/>
          <a:ln w="57150">
            <a:solidFill>
              <a:schemeClr val="tx1"/>
            </a:solidFill>
            <a:round/>
            <a:headEnd/>
            <a:tailEnd/>
          </a:ln>
        </p:spPr>
        <p:txBody>
          <a:bodyPr wrap="none" anchor="ctr"/>
          <a:lstStyle/>
          <a:p>
            <a:endParaRPr lang="en-US"/>
          </a:p>
        </p:txBody>
      </p:sp>
      <p:sp>
        <p:nvSpPr>
          <p:cNvPr id="7191" name="Line 23"/>
          <p:cNvSpPr>
            <a:spLocks noChangeShapeType="1"/>
          </p:cNvSpPr>
          <p:nvPr/>
        </p:nvSpPr>
        <p:spPr bwMode="auto">
          <a:xfrm>
            <a:off x="2644805" y="3729334"/>
            <a:ext cx="2819400" cy="0"/>
          </a:xfrm>
          <a:prstGeom prst="line">
            <a:avLst/>
          </a:prstGeom>
          <a:noFill/>
          <a:ln w="57150">
            <a:solidFill>
              <a:schemeClr val="tx1"/>
            </a:solidFill>
            <a:round/>
            <a:headEnd/>
            <a:tailEnd/>
          </a:ln>
        </p:spPr>
        <p:txBody>
          <a:bodyPr wrap="none" anchor="ctr"/>
          <a:lstStyle/>
          <a:p>
            <a:endParaRPr lang="en-US"/>
          </a:p>
        </p:txBody>
      </p:sp>
      <p:sp>
        <p:nvSpPr>
          <p:cNvPr id="7192" name="Line 24"/>
          <p:cNvSpPr>
            <a:spLocks noChangeShapeType="1"/>
          </p:cNvSpPr>
          <p:nvPr/>
        </p:nvSpPr>
        <p:spPr bwMode="auto">
          <a:xfrm>
            <a:off x="2644805" y="1214734"/>
            <a:ext cx="2819400" cy="0"/>
          </a:xfrm>
          <a:prstGeom prst="line">
            <a:avLst/>
          </a:prstGeom>
          <a:noFill/>
          <a:ln w="57150">
            <a:solidFill>
              <a:schemeClr val="tx1"/>
            </a:solidFill>
            <a:round/>
            <a:headEnd/>
            <a:tailEnd/>
          </a:ln>
        </p:spPr>
        <p:txBody>
          <a:bodyPr wrap="none" anchor="ctr"/>
          <a:lstStyle/>
          <a:p>
            <a:endParaRPr lang="en-US"/>
          </a:p>
        </p:txBody>
      </p:sp>
      <p:sp>
        <p:nvSpPr>
          <p:cNvPr id="7193" name="Text Box 25"/>
          <p:cNvSpPr txBox="1">
            <a:spLocks noChangeArrowheads="1"/>
          </p:cNvSpPr>
          <p:nvPr/>
        </p:nvSpPr>
        <p:spPr bwMode="auto">
          <a:xfrm>
            <a:off x="5461530" y="5939135"/>
            <a:ext cx="356188"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0</a:t>
            </a:r>
          </a:p>
        </p:txBody>
      </p:sp>
      <p:sp>
        <p:nvSpPr>
          <p:cNvPr id="7194" name="Line 26"/>
          <p:cNvSpPr>
            <a:spLocks noChangeShapeType="1"/>
          </p:cNvSpPr>
          <p:nvPr/>
        </p:nvSpPr>
        <p:spPr bwMode="auto">
          <a:xfrm>
            <a:off x="2644805" y="5710534"/>
            <a:ext cx="2819400" cy="0"/>
          </a:xfrm>
          <a:prstGeom prst="line">
            <a:avLst/>
          </a:prstGeom>
          <a:noFill/>
          <a:ln w="57150">
            <a:solidFill>
              <a:schemeClr val="tx1"/>
            </a:solidFill>
            <a:round/>
            <a:headEnd/>
            <a:tailEnd/>
          </a:ln>
        </p:spPr>
        <p:txBody>
          <a:bodyPr wrap="none" anchor="ctr"/>
          <a:lstStyle/>
          <a:p>
            <a:endParaRPr lang="en-US"/>
          </a:p>
        </p:txBody>
      </p:sp>
      <p:sp>
        <p:nvSpPr>
          <p:cNvPr id="28" name="Footer Placeholder 27"/>
          <p:cNvSpPr>
            <a:spLocks noGrp="1"/>
          </p:cNvSpPr>
          <p:nvPr>
            <p:ph type="ftr" sz="quarter" idx="11"/>
          </p:nvPr>
        </p:nvSpPr>
        <p:spPr/>
        <p:txBody>
          <a:bodyPr/>
          <a:lstStyle/>
          <a:p>
            <a:r>
              <a:rPr lang="en-US" smtClean="0"/>
              <a:t>FAST-NUCES</a:t>
            </a:r>
            <a:endParaRPr lang="en-US"/>
          </a:p>
        </p:txBody>
      </p:sp>
      <p:pic>
        <p:nvPicPr>
          <p:cNvPr id="29" name="Picture 2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77432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a:spLocks noChangeArrowheads="1"/>
          </p:cNvSpPr>
          <p:nvPr/>
        </p:nvSpPr>
        <p:spPr bwMode="auto">
          <a:xfrm>
            <a:off x="2514600" y="3516868"/>
            <a:ext cx="3505200" cy="762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dirty="0"/>
              <a:t>e</a:t>
            </a:r>
            <a:r>
              <a:rPr lang="en-US" sz="2400" dirty="0" smtClean="0"/>
              <a:t>xception handlers</a:t>
            </a:r>
            <a:endParaRPr lang="en-US" sz="2400" dirty="0"/>
          </a:p>
        </p:txBody>
      </p:sp>
      <p:sp>
        <p:nvSpPr>
          <p:cNvPr id="8194" name="Rectangle 2"/>
          <p:cNvSpPr>
            <a:spLocks noGrp="1" noChangeArrowheads="1"/>
          </p:cNvSpPr>
          <p:nvPr>
            <p:ph type="title"/>
          </p:nvPr>
        </p:nvSpPr>
        <p:spPr>
          <a:xfrm>
            <a:off x="457200" y="304800"/>
            <a:ext cx="8229600" cy="584200"/>
          </a:xfrm>
        </p:spPr>
        <p:txBody>
          <a:bodyPr>
            <a:noAutofit/>
          </a:bodyPr>
          <a:lstStyle/>
          <a:p>
            <a:r>
              <a:rPr lang="en-US" sz="3600" dirty="0" smtClean="0">
                <a:solidFill>
                  <a:schemeClr val="tx1"/>
                </a:solidFill>
                <a:latin typeface="Times New Roman" pitchFamily="18" charset="0"/>
                <a:cs typeface="Times New Roman" pitchFamily="18" charset="0"/>
              </a:rPr>
              <a:t>Stack Frame </a:t>
            </a:r>
            <a:r>
              <a:rPr lang="en-US" sz="2000" dirty="0" smtClean="0">
                <a:solidFill>
                  <a:schemeClr val="tx1"/>
                </a:solidFill>
                <a:latin typeface="Times New Roman" pitchFamily="18" charset="0"/>
                <a:cs typeface="Times New Roman" pitchFamily="18" charset="0"/>
              </a:rPr>
              <a:t>(</a:t>
            </a:r>
            <a:r>
              <a:rPr lang="en-US" sz="2000" smtClean="0">
                <a:solidFill>
                  <a:schemeClr val="tx1"/>
                </a:solidFill>
                <a:latin typeface="Times New Roman" pitchFamily="18" charset="0"/>
                <a:cs typeface="Times New Roman" pitchFamily="18" charset="0"/>
              </a:rPr>
              <a:t>created every time </a:t>
            </a:r>
            <a:r>
              <a:rPr lang="en-US" sz="2000" dirty="0" smtClean="0">
                <a:solidFill>
                  <a:schemeClr val="tx1"/>
                </a:solidFill>
                <a:latin typeface="Times New Roman" pitchFamily="18" charset="0"/>
                <a:cs typeface="Times New Roman" pitchFamily="18" charset="0"/>
              </a:rPr>
              <a:t>a new function is invoked)</a:t>
            </a:r>
          </a:p>
        </p:txBody>
      </p:sp>
      <p:sp>
        <p:nvSpPr>
          <p:cNvPr id="8195" name="Rectangle 3"/>
          <p:cNvSpPr>
            <a:spLocks noChangeArrowheads="1"/>
          </p:cNvSpPr>
          <p:nvPr/>
        </p:nvSpPr>
        <p:spPr bwMode="auto">
          <a:xfrm>
            <a:off x="2497138" y="1315534"/>
            <a:ext cx="3505200" cy="126682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a</a:t>
            </a:r>
            <a:r>
              <a:rPr lang="en-US" sz="2400" b="1" dirty="0" smtClean="0"/>
              <a:t>rguments</a:t>
            </a:r>
            <a:endParaRPr lang="en-US" sz="2400" b="1" dirty="0"/>
          </a:p>
        </p:txBody>
      </p:sp>
      <p:sp>
        <p:nvSpPr>
          <p:cNvPr id="8196" name="Rectangle 4"/>
          <p:cNvSpPr>
            <a:spLocks noChangeArrowheads="1"/>
          </p:cNvSpPr>
          <p:nvPr/>
        </p:nvSpPr>
        <p:spPr bwMode="auto">
          <a:xfrm>
            <a:off x="2497138" y="2599293"/>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r</a:t>
            </a:r>
            <a:r>
              <a:rPr lang="en-US" sz="2400" b="1" dirty="0" smtClean="0"/>
              <a:t>eturn </a:t>
            </a:r>
            <a:r>
              <a:rPr lang="en-US" sz="2400" b="1" dirty="0"/>
              <a:t>address</a:t>
            </a:r>
          </a:p>
        </p:txBody>
      </p:sp>
      <p:sp>
        <p:nvSpPr>
          <p:cNvPr id="8197" name="Rectangle 5"/>
          <p:cNvSpPr>
            <a:spLocks noChangeArrowheads="1"/>
          </p:cNvSpPr>
          <p:nvPr/>
        </p:nvSpPr>
        <p:spPr bwMode="auto">
          <a:xfrm>
            <a:off x="2497138" y="3073427"/>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s</a:t>
            </a:r>
            <a:r>
              <a:rPr lang="en-US" sz="2400" b="1" dirty="0" smtClean="0"/>
              <a:t>tack </a:t>
            </a:r>
            <a:r>
              <a:rPr lang="en-US" sz="2400" b="1" dirty="0"/>
              <a:t>f</a:t>
            </a:r>
            <a:r>
              <a:rPr lang="en-US" sz="2400" b="1" dirty="0" smtClean="0"/>
              <a:t>rame </a:t>
            </a:r>
            <a:r>
              <a:rPr lang="en-US" sz="2400" b="1" dirty="0"/>
              <a:t>p</a:t>
            </a:r>
            <a:r>
              <a:rPr lang="en-US" sz="2400" b="1" dirty="0" smtClean="0"/>
              <a:t>ointer</a:t>
            </a:r>
            <a:endParaRPr lang="en-US" sz="2400" b="1" dirty="0"/>
          </a:p>
        </p:txBody>
      </p:sp>
      <p:sp>
        <p:nvSpPr>
          <p:cNvPr id="8198" name="Rectangle 6"/>
          <p:cNvSpPr>
            <a:spLocks noChangeArrowheads="1"/>
          </p:cNvSpPr>
          <p:nvPr/>
        </p:nvSpPr>
        <p:spPr bwMode="auto">
          <a:xfrm>
            <a:off x="2497138" y="4278867"/>
            <a:ext cx="3505200" cy="892175"/>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b="1" dirty="0"/>
              <a:t>l</a:t>
            </a:r>
            <a:r>
              <a:rPr lang="en-US" sz="2400" b="1" dirty="0" smtClean="0"/>
              <a:t>ocal </a:t>
            </a:r>
            <a:r>
              <a:rPr lang="en-US" sz="2400" b="1" dirty="0"/>
              <a:t>variables</a:t>
            </a:r>
          </a:p>
        </p:txBody>
      </p:sp>
      <p:sp>
        <p:nvSpPr>
          <p:cNvPr id="8199" name="Text Box 7"/>
          <p:cNvSpPr txBox="1">
            <a:spLocks noChangeArrowheads="1"/>
          </p:cNvSpPr>
          <p:nvPr/>
        </p:nvSpPr>
        <p:spPr bwMode="auto">
          <a:xfrm>
            <a:off x="936766" y="5288916"/>
            <a:ext cx="595036" cy="461665"/>
          </a:xfrm>
          <a:prstGeom prst="rect">
            <a:avLst/>
          </a:prstGeom>
          <a:noFill/>
          <a:ln w="9525">
            <a:noFill/>
            <a:miter lim="800000"/>
            <a:headEnd/>
            <a:tailEnd/>
          </a:ln>
        </p:spPr>
        <p:txBody>
          <a:bodyPr wrap="none">
            <a:spAutoFit/>
          </a:bodyPr>
          <a:lstStyle/>
          <a:p>
            <a:pPr algn="ctr" eaLnBrk="0" hangingPunct="0">
              <a:spcBef>
                <a:spcPct val="50000"/>
              </a:spcBef>
            </a:pPr>
            <a:r>
              <a:rPr lang="en-US" sz="2400"/>
              <a:t>SP</a:t>
            </a:r>
          </a:p>
        </p:txBody>
      </p:sp>
      <p:sp>
        <p:nvSpPr>
          <p:cNvPr id="8200" name="Line 8"/>
          <p:cNvSpPr>
            <a:spLocks noChangeShapeType="1"/>
          </p:cNvSpPr>
          <p:nvPr/>
        </p:nvSpPr>
        <p:spPr bwMode="auto">
          <a:xfrm>
            <a:off x="1560513" y="5546089"/>
            <a:ext cx="544512" cy="0"/>
          </a:xfrm>
          <a:prstGeom prst="line">
            <a:avLst/>
          </a:prstGeom>
          <a:noFill/>
          <a:ln w="9525">
            <a:solidFill>
              <a:schemeClr val="tx1"/>
            </a:solidFill>
            <a:round/>
            <a:headEnd/>
            <a:tailEnd type="triangle" w="med" len="med"/>
          </a:ln>
        </p:spPr>
        <p:txBody>
          <a:bodyPr wrap="none" anchor="ctr"/>
          <a:lstStyle/>
          <a:p>
            <a:endParaRPr lang="en-US"/>
          </a:p>
        </p:txBody>
      </p:sp>
      <p:sp>
        <p:nvSpPr>
          <p:cNvPr id="8201" name="Line 9"/>
          <p:cNvSpPr>
            <a:spLocks noChangeShapeType="1"/>
          </p:cNvSpPr>
          <p:nvPr/>
        </p:nvSpPr>
        <p:spPr bwMode="auto">
          <a:xfrm>
            <a:off x="6916738" y="1408668"/>
            <a:ext cx="0" cy="4114800"/>
          </a:xfrm>
          <a:prstGeom prst="line">
            <a:avLst/>
          </a:prstGeom>
          <a:noFill/>
          <a:ln w="76200">
            <a:solidFill>
              <a:schemeClr val="tx1"/>
            </a:solidFill>
            <a:round/>
            <a:headEnd/>
            <a:tailEnd type="triangle" w="med" len="med"/>
          </a:ln>
        </p:spPr>
        <p:txBody>
          <a:bodyPr wrap="none" anchor="ctr"/>
          <a:lstStyle/>
          <a:p>
            <a:endParaRPr lang="en-US"/>
          </a:p>
        </p:txBody>
      </p:sp>
      <p:sp>
        <p:nvSpPr>
          <p:cNvPr id="8202" name="Line 10"/>
          <p:cNvSpPr>
            <a:spLocks noChangeShapeType="1"/>
          </p:cNvSpPr>
          <p:nvPr/>
        </p:nvSpPr>
        <p:spPr bwMode="auto">
          <a:xfrm>
            <a:off x="2497138" y="1408668"/>
            <a:ext cx="3505200" cy="0"/>
          </a:xfrm>
          <a:prstGeom prst="line">
            <a:avLst/>
          </a:prstGeom>
          <a:noFill/>
          <a:ln w="9525">
            <a:solidFill>
              <a:schemeClr val="tx1"/>
            </a:solidFill>
            <a:round/>
            <a:headEnd/>
            <a:tailEnd/>
          </a:ln>
        </p:spPr>
        <p:txBody>
          <a:bodyPr wrap="none" anchor="ctr"/>
          <a:lstStyle/>
          <a:p>
            <a:endParaRPr lang="en-US"/>
          </a:p>
        </p:txBody>
      </p:sp>
      <p:sp>
        <p:nvSpPr>
          <p:cNvPr id="8209" name="Rectangle 17"/>
          <p:cNvSpPr>
            <a:spLocks noChangeArrowheads="1"/>
          </p:cNvSpPr>
          <p:nvPr/>
        </p:nvSpPr>
        <p:spPr bwMode="auto">
          <a:xfrm>
            <a:off x="2497138" y="1354694"/>
            <a:ext cx="3505200" cy="3838575"/>
          </a:xfrm>
          <a:prstGeom prst="rect">
            <a:avLst/>
          </a:prstGeom>
          <a:noFill/>
          <a:ln w="57150">
            <a:solidFill>
              <a:schemeClr val="tx1"/>
            </a:solidFill>
            <a:miter lim="800000"/>
            <a:headEnd/>
            <a:tailEnd/>
          </a:ln>
        </p:spPr>
        <p:txBody>
          <a:bodyPr wrap="none" anchor="ctr"/>
          <a:lstStyle/>
          <a:p>
            <a:endParaRPr lang="en-US"/>
          </a:p>
        </p:txBody>
      </p:sp>
      <p:sp>
        <p:nvSpPr>
          <p:cNvPr id="8211" name="Line 19"/>
          <p:cNvSpPr>
            <a:spLocks noChangeShapeType="1"/>
          </p:cNvSpPr>
          <p:nvPr/>
        </p:nvSpPr>
        <p:spPr bwMode="auto">
          <a:xfrm>
            <a:off x="2192338" y="1346227"/>
            <a:ext cx="4038600" cy="0"/>
          </a:xfrm>
          <a:prstGeom prst="line">
            <a:avLst/>
          </a:prstGeom>
          <a:noFill/>
          <a:ln w="76200">
            <a:solidFill>
              <a:schemeClr val="tx1"/>
            </a:solidFill>
            <a:round/>
            <a:headEnd/>
            <a:tailEnd/>
          </a:ln>
        </p:spPr>
        <p:txBody>
          <a:bodyPr wrap="none" anchor="ctr"/>
          <a:lstStyle/>
          <a:p>
            <a:endParaRPr lang="en-US"/>
          </a:p>
        </p:txBody>
      </p:sp>
      <p:sp>
        <p:nvSpPr>
          <p:cNvPr id="8212" name="Text Box 20"/>
          <p:cNvSpPr txBox="1">
            <a:spLocks noChangeArrowheads="1"/>
          </p:cNvSpPr>
          <p:nvPr/>
        </p:nvSpPr>
        <p:spPr bwMode="auto">
          <a:xfrm>
            <a:off x="6908507" y="4458258"/>
            <a:ext cx="1176925" cy="720197"/>
          </a:xfrm>
          <a:prstGeom prst="rect">
            <a:avLst/>
          </a:prstGeom>
          <a:noFill/>
          <a:ln w="9525">
            <a:noFill/>
            <a:miter lim="800000"/>
            <a:headEnd/>
            <a:tailEnd/>
          </a:ln>
        </p:spPr>
        <p:txBody>
          <a:bodyPr wrap="none">
            <a:spAutoFit/>
          </a:bodyPr>
          <a:lstStyle/>
          <a:p>
            <a:pPr algn="ctr" eaLnBrk="0" hangingPunct="0">
              <a:spcBef>
                <a:spcPct val="50000"/>
              </a:spcBef>
            </a:pPr>
            <a:r>
              <a:rPr lang="en-US" sz="2400"/>
              <a:t>Stack</a:t>
            </a:r>
          </a:p>
          <a:p>
            <a:pPr algn="ctr" eaLnBrk="0" hangingPunct="0">
              <a:lnSpc>
                <a:spcPct val="20000"/>
              </a:lnSpc>
              <a:spcBef>
                <a:spcPct val="50000"/>
              </a:spcBef>
            </a:pPr>
            <a:r>
              <a:rPr lang="en-US" sz="2400"/>
              <a:t>Growth</a:t>
            </a:r>
          </a:p>
        </p:txBody>
      </p:sp>
      <p:grpSp>
        <p:nvGrpSpPr>
          <p:cNvPr id="2" name="Group 21"/>
          <p:cNvGrpSpPr>
            <a:grpSpLocks/>
          </p:cNvGrpSpPr>
          <p:nvPr/>
        </p:nvGrpSpPr>
        <p:grpSpPr bwMode="auto">
          <a:xfrm>
            <a:off x="1752600" y="922893"/>
            <a:ext cx="744538" cy="2438400"/>
            <a:chOff x="1104" y="1104"/>
            <a:chExt cx="469" cy="1536"/>
          </a:xfrm>
        </p:grpSpPr>
        <p:sp>
          <p:nvSpPr>
            <p:cNvPr id="8218"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a:p>
          </p:txBody>
        </p:sp>
        <p:sp>
          <p:nvSpPr>
            <p:cNvPr id="8219"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a:p>
          </p:txBody>
        </p:sp>
      </p:grpSp>
      <p:sp>
        <p:nvSpPr>
          <p:cNvPr id="8214" name="Line 24"/>
          <p:cNvSpPr>
            <a:spLocks noChangeShapeType="1"/>
          </p:cNvSpPr>
          <p:nvPr/>
        </p:nvSpPr>
        <p:spPr bwMode="auto">
          <a:xfrm>
            <a:off x="2497138" y="1027670"/>
            <a:ext cx="0" cy="1019175"/>
          </a:xfrm>
          <a:prstGeom prst="line">
            <a:avLst/>
          </a:prstGeom>
          <a:noFill/>
          <a:ln w="57150">
            <a:solidFill>
              <a:schemeClr val="tx1"/>
            </a:solidFill>
            <a:round/>
            <a:headEnd/>
            <a:tailEnd type="none" w="lg" len="med"/>
          </a:ln>
        </p:spPr>
        <p:txBody>
          <a:bodyPr wrap="none"/>
          <a:lstStyle/>
          <a:p>
            <a:endParaRPr lang="en-US"/>
          </a:p>
        </p:txBody>
      </p:sp>
      <p:sp>
        <p:nvSpPr>
          <p:cNvPr id="8215" name="Line 25"/>
          <p:cNvSpPr>
            <a:spLocks noChangeShapeType="1"/>
          </p:cNvSpPr>
          <p:nvPr/>
        </p:nvSpPr>
        <p:spPr bwMode="auto">
          <a:xfrm>
            <a:off x="6005513" y="1027670"/>
            <a:ext cx="0" cy="1019175"/>
          </a:xfrm>
          <a:prstGeom prst="line">
            <a:avLst/>
          </a:prstGeom>
          <a:noFill/>
          <a:ln w="57150">
            <a:solidFill>
              <a:schemeClr val="tx1"/>
            </a:solidFill>
            <a:round/>
            <a:headEnd/>
            <a:tailEnd type="none" w="lg" len="med"/>
          </a:ln>
        </p:spPr>
        <p:txBody>
          <a:bodyPr wrap="none"/>
          <a:lstStyle/>
          <a:p>
            <a:endParaRPr lang="en-US"/>
          </a:p>
        </p:txBody>
      </p:sp>
      <p:sp>
        <p:nvSpPr>
          <p:cNvPr id="28" name="TextBox 27"/>
          <p:cNvSpPr txBox="1"/>
          <p:nvPr/>
        </p:nvSpPr>
        <p:spPr>
          <a:xfrm>
            <a:off x="6629400" y="926068"/>
            <a:ext cx="620683" cy="369332"/>
          </a:xfrm>
          <a:prstGeom prst="rect">
            <a:avLst/>
          </a:prstGeom>
          <a:noFill/>
        </p:spPr>
        <p:txBody>
          <a:bodyPr wrap="none" rtlCol="0">
            <a:spAutoFit/>
          </a:bodyPr>
          <a:lstStyle/>
          <a:p>
            <a:r>
              <a:rPr lang="en-US" dirty="0" smtClean="0"/>
              <a:t>high</a:t>
            </a:r>
            <a:endParaRPr lang="en-US" dirty="0"/>
          </a:p>
        </p:txBody>
      </p:sp>
      <p:sp>
        <p:nvSpPr>
          <p:cNvPr id="29" name="TextBox 28"/>
          <p:cNvSpPr txBox="1"/>
          <p:nvPr/>
        </p:nvSpPr>
        <p:spPr>
          <a:xfrm>
            <a:off x="6629401" y="5498068"/>
            <a:ext cx="530915" cy="369332"/>
          </a:xfrm>
          <a:prstGeom prst="rect">
            <a:avLst/>
          </a:prstGeom>
          <a:noFill/>
        </p:spPr>
        <p:txBody>
          <a:bodyPr wrap="none" rtlCol="0">
            <a:spAutoFit/>
          </a:bodyPr>
          <a:lstStyle/>
          <a:p>
            <a:r>
              <a:rPr lang="en-US" dirty="0" smtClean="0"/>
              <a:t>low</a:t>
            </a:r>
            <a:endParaRPr lang="en-US" dirty="0"/>
          </a:p>
        </p:txBody>
      </p:sp>
      <p:sp>
        <p:nvSpPr>
          <p:cNvPr id="32" name="Rectangle 4"/>
          <p:cNvSpPr>
            <a:spLocks noChangeArrowheads="1"/>
          </p:cNvSpPr>
          <p:nvPr/>
        </p:nvSpPr>
        <p:spPr bwMode="auto">
          <a:xfrm>
            <a:off x="2514600" y="5091668"/>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400" dirty="0" err="1"/>
              <a:t>c</a:t>
            </a:r>
            <a:r>
              <a:rPr lang="en-US" sz="2400" dirty="0" err="1" smtClean="0"/>
              <a:t>allee</a:t>
            </a:r>
            <a:r>
              <a:rPr lang="en-US" sz="2400" dirty="0" smtClean="0"/>
              <a:t> saved registers</a:t>
            </a:r>
            <a:endParaRPr lang="en-US" sz="2400" dirty="0"/>
          </a:p>
        </p:txBody>
      </p:sp>
      <p:sp>
        <p:nvSpPr>
          <p:cNvPr id="8210" name="Line 18"/>
          <p:cNvSpPr>
            <a:spLocks noChangeShapeType="1"/>
          </p:cNvSpPr>
          <p:nvPr/>
        </p:nvSpPr>
        <p:spPr bwMode="auto">
          <a:xfrm>
            <a:off x="2192338" y="5599668"/>
            <a:ext cx="4038600" cy="0"/>
          </a:xfrm>
          <a:prstGeom prst="line">
            <a:avLst/>
          </a:prstGeom>
          <a:noFill/>
          <a:ln w="76200">
            <a:solidFill>
              <a:schemeClr val="tx1"/>
            </a:solidFill>
            <a:round/>
            <a:headEnd/>
            <a:tailEnd/>
          </a:ln>
        </p:spPr>
        <p:txBody>
          <a:bodyPr wrap="none" anchor="ctr"/>
          <a:lstStyle/>
          <a:p>
            <a:endParaRPr lang="en-US"/>
          </a:p>
        </p:txBody>
      </p:sp>
      <p:sp>
        <p:nvSpPr>
          <p:cNvPr id="8217" name="Line 27"/>
          <p:cNvSpPr>
            <a:spLocks noChangeShapeType="1"/>
          </p:cNvSpPr>
          <p:nvPr/>
        </p:nvSpPr>
        <p:spPr bwMode="auto">
          <a:xfrm>
            <a:off x="6005513" y="5305426"/>
            <a:ext cx="14287" cy="1273175"/>
          </a:xfrm>
          <a:prstGeom prst="line">
            <a:avLst/>
          </a:prstGeom>
          <a:noFill/>
          <a:ln w="57150">
            <a:solidFill>
              <a:schemeClr val="tx1"/>
            </a:solidFill>
            <a:round/>
            <a:headEnd/>
            <a:tailEnd type="none" w="lg" len="med"/>
          </a:ln>
        </p:spPr>
        <p:txBody>
          <a:bodyPr wrap="none"/>
          <a:lstStyle/>
          <a:p>
            <a:endParaRPr lang="en-US"/>
          </a:p>
        </p:txBody>
      </p:sp>
      <p:sp>
        <p:nvSpPr>
          <p:cNvPr id="8216" name="Line 26"/>
          <p:cNvSpPr>
            <a:spLocks noChangeShapeType="1"/>
          </p:cNvSpPr>
          <p:nvPr/>
        </p:nvSpPr>
        <p:spPr bwMode="auto">
          <a:xfrm>
            <a:off x="2487613" y="5305426"/>
            <a:ext cx="14287" cy="1273175"/>
          </a:xfrm>
          <a:prstGeom prst="line">
            <a:avLst/>
          </a:prstGeom>
          <a:noFill/>
          <a:ln w="57150">
            <a:solidFill>
              <a:schemeClr val="tx1"/>
            </a:solidFill>
            <a:round/>
            <a:headEnd/>
            <a:tailEnd type="none" w="lg" len="med"/>
          </a:ln>
        </p:spPr>
        <p:txBody>
          <a:bodyPr wrap="none"/>
          <a:lstStyle/>
          <a:p>
            <a:endParaRPr lang="en-US"/>
          </a:p>
        </p:txBody>
      </p:sp>
      <p:sp>
        <p:nvSpPr>
          <p:cNvPr id="27" name="Footer Placeholder 26"/>
          <p:cNvSpPr>
            <a:spLocks noGrp="1"/>
          </p:cNvSpPr>
          <p:nvPr>
            <p:ph type="ftr" sz="quarter" idx="11"/>
          </p:nvPr>
        </p:nvSpPr>
        <p:spPr/>
        <p:txBody>
          <a:bodyPr/>
          <a:lstStyle/>
          <a:p>
            <a:r>
              <a:rPr lang="en-US" smtClean="0"/>
              <a:t>FAST-NUCES</a:t>
            </a:r>
            <a:endParaRPr lang="en-US"/>
          </a:p>
        </p:txBody>
      </p:sp>
      <p:pic>
        <p:nvPicPr>
          <p:cNvPr id="31" name="Picture 30"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14354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What are buffer overflows?</a:t>
            </a:r>
          </a:p>
        </p:txBody>
      </p:sp>
      <p:sp>
        <p:nvSpPr>
          <p:cNvPr id="4" name="TextBox 3"/>
          <p:cNvSpPr txBox="1"/>
          <p:nvPr/>
        </p:nvSpPr>
        <p:spPr>
          <a:xfrm>
            <a:off x="5410201" y="1701801"/>
            <a:ext cx="3570208" cy="1754326"/>
          </a:xfrm>
          <a:prstGeom prst="rect">
            <a:avLst/>
          </a:prstGeom>
          <a:noFill/>
          <a:ln>
            <a:solidFill>
              <a:srgbClr val="0000FF"/>
            </a:solidFill>
          </a:ln>
        </p:spPr>
        <p:txBody>
          <a:bodyPr wrap="none" rtlCol="0">
            <a:spAutoFit/>
          </a:bodyPr>
          <a:lstStyle/>
          <a:p>
            <a:pPr>
              <a:spcBef>
                <a:spcPct val="80000"/>
              </a:spcBef>
              <a:tabLst>
                <a:tab pos="457200" algn="l"/>
                <a:tab pos="1828800" algn="l"/>
                <a:tab pos="2171700" algn="l"/>
              </a:tabLst>
            </a:pPr>
            <a:r>
              <a:rPr lang="en-US" sz="2000" b="1" dirty="0">
                <a:solidFill>
                  <a:schemeClr val="tx2"/>
                </a:solidFill>
                <a:latin typeface="Courier New" pitchFamily="49" charset="0"/>
              </a:rPr>
              <a:t>void </a:t>
            </a:r>
            <a:r>
              <a:rPr lang="en-US" sz="2000" b="1" dirty="0" err="1">
                <a:solidFill>
                  <a:schemeClr val="tx2"/>
                </a:solidFill>
                <a:latin typeface="Courier New" pitchFamily="49" charset="0"/>
              </a:rPr>
              <a:t>func</a:t>
            </a:r>
            <a:r>
              <a:rPr lang="en-US" sz="2000" b="1" dirty="0">
                <a:solidFill>
                  <a:schemeClr val="tx2"/>
                </a:solidFill>
                <a:latin typeface="Courier New" pitchFamily="49" charset="0"/>
              </a:rPr>
              <a:t>(char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 {</a:t>
            </a:r>
            <a:br>
              <a:rPr lang="en-US" sz="2000" b="1" dirty="0">
                <a:solidFill>
                  <a:schemeClr val="tx2"/>
                </a:solidFill>
                <a:latin typeface="Courier New" pitchFamily="49" charset="0"/>
              </a:rPr>
            </a:br>
            <a:r>
              <a:rPr lang="en-US" sz="2000" b="1" dirty="0">
                <a:solidFill>
                  <a:schemeClr val="tx2"/>
                </a:solidFill>
                <a:latin typeface="Courier New" pitchFamily="49" charset="0"/>
              </a:rPr>
              <a:t>   </a:t>
            </a:r>
            <a:r>
              <a:rPr lang="en-US" sz="2000" b="1" dirty="0" smtClean="0">
                <a:solidFill>
                  <a:schemeClr val="tx2"/>
                </a:solidFill>
                <a:latin typeface="Courier New" pitchFamily="49" charset="0"/>
              </a:rPr>
              <a:t>char </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[128];</a:t>
            </a:r>
          </a:p>
          <a:p>
            <a:pPr>
              <a:spcBef>
                <a:spcPct val="40000"/>
              </a:spcBef>
              <a:buFont typeface="Wingdings" pitchFamily="2" charset="2"/>
              <a:buNone/>
              <a:tabLst>
                <a:tab pos="457200" algn="l"/>
                <a:tab pos="1828800" algn="l"/>
                <a:tab pos="2171700" algn="l"/>
              </a:tabLst>
            </a:pPr>
            <a:r>
              <a:rPr lang="en-US" sz="2000" b="1" dirty="0">
                <a:solidFill>
                  <a:schemeClr val="tx2"/>
                </a:solidFill>
                <a:latin typeface="Courier New" pitchFamily="49" charset="0"/>
              </a:rPr>
              <a:t>   </a:t>
            </a:r>
            <a:r>
              <a:rPr lang="en-US" sz="2000" b="1" dirty="0" err="1" smtClean="0">
                <a:solidFill>
                  <a:schemeClr val="tx2"/>
                </a:solidFill>
                <a:latin typeface="Courier New" pitchFamily="49" charset="0"/>
              </a:rPr>
              <a:t>strcpy</a:t>
            </a:r>
            <a:r>
              <a:rPr lang="en-US" sz="2000" b="1" dirty="0">
                <a:solidFill>
                  <a:schemeClr val="tx2"/>
                </a:solidFill>
                <a:latin typeface="Courier New" pitchFamily="49" charset="0"/>
              </a:rPr>
              <a:t>(</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 </a:t>
            </a:r>
            <a:r>
              <a:rPr lang="en-US" sz="2000" b="1" dirty="0" err="1">
                <a:solidFill>
                  <a:schemeClr val="tx2"/>
                </a:solidFill>
                <a:latin typeface="Courier New" pitchFamily="49" charset="0"/>
              </a:rPr>
              <a:t>str</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	do</a:t>
            </a:r>
            <a:r>
              <a:rPr lang="en-US" sz="2000" b="1" dirty="0">
                <a:solidFill>
                  <a:schemeClr val="tx2"/>
                </a:solidFill>
                <a:latin typeface="Courier New" pitchFamily="49" charset="0"/>
              </a:rPr>
              <a:t>-something(</a:t>
            </a:r>
            <a:r>
              <a:rPr lang="en-US" sz="2000" b="1" dirty="0" err="1">
                <a:solidFill>
                  <a:schemeClr val="tx2"/>
                </a:solidFill>
                <a:latin typeface="Courier New" pitchFamily="49" charset="0"/>
              </a:rPr>
              <a:t>buf</a:t>
            </a:r>
            <a:r>
              <a:rPr lang="en-US" sz="2000" b="1" dirty="0">
                <a:solidFill>
                  <a:schemeClr val="tx2"/>
                </a:solidFill>
                <a:latin typeface="Courier New" pitchFamily="49" charset="0"/>
              </a:rPr>
              <a:t>);</a:t>
            </a:r>
            <a:br>
              <a:rPr lang="en-US" sz="2000" b="1" dirty="0">
                <a:solidFill>
                  <a:schemeClr val="tx2"/>
                </a:solidFill>
                <a:latin typeface="Courier New" pitchFamily="49" charset="0"/>
              </a:rPr>
            </a:br>
            <a:r>
              <a:rPr lang="en-US" sz="2000" b="1" dirty="0" smtClean="0">
                <a:solidFill>
                  <a:schemeClr val="tx2"/>
                </a:solidFill>
                <a:latin typeface="Courier New" pitchFamily="49" charset="0"/>
              </a:rPr>
              <a:t>}</a:t>
            </a:r>
            <a:endParaRPr lang="en-US" sz="2000" b="1" dirty="0">
              <a:solidFill>
                <a:schemeClr val="tx2"/>
              </a:solidFill>
              <a:latin typeface="Courier New" pitchFamily="49" charset="0"/>
            </a:endParaRPr>
          </a:p>
        </p:txBody>
      </p:sp>
      <p:sp>
        <p:nvSpPr>
          <p:cNvPr id="5" name="TextBox 4"/>
          <p:cNvSpPr txBox="1"/>
          <p:nvPr/>
        </p:nvSpPr>
        <p:spPr>
          <a:xfrm>
            <a:off x="304801" y="1676320"/>
            <a:ext cx="4495141" cy="400110"/>
          </a:xfrm>
          <a:prstGeom prst="rect">
            <a:avLst/>
          </a:prstGeom>
          <a:noFill/>
        </p:spPr>
        <p:txBody>
          <a:bodyPr wrap="none" rtlCol="0">
            <a:spAutoFit/>
          </a:bodyPr>
          <a:lstStyle/>
          <a:p>
            <a:r>
              <a:rPr lang="en-US" sz="2000" dirty="0">
                <a:latin typeface="Times New Roman" pitchFamily="18" charset="0"/>
                <a:cs typeface="Times New Roman" pitchFamily="18" charset="0"/>
              </a:rPr>
              <a:t>Suppose a web server contains a function</a:t>
            </a:r>
            <a:r>
              <a:rPr lang="en-US" sz="2000" dirty="0" smtClean="0">
                <a:latin typeface="Times New Roman" pitchFamily="18" charset="0"/>
                <a:cs typeface="Times New Roman" pitchFamily="18" charset="0"/>
              </a:rPr>
              <a:t>:</a:t>
            </a:r>
          </a:p>
        </p:txBody>
      </p:sp>
      <p:sp>
        <p:nvSpPr>
          <p:cNvPr id="6" name="TextBox 5"/>
          <p:cNvSpPr txBox="1"/>
          <p:nvPr/>
        </p:nvSpPr>
        <p:spPr>
          <a:xfrm>
            <a:off x="339684" y="2413000"/>
            <a:ext cx="4121641" cy="400110"/>
          </a:xfrm>
          <a:prstGeom prst="rect">
            <a:avLst/>
          </a:prstGeom>
          <a:noFill/>
        </p:spPr>
        <p:txBody>
          <a:bodyPr wrap="none" rtlCol="0">
            <a:spAutoFit/>
          </a:bodyPr>
          <a:lstStyle/>
          <a:p>
            <a:r>
              <a:rPr lang="en-US" sz="2000" dirty="0" smtClean="0">
                <a:latin typeface="Times New Roman" pitchFamily="18" charset="0"/>
                <a:cs typeface="Times New Roman" pitchFamily="18" charset="0"/>
              </a:rPr>
              <a:t>When </a:t>
            </a:r>
            <a:r>
              <a:rPr lang="en-US" sz="2000" dirty="0" err="1" smtClean="0">
                <a:latin typeface="Times New Roman" pitchFamily="18" charset="0"/>
                <a:cs typeface="Times New Roman" pitchFamily="18" charset="0"/>
              </a:rPr>
              <a:t>func</a:t>
            </a:r>
            <a:r>
              <a:rPr lang="en-US" sz="2000" dirty="0" smtClean="0">
                <a:latin typeface="Times New Roman" pitchFamily="18" charset="0"/>
                <a:cs typeface="Times New Roman" pitchFamily="18" charset="0"/>
              </a:rPr>
              <a:t>() is called stack looks like:</a:t>
            </a:r>
          </a:p>
        </p:txBody>
      </p:sp>
      <p:sp>
        <p:nvSpPr>
          <p:cNvPr id="7" name="Rectangle 3"/>
          <p:cNvSpPr>
            <a:spLocks noChangeArrowheads="1"/>
          </p:cNvSpPr>
          <p:nvPr/>
        </p:nvSpPr>
        <p:spPr bwMode="auto">
          <a:xfrm>
            <a:off x="1676400" y="3047999"/>
            <a:ext cx="3505200" cy="508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smtClean="0"/>
              <a:t>argument:   </a:t>
            </a:r>
            <a:r>
              <a:rPr lang="en-US" sz="2000" dirty="0" err="1" smtClean="0"/>
              <a:t>str</a:t>
            </a:r>
            <a:endParaRPr lang="en-US" sz="2000" dirty="0"/>
          </a:p>
        </p:txBody>
      </p:sp>
      <p:sp>
        <p:nvSpPr>
          <p:cNvPr id="8" name="Rectangle 4"/>
          <p:cNvSpPr>
            <a:spLocks noChangeArrowheads="1"/>
          </p:cNvSpPr>
          <p:nvPr/>
        </p:nvSpPr>
        <p:spPr bwMode="auto">
          <a:xfrm>
            <a:off x="1676400" y="3505199"/>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r</a:t>
            </a:r>
            <a:r>
              <a:rPr lang="en-US" sz="2000" dirty="0" smtClean="0"/>
              <a:t>eturn </a:t>
            </a:r>
            <a:r>
              <a:rPr lang="en-US" sz="2000" dirty="0"/>
              <a:t>address</a:t>
            </a:r>
          </a:p>
        </p:txBody>
      </p:sp>
      <p:sp>
        <p:nvSpPr>
          <p:cNvPr id="9" name="Rectangle 5"/>
          <p:cNvSpPr>
            <a:spLocks noChangeArrowheads="1"/>
          </p:cNvSpPr>
          <p:nvPr/>
        </p:nvSpPr>
        <p:spPr bwMode="auto">
          <a:xfrm>
            <a:off x="1676400" y="3911599"/>
            <a:ext cx="3505200" cy="4572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s</a:t>
            </a:r>
            <a:r>
              <a:rPr lang="en-US" sz="2000" dirty="0" smtClean="0"/>
              <a:t>tack </a:t>
            </a:r>
            <a:r>
              <a:rPr lang="en-US" sz="2000" dirty="0"/>
              <a:t>f</a:t>
            </a:r>
            <a:r>
              <a:rPr lang="en-US" sz="2000" dirty="0" smtClean="0"/>
              <a:t>rame </a:t>
            </a:r>
            <a:r>
              <a:rPr lang="en-US" sz="2000" dirty="0"/>
              <a:t>p</a:t>
            </a:r>
            <a:r>
              <a:rPr lang="en-US" sz="2000" dirty="0" smtClean="0"/>
              <a:t>ointer</a:t>
            </a:r>
            <a:endParaRPr lang="en-US" sz="2000" dirty="0"/>
          </a:p>
        </p:txBody>
      </p:sp>
      <p:sp>
        <p:nvSpPr>
          <p:cNvPr id="10" name="Rectangle 6"/>
          <p:cNvSpPr>
            <a:spLocks noChangeArrowheads="1"/>
          </p:cNvSpPr>
          <p:nvPr/>
        </p:nvSpPr>
        <p:spPr bwMode="auto">
          <a:xfrm>
            <a:off x="1676400" y="4368799"/>
            <a:ext cx="3505200" cy="1524000"/>
          </a:xfrm>
          <a:prstGeom prst="rect">
            <a:avLst/>
          </a:prstGeom>
          <a:solidFill>
            <a:schemeClr val="bg1">
              <a:lumMod val="75000"/>
            </a:schemeClr>
          </a:solidFill>
          <a:ln w="9525">
            <a:solidFill>
              <a:schemeClr val="tx1"/>
            </a:solidFill>
            <a:miter lim="800000"/>
            <a:headEnd/>
            <a:tailEnd/>
          </a:ln>
        </p:spPr>
        <p:txBody>
          <a:bodyPr wrap="none" anchor="ctr"/>
          <a:lstStyle/>
          <a:p>
            <a:pPr algn="ctr" eaLnBrk="0" hangingPunct="0">
              <a:spcBef>
                <a:spcPct val="50000"/>
              </a:spcBef>
            </a:pPr>
            <a:r>
              <a:rPr lang="en-US" sz="2000" dirty="0"/>
              <a:t>c</a:t>
            </a:r>
            <a:r>
              <a:rPr lang="en-US" sz="2000" dirty="0" smtClean="0"/>
              <a:t>har </a:t>
            </a:r>
            <a:r>
              <a:rPr lang="en-US" sz="2000" dirty="0" err="1" smtClean="0"/>
              <a:t>buf</a:t>
            </a:r>
            <a:r>
              <a:rPr lang="en-US" sz="2000" dirty="0" smtClean="0"/>
              <a:t>[128]</a:t>
            </a:r>
            <a:endParaRPr lang="en-US" sz="2000" dirty="0"/>
          </a:p>
        </p:txBody>
      </p:sp>
      <p:sp>
        <p:nvSpPr>
          <p:cNvPr id="11" name="Text Box 7"/>
          <p:cNvSpPr txBox="1">
            <a:spLocks noChangeArrowheads="1"/>
          </p:cNvSpPr>
          <p:nvPr/>
        </p:nvSpPr>
        <p:spPr bwMode="auto">
          <a:xfrm>
            <a:off x="149690" y="5664119"/>
            <a:ext cx="527709" cy="400110"/>
          </a:xfrm>
          <a:prstGeom prst="rect">
            <a:avLst/>
          </a:prstGeom>
          <a:noFill/>
          <a:ln w="9525">
            <a:noFill/>
            <a:miter lim="800000"/>
            <a:headEnd/>
            <a:tailEnd/>
          </a:ln>
        </p:spPr>
        <p:txBody>
          <a:bodyPr wrap="none">
            <a:spAutoFit/>
          </a:bodyPr>
          <a:lstStyle/>
          <a:p>
            <a:pPr algn="ctr" eaLnBrk="0" hangingPunct="0">
              <a:spcBef>
                <a:spcPct val="50000"/>
              </a:spcBef>
            </a:pPr>
            <a:r>
              <a:rPr lang="en-US" sz="2000"/>
              <a:t>SP</a:t>
            </a:r>
          </a:p>
        </p:txBody>
      </p:sp>
      <p:sp>
        <p:nvSpPr>
          <p:cNvPr id="12" name="Line 8"/>
          <p:cNvSpPr>
            <a:spLocks noChangeShapeType="1"/>
          </p:cNvSpPr>
          <p:nvPr/>
        </p:nvSpPr>
        <p:spPr bwMode="auto">
          <a:xfrm>
            <a:off x="739775" y="5921294"/>
            <a:ext cx="544512" cy="0"/>
          </a:xfrm>
          <a:prstGeom prst="line">
            <a:avLst/>
          </a:prstGeom>
          <a:noFill/>
          <a:ln w="9525">
            <a:solidFill>
              <a:schemeClr val="tx1"/>
            </a:solidFill>
            <a:round/>
            <a:headEnd/>
            <a:tailEnd type="triangle" w="med" len="med"/>
          </a:ln>
        </p:spPr>
        <p:txBody>
          <a:bodyPr wrap="none" anchor="ctr"/>
          <a:lstStyle/>
          <a:p>
            <a:endParaRPr lang="en-US" sz="2000"/>
          </a:p>
        </p:txBody>
      </p:sp>
      <p:sp>
        <p:nvSpPr>
          <p:cNvPr id="22" name="Line 18"/>
          <p:cNvSpPr>
            <a:spLocks noChangeShapeType="1"/>
          </p:cNvSpPr>
          <p:nvPr/>
        </p:nvSpPr>
        <p:spPr bwMode="auto">
          <a:xfrm>
            <a:off x="1371600" y="5892799"/>
            <a:ext cx="4038600" cy="0"/>
          </a:xfrm>
          <a:prstGeom prst="line">
            <a:avLst/>
          </a:prstGeom>
          <a:noFill/>
          <a:ln w="76200">
            <a:solidFill>
              <a:schemeClr val="tx1"/>
            </a:solidFill>
            <a:round/>
            <a:headEnd/>
            <a:tailEnd/>
          </a:ln>
        </p:spPr>
        <p:txBody>
          <a:bodyPr wrap="none" anchor="ctr"/>
          <a:lstStyle/>
          <a:p>
            <a:endParaRPr lang="en-US" sz="2000"/>
          </a:p>
        </p:txBody>
      </p:sp>
      <p:sp>
        <p:nvSpPr>
          <p:cNvPr id="23" name="Line 19"/>
          <p:cNvSpPr>
            <a:spLocks noChangeShapeType="1"/>
          </p:cNvSpPr>
          <p:nvPr/>
        </p:nvSpPr>
        <p:spPr bwMode="auto">
          <a:xfrm>
            <a:off x="1371600" y="3047999"/>
            <a:ext cx="4038600" cy="0"/>
          </a:xfrm>
          <a:prstGeom prst="line">
            <a:avLst/>
          </a:prstGeom>
          <a:noFill/>
          <a:ln w="76200">
            <a:solidFill>
              <a:schemeClr val="tx1"/>
            </a:solidFill>
            <a:round/>
            <a:headEnd/>
            <a:tailEnd/>
          </a:ln>
        </p:spPr>
        <p:txBody>
          <a:bodyPr wrap="none" anchor="ctr"/>
          <a:lstStyle/>
          <a:p>
            <a:endParaRPr lang="en-US" sz="2000"/>
          </a:p>
        </p:txBody>
      </p:sp>
      <p:grpSp>
        <p:nvGrpSpPr>
          <p:cNvPr id="3" name="Group 21"/>
          <p:cNvGrpSpPr>
            <a:grpSpLocks/>
          </p:cNvGrpSpPr>
          <p:nvPr/>
        </p:nvGrpSpPr>
        <p:grpSpPr bwMode="auto">
          <a:xfrm>
            <a:off x="931862" y="2746375"/>
            <a:ext cx="744538" cy="1419225"/>
            <a:chOff x="1104" y="1104"/>
            <a:chExt cx="469" cy="1536"/>
          </a:xfrm>
        </p:grpSpPr>
        <p:sp>
          <p:nvSpPr>
            <p:cNvPr id="26" name="Line 22"/>
            <p:cNvSpPr>
              <a:spLocks noChangeShapeType="1"/>
            </p:cNvSpPr>
            <p:nvPr/>
          </p:nvSpPr>
          <p:spPr bwMode="auto">
            <a:xfrm flipH="1">
              <a:off x="1104" y="2640"/>
              <a:ext cx="469" cy="0"/>
            </a:xfrm>
            <a:prstGeom prst="line">
              <a:avLst/>
            </a:prstGeom>
            <a:noFill/>
            <a:ln w="28575">
              <a:solidFill>
                <a:srgbClr val="0000FF"/>
              </a:solidFill>
              <a:round/>
              <a:headEnd/>
              <a:tailEnd/>
            </a:ln>
          </p:spPr>
          <p:txBody>
            <a:bodyPr wrap="none" anchor="ctr"/>
            <a:lstStyle/>
            <a:p>
              <a:endParaRPr lang="en-US" sz="2000"/>
            </a:p>
          </p:txBody>
        </p:sp>
        <p:sp>
          <p:nvSpPr>
            <p:cNvPr id="27" name="Line 23"/>
            <p:cNvSpPr>
              <a:spLocks noChangeShapeType="1"/>
            </p:cNvSpPr>
            <p:nvPr/>
          </p:nvSpPr>
          <p:spPr bwMode="auto">
            <a:xfrm flipV="1">
              <a:off x="1104" y="1104"/>
              <a:ext cx="0" cy="1536"/>
            </a:xfrm>
            <a:prstGeom prst="line">
              <a:avLst/>
            </a:prstGeom>
            <a:noFill/>
            <a:ln w="41275">
              <a:solidFill>
                <a:srgbClr val="0000FF"/>
              </a:solidFill>
              <a:round/>
              <a:headEnd/>
              <a:tailEnd type="triangle" w="med" len="med"/>
            </a:ln>
          </p:spPr>
          <p:txBody>
            <a:bodyPr wrap="none" anchor="ctr"/>
            <a:lstStyle/>
            <a:p>
              <a:endParaRPr lang="en-US" sz="2000"/>
            </a:p>
          </p:txBody>
        </p:sp>
      </p:grpSp>
      <p:sp>
        <p:nvSpPr>
          <p:cNvPr id="28" name="Line 24"/>
          <p:cNvSpPr>
            <a:spLocks noChangeShapeType="1"/>
          </p:cNvSpPr>
          <p:nvPr/>
        </p:nvSpPr>
        <p:spPr bwMode="auto">
          <a:xfrm>
            <a:off x="1676400" y="2743199"/>
            <a:ext cx="0" cy="406400"/>
          </a:xfrm>
          <a:prstGeom prst="line">
            <a:avLst/>
          </a:prstGeom>
          <a:noFill/>
          <a:ln w="57150">
            <a:solidFill>
              <a:schemeClr val="tx1"/>
            </a:solidFill>
            <a:round/>
            <a:headEnd/>
            <a:tailEnd type="none" w="lg" len="med"/>
          </a:ln>
        </p:spPr>
        <p:txBody>
          <a:bodyPr wrap="none"/>
          <a:lstStyle/>
          <a:p>
            <a:endParaRPr lang="en-US" sz="2000"/>
          </a:p>
        </p:txBody>
      </p:sp>
      <p:sp>
        <p:nvSpPr>
          <p:cNvPr id="29" name="Line 25"/>
          <p:cNvSpPr>
            <a:spLocks noChangeShapeType="1"/>
          </p:cNvSpPr>
          <p:nvPr/>
        </p:nvSpPr>
        <p:spPr bwMode="auto">
          <a:xfrm>
            <a:off x="5181601" y="2692398"/>
            <a:ext cx="3175" cy="457201"/>
          </a:xfrm>
          <a:prstGeom prst="line">
            <a:avLst/>
          </a:prstGeom>
          <a:noFill/>
          <a:ln w="57150">
            <a:solidFill>
              <a:schemeClr val="tx1"/>
            </a:solidFill>
            <a:round/>
            <a:headEnd/>
            <a:tailEnd type="none" w="lg" len="med"/>
          </a:ln>
        </p:spPr>
        <p:txBody>
          <a:bodyPr wrap="none"/>
          <a:lstStyle/>
          <a:p>
            <a:endParaRPr lang="en-US" sz="2000"/>
          </a:p>
        </p:txBody>
      </p:sp>
      <p:sp>
        <p:nvSpPr>
          <p:cNvPr id="30" name="Line 26"/>
          <p:cNvSpPr>
            <a:spLocks noChangeShapeType="1"/>
          </p:cNvSpPr>
          <p:nvPr/>
        </p:nvSpPr>
        <p:spPr bwMode="auto">
          <a:xfrm flipH="1">
            <a:off x="1676400" y="5378452"/>
            <a:ext cx="3175" cy="717548"/>
          </a:xfrm>
          <a:prstGeom prst="line">
            <a:avLst/>
          </a:prstGeom>
          <a:noFill/>
          <a:ln w="57150">
            <a:solidFill>
              <a:schemeClr val="tx1"/>
            </a:solidFill>
            <a:round/>
            <a:headEnd/>
            <a:tailEnd type="none" w="lg" len="med"/>
          </a:ln>
        </p:spPr>
        <p:txBody>
          <a:bodyPr wrap="none"/>
          <a:lstStyle/>
          <a:p>
            <a:endParaRPr lang="en-US" sz="2000"/>
          </a:p>
        </p:txBody>
      </p:sp>
      <p:sp>
        <p:nvSpPr>
          <p:cNvPr id="31" name="Line 27"/>
          <p:cNvSpPr>
            <a:spLocks noChangeShapeType="1"/>
          </p:cNvSpPr>
          <p:nvPr/>
        </p:nvSpPr>
        <p:spPr bwMode="auto">
          <a:xfrm flipH="1">
            <a:off x="5181601" y="5378450"/>
            <a:ext cx="3175" cy="717549"/>
          </a:xfrm>
          <a:prstGeom prst="line">
            <a:avLst/>
          </a:prstGeom>
          <a:noFill/>
          <a:ln w="57150">
            <a:solidFill>
              <a:schemeClr val="tx1"/>
            </a:solidFill>
            <a:round/>
            <a:headEnd/>
            <a:tailEnd type="none" w="lg" len="med"/>
          </a:ln>
        </p:spPr>
        <p:txBody>
          <a:bodyPr wrap="none"/>
          <a:lstStyle/>
          <a:p>
            <a:endParaRPr lang="en-US" sz="2000"/>
          </a:p>
        </p:txBody>
      </p:sp>
      <p:sp>
        <p:nvSpPr>
          <p:cNvPr id="21" name="Rectangle 17"/>
          <p:cNvSpPr>
            <a:spLocks noChangeArrowheads="1"/>
          </p:cNvSpPr>
          <p:nvPr/>
        </p:nvSpPr>
        <p:spPr bwMode="auto">
          <a:xfrm>
            <a:off x="1676400" y="3047999"/>
            <a:ext cx="3505200" cy="2844800"/>
          </a:xfrm>
          <a:prstGeom prst="rect">
            <a:avLst/>
          </a:prstGeom>
          <a:noFill/>
          <a:ln w="57150">
            <a:solidFill>
              <a:schemeClr val="tx1"/>
            </a:solidFill>
            <a:miter lim="800000"/>
            <a:headEnd/>
            <a:tailEnd/>
          </a:ln>
        </p:spPr>
        <p:txBody>
          <a:bodyPr wrap="none" anchor="ctr"/>
          <a:lstStyle/>
          <a:p>
            <a:endParaRPr lang="en-US" sz="2000"/>
          </a:p>
        </p:txBody>
      </p:sp>
      <p:sp>
        <p:nvSpPr>
          <p:cNvPr id="25" name="Footer Placeholder 24"/>
          <p:cNvSpPr>
            <a:spLocks noGrp="1"/>
          </p:cNvSpPr>
          <p:nvPr>
            <p:ph type="ftr" sz="quarter" idx="11"/>
          </p:nvPr>
        </p:nvSpPr>
        <p:spPr>
          <a:xfrm>
            <a:off x="990600" y="6172200"/>
            <a:ext cx="3962400" cy="457200"/>
          </a:xfrm>
        </p:spPr>
        <p:txBody>
          <a:bodyPr/>
          <a:lstStyle/>
          <a:p>
            <a:r>
              <a:rPr lang="en-US" dirty="0" smtClean="0"/>
              <a:t>FAST-NUCES</a:t>
            </a:r>
            <a:endParaRPr lang="en-US" dirty="0"/>
          </a:p>
        </p:txBody>
      </p:sp>
      <p:pic>
        <p:nvPicPr>
          <p:cNvPr id="33" name="Picture 32"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818064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TotalTime>
  <Words>3182</Words>
  <Application>Microsoft Office PowerPoint</Application>
  <PresentationFormat>On-screen Show (4:3)</PresentationFormat>
  <Paragraphs>758</Paragraphs>
  <Slides>60</Slides>
  <Notes>37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5" baseType="lpstr">
      <vt:lpstr>Arial</vt:lpstr>
      <vt:lpstr>Calibri</vt:lpstr>
      <vt:lpstr>Comic Sans MS</vt:lpstr>
      <vt:lpstr>Courier New</vt:lpstr>
      <vt:lpstr>Franklin Gothic Book</vt:lpstr>
      <vt:lpstr>Gill Sans</vt:lpstr>
      <vt:lpstr>Monotype Sorts</vt:lpstr>
      <vt:lpstr>Perpetua</vt:lpstr>
      <vt:lpstr>Symbol</vt:lpstr>
      <vt:lpstr>Times</vt:lpstr>
      <vt:lpstr>Times New Roman</vt:lpstr>
      <vt:lpstr>Wingdings</vt:lpstr>
      <vt:lpstr>Wingdings 2</vt:lpstr>
      <vt:lpstr>Equity</vt:lpstr>
      <vt:lpstr>Chart</vt:lpstr>
      <vt:lpstr>CS-3002: Information Security</vt:lpstr>
      <vt:lpstr>This Lecture</vt:lpstr>
      <vt:lpstr>Basic Control Hijacking Attacks</vt:lpstr>
      <vt:lpstr>Control hijacking attacks</vt:lpstr>
      <vt:lpstr>Example 1: Buffer Overflows</vt:lpstr>
      <vt:lpstr>What is needed</vt:lpstr>
      <vt:lpstr>Linux process memory layout</vt:lpstr>
      <vt:lpstr>Stack Frame (created every time a new function is invoked)</vt:lpstr>
      <vt:lpstr>What are buffer overflows?</vt:lpstr>
      <vt:lpstr>What are buffer overflows?</vt:lpstr>
      <vt:lpstr>Basic stack exploit</vt:lpstr>
      <vt:lpstr>The NOP slide</vt:lpstr>
      <vt:lpstr>Details and examples</vt:lpstr>
      <vt:lpstr>Many unsafe libc functions</vt:lpstr>
      <vt:lpstr>Buffer overflow opportunities</vt:lpstr>
      <vt:lpstr>Corrupting method pointers</vt:lpstr>
      <vt:lpstr>Finding buffer overflows</vt:lpstr>
      <vt:lpstr>More Control Hijacking Attacks</vt:lpstr>
      <vt:lpstr>More Hijacking Opportunities</vt:lpstr>
      <vt:lpstr>Integer Overflows (Phrack issue 60)</vt:lpstr>
      <vt:lpstr>An example</vt:lpstr>
      <vt:lpstr>Integer overflow exploit stats</vt:lpstr>
      <vt:lpstr>Format String Bug</vt:lpstr>
      <vt:lpstr>Format string problem</vt:lpstr>
      <vt:lpstr>History</vt:lpstr>
      <vt:lpstr>Vulnerable functions</vt:lpstr>
      <vt:lpstr>Exploit</vt:lpstr>
      <vt:lpstr>Platform Defenses</vt:lpstr>
      <vt:lpstr>Preventing hijacking attacks</vt:lpstr>
      <vt:lpstr>Marking memory as non-execute   (W^X)</vt:lpstr>
      <vt:lpstr>Examples:   DEP controls in Windows</vt:lpstr>
      <vt:lpstr>Attack:  return to libc</vt:lpstr>
      <vt:lpstr>Response:   randomization</vt:lpstr>
      <vt:lpstr>ASLR Example</vt:lpstr>
      <vt:lpstr>Some attacks remain:   JiT spraying</vt:lpstr>
      <vt:lpstr>Run-Time Defenses</vt:lpstr>
      <vt:lpstr>Run time checking: StackGuard</vt:lpstr>
      <vt:lpstr>Canary Types</vt:lpstr>
      <vt:lpstr>StackGuard (Cont.)</vt:lpstr>
      <vt:lpstr>StackGuard enhancements:  ProPolice</vt:lpstr>
      <vt:lpstr>MS Visual Studio  /GS     [since 2003]</vt:lpstr>
      <vt:lpstr>/GS stack frame</vt:lpstr>
      <vt:lpstr>Evading /GS with exception handlers</vt:lpstr>
      <vt:lpstr>Defenses:   SAFESEH and SEHOP  </vt:lpstr>
      <vt:lpstr>Summary: Canaries are not full proof</vt:lpstr>
      <vt:lpstr>What if can’t recompile:  Libsafe</vt:lpstr>
      <vt:lpstr>How robust is Libsafe?</vt:lpstr>
      <vt:lpstr>More methods …</vt:lpstr>
      <vt:lpstr>Advanced Hijacking Attacks</vt:lpstr>
      <vt:lpstr>Heap Spray Attacks</vt:lpstr>
      <vt:lpstr>Heap-based control hijacking</vt:lpstr>
      <vt:lpstr>Heap-based control hijacking</vt:lpstr>
      <vt:lpstr> A reliable exploit?   </vt:lpstr>
      <vt:lpstr>Heap Spraying     [SkyLined 2004]</vt:lpstr>
      <vt:lpstr>Javascript heap spraying</vt:lpstr>
      <vt:lpstr>Vulnerable buffer placement</vt:lpstr>
      <vt:lpstr>Many heap spray exploits</vt:lpstr>
      <vt:lpstr>(partial)  Defenses</vt:lpstr>
      <vt:lpstr>References on heap spraying</vt:lpstr>
      <vt:lpstr>Acknowledgements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Microsoft account</cp:lastModifiedBy>
  <cp:revision>1043</cp:revision>
  <dcterms:created xsi:type="dcterms:W3CDTF">2006-08-16T00:00:00Z</dcterms:created>
  <dcterms:modified xsi:type="dcterms:W3CDTF">2022-12-06T04:55:09Z</dcterms:modified>
</cp:coreProperties>
</file>