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09" r:id="rId2"/>
  </p:sldMasterIdLst>
  <p:notesMasterIdLst>
    <p:notesMasterId r:id="rId13"/>
  </p:notesMasterIdLst>
  <p:sldIdLst>
    <p:sldId id="317" r:id="rId3"/>
    <p:sldId id="303" r:id="rId4"/>
    <p:sldId id="304" r:id="rId5"/>
    <p:sldId id="276" r:id="rId6"/>
    <p:sldId id="338" r:id="rId7"/>
    <p:sldId id="339" r:id="rId8"/>
    <p:sldId id="340" r:id="rId9"/>
    <p:sldId id="337" r:id="rId10"/>
    <p:sldId id="278" r:id="rId11"/>
    <p:sldId id="323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 autoAdjust="0"/>
    <p:restoredTop sz="88568" autoAdjust="0"/>
  </p:normalViewPr>
  <p:slideViewPr>
    <p:cSldViewPr>
      <p:cViewPr varScale="1">
        <p:scale>
          <a:sx n="102" d="100"/>
          <a:sy n="102" d="100"/>
        </p:scale>
        <p:origin x="20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16" y="-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E19DD-5792-FE40-B93A-604A4F805ADA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474D5-971D-4549-BA32-8D72776A9F64}">
      <dgm:prSet/>
      <dgm:spPr>
        <a:ln w="127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Identification step</a:t>
          </a:r>
        </a:p>
      </dgm:t>
    </dgm:pt>
    <dgm:pt modelId="{87285F1A-9237-DA4A-99FA-26C8423496D1}" type="parTrans" cxnId="{1F2F4AFA-B9CF-E24A-9A61-5B326CE35BE9}">
      <dgm:prSet/>
      <dgm:spPr/>
      <dgm:t>
        <a:bodyPr/>
        <a:lstStyle/>
        <a:p>
          <a:endParaRPr lang="en-US"/>
        </a:p>
      </dgm:t>
    </dgm:pt>
    <dgm:pt modelId="{AD7D42ED-7632-C44B-9C3F-427E9090AA5B}" type="sibTrans" cxnId="{1F2F4AFA-B9CF-E24A-9A61-5B326CE35BE9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10BDD67-6014-374E-8DC7-F7E1EAE760B6}">
      <dgm:prSet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600" dirty="0"/>
            <a:t>Presenting an identifier to the security system</a:t>
          </a:r>
        </a:p>
      </dgm:t>
    </dgm:pt>
    <dgm:pt modelId="{A2C9D6DB-39E3-F244-A547-B41AFEE1B51F}" type="parTrans" cxnId="{A4A30F3F-4DF2-A54A-8299-D3425BEF0A85}">
      <dgm:prSet/>
      <dgm:spPr/>
      <dgm:t>
        <a:bodyPr/>
        <a:lstStyle/>
        <a:p>
          <a:endParaRPr lang="en-US"/>
        </a:p>
      </dgm:t>
    </dgm:pt>
    <dgm:pt modelId="{335BA0EC-EBDB-DE47-8A9B-847FA0A02D9F}" type="sibTrans" cxnId="{A4A30F3F-4DF2-A54A-8299-D3425BEF0A85}">
      <dgm:prSet/>
      <dgm:spPr/>
      <dgm:t>
        <a:bodyPr/>
        <a:lstStyle/>
        <a:p>
          <a:endParaRPr lang="en-US"/>
        </a:p>
      </dgm:t>
    </dgm:pt>
    <dgm:pt modelId="{9D8F27E9-34F3-5042-B551-ABBD03D5E7BF}">
      <dgm:prSet/>
      <dgm:spPr>
        <a:ln w="127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Verification step</a:t>
          </a:r>
        </a:p>
      </dgm:t>
    </dgm:pt>
    <dgm:pt modelId="{4C7E66AD-91E1-8C47-94A3-391D7C91A74B}" type="parTrans" cxnId="{BBE83782-7761-924F-808F-B909374C4260}">
      <dgm:prSet/>
      <dgm:spPr/>
      <dgm:t>
        <a:bodyPr/>
        <a:lstStyle/>
        <a:p>
          <a:endParaRPr lang="en-US"/>
        </a:p>
      </dgm:t>
    </dgm:pt>
    <dgm:pt modelId="{11D58F56-A8B7-5449-A138-CA70E84EA46D}" type="sibTrans" cxnId="{BBE83782-7761-924F-808F-B909374C4260}">
      <dgm:prSet/>
      <dgm:spPr/>
      <dgm:t>
        <a:bodyPr/>
        <a:lstStyle/>
        <a:p>
          <a:endParaRPr lang="en-US"/>
        </a:p>
      </dgm:t>
    </dgm:pt>
    <dgm:pt modelId="{B1D41F93-0A1C-9844-B6DB-536339101D94}">
      <dgm:prSet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dirty="0"/>
            <a:t>Presenting or generating authentication information that corroborates the binding between the entity and the identifier</a:t>
          </a:r>
        </a:p>
      </dgm:t>
    </dgm:pt>
    <dgm:pt modelId="{F1E3E441-D9E2-D243-8CE4-9915BE7372B0}" type="parTrans" cxnId="{BAD65D4D-50EF-B04B-B47E-54F27F89EA86}">
      <dgm:prSet/>
      <dgm:spPr/>
      <dgm:t>
        <a:bodyPr/>
        <a:lstStyle/>
        <a:p>
          <a:endParaRPr lang="en-US"/>
        </a:p>
      </dgm:t>
    </dgm:pt>
    <dgm:pt modelId="{3F4ADCFD-B1C1-124F-8AEF-57C95D3BFC4F}" type="sibTrans" cxnId="{BAD65D4D-50EF-B04B-B47E-54F27F89EA86}">
      <dgm:prSet/>
      <dgm:spPr/>
      <dgm:t>
        <a:bodyPr/>
        <a:lstStyle/>
        <a:p>
          <a:endParaRPr lang="en-US"/>
        </a:p>
      </dgm:t>
    </dgm:pt>
    <dgm:pt modelId="{8B1ED56A-975D-964C-A86F-34EF65168927}" type="pres">
      <dgm:prSet presAssocID="{570E19DD-5792-FE40-B93A-604A4F805A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290E47-4AB4-8E49-83BF-CA9557565F22}" type="pres">
      <dgm:prSet presAssocID="{570E19DD-5792-FE40-B93A-604A4F805ADA}" presName="tSp" presStyleCnt="0"/>
      <dgm:spPr/>
    </dgm:pt>
    <dgm:pt modelId="{5C53FF6C-9B8C-2645-AF2E-7D8496BA09A3}" type="pres">
      <dgm:prSet presAssocID="{570E19DD-5792-FE40-B93A-604A4F805ADA}" presName="bSp" presStyleCnt="0"/>
      <dgm:spPr/>
    </dgm:pt>
    <dgm:pt modelId="{BD37AD80-B853-1647-A31F-46BD7E6C0329}" type="pres">
      <dgm:prSet presAssocID="{570E19DD-5792-FE40-B93A-604A4F805ADA}" presName="process" presStyleCnt="0"/>
      <dgm:spPr/>
    </dgm:pt>
    <dgm:pt modelId="{DB50F421-0CC0-AD44-9948-DB069C989D9B}" type="pres">
      <dgm:prSet presAssocID="{244474D5-971D-4549-BA32-8D72776A9F64}" presName="composite1" presStyleCnt="0"/>
      <dgm:spPr/>
    </dgm:pt>
    <dgm:pt modelId="{F6A448BB-153F-FA48-AAAD-907B1A285D00}" type="pres">
      <dgm:prSet presAssocID="{244474D5-971D-4549-BA32-8D72776A9F64}" presName="dummyNode1" presStyleLbl="node1" presStyleIdx="0" presStyleCnt="2"/>
      <dgm:spPr/>
    </dgm:pt>
    <dgm:pt modelId="{900921B5-CC31-8F4E-94D3-D274653E1677}" type="pres">
      <dgm:prSet presAssocID="{244474D5-971D-4549-BA32-8D72776A9F64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CE661-73DA-254D-9C47-31F36F454596}" type="pres">
      <dgm:prSet presAssocID="{244474D5-971D-4549-BA32-8D72776A9F64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B7823-805F-D841-BC3E-5057EF91AFB9}" type="pres">
      <dgm:prSet presAssocID="{244474D5-971D-4549-BA32-8D72776A9F64}" presName="parentNode1" presStyleLbl="node1" presStyleIdx="0" presStyleCnt="2" custLinFactNeighborX="-52922" custLinFactNeighborY="-468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7DEB7-D86C-7B44-8653-8080D1FB0EFC}" type="pres">
      <dgm:prSet presAssocID="{244474D5-971D-4549-BA32-8D72776A9F64}" presName="connSite1" presStyleCnt="0"/>
      <dgm:spPr/>
    </dgm:pt>
    <dgm:pt modelId="{B52CFB27-320B-504A-9441-8D1FC79FF50E}" type="pres">
      <dgm:prSet presAssocID="{AD7D42ED-7632-C44B-9C3F-427E9090AA5B}" presName="Name9" presStyleLbl="sibTrans2D1" presStyleIdx="0" presStyleCnt="1" custLinFactNeighborX="20144" custLinFactNeighborY="-14770"/>
      <dgm:spPr/>
      <dgm:t>
        <a:bodyPr/>
        <a:lstStyle/>
        <a:p>
          <a:endParaRPr lang="en-US"/>
        </a:p>
      </dgm:t>
    </dgm:pt>
    <dgm:pt modelId="{B2E5F1B4-E773-FA49-9CBE-68C8B9E93E89}" type="pres">
      <dgm:prSet presAssocID="{9D8F27E9-34F3-5042-B551-ABBD03D5E7BF}" presName="composite2" presStyleCnt="0"/>
      <dgm:spPr/>
    </dgm:pt>
    <dgm:pt modelId="{2814E8B4-2E48-B84C-B593-312D07D4679F}" type="pres">
      <dgm:prSet presAssocID="{9D8F27E9-34F3-5042-B551-ABBD03D5E7BF}" presName="dummyNode2" presStyleLbl="node1" presStyleIdx="0" presStyleCnt="2"/>
      <dgm:spPr/>
    </dgm:pt>
    <dgm:pt modelId="{D64977FD-7EF0-7942-884A-12FFACCA051A}" type="pres">
      <dgm:prSet presAssocID="{9D8F27E9-34F3-5042-B551-ABBD03D5E7BF}" presName="childNode2" presStyleLbl="bgAcc1" presStyleIdx="1" presStyleCnt="2" custScaleX="119813" custScaleY="110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CDBFC-F4AE-C44C-A3E6-62434FEA9A66}" type="pres">
      <dgm:prSet presAssocID="{9D8F27E9-34F3-5042-B551-ABBD03D5E7BF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086FD-4FA6-5449-8EBF-2B9E8C67DB0F}" type="pres">
      <dgm:prSet presAssocID="{9D8F27E9-34F3-5042-B551-ABBD03D5E7BF}" presName="parentNode2" presStyleLbl="node1" presStyleIdx="1" presStyleCnt="2" custLinFactNeighborX="13514" custLinFactNeighborY="80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B9BF3-E8F4-7A4D-A61D-93517125E97F}" type="pres">
      <dgm:prSet presAssocID="{9D8F27E9-34F3-5042-B551-ABBD03D5E7BF}" presName="connSite2" presStyleCnt="0"/>
      <dgm:spPr/>
    </dgm:pt>
  </dgm:ptLst>
  <dgm:cxnLst>
    <dgm:cxn modelId="{B66CB5BE-6C08-2B47-AF69-D1A988568F2C}" type="presOf" srcId="{9D8F27E9-34F3-5042-B551-ABBD03D5E7BF}" destId="{164086FD-4FA6-5449-8EBF-2B9E8C67DB0F}" srcOrd="0" destOrd="0" presId="urn:microsoft.com/office/officeart/2005/8/layout/hProcess4"/>
    <dgm:cxn modelId="{BBE83782-7761-924F-808F-B909374C4260}" srcId="{570E19DD-5792-FE40-B93A-604A4F805ADA}" destId="{9D8F27E9-34F3-5042-B551-ABBD03D5E7BF}" srcOrd="1" destOrd="0" parTransId="{4C7E66AD-91E1-8C47-94A3-391D7C91A74B}" sibTransId="{11D58F56-A8B7-5449-A138-CA70E84EA46D}"/>
    <dgm:cxn modelId="{B22F21C6-D551-7D41-98E9-83F447EDC6E6}" type="presOf" srcId="{D10BDD67-6014-374E-8DC7-F7E1EAE760B6}" destId="{900921B5-CC31-8F4E-94D3-D274653E1677}" srcOrd="0" destOrd="0" presId="urn:microsoft.com/office/officeart/2005/8/layout/hProcess4"/>
    <dgm:cxn modelId="{A4A30F3F-4DF2-A54A-8299-D3425BEF0A85}" srcId="{244474D5-971D-4549-BA32-8D72776A9F64}" destId="{D10BDD67-6014-374E-8DC7-F7E1EAE760B6}" srcOrd="0" destOrd="0" parTransId="{A2C9D6DB-39E3-F244-A547-B41AFEE1B51F}" sibTransId="{335BA0EC-EBDB-DE47-8A9B-847FA0A02D9F}"/>
    <dgm:cxn modelId="{3CCC2612-5C30-4F4B-BFA5-A724D07A0193}" type="presOf" srcId="{AD7D42ED-7632-C44B-9C3F-427E9090AA5B}" destId="{B52CFB27-320B-504A-9441-8D1FC79FF50E}" srcOrd="0" destOrd="0" presId="urn:microsoft.com/office/officeart/2005/8/layout/hProcess4"/>
    <dgm:cxn modelId="{AFBE54E4-40EB-A843-B6CF-45616BC5F2E1}" type="presOf" srcId="{B1D41F93-0A1C-9844-B6DB-536339101D94}" destId="{D64977FD-7EF0-7942-884A-12FFACCA051A}" srcOrd="0" destOrd="0" presId="urn:microsoft.com/office/officeart/2005/8/layout/hProcess4"/>
    <dgm:cxn modelId="{D5C5E20F-BA1B-D24D-967C-DB49ED1E76DD}" type="presOf" srcId="{244474D5-971D-4549-BA32-8D72776A9F64}" destId="{0EDB7823-805F-D841-BC3E-5057EF91AFB9}" srcOrd="0" destOrd="0" presId="urn:microsoft.com/office/officeart/2005/8/layout/hProcess4"/>
    <dgm:cxn modelId="{C70A52EA-6427-D74E-AB98-D027A1388282}" type="presOf" srcId="{B1D41F93-0A1C-9844-B6DB-536339101D94}" destId="{B50CDBFC-F4AE-C44C-A3E6-62434FEA9A66}" srcOrd="1" destOrd="0" presId="urn:microsoft.com/office/officeart/2005/8/layout/hProcess4"/>
    <dgm:cxn modelId="{6A7EB14D-E646-2047-859C-CDACFA10720F}" type="presOf" srcId="{570E19DD-5792-FE40-B93A-604A4F805ADA}" destId="{8B1ED56A-975D-964C-A86F-34EF65168927}" srcOrd="0" destOrd="0" presId="urn:microsoft.com/office/officeart/2005/8/layout/hProcess4"/>
    <dgm:cxn modelId="{751520A8-0979-B844-8C52-F70EB2AC8930}" type="presOf" srcId="{D10BDD67-6014-374E-8DC7-F7E1EAE760B6}" destId="{37DCE661-73DA-254D-9C47-31F36F454596}" srcOrd="1" destOrd="0" presId="urn:microsoft.com/office/officeart/2005/8/layout/hProcess4"/>
    <dgm:cxn modelId="{BAD65D4D-50EF-B04B-B47E-54F27F89EA86}" srcId="{9D8F27E9-34F3-5042-B551-ABBD03D5E7BF}" destId="{B1D41F93-0A1C-9844-B6DB-536339101D94}" srcOrd="0" destOrd="0" parTransId="{F1E3E441-D9E2-D243-8CE4-9915BE7372B0}" sibTransId="{3F4ADCFD-B1C1-124F-8AEF-57C95D3BFC4F}"/>
    <dgm:cxn modelId="{1F2F4AFA-B9CF-E24A-9A61-5B326CE35BE9}" srcId="{570E19DD-5792-FE40-B93A-604A4F805ADA}" destId="{244474D5-971D-4549-BA32-8D72776A9F64}" srcOrd="0" destOrd="0" parTransId="{87285F1A-9237-DA4A-99FA-26C8423496D1}" sibTransId="{AD7D42ED-7632-C44B-9C3F-427E9090AA5B}"/>
    <dgm:cxn modelId="{07EF9135-ED82-0D47-A83F-2A3047923873}" type="presParOf" srcId="{8B1ED56A-975D-964C-A86F-34EF65168927}" destId="{0F290E47-4AB4-8E49-83BF-CA9557565F22}" srcOrd="0" destOrd="0" presId="urn:microsoft.com/office/officeart/2005/8/layout/hProcess4"/>
    <dgm:cxn modelId="{C136730E-2631-7346-9B76-E24ACC17E960}" type="presParOf" srcId="{8B1ED56A-975D-964C-A86F-34EF65168927}" destId="{5C53FF6C-9B8C-2645-AF2E-7D8496BA09A3}" srcOrd="1" destOrd="0" presId="urn:microsoft.com/office/officeart/2005/8/layout/hProcess4"/>
    <dgm:cxn modelId="{039F5C66-707E-B84A-BEE1-760C2B536EE6}" type="presParOf" srcId="{8B1ED56A-975D-964C-A86F-34EF65168927}" destId="{BD37AD80-B853-1647-A31F-46BD7E6C0329}" srcOrd="2" destOrd="0" presId="urn:microsoft.com/office/officeart/2005/8/layout/hProcess4"/>
    <dgm:cxn modelId="{0301A4F5-E230-B84F-8920-5563186C4285}" type="presParOf" srcId="{BD37AD80-B853-1647-A31F-46BD7E6C0329}" destId="{DB50F421-0CC0-AD44-9948-DB069C989D9B}" srcOrd="0" destOrd="0" presId="urn:microsoft.com/office/officeart/2005/8/layout/hProcess4"/>
    <dgm:cxn modelId="{990F3329-F2B4-0B44-ABA5-4E98AE968978}" type="presParOf" srcId="{DB50F421-0CC0-AD44-9948-DB069C989D9B}" destId="{F6A448BB-153F-FA48-AAAD-907B1A285D00}" srcOrd="0" destOrd="0" presId="urn:microsoft.com/office/officeart/2005/8/layout/hProcess4"/>
    <dgm:cxn modelId="{BE704723-4821-824E-A85E-2DA9E49CBCEC}" type="presParOf" srcId="{DB50F421-0CC0-AD44-9948-DB069C989D9B}" destId="{900921B5-CC31-8F4E-94D3-D274653E1677}" srcOrd="1" destOrd="0" presId="urn:microsoft.com/office/officeart/2005/8/layout/hProcess4"/>
    <dgm:cxn modelId="{8B20547D-14B4-2D43-9364-F59F74D1EA55}" type="presParOf" srcId="{DB50F421-0CC0-AD44-9948-DB069C989D9B}" destId="{37DCE661-73DA-254D-9C47-31F36F454596}" srcOrd="2" destOrd="0" presId="urn:microsoft.com/office/officeart/2005/8/layout/hProcess4"/>
    <dgm:cxn modelId="{EDB13694-6EB4-BB47-A81B-2CB1F538DD78}" type="presParOf" srcId="{DB50F421-0CC0-AD44-9948-DB069C989D9B}" destId="{0EDB7823-805F-D841-BC3E-5057EF91AFB9}" srcOrd="3" destOrd="0" presId="urn:microsoft.com/office/officeart/2005/8/layout/hProcess4"/>
    <dgm:cxn modelId="{F4D84955-93A2-D945-8A55-AAFD73D78201}" type="presParOf" srcId="{DB50F421-0CC0-AD44-9948-DB069C989D9B}" destId="{53A7DEB7-D86C-7B44-8653-8080D1FB0EFC}" srcOrd="4" destOrd="0" presId="urn:microsoft.com/office/officeart/2005/8/layout/hProcess4"/>
    <dgm:cxn modelId="{32AC6631-2361-8740-92D1-C75A0084F6A6}" type="presParOf" srcId="{BD37AD80-B853-1647-A31F-46BD7E6C0329}" destId="{B52CFB27-320B-504A-9441-8D1FC79FF50E}" srcOrd="1" destOrd="0" presId="urn:microsoft.com/office/officeart/2005/8/layout/hProcess4"/>
    <dgm:cxn modelId="{60B6EF7E-3A13-F545-9112-DD497AAC22D6}" type="presParOf" srcId="{BD37AD80-B853-1647-A31F-46BD7E6C0329}" destId="{B2E5F1B4-E773-FA49-9CBE-68C8B9E93E89}" srcOrd="2" destOrd="0" presId="urn:microsoft.com/office/officeart/2005/8/layout/hProcess4"/>
    <dgm:cxn modelId="{6F50955C-0FCC-EE48-967B-B3B28017B81C}" type="presParOf" srcId="{B2E5F1B4-E773-FA49-9CBE-68C8B9E93E89}" destId="{2814E8B4-2E48-B84C-B593-312D07D4679F}" srcOrd="0" destOrd="0" presId="urn:microsoft.com/office/officeart/2005/8/layout/hProcess4"/>
    <dgm:cxn modelId="{075ED123-C3CC-E445-85CC-CCC80B113307}" type="presParOf" srcId="{B2E5F1B4-E773-FA49-9CBE-68C8B9E93E89}" destId="{D64977FD-7EF0-7942-884A-12FFACCA051A}" srcOrd="1" destOrd="0" presId="urn:microsoft.com/office/officeart/2005/8/layout/hProcess4"/>
    <dgm:cxn modelId="{296296E3-9167-2142-AFB1-DC7BA75C939B}" type="presParOf" srcId="{B2E5F1B4-E773-FA49-9CBE-68C8B9E93E89}" destId="{B50CDBFC-F4AE-C44C-A3E6-62434FEA9A66}" srcOrd="2" destOrd="0" presId="urn:microsoft.com/office/officeart/2005/8/layout/hProcess4"/>
    <dgm:cxn modelId="{68068279-7F7F-8F4D-9A94-75C46D2C922E}" type="presParOf" srcId="{B2E5F1B4-E773-FA49-9CBE-68C8B9E93E89}" destId="{164086FD-4FA6-5449-8EBF-2B9E8C67DB0F}" srcOrd="3" destOrd="0" presId="urn:microsoft.com/office/officeart/2005/8/layout/hProcess4"/>
    <dgm:cxn modelId="{EF374F9E-996D-F44D-9E13-CAB9560C048E}" type="presParOf" srcId="{B2E5F1B4-E773-FA49-9CBE-68C8B9E93E89}" destId="{5EFB9BF3-E8F4-7A4D-A61D-93517125E97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CC3EDF-C106-F141-B7D2-3E5708FFA0CB}" type="doc">
      <dgm:prSet loTypeId="urn:microsoft.com/office/officeart/2005/8/layout/matrix1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EC4B2-8E91-6F4A-960B-3A8A8FF5838B}">
      <dgm:prSet phldrT="[Text]" custT="1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are four general means of authenticating a user’s identity, which can be used alone or in combination</a:t>
          </a:r>
        </a:p>
      </dgm:t>
    </dgm:pt>
    <dgm:pt modelId="{7F772865-395B-B74D-AE95-62165E3715CF}" type="parTrans" cxnId="{C3C2AAF5-2A9D-DF4A-ADA2-119E8F496F3C}">
      <dgm:prSet/>
      <dgm:spPr/>
      <dgm:t>
        <a:bodyPr/>
        <a:lstStyle/>
        <a:p>
          <a:endParaRPr lang="en-US"/>
        </a:p>
      </dgm:t>
    </dgm:pt>
    <dgm:pt modelId="{CC53BC6C-A472-3B4A-89E9-FAFBD23A10AF}" type="sibTrans" cxnId="{C3C2AAF5-2A9D-DF4A-ADA2-119E8F496F3C}">
      <dgm:prSet/>
      <dgm:spPr/>
      <dgm:t>
        <a:bodyPr/>
        <a:lstStyle/>
        <a:p>
          <a:endParaRPr lang="en-US"/>
        </a:p>
      </dgm:t>
    </dgm:pt>
    <dgm:pt modelId="{28001875-D699-D94D-AB6C-2C5A9EF2EEE2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1" i="0" dirty="0">
              <a:solidFill>
                <a:schemeClr val="tx1"/>
              </a:solidFill>
            </a:rPr>
            <a:t>Something the individual knows</a:t>
          </a:r>
        </a:p>
      </dgm:t>
    </dgm:pt>
    <dgm:pt modelId="{3E101151-60F3-8C45-BF42-5BC7848BBDE3}" type="parTrans" cxnId="{179473E0-E3B6-3C4F-B250-C2681AE20033}">
      <dgm:prSet/>
      <dgm:spPr/>
      <dgm:t>
        <a:bodyPr/>
        <a:lstStyle/>
        <a:p>
          <a:endParaRPr lang="en-US"/>
        </a:p>
      </dgm:t>
    </dgm:pt>
    <dgm:pt modelId="{22D8E162-C639-D54F-B99B-B98C10719FD1}" type="sibTrans" cxnId="{179473E0-E3B6-3C4F-B250-C2681AE20033}">
      <dgm:prSet/>
      <dgm:spPr/>
      <dgm:t>
        <a:bodyPr/>
        <a:lstStyle/>
        <a:p>
          <a:endParaRPr lang="en-US"/>
        </a:p>
      </dgm:t>
    </dgm:pt>
    <dgm:pt modelId="{665359FE-8281-4543-926A-9886B0466547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Examples include a password, a personal identification number (PIN), or answers to a prearranged set of questions</a:t>
          </a:r>
        </a:p>
      </dgm:t>
    </dgm:pt>
    <dgm:pt modelId="{D8F144E2-DEAC-9442-85E5-B56E98A1748E}" type="parTrans" cxnId="{C5950C7B-546D-184C-AE19-40E60D5D2C07}">
      <dgm:prSet/>
      <dgm:spPr/>
      <dgm:t>
        <a:bodyPr/>
        <a:lstStyle/>
        <a:p>
          <a:endParaRPr lang="en-US"/>
        </a:p>
      </dgm:t>
    </dgm:pt>
    <dgm:pt modelId="{71A41394-6EB8-F141-8DBD-814452680B93}" type="sibTrans" cxnId="{C5950C7B-546D-184C-AE19-40E60D5D2C07}">
      <dgm:prSet/>
      <dgm:spPr/>
      <dgm:t>
        <a:bodyPr/>
        <a:lstStyle/>
        <a:p>
          <a:endParaRPr lang="en-US"/>
        </a:p>
      </dgm:t>
    </dgm:pt>
    <dgm:pt modelId="{BD032899-A007-C04B-B105-F065202525BF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1" i="0" dirty="0">
              <a:solidFill>
                <a:schemeClr val="tx1"/>
              </a:solidFill>
            </a:rPr>
            <a:t>Something the individual possesses</a:t>
          </a:r>
        </a:p>
      </dgm:t>
    </dgm:pt>
    <dgm:pt modelId="{FE9C1EB0-4EED-304D-BA3B-A3BC1769E586}" type="parTrans" cxnId="{F2F9F786-3221-BC46-AB33-1A5E84F9CC21}">
      <dgm:prSet/>
      <dgm:spPr/>
      <dgm:t>
        <a:bodyPr/>
        <a:lstStyle/>
        <a:p>
          <a:endParaRPr lang="en-US"/>
        </a:p>
      </dgm:t>
    </dgm:pt>
    <dgm:pt modelId="{6E2D310F-2902-F045-B383-764B0609219E}" type="sibTrans" cxnId="{F2F9F786-3221-BC46-AB33-1A5E84F9CC21}">
      <dgm:prSet/>
      <dgm:spPr/>
      <dgm:t>
        <a:bodyPr/>
        <a:lstStyle/>
        <a:p>
          <a:endParaRPr lang="en-US"/>
        </a:p>
      </dgm:t>
    </dgm:pt>
    <dgm:pt modelId="{B2790C47-7AC7-C942-8F54-BB016D7B3E13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Examples include cryptographic keys, electronic keycards, smart cards, and physical keys</a:t>
          </a:r>
        </a:p>
      </dgm:t>
    </dgm:pt>
    <dgm:pt modelId="{D704B110-3D33-5C49-BC63-F698E0010288}" type="parTrans" cxnId="{69536CA6-0135-DA46-ADD8-E7B705F7A9FA}">
      <dgm:prSet/>
      <dgm:spPr/>
      <dgm:t>
        <a:bodyPr/>
        <a:lstStyle/>
        <a:p>
          <a:endParaRPr lang="en-US"/>
        </a:p>
      </dgm:t>
    </dgm:pt>
    <dgm:pt modelId="{B83394AA-845B-CD48-882B-3BBA32C1434E}" type="sibTrans" cxnId="{69536CA6-0135-DA46-ADD8-E7B705F7A9FA}">
      <dgm:prSet/>
      <dgm:spPr/>
      <dgm:t>
        <a:bodyPr/>
        <a:lstStyle/>
        <a:p>
          <a:endParaRPr lang="en-US"/>
        </a:p>
      </dgm:t>
    </dgm:pt>
    <dgm:pt modelId="{6DC29E09-2E21-9C49-8703-65E43A9D7C7E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This is referred to as a token</a:t>
          </a:r>
        </a:p>
      </dgm:t>
    </dgm:pt>
    <dgm:pt modelId="{FD37885D-ED06-4242-82CD-EE2C08AAA83D}" type="parTrans" cxnId="{C21BEC64-13EB-7B4D-B9E0-B14EAF4B5A83}">
      <dgm:prSet/>
      <dgm:spPr/>
      <dgm:t>
        <a:bodyPr/>
        <a:lstStyle/>
        <a:p>
          <a:endParaRPr lang="en-US"/>
        </a:p>
      </dgm:t>
    </dgm:pt>
    <dgm:pt modelId="{E345136C-FD81-A943-B4EF-05A92A54A472}" type="sibTrans" cxnId="{C21BEC64-13EB-7B4D-B9E0-B14EAF4B5A83}">
      <dgm:prSet/>
      <dgm:spPr/>
      <dgm:t>
        <a:bodyPr/>
        <a:lstStyle/>
        <a:p>
          <a:endParaRPr lang="en-US"/>
        </a:p>
      </dgm:t>
    </dgm:pt>
    <dgm:pt modelId="{51F9C107-0EC3-C047-A93A-3F4869735FE5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1" i="0" dirty="0">
              <a:solidFill>
                <a:schemeClr val="tx1"/>
              </a:solidFill>
            </a:rPr>
            <a:t>Something the individual is        (static biometrics)</a:t>
          </a:r>
        </a:p>
      </dgm:t>
    </dgm:pt>
    <dgm:pt modelId="{5A6141A0-4B98-BA43-8455-951068DF1C23}" type="parTrans" cxnId="{957298E0-2BC1-5641-9A4D-CB35AF7B2BB5}">
      <dgm:prSet/>
      <dgm:spPr/>
      <dgm:t>
        <a:bodyPr/>
        <a:lstStyle/>
        <a:p>
          <a:endParaRPr lang="en-US"/>
        </a:p>
      </dgm:t>
    </dgm:pt>
    <dgm:pt modelId="{BA1E137A-D1F7-224A-B836-F6DB4229EED5}" type="sibTrans" cxnId="{957298E0-2BC1-5641-9A4D-CB35AF7B2BB5}">
      <dgm:prSet/>
      <dgm:spPr/>
      <dgm:t>
        <a:bodyPr/>
        <a:lstStyle/>
        <a:p>
          <a:endParaRPr lang="en-US"/>
        </a:p>
      </dgm:t>
    </dgm:pt>
    <dgm:pt modelId="{7A58DE46-5D06-7444-8465-6144DF22194F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Examples include recognition by fingerprint, retina, and face</a:t>
          </a:r>
        </a:p>
      </dgm:t>
    </dgm:pt>
    <dgm:pt modelId="{31BB3FB1-E4BC-6542-BE90-0EFE0B63E3A3}" type="parTrans" cxnId="{38D9A8C6-BA45-074E-A2FA-72BDDD01AAD1}">
      <dgm:prSet/>
      <dgm:spPr/>
      <dgm:t>
        <a:bodyPr/>
        <a:lstStyle/>
        <a:p>
          <a:endParaRPr lang="en-US"/>
        </a:p>
      </dgm:t>
    </dgm:pt>
    <dgm:pt modelId="{44B37A57-E780-3040-8B43-3D0D424B9C5C}" type="sibTrans" cxnId="{38D9A8C6-BA45-074E-A2FA-72BDDD01AAD1}">
      <dgm:prSet/>
      <dgm:spPr/>
      <dgm:t>
        <a:bodyPr/>
        <a:lstStyle/>
        <a:p>
          <a:endParaRPr lang="en-US"/>
        </a:p>
      </dgm:t>
    </dgm:pt>
    <dgm:pt modelId="{5F2B4D3F-B5AA-8847-B478-F97049166A61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1" i="0" dirty="0">
              <a:solidFill>
                <a:schemeClr val="tx1"/>
              </a:solidFill>
            </a:rPr>
            <a:t>Something the individual does (dynamic biometrics)</a:t>
          </a:r>
        </a:p>
      </dgm:t>
    </dgm:pt>
    <dgm:pt modelId="{3AF83B4A-19C2-9E41-B0F5-DF50739C92D0}" type="parTrans" cxnId="{20A5FFD9-1755-764C-8AAF-0749D788A4FD}">
      <dgm:prSet/>
      <dgm:spPr/>
      <dgm:t>
        <a:bodyPr/>
        <a:lstStyle/>
        <a:p>
          <a:endParaRPr lang="en-US"/>
        </a:p>
      </dgm:t>
    </dgm:pt>
    <dgm:pt modelId="{03AC5ABF-0D32-A34F-9803-FB340C6D5423}" type="sibTrans" cxnId="{20A5FFD9-1755-764C-8AAF-0749D788A4FD}">
      <dgm:prSet/>
      <dgm:spPr/>
      <dgm:t>
        <a:bodyPr/>
        <a:lstStyle/>
        <a:p>
          <a:endParaRPr lang="en-US"/>
        </a:p>
      </dgm:t>
    </dgm:pt>
    <dgm:pt modelId="{3D2163D2-9B59-924C-B184-4A8985166780}">
      <dgm:prSet custT="1"/>
      <dgm:spPr>
        <a:solidFill>
          <a:schemeClr val="bg1"/>
        </a:solidFill>
        <a:ln w="38100">
          <a:solidFill>
            <a:schemeClr val="accent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Examples include recognition by voice pattern, handwriting characteristics, and typing rhythm</a:t>
          </a:r>
        </a:p>
      </dgm:t>
    </dgm:pt>
    <dgm:pt modelId="{014A7122-F640-2549-8E38-AC1EA2FD2202}" type="parTrans" cxnId="{87EF9F83-E037-D849-AFF9-6662B6DC77EA}">
      <dgm:prSet/>
      <dgm:spPr/>
      <dgm:t>
        <a:bodyPr/>
        <a:lstStyle/>
        <a:p>
          <a:endParaRPr lang="en-US"/>
        </a:p>
      </dgm:t>
    </dgm:pt>
    <dgm:pt modelId="{C79F7D77-7959-9E49-B8E9-9B90FD215C87}" type="sibTrans" cxnId="{87EF9F83-E037-D849-AFF9-6662B6DC77EA}">
      <dgm:prSet/>
      <dgm:spPr/>
      <dgm:t>
        <a:bodyPr/>
        <a:lstStyle/>
        <a:p>
          <a:endParaRPr lang="en-US"/>
        </a:p>
      </dgm:t>
    </dgm:pt>
    <dgm:pt modelId="{C61A0115-AB12-FA46-869D-AA194F831FE3}" type="pres">
      <dgm:prSet presAssocID="{7BCC3EDF-C106-F141-B7D2-3E5708FFA0C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A938A2-180E-6F4F-94F0-ADD3D177E89F}" type="pres">
      <dgm:prSet presAssocID="{7BCC3EDF-C106-F141-B7D2-3E5708FFA0CB}" presName="matrix" presStyleCnt="0"/>
      <dgm:spPr/>
    </dgm:pt>
    <dgm:pt modelId="{716C6E66-6D8D-EE4A-B36D-2388F1ABF5C2}" type="pres">
      <dgm:prSet presAssocID="{7BCC3EDF-C106-F141-B7D2-3E5708FFA0CB}" presName="tile1" presStyleLbl="node1" presStyleIdx="0" presStyleCnt="4"/>
      <dgm:spPr/>
      <dgm:t>
        <a:bodyPr/>
        <a:lstStyle/>
        <a:p>
          <a:endParaRPr lang="en-US"/>
        </a:p>
      </dgm:t>
    </dgm:pt>
    <dgm:pt modelId="{3C2361F2-CD6A-9541-BA49-3ED56B1C1AEC}" type="pres">
      <dgm:prSet presAssocID="{7BCC3EDF-C106-F141-B7D2-3E5708FFA0C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CCF0F-3973-8E4B-AFC2-9E3BFB300320}" type="pres">
      <dgm:prSet presAssocID="{7BCC3EDF-C106-F141-B7D2-3E5708FFA0CB}" presName="tile2" presStyleLbl="node1" presStyleIdx="1" presStyleCnt="4"/>
      <dgm:spPr/>
      <dgm:t>
        <a:bodyPr/>
        <a:lstStyle/>
        <a:p>
          <a:endParaRPr lang="en-US"/>
        </a:p>
      </dgm:t>
    </dgm:pt>
    <dgm:pt modelId="{3964FF08-51CD-8E4A-A52B-CE0591C80803}" type="pres">
      <dgm:prSet presAssocID="{7BCC3EDF-C106-F141-B7D2-3E5708FFA0C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47268-F71E-A04B-AABB-B2CD824296C8}" type="pres">
      <dgm:prSet presAssocID="{7BCC3EDF-C106-F141-B7D2-3E5708FFA0CB}" presName="tile3" presStyleLbl="node1" presStyleIdx="2" presStyleCnt="4"/>
      <dgm:spPr/>
      <dgm:t>
        <a:bodyPr/>
        <a:lstStyle/>
        <a:p>
          <a:endParaRPr lang="en-US"/>
        </a:p>
      </dgm:t>
    </dgm:pt>
    <dgm:pt modelId="{45B707E8-4577-EC49-A346-FCED2702903B}" type="pres">
      <dgm:prSet presAssocID="{7BCC3EDF-C106-F141-B7D2-3E5708FFA0C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BDF3E-6D34-FA47-810C-C7A7578EB239}" type="pres">
      <dgm:prSet presAssocID="{7BCC3EDF-C106-F141-B7D2-3E5708FFA0CB}" presName="tile4" presStyleLbl="node1" presStyleIdx="3" presStyleCnt="4"/>
      <dgm:spPr/>
      <dgm:t>
        <a:bodyPr/>
        <a:lstStyle/>
        <a:p>
          <a:endParaRPr lang="en-US"/>
        </a:p>
      </dgm:t>
    </dgm:pt>
    <dgm:pt modelId="{5C789DE4-B3C3-A748-808B-2C26450EC1CD}" type="pres">
      <dgm:prSet presAssocID="{7BCC3EDF-C106-F141-B7D2-3E5708FFA0C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1DF56-0CCF-E242-9FDC-CAAD6A8AFBAE}" type="pres">
      <dgm:prSet presAssocID="{7BCC3EDF-C106-F141-B7D2-3E5708FFA0CB}" presName="centerTile" presStyleLbl="fgShp" presStyleIdx="0" presStyleCnt="1" custScaleX="106227" custScaleY="10958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0CA9581-C508-5341-8607-46FA29215CD4}" type="presOf" srcId="{51F9C107-0EC3-C047-A93A-3F4869735FE5}" destId="{45B707E8-4577-EC49-A346-FCED2702903B}" srcOrd="1" destOrd="0" presId="urn:microsoft.com/office/officeart/2005/8/layout/matrix1"/>
    <dgm:cxn modelId="{69536CA6-0135-DA46-ADD8-E7B705F7A9FA}" srcId="{BD032899-A007-C04B-B105-F065202525BF}" destId="{B2790C47-7AC7-C942-8F54-BB016D7B3E13}" srcOrd="0" destOrd="0" parTransId="{D704B110-3D33-5C49-BC63-F698E0010288}" sibTransId="{B83394AA-845B-CD48-882B-3BBA32C1434E}"/>
    <dgm:cxn modelId="{277C7593-F4E2-0D4F-A94E-73130C7C5D36}" type="presOf" srcId="{7A58DE46-5D06-7444-8465-6144DF22194F}" destId="{59447268-F71E-A04B-AABB-B2CD824296C8}" srcOrd="0" destOrd="1" presId="urn:microsoft.com/office/officeart/2005/8/layout/matrix1"/>
    <dgm:cxn modelId="{321AAF07-10A1-2245-8997-858B36D8EB73}" type="presOf" srcId="{665359FE-8281-4543-926A-9886B0466547}" destId="{3C2361F2-CD6A-9541-BA49-3ED56B1C1AEC}" srcOrd="1" destOrd="1" presId="urn:microsoft.com/office/officeart/2005/8/layout/matrix1"/>
    <dgm:cxn modelId="{18709ED7-E693-C046-AC44-26B4ACF1B2FE}" type="presOf" srcId="{6DC29E09-2E21-9C49-8703-65E43A9D7C7E}" destId="{E33CCF0F-3973-8E4B-AFC2-9E3BFB300320}" srcOrd="0" destOrd="2" presId="urn:microsoft.com/office/officeart/2005/8/layout/matrix1"/>
    <dgm:cxn modelId="{4335F6DF-2CF3-724C-A97D-5C259D0498DC}" type="presOf" srcId="{BD032899-A007-C04B-B105-F065202525BF}" destId="{3964FF08-51CD-8E4A-A52B-CE0591C80803}" srcOrd="1" destOrd="0" presId="urn:microsoft.com/office/officeart/2005/8/layout/matrix1"/>
    <dgm:cxn modelId="{2103BDBA-A0DD-5346-B731-0306D044697E}" type="presOf" srcId="{5F2B4D3F-B5AA-8847-B478-F97049166A61}" destId="{5C789DE4-B3C3-A748-808B-2C26450EC1CD}" srcOrd="1" destOrd="0" presId="urn:microsoft.com/office/officeart/2005/8/layout/matrix1"/>
    <dgm:cxn modelId="{C5950C7B-546D-184C-AE19-40E60D5D2C07}" srcId="{28001875-D699-D94D-AB6C-2C5A9EF2EEE2}" destId="{665359FE-8281-4543-926A-9886B0466547}" srcOrd="0" destOrd="0" parTransId="{D8F144E2-DEAC-9442-85E5-B56E98A1748E}" sibTransId="{71A41394-6EB8-F141-8DBD-814452680B93}"/>
    <dgm:cxn modelId="{56D9A851-0145-C342-87BA-1957BF5A3938}" type="presOf" srcId="{5F2B4D3F-B5AA-8847-B478-F97049166A61}" destId="{467BDF3E-6D34-FA47-810C-C7A7578EB239}" srcOrd="0" destOrd="0" presId="urn:microsoft.com/office/officeart/2005/8/layout/matrix1"/>
    <dgm:cxn modelId="{A2F4C67E-077E-6F4C-9255-017F9E23608F}" type="presOf" srcId="{28001875-D699-D94D-AB6C-2C5A9EF2EEE2}" destId="{3C2361F2-CD6A-9541-BA49-3ED56B1C1AEC}" srcOrd="1" destOrd="0" presId="urn:microsoft.com/office/officeart/2005/8/layout/matrix1"/>
    <dgm:cxn modelId="{D1F8EB3D-C3D7-F04B-9123-540203B17B83}" type="presOf" srcId="{51F9C107-0EC3-C047-A93A-3F4869735FE5}" destId="{59447268-F71E-A04B-AABB-B2CD824296C8}" srcOrd="0" destOrd="0" presId="urn:microsoft.com/office/officeart/2005/8/layout/matrix1"/>
    <dgm:cxn modelId="{63DFEBC8-6448-CD4D-83F5-C88470B9BA4B}" type="presOf" srcId="{28001875-D699-D94D-AB6C-2C5A9EF2EEE2}" destId="{716C6E66-6D8D-EE4A-B36D-2388F1ABF5C2}" srcOrd="0" destOrd="0" presId="urn:microsoft.com/office/officeart/2005/8/layout/matrix1"/>
    <dgm:cxn modelId="{38D9A8C6-BA45-074E-A2FA-72BDDD01AAD1}" srcId="{51F9C107-0EC3-C047-A93A-3F4869735FE5}" destId="{7A58DE46-5D06-7444-8465-6144DF22194F}" srcOrd="0" destOrd="0" parTransId="{31BB3FB1-E4BC-6542-BE90-0EFE0B63E3A3}" sibTransId="{44B37A57-E780-3040-8B43-3D0D424B9C5C}"/>
    <dgm:cxn modelId="{81237842-CABB-654E-B017-21F90AED5EE3}" type="presOf" srcId="{3D2163D2-9B59-924C-B184-4A8985166780}" destId="{467BDF3E-6D34-FA47-810C-C7A7578EB239}" srcOrd="0" destOrd="1" presId="urn:microsoft.com/office/officeart/2005/8/layout/matrix1"/>
    <dgm:cxn modelId="{91E4E7F8-A4FE-444C-95BB-757468EC1ABD}" type="presOf" srcId="{7BCC3EDF-C106-F141-B7D2-3E5708FFA0CB}" destId="{C61A0115-AB12-FA46-869D-AA194F831FE3}" srcOrd="0" destOrd="0" presId="urn:microsoft.com/office/officeart/2005/8/layout/matrix1"/>
    <dgm:cxn modelId="{87EF9F83-E037-D849-AFF9-6662B6DC77EA}" srcId="{5F2B4D3F-B5AA-8847-B478-F97049166A61}" destId="{3D2163D2-9B59-924C-B184-4A8985166780}" srcOrd="0" destOrd="0" parTransId="{014A7122-F640-2549-8E38-AC1EA2FD2202}" sibTransId="{C79F7D77-7959-9E49-B8E9-9B90FD215C87}"/>
    <dgm:cxn modelId="{DAF70DDF-A451-6E42-8610-168024CA1B9A}" type="presOf" srcId="{6DC29E09-2E21-9C49-8703-65E43A9D7C7E}" destId="{3964FF08-51CD-8E4A-A52B-CE0591C80803}" srcOrd="1" destOrd="2" presId="urn:microsoft.com/office/officeart/2005/8/layout/matrix1"/>
    <dgm:cxn modelId="{39149425-2A49-A04A-A30D-435AAF97F444}" type="presOf" srcId="{B2790C47-7AC7-C942-8F54-BB016D7B3E13}" destId="{3964FF08-51CD-8E4A-A52B-CE0591C80803}" srcOrd="1" destOrd="1" presId="urn:microsoft.com/office/officeart/2005/8/layout/matrix1"/>
    <dgm:cxn modelId="{BA12B43F-4ACE-FD4E-AA5B-2AD3F26C42E2}" type="presOf" srcId="{665359FE-8281-4543-926A-9886B0466547}" destId="{716C6E66-6D8D-EE4A-B36D-2388F1ABF5C2}" srcOrd="0" destOrd="1" presId="urn:microsoft.com/office/officeart/2005/8/layout/matrix1"/>
    <dgm:cxn modelId="{20A5FFD9-1755-764C-8AAF-0749D788A4FD}" srcId="{0A7EC4B2-8E91-6F4A-960B-3A8A8FF5838B}" destId="{5F2B4D3F-B5AA-8847-B478-F97049166A61}" srcOrd="3" destOrd="0" parTransId="{3AF83B4A-19C2-9E41-B0F5-DF50739C92D0}" sibTransId="{03AC5ABF-0D32-A34F-9803-FB340C6D5423}"/>
    <dgm:cxn modelId="{BDFC6C0B-7DB2-D846-B334-2A5F0280561F}" type="presOf" srcId="{B2790C47-7AC7-C942-8F54-BB016D7B3E13}" destId="{E33CCF0F-3973-8E4B-AFC2-9E3BFB300320}" srcOrd="0" destOrd="1" presId="urn:microsoft.com/office/officeart/2005/8/layout/matrix1"/>
    <dgm:cxn modelId="{F2F9F786-3221-BC46-AB33-1A5E84F9CC21}" srcId="{0A7EC4B2-8E91-6F4A-960B-3A8A8FF5838B}" destId="{BD032899-A007-C04B-B105-F065202525BF}" srcOrd="1" destOrd="0" parTransId="{FE9C1EB0-4EED-304D-BA3B-A3BC1769E586}" sibTransId="{6E2D310F-2902-F045-B383-764B0609219E}"/>
    <dgm:cxn modelId="{957298E0-2BC1-5641-9A4D-CB35AF7B2BB5}" srcId="{0A7EC4B2-8E91-6F4A-960B-3A8A8FF5838B}" destId="{51F9C107-0EC3-C047-A93A-3F4869735FE5}" srcOrd="2" destOrd="0" parTransId="{5A6141A0-4B98-BA43-8455-951068DF1C23}" sibTransId="{BA1E137A-D1F7-224A-B836-F6DB4229EED5}"/>
    <dgm:cxn modelId="{179473E0-E3B6-3C4F-B250-C2681AE20033}" srcId="{0A7EC4B2-8E91-6F4A-960B-3A8A8FF5838B}" destId="{28001875-D699-D94D-AB6C-2C5A9EF2EEE2}" srcOrd="0" destOrd="0" parTransId="{3E101151-60F3-8C45-BF42-5BC7848BBDE3}" sibTransId="{22D8E162-C639-D54F-B99B-B98C10719FD1}"/>
    <dgm:cxn modelId="{28B72F00-8798-6049-A681-F7AE4FE5AF12}" type="presOf" srcId="{BD032899-A007-C04B-B105-F065202525BF}" destId="{E33CCF0F-3973-8E4B-AFC2-9E3BFB300320}" srcOrd="0" destOrd="0" presId="urn:microsoft.com/office/officeart/2005/8/layout/matrix1"/>
    <dgm:cxn modelId="{B825BED2-56E1-9E4A-8F4F-E4935F1F0C60}" type="presOf" srcId="{3D2163D2-9B59-924C-B184-4A8985166780}" destId="{5C789DE4-B3C3-A748-808B-2C26450EC1CD}" srcOrd="1" destOrd="1" presId="urn:microsoft.com/office/officeart/2005/8/layout/matrix1"/>
    <dgm:cxn modelId="{C3C2AAF5-2A9D-DF4A-ADA2-119E8F496F3C}" srcId="{7BCC3EDF-C106-F141-B7D2-3E5708FFA0CB}" destId="{0A7EC4B2-8E91-6F4A-960B-3A8A8FF5838B}" srcOrd="0" destOrd="0" parTransId="{7F772865-395B-B74D-AE95-62165E3715CF}" sibTransId="{CC53BC6C-A472-3B4A-89E9-FAFBD23A10AF}"/>
    <dgm:cxn modelId="{4986F8F3-E9B6-E349-9238-2AF8B59FD50F}" type="presOf" srcId="{7A58DE46-5D06-7444-8465-6144DF22194F}" destId="{45B707E8-4577-EC49-A346-FCED2702903B}" srcOrd="1" destOrd="1" presId="urn:microsoft.com/office/officeart/2005/8/layout/matrix1"/>
    <dgm:cxn modelId="{C21BEC64-13EB-7B4D-B9E0-B14EAF4B5A83}" srcId="{B2790C47-7AC7-C942-8F54-BB016D7B3E13}" destId="{6DC29E09-2E21-9C49-8703-65E43A9D7C7E}" srcOrd="0" destOrd="0" parTransId="{FD37885D-ED06-4242-82CD-EE2C08AAA83D}" sibTransId="{E345136C-FD81-A943-B4EF-05A92A54A472}"/>
    <dgm:cxn modelId="{F748D47E-858E-CC43-A825-9C0E97388D97}" type="presOf" srcId="{0A7EC4B2-8E91-6F4A-960B-3A8A8FF5838B}" destId="{B4F1DF56-0CCF-E242-9FDC-CAAD6A8AFBAE}" srcOrd="0" destOrd="0" presId="urn:microsoft.com/office/officeart/2005/8/layout/matrix1"/>
    <dgm:cxn modelId="{24F7A38E-C03B-A84E-9D99-148F4DBA6379}" type="presParOf" srcId="{C61A0115-AB12-FA46-869D-AA194F831FE3}" destId="{6BA938A2-180E-6F4F-94F0-ADD3D177E89F}" srcOrd="0" destOrd="0" presId="urn:microsoft.com/office/officeart/2005/8/layout/matrix1"/>
    <dgm:cxn modelId="{D89B16D0-E05E-E64C-8223-2416076F5051}" type="presParOf" srcId="{6BA938A2-180E-6F4F-94F0-ADD3D177E89F}" destId="{716C6E66-6D8D-EE4A-B36D-2388F1ABF5C2}" srcOrd="0" destOrd="0" presId="urn:microsoft.com/office/officeart/2005/8/layout/matrix1"/>
    <dgm:cxn modelId="{78E37F23-2901-EA46-A719-4ED7724F8779}" type="presParOf" srcId="{6BA938A2-180E-6F4F-94F0-ADD3D177E89F}" destId="{3C2361F2-CD6A-9541-BA49-3ED56B1C1AEC}" srcOrd="1" destOrd="0" presId="urn:microsoft.com/office/officeart/2005/8/layout/matrix1"/>
    <dgm:cxn modelId="{A20411B5-CFDE-9B4B-8153-4B1B01EBEEC3}" type="presParOf" srcId="{6BA938A2-180E-6F4F-94F0-ADD3D177E89F}" destId="{E33CCF0F-3973-8E4B-AFC2-9E3BFB300320}" srcOrd="2" destOrd="0" presId="urn:microsoft.com/office/officeart/2005/8/layout/matrix1"/>
    <dgm:cxn modelId="{1A9B82D1-DA41-DF46-AB61-DCEE5016A9B4}" type="presParOf" srcId="{6BA938A2-180E-6F4F-94F0-ADD3D177E89F}" destId="{3964FF08-51CD-8E4A-A52B-CE0591C80803}" srcOrd="3" destOrd="0" presId="urn:microsoft.com/office/officeart/2005/8/layout/matrix1"/>
    <dgm:cxn modelId="{B50139EA-399A-CE4B-BF44-797D9177DF31}" type="presParOf" srcId="{6BA938A2-180E-6F4F-94F0-ADD3D177E89F}" destId="{59447268-F71E-A04B-AABB-B2CD824296C8}" srcOrd="4" destOrd="0" presId="urn:microsoft.com/office/officeart/2005/8/layout/matrix1"/>
    <dgm:cxn modelId="{A8F2FB67-7402-FE43-9E97-3B502D6195CD}" type="presParOf" srcId="{6BA938A2-180E-6F4F-94F0-ADD3D177E89F}" destId="{45B707E8-4577-EC49-A346-FCED2702903B}" srcOrd="5" destOrd="0" presId="urn:microsoft.com/office/officeart/2005/8/layout/matrix1"/>
    <dgm:cxn modelId="{66368D39-EF34-4A49-B43D-90D4D0CD91E5}" type="presParOf" srcId="{6BA938A2-180E-6F4F-94F0-ADD3D177E89F}" destId="{467BDF3E-6D34-FA47-810C-C7A7578EB239}" srcOrd="6" destOrd="0" presId="urn:microsoft.com/office/officeart/2005/8/layout/matrix1"/>
    <dgm:cxn modelId="{3EBEB9D7-C4FE-9A4C-BCBC-E5191ED2F3AB}" type="presParOf" srcId="{6BA938A2-180E-6F4F-94F0-ADD3D177E89F}" destId="{5C789DE4-B3C3-A748-808B-2C26450EC1CD}" srcOrd="7" destOrd="0" presId="urn:microsoft.com/office/officeart/2005/8/layout/matrix1"/>
    <dgm:cxn modelId="{9B37A963-37D0-784A-8BF2-DFF21738677D}" type="presParOf" srcId="{C61A0115-AB12-FA46-869D-AA194F831FE3}" destId="{B4F1DF56-0CCF-E242-9FDC-CAAD6A8AFBA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21B5-CC31-8F4E-94D3-D274653E1677}">
      <dsp:nvSpPr>
        <dsp:cNvPr id="0" name=""/>
        <dsp:cNvSpPr/>
      </dsp:nvSpPr>
      <dsp:spPr>
        <a:xfrm>
          <a:off x="844121" y="932688"/>
          <a:ext cx="2172943" cy="179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Presenting an identifier to the security system</a:t>
          </a:r>
        </a:p>
      </dsp:txBody>
      <dsp:txXfrm>
        <a:off x="885365" y="973932"/>
        <a:ext cx="2090455" cy="1325688"/>
      </dsp:txXfrm>
    </dsp:sp>
    <dsp:sp modelId="{B52CFB27-320B-504A-9441-8D1FC79FF50E}">
      <dsp:nvSpPr>
        <dsp:cNvPr id="0" name=""/>
        <dsp:cNvSpPr/>
      </dsp:nvSpPr>
      <dsp:spPr>
        <a:xfrm>
          <a:off x="1814840" y="-454739"/>
          <a:ext cx="3833857" cy="3833857"/>
        </a:xfrm>
        <a:prstGeom prst="leftCircularArrow">
          <a:avLst>
            <a:gd name="adj1" fmla="val 1941"/>
            <a:gd name="adj2" fmla="val 232212"/>
            <a:gd name="adj3" fmla="val 2396434"/>
            <a:gd name="adj4" fmla="val 9413200"/>
            <a:gd name="adj5" fmla="val 2264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40000"/>
              <a:lumOff val="6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B7823-805F-D841-BC3E-5057EF91AFB9}">
      <dsp:nvSpPr>
        <dsp:cNvPr id="0" name=""/>
        <dsp:cNvSpPr/>
      </dsp:nvSpPr>
      <dsp:spPr>
        <a:xfrm>
          <a:off x="304806" y="1981203"/>
          <a:ext cx="1931505" cy="7680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2700">
          <a:solidFill>
            <a:schemeClr val="tx2">
              <a:lumMod val="60000"/>
              <a:lumOff val="4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Identification step</a:t>
          </a:r>
        </a:p>
      </dsp:txBody>
      <dsp:txXfrm>
        <a:off x="327303" y="2003700"/>
        <a:ext cx="1886511" cy="723102"/>
      </dsp:txXfrm>
    </dsp:sp>
    <dsp:sp modelId="{D64977FD-7EF0-7942-884A-12FFACCA051A}">
      <dsp:nvSpPr>
        <dsp:cNvPr id="0" name=""/>
        <dsp:cNvSpPr/>
      </dsp:nvSpPr>
      <dsp:spPr>
        <a:xfrm>
          <a:off x="3612833" y="837527"/>
          <a:ext cx="2603468" cy="1981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Presenting or generating authentication information that corroborates the binding between the entity and the identifier</a:t>
          </a:r>
        </a:p>
      </dsp:txBody>
      <dsp:txXfrm>
        <a:off x="3658426" y="1307662"/>
        <a:ext cx="2512282" cy="1465468"/>
      </dsp:txXfrm>
    </dsp:sp>
    <dsp:sp modelId="{164086FD-4FA6-5449-8EBF-2B9E8C67DB0F}">
      <dsp:nvSpPr>
        <dsp:cNvPr id="0" name=""/>
        <dsp:cNvSpPr/>
      </dsp:nvSpPr>
      <dsp:spPr>
        <a:xfrm>
          <a:off x="4571996" y="609597"/>
          <a:ext cx="1931505" cy="7680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2700">
          <a:solidFill>
            <a:schemeClr val="tx2">
              <a:lumMod val="60000"/>
              <a:lumOff val="4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Verification step</a:t>
          </a:r>
        </a:p>
      </dsp:txBody>
      <dsp:txXfrm>
        <a:off x="4594493" y="632094"/>
        <a:ext cx="1886511" cy="72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C6E66-6D8D-EE4A-B36D-2388F1ABF5C2}">
      <dsp:nvSpPr>
        <dsp:cNvPr id="0" name=""/>
        <dsp:cNvSpPr/>
      </dsp:nvSpPr>
      <dsp:spPr>
        <a:xfrm rot="16200000">
          <a:off x="806450" y="-806450"/>
          <a:ext cx="1854200" cy="3467100"/>
        </a:xfrm>
        <a:prstGeom prst="round1Rect">
          <a:avLst/>
        </a:prstGeom>
        <a:solidFill>
          <a:schemeClr val="bg1"/>
        </a:solidFill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>
              <a:solidFill>
                <a:schemeClr val="tx1"/>
              </a:solidFill>
            </a:rPr>
            <a:t>Something the individual knows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>
              <a:solidFill>
                <a:schemeClr val="tx1"/>
              </a:solidFill>
            </a:rPr>
            <a:t>Examples include a password, a personal identification number (PIN), or answers to a prearranged set of questions</a:t>
          </a:r>
        </a:p>
      </dsp:txBody>
      <dsp:txXfrm rot="5400000">
        <a:off x="0" y="0"/>
        <a:ext cx="3467100" cy="1390650"/>
      </dsp:txXfrm>
    </dsp:sp>
    <dsp:sp modelId="{E33CCF0F-3973-8E4B-AFC2-9E3BFB300320}">
      <dsp:nvSpPr>
        <dsp:cNvPr id="0" name=""/>
        <dsp:cNvSpPr/>
      </dsp:nvSpPr>
      <dsp:spPr>
        <a:xfrm>
          <a:off x="3467100" y="0"/>
          <a:ext cx="3467100" cy="1854200"/>
        </a:xfrm>
        <a:prstGeom prst="round1Rect">
          <a:avLst/>
        </a:prstGeom>
        <a:solidFill>
          <a:schemeClr val="bg1"/>
        </a:solidFill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>
              <a:solidFill>
                <a:schemeClr val="tx1"/>
              </a:solidFill>
            </a:rPr>
            <a:t>Something the individual possesses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>
              <a:solidFill>
                <a:schemeClr val="tx1"/>
              </a:solidFill>
            </a:rPr>
            <a:t>Examples include cryptographic keys, electronic keycards, smart cards, and physical keys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>
              <a:solidFill>
                <a:schemeClr val="tx1"/>
              </a:solidFill>
            </a:rPr>
            <a:t>This is referred to as a token</a:t>
          </a:r>
        </a:p>
      </dsp:txBody>
      <dsp:txXfrm>
        <a:off x="3467100" y="0"/>
        <a:ext cx="3467100" cy="1390650"/>
      </dsp:txXfrm>
    </dsp:sp>
    <dsp:sp modelId="{59447268-F71E-A04B-AABB-B2CD824296C8}">
      <dsp:nvSpPr>
        <dsp:cNvPr id="0" name=""/>
        <dsp:cNvSpPr/>
      </dsp:nvSpPr>
      <dsp:spPr>
        <a:xfrm rot="10800000">
          <a:off x="0" y="1854200"/>
          <a:ext cx="3467100" cy="1854200"/>
        </a:xfrm>
        <a:prstGeom prst="round1Rect">
          <a:avLst/>
        </a:prstGeom>
        <a:solidFill>
          <a:schemeClr val="bg1"/>
        </a:solidFill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>
              <a:solidFill>
                <a:schemeClr val="tx1"/>
              </a:solidFill>
            </a:rPr>
            <a:t>Something the individual is        (static biometrics)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>
              <a:solidFill>
                <a:schemeClr val="tx1"/>
              </a:solidFill>
            </a:rPr>
            <a:t>Examples include recognition by fingerprint, retina, and face</a:t>
          </a:r>
        </a:p>
      </dsp:txBody>
      <dsp:txXfrm rot="10800000">
        <a:off x="0" y="2317749"/>
        <a:ext cx="3467100" cy="1390650"/>
      </dsp:txXfrm>
    </dsp:sp>
    <dsp:sp modelId="{467BDF3E-6D34-FA47-810C-C7A7578EB239}">
      <dsp:nvSpPr>
        <dsp:cNvPr id="0" name=""/>
        <dsp:cNvSpPr/>
      </dsp:nvSpPr>
      <dsp:spPr>
        <a:xfrm rot="5400000">
          <a:off x="4273550" y="1047749"/>
          <a:ext cx="1854200" cy="3467100"/>
        </a:xfrm>
        <a:prstGeom prst="round1Rect">
          <a:avLst/>
        </a:prstGeom>
        <a:solidFill>
          <a:schemeClr val="bg1"/>
        </a:solidFill>
        <a:ln w="38100">
          <a:solidFill>
            <a:schemeClr val="accent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>
              <a:solidFill>
                <a:schemeClr val="tx1"/>
              </a:solidFill>
            </a:rPr>
            <a:t>Something the individual does (dynamic biometrics)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>
              <a:solidFill>
                <a:schemeClr val="tx1"/>
              </a:solidFill>
            </a:rPr>
            <a:t>Examples include recognition by voice pattern, handwriting characteristics, and typing rhythm</a:t>
          </a:r>
        </a:p>
      </dsp:txBody>
      <dsp:txXfrm rot="-5400000">
        <a:off x="3467100" y="2317749"/>
        <a:ext cx="3467100" cy="1390650"/>
      </dsp:txXfrm>
    </dsp:sp>
    <dsp:sp modelId="{B4F1DF56-0CCF-E242-9FDC-CAAD6A8AFBAE}">
      <dsp:nvSpPr>
        <dsp:cNvPr id="0" name=""/>
        <dsp:cNvSpPr/>
      </dsp:nvSpPr>
      <dsp:spPr>
        <a:xfrm>
          <a:off x="2362201" y="1346200"/>
          <a:ext cx="2209797" cy="1015999"/>
        </a:xfrm>
        <a:prstGeom prst="roundRect">
          <a:avLst/>
        </a:prstGeom>
        <a:solidFill>
          <a:schemeClr val="accent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are four general means of authenticating a user’s identity, which can be used alone or in combination</a:t>
          </a:r>
        </a:p>
      </dsp:txBody>
      <dsp:txXfrm>
        <a:off x="2411798" y="1395797"/>
        <a:ext cx="2110603" cy="916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E8C8940-1829-FC47-815A-DB45B35373A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168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chapter examines some of the authentication functions that have been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support network-based use authentication. The chapter begins with an introduction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some of the concepts and key considerations for user authentication over a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the Internet. The next section examines user-authentication protocols that rely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symmetric encryption. This is followed by a section on one of the earliest and also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most widely used authentication services: Kerberos. Next, the chapter looks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user-authentication protocols that rely on asymmetric encryption. This is followed by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discussion of the X.509 user-authentication protocol. Finally, the concept of federated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identity is introduced.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C9D6D-171C-7E47-A4F8-C0FA5C0C239C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example, user Alice Toklas could have the user identifier ABTOKLAS.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information needs to be stored on any server or computer system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Alice wishes to use and could be known to system administrators and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users. A typical item of authentication information associated with this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ID is a password, which is kept secret (known only to Alice and to the system).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no one is able to obtain or guess Alice’s password, then the combination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Alice’s user ID and password enables administrators to set up Alice’s access permissions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audit her activity. Because Alice’s ID is not secret, system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send her e-mail, but because her password is secret, no one can pretend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Alice.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essence, identification is the means by which a user provides a claimed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identity to the system; user authentication is the means of establishing the validity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claim. Note that user authentication is distinct from message authentication.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defined in Chapter 12, message authentication is a procedure that allows communicating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parties to verify that the contents of a received message have not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altered and that the source is authentic. This chapter is concerned solely with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7FB99-465D-124F-B912-E9F70161DA6F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four general means of authenticating a user’s identity, which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alone or in combination: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Something the individual knows:  Examples include a password, a personal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identification number (PIN), or answers to a prearranged set of questions.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Something the individual possesses:  Examples include cryptographic keys,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electronic keycards, smart cards, and physical keys. This type of authenticator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referred to as a token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Something the individual is (static biometrics):  Examples include recognition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fingerprint, retina, and face.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Something the individual does (dynamic biometrics):  Examples include recognition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voice pattern, handwriting characteristics, and typing rhythm.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of these methods, properly implemented and used, can provide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authentication. However, each method has problems. An adversary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able to guess or steal a password. Similarly, an adversary may be able to forge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steal a token. A user may forget a password or lose a token. Furthermore, there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significant administrative overhead for managing password and token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systems and securing such information on systems. With respect to biometric authenticators,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a variety of problems, including dealing with false positives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false negatives, user acceptance, cost, and convenience. For network-based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authentication, the most important methods involve cryptographic keys and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individual knows, such as a password.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052F7-850D-6C41-B056-4AA10A726ECF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Kerberos  is an authentication service developed as part of Project Athena at MIT.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problem that Kerberos addresses is this: Assume an open distributed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which users at workstations wish to access services on servers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throughout the network. We would like for servers to be able to restrict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authorized users and to be able to authenticate requests for service. In this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workstation cannot be trusted to identify its users correctly to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services. In particular, the following three threats exist: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 user may gain access to a particular workstation and pretend to be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operating from that workstation.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 user may alter the network address of a workstation so that the requests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from the altered workstation appear to come from the impersonated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workstation.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A user may eavesdrop on exchanges and use a replay attack to gain entrance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 server or to disrupt operations.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any of these cases, an unauthorized user may be able to gain access to services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data that he or she is not authorized to access. Rather than building in elaborate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protocols at each server, Kerberos provides a centralized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whose function is to authenticate users to servers and servers to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Unlike most other authentication schemes described in this book, Kerberos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exclusively on symmetric encryption, making no use of public-key 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versions of Kerberos are in common use. Version 4 [MILL88, STEI88]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implementations still exist. Version 5 [KOHL94] corrects some of the security deficiencies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version 4 and has been issued as a proposed Internet Standard (RFC 4120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RFC 4121).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A2405-2CA9-AB46-8444-2081C71B842D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4 of Kerberos makes use of DES, in a rather elaborate protocol,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service. Viewing the protocol as a whole, it is difficult to see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many elements contained therein. Therefore, we adopt a strategy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Bill Bryant of Project Athena [BRYA88] and build up to the full protocol by looking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first at several hypothetical dialogues. Each successive dialogue adds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complexity to counter security vulnerabilities revealed in the preceding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unprotected network environment,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can apply to any server for service. The obvious security risk is that of impersonation.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opponent can pretend to be another client and obtain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privileges on server machines. To counter this threat, servers must be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confirm the identities of clients who request service. Each server can be required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undertake this task for each client/server interaction, but in an open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places a substantial burden on each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is to use an authentication server (AS) that knows the passwords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users and stores these in a centralized database. In addition, the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shares a unique secret key with each server. These keys have been distributed physically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in some other secure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AS checks its database to see if the user has supplied the proper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 for this user ID and whether this user is permitted access to server V.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both tests are passed, the AS accepts the user as authentic and must now convince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that this user is authentic. To do so, the AS creates a ticket  that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user’s ID and network address and the server’s ID. This ticket is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using the secret key shared by the AS and this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TGS, issues tickets to users who have been authenticated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AS. Thus, the user first requests a ticket-granting ticket from the AS.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module in the user workstation saves this ticket. Each time the user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a new service, the client applies to the TGS, using the ticket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itself. The TGS then grants a ticket for the particular service. The client saves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service-granting ticket and uses it to authenticate its user to a server each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particular service is requested.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only the correct user should know the password, only the correct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recover the ticket. Thus, we have used the password to obtain credentials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Kerberos without having to transmit the password in plaintext. The ticket itself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consists of the ID and network address of the user, and the ID of the TGS.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corresponds to the first scenario. The idea is that the client can use this ticket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multiple service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-granting tickets. So the ticket-granting ticket is to be reusable.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However, we do not wish an opponent to be able to capture the ticket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it. Consider the following scenario: An opponent captures the login ticket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waits until the user has logged off his or her workstation. Then the opponent either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gains access to that workstation or configures his workstation with the same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address as that of the victim. The opponent would be able to reuse the ticket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to spoof the TGS. To counter this, the ticket includes a timestamp, indicating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date and time at which the ticket was issued, and a lifetime, indicating the length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time for which the ticket is valid (e.g., eight hours). Thus, the client now has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reusable ticket and need not bother the user for a password for each new service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request. Finally, note that the ticket-granting ticket is encrypted with a secret key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known only to the AS and the TGS. This prevents alteration of the ticket. The ticket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reencrypted with a key based on the user’s password. This assures that the ticket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be recovered only by the correct user, providing the authentication.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service-granting ticket has the same structure as the ticket-granting ticket.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Indeed, because the TGS is a server, we would expect that the same elements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needed to authenticate a client to the TGS and to authenticate a client to an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server. Again, the ticket contains a timestamp and lifetime. If the user wants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the same service at a later time, the client can simply use the previously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acquired service-granting ticket and need not bother the user for a password. Note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the ticket is encrypted with a secret key known only to the TGS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server, preventing alteration.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3429A-64D8-304B-9200-CBA63D8E1E9A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15.1 provides an overview.</a:t>
            </a:r>
          </a:p>
          <a:p>
            <a:pPr eaLnBrk="1" hangingPunct="1"/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First, consider the problem of captured ticket-granting tickets and the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determine that the ticket presenter is the same as the client for whom the ticket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was issued. The threat is that an opponent will steal the ticket and use it before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expires. To get around this problem, let us have the AS provide both the client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TGS with a secret piece of information in a secure manner. Then the client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prove its identity to the TGS by revealing the secret information—again in a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manner. An efficient way of accomplishing this is to use an encryption key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information; this is referred to as a session key in Kerberos.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15.2 illustrates the Kerberos exchanges among the parties.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C8940-1829-FC47-815A-DB45B35373A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3A0CB-93F4-1D47-94B0-4294FC675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126FA-08DC-8A48-A747-9FA65644B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69C9-AD08-DA4C-A834-5308E9D695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A2C889-37FC-C046-918F-581C92FAC5CF}" type="datetime1">
              <a:rPr lang="en-US"/>
              <a:pPr>
                <a:defRPr/>
              </a:pPr>
              <a:t>10/29/2024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9E5C9-CB98-D348-A8A0-BFEA260A0170}" type="datetime1">
              <a:rPr lang="en-US"/>
              <a:pPr>
                <a:defRPr/>
              </a:pPr>
              <a:t>10/29/2024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532D9-435A-4F45-A246-8042CC8640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1693-C560-4640-9943-90DDF7C5B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E56F-1DE0-D044-A970-B9FDFEBB88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6632F-E24C-6C42-AEF6-51C3DB867D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E0A51-9C0C-384C-8402-31B12AF09F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B6A84-8EFF-5249-9B39-0587DC30F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3B22E-1ABA-3940-9E9E-B1CFEA2247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BCFDA-328E-6445-AFB2-6DC88F2BFE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CE4F06B9-ACCC-CA4D-B4EF-17B084D1E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KERBEROS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rmAutofit/>
          </a:bodyPr>
          <a:lstStyle/>
          <a:p>
            <a:r>
              <a:rPr lang="en-US" sz="3600" dirty="0"/>
              <a:t>User Authentication</a:t>
            </a:r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9091" b="21818"/>
              <a:stretch>
                <a:fillRect/>
              </a:stretch>
            </p:blipFill>
          </mc:Choice>
          <mc:Fallback>
            <p:blipFill>
              <a:blip r:embed="rId4"/>
              <a:srcRect t="9091" b="21818"/>
              <a:stretch>
                <a:fillRect/>
              </a:stretch>
            </p:blipFill>
          </mc:Fallback>
        </mc:AlternateContent>
        <p:spPr>
          <a:xfrm>
            <a:off x="762000" y="-5208"/>
            <a:ext cx="7676147" cy="686320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GB" dirty="0"/>
              <a:t>Remote User-Authentication Principles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828800"/>
            <a:ext cx="7570787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process of verifying an identity claimed by or for a system entity</a:t>
            </a:r>
          </a:p>
          <a:p>
            <a:r>
              <a:rPr lang="en-US" dirty="0"/>
              <a:t>An authentication process consists of two steps: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3200400"/>
          <a:ext cx="7086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Means of </a:t>
            </a:r>
            <a:r>
              <a:rPr lang="en-GB" dirty="0"/>
              <a:t>User Authentication</a:t>
            </a:r>
            <a:r>
              <a:rPr lang="en-US" dirty="0"/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1" y="1762125"/>
            <a:ext cx="7848600" cy="4943475"/>
          </a:xfrm>
        </p:spPr>
        <p:txBody>
          <a:bodyPr>
            <a:normAutofit fontScale="77500" lnSpcReduction="20000"/>
          </a:bodyPr>
          <a:lstStyle/>
          <a:p>
            <a:pPr marL="342900" lvl="2" indent="-342900">
              <a:spcBef>
                <a:spcPts val="2400"/>
              </a:spcBef>
            </a:pPr>
            <a:endParaRPr lang="en-US" sz="2857" dirty="0">
              <a:cs typeface="ＭＳ Ｐゴシック" pitchFamily="-84" charset="-128"/>
            </a:endParaRPr>
          </a:p>
          <a:p>
            <a:pPr marL="342900" lvl="2" indent="-342900">
              <a:spcBef>
                <a:spcPts val="2400"/>
              </a:spcBef>
            </a:pPr>
            <a:endParaRPr lang="en-US" sz="2857" dirty="0">
              <a:cs typeface="ＭＳ Ｐゴシック" pitchFamily="-84" charset="-128"/>
            </a:endParaRPr>
          </a:p>
          <a:p>
            <a:pPr marL="342900" lvl="2" indent="-342900">
              <a:spcBef>
                <a:spcPts val="2400"/>
              </a:spcBef>
            </a:pPr>
            <a:endParaRPr lang="en-US" sz="2857" dirty="0">
              <a:cs typeface="ＭＳ Ｐゴシック" pitchFamily="-84" charset="-128"/>
            </a:endParaRPr>
          </a:p>
          <a:p>
            <a:pPr marL="342900" lvl="2" indent="-342900">
              <a:spcBef>
                <a:spcPts val="2400"/>
              </a:spcBef>
            </a:pPr>
            <a:endParaRPr lang="en-US" sz="2857" dirty="0">
              <a:cs typeface="ＭＳ Ｐゴシック" pitchFamily="-84" charset="-128"/>
            </a:endParaRPr>
          </a:p>
          <a:p>
            <a:pPr marL="342900" lvl="2" indent="-342900">
              <a:spcBef>
                <a:spcPts val="2400"/>
              </a:spcBef>
            </a:pPr>
            <a:endParaRPr lang="en-US" sz="2857" dirty="0">
              <a:cs typeface="ＭＳ Ｐゴシック" pitchFamily="-84" charset="-128"/>
            </a:endParaRPr>
          </a:p>
          <a:p>
            <a:pPr marL="342900" lvl="2" indent="-342900">
              <a:spcBef>
                <a:spcPts val="2400"/>
              </a:spcBef>
            </a:pPr>
            <a:endParaRPr lang="en-US" sz="2857" dirty="0">
              <a:cs typeface="ＭＳ Ｐゴシック" pitchFamily="-84" charset="-128"/>
            </a:endParaRPr>
          </a:p>
          <a:p>
            <a:pPr marL="342900" lvl="2" indent="-342900">
              <a:spcBef>
                <a:spcPts val="2400"/>
              </a:spcBef>
            </a:pPr>
            <a:endParaRPr lang="en-US" sz="2857" dirty="0">
              <a:cs typeface="ＭＳ Ｐゴシック" pitchFamily="-84" charset="-128"/>
            </a:endParaRPr>
          </a:p>
          <a:p>
            <a:pPr marL="342900" lvl="2" indent="-342900">
              <a:spcBef>
                <a:spcPts val="2400"/>
              </a:spcBef>
            </a:pPr>
            <a:r>
              <a:rPr lang="en-US" sz="2600" dirty="0">
                <a:cs typeface="ＭＳ Ｐゴシック" pitchFamily="-84" charset="-128"/>
              </a:rPr>
              <a:t>For network-based user authentication, the most important methods involve cryptographic keys and something the individual knows, such as a password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1828800"/>
          <a:ext cx="69342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Authentication service developed as part of Project Athena at MIT</a:t>
            </a:r>
          </a:p>
          <a:p>
            <a:r>
              <a:rPr lang="en-US" dirty="0"/>
              <a:t>A workstation cannot be trusted to identify its users correctly to network services</a:t>
            </a:r>
          </a:p>
          <a:p>
            <a:pPr lvl="1"/>
            <a:r>
              <a:rPr lang="en-US" dirty="0"/>
              <a:t>A user may gain access to a particular workstation and pretend to be another user operating from that workstation</a:t>
            </a:r>
          </a:p>
          <a:p>
            <a:pPr lvl="1"/>
            <a:r>
              <a:rPr lang="en-US" dirty="0"/>
              <a:t>A user may alter the network address of a workstation so that the requests sent from the altered workstation appear to come from the impersonated workstation</a:t>
            </a:r>
          </a:p>
          <a:p>
            <a:pPr lvl="1"/>
            <a:r>
              <a:rPr lang="en-US" dirty="0"/>
              <a:t>A user may eavesdrop on exchanges and use a replay attack to gain entrance to a server or to disrupt operations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39" dirty="0">
                <a:cs typeface="ＭＳ Ｐゴシック" pitchFamily="-84" charset="-128"/>
              </a:rPr>
              <a:t>Kerberos provides a centralized authentication server whose function is to authenticate users to servers and servers to users</a:t>
            </a:r>
          </a:p>
          <a:p>
            <a:pPr lvl="1"/>
            <a:r>
              <a:rPr lang="en-US" sz="2560" dirty="0"/>
              <a:t>Relies exclusively on symmetric encryption, making no use of public-key encryption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36D9-D126-45BD-95F1-31E7235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8898-4A42-423D-A73B-E1DD515E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45" y="1844824"/>
            <a:ext cx="8028309" cy="4289425"/>
          </a:xfrm>
        </p:spPr>
        <p:txBody>
          <a:bodyPr/>
          <a:lstStyle/>
          <a:p>
            <a:r>
              <a:rPr lang="en-US" dirty="0"/>
              <a:t>Kerberos is a computer network authentication protocol that works on the basis of tickets to allow nodes communicating over a non-secure</a:t>
            </a:r>
            <a:br>
              <a:rPr lang="en-US" dirty="0"/>
            </a:br>
            <a:r>
              <a:rPr lang="en-US" dirty="0"/>
              <a:t>network to prove their identity to one another in a secure manner.</a:t>
            </a:r>
          </a:p>
          <a:p>
            <a:r>
              <a:rPr lang="en-US" dirty="0"/>
              <a:t>Its designers aimed it primarily at a client–server model and it provides mutual authentication—both the user and the server verify each other's identity.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3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128B-EEE9-4C26-BCBA-8B30ADA8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4A3-91F3-4CAA-9A86-5057F99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3" y="1762125"/>
            <a:ext cx="8028309" cy="4289425"/>
          </a:xfrm>
        </p:spPr>
        <p:txBody>
          <a:bodyPr/>
          <a:lstStyle/>
          <a:p>
            <a:r>
              <a:rPr lang="en-US" dirty="0"/>
              <a:t>The Kerberos concept uses a "master ticket" obtained at logon, which is used to obtain additional "service tickets" when a particular</a:t>
            </a:r>
            <a:br>
              <a:rPr lang="en-US" dirty="0"/>
            </a:br>
            <a:r>
              <a:rPr lang="en-US" dirty="0"/>
              <a:t>resource is required.</a:t>
            </a:r>
          </a:p>
          <a:p>
            <a:r>
              <a:rPr lang="en-US" dirty="0"/>
              <a:t>When users log in to a Kerberos system, their password is encrypted and sent to the authentication service in the Key Distribution Center  (KDC).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0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EB02-6789-40F7-9B6F-315D5F41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115A-4B58-4F9D-8B24-FD0E9936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1762125"/>
            <a:ext cx="8346672" cy="4289425"/>
          </a:xfrm>
        </p:spPr>
        <p:txBody>
          <a:bodyPr/>
          <a:lstStyle/>
          <a:p>
            <a:r>
              <a:rPr lang="en-US" sz="2600" dirty="0"/>
              <a:t>If successfully authenticated, the KDC creates a master ticket that is sent back to the user's machine.</a:t>
            </a:r>
          </a:p>
          <a:p>
            <a:r>
              <a:rPr lang="en-US" sz="2600" dirty="0"/>
              <a:t>Each time the user wants access to a service, the master ticket is presented to the KDC in order to obtain a service ticket for that service.</a:t>
            </a:r>
          </a:p>
          <a:p>
            <a:r>
              <a:rPr lang="en-US" sz="2600" dirty="0"/>
              <a:t>The master-service ticket method keeps the password more secure by sending it only once at logon. From then on, service tickets are used, which function like session keys.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Kerberos Version 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50958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Makes use of DES to provide the authentication service</a:t>
            </a:r>
          </a:p>
          <a:p>
            <a:r>
              <a:rPr lang="en-US" dirty="0"/>
              <a:t>Authentication server (AS)</a:t>
            </a:r>
          </a:p>
          <a:p>
            <a:pPr lvl="1"/>
            <a:r>
              <a:rPr lang="en-US" dirty="0"/>
              <a:t>Knows the passwords of all users and stores these in a centralized database</a:t>
            </a:r>
          </a:p>
          <a:p>
            <a:pPr lvl="1"/>
            <a:r>
              <a:rPr lang="en-US" dirty="0"/>
              <a:t>Shares a unique secret key with each server</a:t>
            </a:r>
          </a:p>
          <a:p>
            <a:pPr marL="520700" indent="-514350"/>
            <a:r>
              <a:rPr lang="en-US" dirty="0"/>
              <a:t>Ticket </a:t>
            </a:r>
          </a:p>
          <a:p>
            <a:pPr lvl="1"/>
            <a:r>
              <a:rPr lang="en-US" dirty="0"/>
              <a:t>Created once the AS accepts the user as authentic; contains the user’s ID and network address and the server’s ID</a:t>
            </a:r>
          </a:p>
          <a:p>
            <a:pPr lvl="1"/>
            <a:r>
              <a:rPr lang="en-US" dirty="0"/>
              <a:t>Encrypted using the secret key shared by the AS and the server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39" dirty="0">
                <a:cs typeface="ＭＳ Ｐゴシック" pitchFamily="-84" charset="-128"/>
              </a:rPr>
              <a:t>Ticket-granting server (TGS)</a:t>
            </a:r>
          </a:p>
          <a:p>
            <a:pPr lvl="1"/>
            <a:r>
              <a:rPr lang="en-US" sz="2581" dirty="0"/>
              <a:t>Issues tickets to users who have been authenticated to AS</a:t>
            </a:r>
          </a:p>
          <a:p>
            <a:pPr lvl="1"/>
            <a:r>
              <a:rPr lang="en-US" sz="2581" dirty="0"/>
              <a:t>Each time the user requires access to a new service the client applies to the TGS using the ticket to authenticate itself</a:t>
            </a:r>
          </a:p>
          <a:p>
            <a:pPr lvl="1"/>
            <a:r>
              <a:rPr lang="en-US" sz="2581" dirty="0"/>
              <a:t>The TGS then grants a ticket for the particular service</a:t>
            </a:r>
          </a:p>
          <a:p>
            <a:pPr lvl="1"/>
            <a:r>
              <a:rPr lang="en-US" sz="2581" dirty="0"/>
              <a:t>The client saves each service-granting ticket and uses it to authenticate its user to a server each time a particular service is requested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4545" b="11818"/>
              <a:stretch>
                <a:fillRect/>
              </a:stretch>
            </p:blipFill>
          </mc:Choice>
          <mc:Fallback>
            <p:blipFill>
              <a:blip r:embed="rId4"/>
              <a:srcRect t="14545" b="11818"/>
              <a:stretch>
                <a:fillRect/>
              </a:stretch>
            </p:blipFill>
          </mc:Fallback>
        </mc:AlternateContent>
        <p:spPr>
          <a:xfrm>
            <a:off x="1071773" y="0"/>
            <a:ext cx="7196686" cy="685799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9063</TotalTime>
  <Words>2466</Words>
  <Application>Microsoft Office PowerPoint</Application>
  <PresentationFormat>On-screen Show (4:3)</PresentationFormat>
  <Paragraphs>222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Candara</vt:lpstr>
      <vt:lpstr>Mistral</vt:lpstr>
      <vt:lpstr>Wingdings</vt:lpstr>
      <vt:lpstr>ch01</vt:lpstr>
      <vt:lpstr>Infusion</vt:lpstr>
      <vt:lpstr>KERBEROS</vt:lpstr>
      <vt:lpstr>Remote User-Authentication Principles</vt:lpstr>
      <vt:lpstr>Means of User Authentication </vt:lpstr>
      <vt:lpstr>Kerberos</vt:lpstr>
      <vt:lpstr>Kerberos</vt:lpstr>
      <vt:lpstr>Kerberos</vt:lpstr>
      <vt:lpstr>Kerberos</vt:lpstr>
      <vt:lpstr>Kerberos Version 4</vt:lpstr>
      <vt:lpstr>PowerPoint Presentation</vt:lpstr>
      <vt:lpstr>PowerPoint Presentation</vt:lpstr>
    </vt:vector>
  </TitlesOfParts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15</dc:subject>
  <dc:creator>Dr Lawrie Brown</dc:creator>
  <cp:lastModifiedBy>Windows User</cp:lastModifiedBy>
  <cp:revision>61</cp:revision>
  <dcterms:created xsi:type="dcterms:W3CDTF">2013-03-11T00:42:59Z</dcterms:created>
  <dcterms:modified xsi:type="dcterms:W3CDTF">2024-10-29T06:09:48Z</dcterms:modified>
</cp:coreProperties>
</file>