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21"/>
  </p:notesMasterIdLst>
  <p:handoutMasterIdLst>
    <p:handoutMasterId r:id="rId22"/>
  </p:handoutMasterIdLst>
  <p:sldIdLst>
    <p:sldId id="256" r:id="rId2"/>
    <p:sldId id="353" r:id="rId3"/>
    <p:sldId id="302" r:id="rId4"/>
    <p:sldId id="269" r:id="rId5"/>
    <p:sldId id="382" r:id="rId6"/>
    <p:sldId id="303" r:id="rId7"/>
    <p:sldId id="357" r:id="rId8"/>
    <p:sldId id="333" r:id="rId9"/>
    <p:sldId id="304" r:id="rId10"/>
    <p:sldId id="270" r:id="rId11"/>
    <p:sldId id="340" r:id="rId12"/>
    <p:sldId id="335" r:id="rId13"/>
    <p:sldId id="336" r:id="rId14"/>
    <p:sldId id="345" r:id="rId15"/>
    <p:sldId id="383" r:id="rId16"/>
    <p:sldId id="384" r:id="rId17"/>
    <p:sldId id="385" r:id="rId18"/>
    <p:sldId id="386" r:id="rId19"/>
    <p:sldId id="38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13E72A6-F1CE-9A44-92E1-BCD7317752E8}" type="datetime1">
              <a:rPr lang="en-US"/>
              <a:pPr>
                <a:defRPr/>
              </a:pPr>
              <a:t>2/25/2022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03440264-03AB-7A44-911E-26A2AEFC15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0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B352ED9-E653-9A47-B7A3-C5AB53D5C0B6}" type="datetime1">
              <a:rPr lang="en-US"/>
              <a:pPr>
                <a:defRPr/>
              </a:pPr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460DBBD1-181E-744E-89E7-45F0EE4D9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503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pPr>
              <a:defRPr/>
            </a:pPr>
            <a:fld id="{B0C4763A-EFD4-7742-8F31-9C2F9300C2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2915028009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6AE16-8D53-A649-9482-7C8DBD7175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2795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6AE16-8D53-A649-9482-7C8DBD7175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519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6AE16-8D53-A649-9482-7C8DBD7175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94684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6AE16-8D53-A649-9482-7C8DBD7175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72656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6AE16-8D53-A649-9482-7C8DBD7175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61962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6AE16-8D53-A649-9482-7C8DBD7175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24879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887004-E5E5-6642-9C91-F2E102A03E8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15640"/>
      </p:ext>
    </p:extLst>
  </p:cSld>
  <p:clrMapOvr>
    <a:masterClrMapping/>
  </p:clrMapOvr>
  <p:transition spd="med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C17DF0-9E2E-E045-840A-782E3E137E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08714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69525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pPr>
              <a:defRPr/>
            </a:pPr>
            <a:fld id="{87BA459C-C1F9-AB4D-8E61-68C53B56A0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15796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FB4A4D-A64F-7740-9E0E-188E9BA474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13692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AA6009-9928-FF4C-9FC0-9A5BA7AB8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07804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CDB1BE-A08E-2A4A-80F9-ED5208CC27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98687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A09BA1-70B4-4A48-A4C4-6DB291E465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11993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48FB37-48D1-0F43-9835-C4ADFC9E29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11355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B5C7A3-6224-2444-BEEE-16F152F7EB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119355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4606AE16-8D53-A649-9482-7C8DBD7175B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9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ransition spd="med">
    <p:wipe dir="r"/>
  </p:transition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4 – Requirements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C4763A-EFD4-7742-8F31-9C2F9300C28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dirty="0"/>
              <a:t>requirements elicitation and analysis process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4" name="Picture 3" descr="4.13 RequirementsElicita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916832"/>
            <a:ext cx="5950107" cy="390864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Process activities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GB" sz="2400" dirty="0"/>
              <a:t>Requirements discovery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Interacting with stakeholders to discover their requirements. Domain requirements are also discovered at this stage.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Requirements classification and organisation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Groups related requirements and organises them into coherent clusters.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Prioritisation and negotiation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Prioritising requirements and resolving requirements conflicts.</a:t>
            </a:r>
          </a:p>
          <a:p>
            <a:pPr>
              <a:lnSpc>
                <a:spcPct val="90000"/>
              </a:lnSpc>
            </a:pPr>
            <a:r>
              <a:rPr lang="en-GB" sz="2400" dirty="0"/>
              <a:t>Requirements specification</a:t>
            </a:r>
          </a:p>
          <a:p>
            <a:pPr lvl="1">
              <a:lnSpc>
                <a:spcPct val="90000"/>
              </a:lnSpc>
            </a:pPr>
            <a:r>
              <a:rPr lang="en-GB" sz="2000" dirty="0"/>
              <a:t>Requirements are documented and input into the next round of the spiral.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gathering information about the required and existing systems and distilling the user and system requirements from this information.</a:t>
            </a:r>
          </a:p>
          <a:p>
            <a:r>
              <a:rPr lang="en-US" dirty="0"/>
              <a:t>Interaction is with system stakeholders from managers to external regulators.</a:t>
            </a:r>
          </a:p>
          <a:p>
            <a:r>
              <a:rPr lang="en-US" dirty="0"/>
              <a:t>Systems normally have a range of stakeholders.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Formal or informal interviews with stakeholders are part of most RE processes.</a:t>
            </a:r>
          </a:p>
          <a:p>
            <a:r>
              <a:rPr lang="en-US" dirty="0"/>
              <a:t>Types of interview</a:t>
            </a:r>
          </a:p>
          <a:p>
            <a:pPr lvl="1"/>
            <a:r>
              <a:rPr lang="en-US" dirty="0"/>
              <a:t>Closed interviews based on pre-determined list of questions</a:t>
            </a:r>
          </a:p>
          <a:p>
            <a:pPr lvl="1"/>
            <a:r>
              <a:rPr lang="en-US" dirty="0"/>
              <a:t>Open interviews where various issues are explored with stakeholders.</a:t>
            </a:r>
          </a:p>
          <a:p>
            <a:r>
              <a:rPr lang="en-US" dirty="0"/>
              <a:t>Effective interviewing</a:t>
            </a:r>
          </a:p>
          <a:p>
            <a:pPr lvl="1"/>
            <a:r>
              <a:rPr lang="en-US" dirty="0"/>
              <a:t>Be open-minded, avoid pre-conceived ideas about the requirements and are willing to listen to stakeholders. </a:t>
            </a:r>
            <a:endParaRPr lang="en-GB" dirty="0"/>
          </a:p>
          <a:p>
            <a:pPr lvl="1"/>
            <a:r>
              <a:rPr lang="en-US" dirty="0"/>
              <a:t>Prompt the interviewee to get discussions going using a springboard question, a requirements proposal, or by working together on a prototype system.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Interviews in practice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Normally a mix of closed and open-ended interviewing.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Interviews are good for getting an overall understanding of what stakeholders do and how they might interact with the system.</a:t>
            </a:r>
          </a:p>
          <a:p>
            <a:pPr>
              <a:lnSpc>
                <a:spcPct val="90000"/>
              </a:lnSpc>
            </a:pPr>
            <a:r>
              <a:rPr lang="en-US" dirty="0"/>
              <a:t>Interviewers need to be open-minded without pre-conceived ideas of what the system should do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You need to prompt the use to talk about the system by suggesting requirements rather than simply asking them what they want.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interviews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Application specialists may use language to describe their work that isn’t easy for the requirements engineer to understand.</a:t>
            </a:r>
          </a:p>
          <a:p>
            <a:pPr>
              <a:lnSpc>
                <a:spcPct val="90000"/>
              </a:lnSpc>
            </a:pPr>
            <a:r>
              <a:rPr lang="en-US" dirty="0"/>
              <a:t>Interviews are not good for understanding domain requirements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Requirements engineers cannot understand specific domain terminology;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Some domain knowledge is so familiar that people find it hard to articulate or think that it isn’t worth articulating.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27493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Ethnography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>
            <a:normAutofit lnSpcReduction="10000"/>
          </a:bodyPr>
          <a:lstStyle/>
          <a:p>
            <a:r>
              <a:rPr lang="en-GB" sz="2400" dirty="0"/>
              <a:t>A social scientist spends a considerable time observing and analysing how people actually work.</a:t>
            </a:r>
          </a:p>
          <a:p>
            <a:r>
              <a:rPr lang="en-GB" sz="2400" dirty="0"/>
              <a:t>People do not have to explain or articulate their work.</a:t>
            </a:r>
          </a:p>
          <a:p>
            <a:r>
              <a:rPr lang="en-GB" sz="2400" dirty="0"/>
              <a:t>Social and organisational factors of importance may be observed.</a:t>
            </a:r>
          </a:p>
          <a:p>
            <a:r>
              <a:rPr lang="en-GB" sz="2400" dirty="0"/>
              <a:t>Ethnographic studies have shown that work is usually richer and more complex than suggested by simple system models.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9296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Scope of ethnography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Requirements that are derived from the way that people actually work rather than the way I which process definitions suggest that they ought to work.</a:t>
            </a:r>
          </a:p>
          <a:p>
            <a:r>
              <a:rPr lang="en-GB" dirty="0"/>
              <a:t>Requirements that are derived from cooperation and awareness of other people’s activities.</a:t>
            </a:r>
          </a:p>
          <a:p>
            <a:pPr lvl="1"/>
            <a:r>
              <a:rPr lang="en-GB" dirty="0"/>
              <a:t>Awareness of what other people are doing leads to changes in the ways in which we do things.</a:t>
            </a:r>
          </a:p>
          <a:p>
            <a:r>
              <a:rPr lang="en-GB" dirty="0"/>
              <a:t>Ethnography is effective for understanding existing processes but cannot identify new features that should be added to a system.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69606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Focused ethnography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pPr>
              <a:lnSpc>
                <a:spcPct val="90000"/>
              </a:lnSpc>
            </a:pPr>
            <a:r>
              <a:rPr lang="en-GB"/>
              <a:t>Developed in a project studying the air traffic control process</a:t>
            </a:r>
          </a:p>
          <a:p>
            <a:pPr>
              <a:lnSpc>
                <a:spcPct val="90000"/>
              </a:lnSpc>
            </a:pPr>
            <a:r>
              <a:rPr lang="en-GB"/>
              <a:t>Combines ethnography with prototyping</a:t>
            </a:r>
          </a:p>
          <a:p>
            <a:pPr>
              <a:lnSpc>
                <a:spcPct val="90000"/>
              </a:lnSpc>
            </a:pPr>
            <a:r>
              <a:rPr lang="en-GB"/>
              <a:t>Prototype development results in unanswered questions which focus the ethnographic analysis.</a:t>
            </a:r>
          </a:p>
          <a:p>
            <a:pPr>
              <a:lnSpc>
                <a:spcPct val="90000"/>
              </a:lnSpc>
            </a:pPr>
            <a:r>
              <a:rPr lang="en-GB"/>
              <a:t>The problem with ethnography is that it studies existing practices which may have some historical basis which is no longer relevant.</a:t>
            </a:r>
            <a:endParaRPr lang="en-GB" sz="24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2353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Ethnography and prototyping for requirements analysis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pic>
        <p:nvPicPr>
          <p:cNvPr id="4" name="Picture 3" descr="4.16 Ethno-prototyping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819400"/>
            <a:ext cx="7394864" cy="193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46379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Requirements engineering processes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24760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 engineering processes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The processes used for RE vary widely depending on the application domain, the people involved and the organisation developing the requirements.</a:t>
            </a:r>
          </a:p>
          <a:p>
            <a:pPr>
              <a:lnSpc>
                <a:spcPct val="90000"/>
              </a:lnSpc>
            </a:pPr>
            <a:r>
              <a:rPr lang="en-GB" dirty="0"/>
              <a:t>However, there are a number of generic activities common to all processes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Requirements elicitation and analysis;</a:t>
            </a:r>
          </a:p>
          <a:p>
            <a:pPr lvl="1">
              <a:lnSpc>
                <a:spcPct val="90000"/>
              </a:lnSpc>
            </a:pPr>
            <a:r>
              <a:rPr lang="en-GB"/>
              <a:t>Requirements specification;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Requirements validation;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Requirements management.</a:t>
            </a:r>
          </a:p>
          <a:p>
            <a:pPr>
              <a:lnSpc>
                <a:spcPct val="90000"/>
              </a:lnSpc>
            </a:pPr>
            <a:r>
              <a:rPr lang="en-GB" dirty="0"/>
              <a:t>In practice, RE is an iterative activity in which these processes are interleaved.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spiral view of the requirements engineering process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4" name="Picture 3" descr="4.12 ReqEngSpira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49" y="1417638"/>
            <a:ext cx="5510667" cy="4756150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7687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Requirements elicitation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80811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Requirements elicitation and analysis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>
            <a:normAutofit fontScale="92500"/>
          </a:bodyPr>
          <a:lstStyle/>
          <a:p>
            <a:r>
              <a:rPr lang="en-GB" sz="2400"/>
              <a:t>Sometimes called requirements elicitation or requirements discovery.</a:t>
            </a:r>
          </a:p>
          <a:p>
            <a:r>
              <a:rPr lang="en-GB" sz="2400"/>
              <a:t>Involves technical staff working with customers to find out about the application domain, the services that the system should provide and the system’s operational constraints.</a:t>
            </a:r>
          </a:p>
          <a:p>
            <a:r>
              <a:rPr lang="en-GB" sz="2400"/>
              <a:t>May involve end-users, managers, engineers involved in maintenance, domain experts, trade unions, etc. These are called </a:t>
            </a:r>
            <a:r>
              <a:rPr lang="en-GB" sz="2400" i="1"/>
              <a:t>stakeholders.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486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Requirements elicitation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10017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elicitation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Software engineers work with a range of system stakeholders to find out about the application domain, the services that the system should provide, the required system performance, hardware constraints, other systems, etc.</a:t>
            </a:r>
          </a:p>
          <a:p>
            <a:r>
              <a:rPr lang="en-US" dirty="0"/>
              <a:t>Stages include:</a:t>
            </a:r>
          </a:p>
          <a:p>
            <a:pPr lvl="1"/>
            <a:r>
              <a:rPr lang="en-US" dirty="0"/>
              <a:t>Requirements discovery,</a:t>
            </a:r>
          </a:p>
          <a:p>
            <a:pPr lvl="1"/>
            <a:r>
              <a:rPr lang="en-US" dirty="0"/>
              <a:t>Requirements classification and organization,</a:t>
            </a:r>
          </a:p>
          <a:p>
            <a:pPr lvl="1"/>
            <a:r>
              <a:rPr lang="en-US" dirty="0"/>
              <a:t>Requirements prioritization and negotiation,</a:t>
            </a:r>
          </a:p>
          <a:p>
            <a:pPr lvl="1"/>
            <a:r>
              <a:rPr lang="en-US" dirty="0"/>
              <a:t>Requirements specification.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6700"/>
            <a:ext cx="8458200" cy="1104900"/>
          </a:xfrm>
          <a:noFill/>
          <a:ln/>
        </p:spPr>
        <p:txBody>
          <a:bodyPr lIns="90487" tIns="44450" rIns="90487" bIns="44450"/>
          <a:lstStyle/>
          <a:p>
            <a:r>
              <a:rPr lang="en-GB" dirty="0"/>
              <a:t>Problems of requirements elicitation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>
            <a:normAutofit fontScale="92500" lnSpcReduction="10000"/>
          </a:bodyPr>
          <a:lstStyle/>
          <a:p>
            <a:r>
              <a:rPr lang="en-GB" sz="2400" dirty="0"/>
              <a:t>Stakeholders don’t know what they really want.</a:t>
            </a:r>
          </a:p>
          <a:p>
            <a:r>
              <a:rPr lang="en-GB" sz="2400" dirty="0"/>
              <a:t>Stakeholders express requirements in their own terms.</a:t>
            </a:r>
          </a:p>
          <a:p>
            <a:r>
              <a:rPr lang="en-GB" sz="2400" dirty="0"/>
              <a:t>Different stakeholders may have conflicting requirements.</a:t>
            </a:r>
          </a:p>
          <a:p>
            <a:r>
              <a:rPr lang="en-GB" sz="2400" dirty="0"/>
              <a:t>Organisational and political factors may influence the system requirements.</a:t>
            </a:r>
          </a:p>
          <a:p>
            <a:r>
              <a:rPr lang="en-GB" sz="2400" dirty="0"/>
              <a:t>The requirements change during the analysis process. New stakeholders may emerge and the business environment may change.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4 Requirements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5F70CE-84E9-D04C-9B15-10C693AA0F2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4428</TotalTime>
  <Words>871</Words>
  <Application>Microsoft Office PowerPoint</Application>
  <PresentationFormat>On-screen Show (4:3)</PresentationFormat>
  <Paragraphs>116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Corbel</vt:lpstr>
      <vt:lpstr>Parallax</vt:lpstr>
      <vt:lpstr>Chapter 4 – Requirements Engineering</vt:lpstr>
      <vt:lpstr>Requirements engineering processes</vt:lpstr>
      <vt:lpstr>Requirements engineering processes</vt:lpstr>
      <vt:lpstr>A spiral view of the requirements engineering process </vt:lpstr>
      <vt:lpstr>Requirements elicitation</vt:lpstr>
      <vt:lpstr>Requirements elicitation and analysis</vt:lpstr>
      <vt:lpstr>Requirements elicitation</vt:lpstr>
      <vt:lpstr>Requirements elicitation</vt:lpstr>
      <vt:lpstr>Problems of requirements elicitation</vt:lpstr>
      <vt:lpstr>The requirements elicitation and analysis process </vt:lpstr>
      <vt:lpstr>Process activities</vt:lpstr>
      <vt:lpstr>Requirements discovery</vt:lpstr>
      <vt:lpstr>Interviewing</vt:lpstr>
      <vt:lpstr>Interviews in practice</vt:lpstr>
      <vt:lpstr>Problems with interviews</vt:lpstr>
      <vt:lpstr>Ethnography</vt:lpstr>
      <vt:lpstr>Scope of ethnography</vt:lpstr>
      <vt:lpstr>Focused ethnography</vt:lpstr>
      <vt:lpstr>Ethnography and prototyping for requirements analysis 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4</dc:title>
  <dc:creator>Ian Sommerville</dc:creator>
  <cp:lastModifiedBy>Fast</cp:lastModifiedBy>
  <cp:revision>34</cp:revision>
  <cp:lastPrinted>2010-01-11T10:54:43Z</cp:lastPrinted>
  <dcterms:created xsi:type="dcterms:W3CDTF">2010-01-08T19:43:52Z</dcterms:created>
  <dcterms:modified xsi:type="dcterms:W3CDTF">2022-02-25T09:34:27Z</dcterms:modified>
</cp:coreProperties>
</file>