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48"/>
  </p:notesMasterIdLst>
  <p:handoutMasterIdLst>
    <p:handoutMasterId r:id="rId49"/>
  </p:handoutMasterIdLst>
  <p:sldIdLst>
    <p:sldId id="256" r:id="rId2"/>
    <p:sldId id="346" r:id="rId3"/>
    <p:sldId id="398" r:id="rId4"/>
    <p:sldId id="395" r:id="rId5"/>
    <p:sldId id="396" r:id="rId6"/>
    <p:sldId id="397" r:id="rId7"/>
    <p:sldId id="358" r:id="rId8"/>
    <p:sldId id="365" r:id="rId9"/>
    <p:sldId id="367" r:id="rId10"/>
    <p:sldId id="401" r:id="rId11"/>
    <p:sldId id="366" r:id="rId12"/>
    <p:sldId id="368" r:id="rId13"/>
    <p:sldId id="369" r:id="rId14"/>
    <p:sldId id="370" r:id="rId15"/>
    <p:sldId id="371" r:id="rId16"/>
    <p:sldId id="372" r:id="rId17"/>
    <p:sldId id="373" r:id="rId18"/>
    <p:sldId id="374" r:id="rId19"/>
    <p:sldId id="375" r:id="rId20"/>
    <p:sldId id="376" r:id="rId21"/>
    <p:sldId id="377" r:id="rId22"/>
    <p:sldId id="388" r:id="rId23"/>
    <p:sldId id="389" r:id="rId24"/>
    <p:sldId id="390" r:id="rId25"/>
    <p:sldId id="391" r:id="rId26"/>
    <p:sldId id="392" r:id="rId27"/>
    <p:sldId id="393" r:id="rId28"/>
    <p:sldId id="394" r:id="rId29"/>
    <p:sldId id="356" r:id="rId30"/>
    <p:sldId id="295" r:id="rId31"/>
    <p:sldId id="296" r:id="rId32"/>
    <p:sldId id="297" r:id="rId33"/>
    <p:sldId id="298" r:id="rId34"/>
    <p:sldId id="299" r:id="rId35"/>
    <p:sldId id="355" r:id="rId36"/>
    <p:sldId id="347" r:id="rId37"/>
    <p:sldId id="348" r:id="rId38"/>
    <p:sldId id="274" r:id="rId39"/>
    <p:sldId id="399" r:id="rId40"/>
    <p:sldId id="349" r:id="rId41"/>
    <p:sldId id="350" r:id="rId42"/>
    <p:sldId id="275" r:id="rId43"/>
    <p:sldId id="352" r:id="rId44"/>
    <p:sldId id="354" r:id="rId45"/>
    <p:sldId id="400" r:id="rId46"/>
    <p:sldId id="309"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3/4/2022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3/4/2022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pPr>
              <a:defRPr/>
            </a:pPr>
            <a:r>
              <a:rPr lang="en-GB"/>
              <a:t>30/10/2014</a:t>
            </a:r>
            <a:endParaRPr lang="en-US"/>
          </a:p>
        </p:txBody>
      </p:sp>
      <p:sp>
        <p:nvSpPr>
          <p:cNvPr id="5" name="Footer Placeholder 4"/>
          <p:cNvSpPr>
            <a:spLocks noGrp="1"/>
          </p:cNvSpPr>
          <p:nvPr>
            <p:ph type="ftr" sz="quarter" idx="11"/>
          </p:nvPr>
        </p:nvSpPr>
        <p:spPr>
          <a:xfrm>
            <a:off x="3623733" y="6117336"/>
            <a:ext cx="3609438" cy="365125"/>
          </a:xfrm>
        </p:spPr>
        <p:txBody>
          <a:bodyPr/>
          <a:lstStyle/>
          <a:p>
            <a:pPr>
              <a:defRPr/>
            </a:pPr>
            <a:r>
              <a:rPr lang="en-US"/>
              <a:t>Chapter 4 Requirements Engineering</a:t>
            </a:r>
          </a:p>
        </p:txBody>
      </p:sp>
      <p:sp>
        <p:nvSpPr>
          <p:cNvPr id="6" name="Slide Number Placeholder 5"/>
          <p:cNvSpPr>
            <a:spLocks noGrp="1"/>
          </p:cNvSpPr>
          <p:nvPr>
            <p:ph type="sldNum" sz="quarter" idx="12"/>
          </p:nvPr>
        </p:nvSpPr>
        <p:spPr>
          <a:xfrm>
            <a:off x="8275320" y="6117336"/>
            <a:ext cx="411480" cy="365125"/>
          </a:xfrm>
        </p:spPr>
        <p:txBody>
          <a:bodyPr/>
          <a:lstStyle/>
          <a:p>
            <a:pPr>
              <a:defRPr/>
            </a:pPr>
            <a:fld id="{B0C4763A-EFD4-7742-8F31-9C2F9300C28A}" type="slidenum">
              <a:rPr lang="en-US" smtClean="0"/>
              <a:pPr>
                <a:defRPr/>
              </a:pPr>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666065158"/>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118498599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518236876"/>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3088258235"/>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3306979491"/>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140587318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490907074"/>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44887004-E5E5-6642-9C91-F2E102A03E8F}" type="slidenum">
              <a:rPr lang="en-US" smtClean="0"/>
              <a:pPr>
                <a:defRPr/>
              </a:pPr>
              <a:t>‹#›</a:t>
            </a:fld>
            <a:endParaRPr lang="en-US"/>
          </a:p>
        </p:txBody>
      </p:sp>
    </p:spTree>
    <p:extLst>
      <p:ext uri="{BB962C8B-B14F-4D97-AF65-F5344CB8AC3E}">
        <p14:creationId xmlns:p14="http://schemas.microsoft.com/office/powerpoint/2010/main" val="1467756421"/>
      </p:ext>
    </p:extLst>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p>
            <a:pPr>
              <a:defRPr/>
            </a:pPr>
            <a:fld id="{76C17DF0-9E2E-E045-840A-782E3E137E64}" type="slidenum">
              <a:rPr lang="en-US" smtClean="0"/>
              <a:pPr>
                <a:defRPr/>
              </a:pPr>
              <a:t>‹#›</a:t>
            </a:fld>
            <a:endParaRPr lang="en-US"/>
          </a:p>
        </p:txBody>
      </p:sp>
    </p:spTree>
    <p:extLst>
      <p:ext uri="{BB962C8B-B14F-4D97-AF65-F5344CB8AC3E}">
        <p14:creationId xmlns:p14="http://schemas.microsoft.com/office/powerpoint/2010/main" val="3006811328"/>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pPr>
              <a:defRPr/>
            </a:pPr>
            <a:r>
              <a:rPr lang="en-GB"/>
              <a:t>30/10/2014</a:t>
            </a:r>
            <a:endParaRPr lang="en-US"/>
          </a:p>
        </p:txBody>
      </p:sp>
      <p:sp>
        <p:nvSpPr>
          <p:cNvPr id="5" name="Footer Placeholder 4"/>
          <p:cNvSpPr>
            <a:spLocks noGrp="1"/>
          </p:cNvSpPr>
          <p:nvPr>
            <p:ph type="ftr" sz="quarter" idx="11"/>
          </p:nvPr>
        </p:nvSpPr>
        <p:spPr>
          <a:xfrm>
            <a:off x="1972647" y="6108173"/>
            <a:ext cx="5314517" cy="365125"/>
          </a:xfrm>
        </p:spPr>
        <p:txBody>
          <a:bodyPr/>
          <a:lstStyle/>
          <a:p>
            <a:pPr>
              <a:defRPr/>
            </a:pPr>
            <a:r>
              <a:rPr lang="en-US"/>
              <a:t>Chapter 4 Requirements Engineering</a:t>
            </a:r>
          </a:p>
        </p:txBody>
      </p:sp>
      <p:sp>
        <p:nvSpPr>
          <p:cNvPr id="6" name="Slide Number Placeholder 5"/>
          <p:cNvSpPr>
            <a:spLocks noGrp="1"/>
          </p:cNvSpPr>
          <p:nvPr>
            <p:ph type="sldNum" sz="quarter" idx="12"/>
          </p:nvPr>
        </p:nvSpPr>
        <p:spPr>
          <a:xfrm>
            <a:off x="8258967" y="6108173"/>
            <a:ext cx="427833" cy="365125"/>
          </a:xfrm>
        </p:spPr>
        <p:txBody>
          <a:bodyPr/>
          <a:lstStyle/>
          <a:p>
            <a:pPr>
              <a:defRPr/>
            </a:pPr>
            <a:fld id="{825F70CE-84E9-D04C-9B15-10C693AA0F2A}" type="slidenum">
              <a:rPr lang="en-US" smtClean="0"/>
              <a:pPr>
                <a:defRPr/>
              </a:pPr>
              <a:t>‹#›</a:t>
            </a:fld>
            <a:endParaRPr lang="en-US"/>
          </a:p>
        </p:txBody>
      </p:sp>
    </p:spTree>
    <p:extLst>
      <p:ext uri="{BB962C8B-B14F-4D97-AF65-F5344CB8AC3E}">
        <p14:creationId xmlns:p14="http://schemas.microsoft.com/office/powerpoint/2010/main" val="1813963302"/>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6" name="Slide Number Placeholder 5"/>
          <p:cNvSpPr>
            <a:spLocks noGrp="1"/>
          </p:cNvSpPr>
          <p:nvPr>
            <p:ph type="sldNum" sz="quarter" idx="12"/>
          </p:nvPr>
        </p:nvSpPr>
        <p:spPr>
          <a:xfrm>
            <a:off x="8273317" y="6116070"/>
            <a:ext cx="413483" cy="365125"/>
          </a:xfrm>
        </p:spPr>
        <p:txBody>
          <a:bodyPr/>
          <a:lstStyle/>
          <a:p>
            <a:pPr>
              <a:defRPr/>
            </a:pPr>
            <a:fld id="{87BA459C-C1F9-AB4D-8E61-68C53B56A064}" type="slidenum">
              <a:rPr lang="en-US" smtClean="0"/>
              <a:pPr>
                <a:defRPr/>
              </a:pPr>
              <a:t>‹#›</a:t>
            </a:fld>
            <a:endParaRPr lang="en-US"/>
          </a:p>
        </p:txBody>
      </p:sp>
    </p:spTree>
    <p:extLst>
      <p:ext uri="{BB962C8B-B14F-4D97-AF65-F5344CB8AC3E}">
        <p14:creationId xmlns:p14="http://schemas.microsoft.com/office/powerpoint/2010/main" val="4149637261"/>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9AFB4A4D-A64F-7740-9E0E-188E9BA474F0}" type="slidenum">
              <a:rPr lang="en-US" smtClean="0"/>
              <a:pPr>
                <a:defRPr/>
              </a:pPr>
              <a:t>‹#›</a:t>
            </a:fld>
            <a:endParaRPr lang="en-US"/>
          </a:p>
        </p:txBody>
      </p:sp>
    </p:spTree>
    <p:extLst>
      <p:ext uri="{BB962C8B-B14F-4D97-AF65-F5344CB8AC3E}">
        <p14:creationId xmlns:p14="http://schemas.microsoft.com/office/powerpoint/2010/main" val="836955665"/>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r>
              <a:rPr lang="en-GB"/>
              <a:t>30/10/2014</a:t>
            </a:r>
            <a:endParaRPr lang="en-US"/>
          </a:p>
        </p:txBody>
      </p:sp>
      <p:sp>
        <p:nvSpPr>
          <p:cNvPr id="8" name="Footer Placeholder 7"/>
          <p:cNvSpPr>
            <a:spLocks noGrp="1"/>
          </p:cNvSpPr>
          <p:nvPr>
            <p:ph type="ftr" sz="quarter" idx="11"/>
          </p:nvPr>
        </p:nvSpPr>
        <p:spPr/>
        <p:txBody>
          <a:bodyPr/>
          <a:lstStyle/>
          <a:p>
            <a:pPr>
              <a:defRPr/>
            </a:pPr>
            <a:r>
              <a:rPr lang="en-US"/>
              <a:t>Chapter 4 Requirements Engineering</a:t>
            </a:r>
          </a:p>
        </p:txBody>
      </p:sp>
      <p:sp>
        <p:nvSpPr>
          <p:cNvPr id="9" name="Slide Number Placeholder 8"/>
          <p:cNvSpPr>
            <a:spLocks noGrp="1"/>
          </p:cNvSpPr>
          <p:nvPr>
            <p:ph type="sldNum" sz="quarter" idx="12"/>
          </p:nvPr>
        </p:nvSpPr>
        <p:spPr/>
        <p:txBody>
          <a:bodyPr/>
          <a:lstStyle/>
          <a:p>
            <a:pPr>
              <a:defRPr/>
            </a:pPr>
            <a:fld id="{8DAA6009-9928-FF4C-9FC0-9A5BA7AB80BB}" type="slidenum">
              <a:rPr lang="en-US" smtClean="0"/>
              <a:pPr>
                <a:defRPr/>
              </a:pPr>
              <a:t>‹#›</a:t>
            </a:fld>
            <a:endParaRPr lang="en-US"/>
          </a:p>
        </p:txBody>
      </p:sp>
    </p:spTree>
    <p:extLst>
      <p:ext uri="{BB962C8B-B14F-4D97-AF65-F5344CB8AC3E}">
        <p14:creationId xmlns:p14="http://schemas.microsoft.com/office/powerpoint/2010/main" val="4239843573"/>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r>
              <a:rPr lang="en-GB"/>
              <a:t>30/10/2014</a:t>
            </a:r>
            <a:endParaRPr lang="en-US"/>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7DCDB1BE-A08E-2A4A-80F9-ED5208CC2745}" type="slidenum">
              <a:rPr lang="en-US" smtClean="0"/>
              <a:pPr>
                <a:defRPr/>
              </a:pPr>
              <a:t>‹#›</a:t>
            </a:fld>
            <a:endParaRPr lang="en-US"/>
          </a:p>
        </p:txBody>
      </p:sp>
    </p:spTree>
    <p:extLst>
      <p:ext uri="{BB962C8B-B14F-4D97-AF65-F5344CB8AC3E}">
        <p14:creationId xmlns:p14="http://schemas.microsoft.com/office/powerpoint/2010/main" val="3291328925"/>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2CA09BA1-70B4-4A48-A4C4-6DB291E465CB}" type="slidenum">
              <a:rPr lang="en-US" smtClean="0"/>
              <a:pPr>
                <a:defRPr/>
              </a:pPr>
              <a:t>‹#›</a:t>
            </a:fld>
            <a:endParaRPr lang="en-US"/>
          </a:p>
        </p:txBody>
      </p:sp>
    </p:spTree>
    <p:extLst>
      <p:ext uri="{BB962C8B-B14F-4D97-AF65-F5344CB8AC3E}">
        <p14:creationId xmlns:p14="http://schemas.microsoft.com/office/powerpoint/2010/main" val="3850909108"/>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AC48FB37-48D1-0F43-9835-C4ADFC9E29C1}" type="slidenum">
              <a:rPr lang="en-US" smtClean="0"/>
              <a:pPr>
                <a:defRPr/>
              </a:pPr>
              <a:t>‹#›</a:t>
            </a:fld>
            <a:endParaRPr lang="en-US"/>
          </a:p>
        </p:txBody>
      </p:sp>
    </p:spTree>
    <p:extLst>
      <p:ext uri="{BB962C8B-B14F-4D97-AF65-F5344CB8AC3E}">
        <p14:creationId xmlns:p14="http://schemas.microsoft.com/office/powerpoint/2010/main" val="3469393181"/>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r>
              <a:rPr lang="en-GB"/>
              <a:t>30/10/2014</a:t>
            </a:r>
            <a:endParaRPr lang="en-US"/>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32B5C7A3-6224-2444-BEEE-16F152F7EB8A}" type="slidenum">
              <a:rPr lang="en-US" smtClean="0"/>
              <a:pPr>
                <a:defRPr/>
              </a:pPr>
              <a:t>‹#›</a:t>
            </a:fld>
            <a:endParaRPr lang="en-US"/>
          </a:p>
        </p:txBody>
      </p:sp>
    </p:spTree>
    <p:extLst>
      <p:ext uri="{BB962C8B-B14F-4D97-AF65-F5344CB8AC3E}">
        <p14:creationId xmlns:p14="http://schemas.microsoft.com/office/powerpoint/2010/main" val="3129868058"/>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r>
              <a:rPr lang="en-GB"/>
              <a:t>30/10/2014</a:t>
            </a:r>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pPr>
              <a:defRPr/>
            </a:pPr>
            <a:r>
              <a:rPr lang="en-US"/>
              <a:t>Chapter 4 Requirements Engineering</a:t>
            </a:r>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a:defRPr/>
            </a:pPr>
            <a:fld id="{4606AE16-8D53-A649-9482-7C8DBD7175B3}" type="slidenum">
              <a:rPr lang="en-US" smtClean="0"/>
              <a:pPr>
                <a:defRPr/>
              </a:pPr>
              <a:t>‹#›</a:t>
            </a:fld>
            <a:endParaRPr lang="en-US"/>
          </a:p>
        </p:txBody>
      </p:sp>
    </p:spTree>
    <p:extLst>
      <p:ext uri="{BB962C8B-B14F-4D97-AF65-F5344CB8AC3E}">
        <p14:creationId xmlns:p14="http://schemas.microsoft.com/office/powerpoint/2010/main" val="409108566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ransition spd="med">
    <p:wipe dir="r"/>
  </p:transition>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4F270-9E1A-4CC8-8DFC-24EB083152E6}"/>
              </a:ext>
            </a:extLst>
          </p:cNvPr>
          <p:cNvSpPr>
            <a:spLocks noGrp="1"/>
          </p:cNvSpPr>
          <p:nvPr>
            <p:ph type="title"/>
          </p:nvPr>
        </p:nvSpPr>
        <p:spPr/>
        <p:txBody>
          <a:bodyPr/>
          <a:lstStyle/>
          <a:p>
            <a:r>
              <a:rPr lang="en-US" dirty="0"/>
              <a:t>System Architecture design in </a:t>
            </a:r>
            <a:r>
              <a:rPr lang="en-US" dirty="0" err="1"/>
              <a:t>.Net</a:t>
            </a:r>
            <a:r>
              <a:rPr lang="en-US" dirty="0"/>
              <a:t> application</a:t>
            </a:r>
          </a:p>
        </p:txBody>
      </p:sp>
      <p:sp>
        <p:nvSpPr>
          <p:cNvPr id="3" name="Content Placeholder 2">
            <a:extLst>
              <a:ext uri="{FF2B5EF4-FFF2-40B4-BE49-F238E27FC236}">
                <a16:creationId xmlns:a16="http://schemas.microsoft.com/office/drawing/2014/main" id="{08955AF4-549B-4893-A740-CB5892D4D213}"/>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A406CF3B-B771-41B1-A0E6-76ACAC526705}"/>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8C8E5985-FBE9-43E8-8A2E-82931B8947D6}"/>
              </a:ext>
            </a:extLst>
          </p:cNvPr>
          <p:cNvSpPr>
            <a:spLocks noGrp="1"/>
          </p:cNvSpPr>
          <p:nvPr>
            <p:ph type="ftr" sz="quarter" idx="11"/>
          </p:nvPr>
        </p:nvSpPr>
        <p:spPr/>
        <p:txBody>
          <a:bodyPr/>
          <a:lstStyle/>
          <a:p>
            <a:pPr>
              <a:defRPr/>
            </a:pPr>
            <a:r>
              <a:rPr lang="en-US"/>
              <a:t>Chapter 4 Requirements Engineering</a:t>
            </a:r>
          </a:p>
        </p:txBody>
      </p:sp>
      <p:sp>
        <p:nvSpPr>
          <p:cNvPr id="6" name="Slide Number Placeholder 5">
            <a:extLst>
              <a:ext uri="{FF2B5EF4-FFF2-40B4-BE49-F238E27FC236}">
                <a16:creationId xmlns:a16="http://schemas.microsoft.com/office/drawing/2014/main" id="{125B9961-2212-4D42-9830-58562314DF99}"/>
              </a:ext>
            </a:extLst>
          </p:cNvPr>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pic>
        <p:nvPicPr>
          <p:cNvPr id="136194" name="Picture 2" descr="entity framework - System architecture design in .Net Application - Stack  Overflow">
            <a:extLst>
              <a:ext uri="{FF2B5EF4-FFF2-40B4-BE49-F238E27FC236}">
                <a16:creationId xmlns:a16="http://schemas.microsoft.com/office/drawing/2014/main" id="{C4F20846-66CF-456F-A682-5B06CCF353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406" y="2438401"/>
            <a:ext cx="8100392" cy="3282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464912"/>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455872323"/>
              </p:ext>
            </p:extLst>
          </p:nvPr>
        </p:nvGraphicFramePr>
        <p:xfrm>
          <a:off x="685800" y="1595479"/>
          <a:ext cx="7924800" cy="3823308"/>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71056423"/>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normAutofit fontScale="92500"/>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normAutofit lnSpcReduction="10000"/>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8877174"/>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Tree>
    <p:extLst>
      <p:ext uri="{BB962C8B-B14F-4D97-AF65-F5344CB8AC3E}">
        <p14:creationId xmlns:p14="http://schemas.microsoft.com/office/powerpoint/2010/main" val="830475239"/>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normAutofit fontScale="92500" lnSpcReduction="20000"/>
          </a:bodyPr>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Tree>
    <p:extLst>
      <p:ext uri="{BB962C8B-B14F-4D97-AF65-F5344CB8AC3E}">
        <p14:creationId xmlns:p14="http://schemas.microsoft.com/office/powerpoint/2010/main" val="242320685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spid="_x0000_s1041" name="Document" r:id="rId3" imgW="5943600" imgH="3314700" progId="Word.Document.12">
                  <p:embed/>
                </p:oleObj>
              </mc:Choice>
              <mc:Fallback>
                <p:oleObj name="Document" r:id="rId3" imgW="5943600" imgH="33147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577089289"/>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a:xfrm>
            <a:off x="1972647" y="6400799"/>
            <a:ext cx="5314517" cy="365125"/>
          </a:xfrm>
        </p:spPr>
        <p:txBody>
          <a:bodyPr/>
          <a:lstStyle/>
          <a:p>
            <a:pPr>
              <a:defRPr/>
            </a:pPr>
            <a:r>
              <a:rPr lang="en-US" dirty="0"/>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graphicFrame>
        <p:nvGraphicFramePr>
          <p:cNvPr id="27650" name="Object 2"/>
          <p:cNvGraphicFramePr>
            <a:graphicFrameLocks noChangeAspect="1"/>
          </p:cNvGraphicFramePr>
          <p:nvPr>
            <p:extLst>
              <p:ext uri="{D42A27DB-BD31-4B8C-83A1-F6EECF244321}">
                <p14:modId xmlns:p14="http://schemas.microsoft.com/office/powerpoint/2010/main" val="664663701"/>
              </p:ext>
            </p:extLst>
          </p:nvPr>
        </p:nvGraphicFramePr>
        <p:xfrm>
          <a:off x="1868394" y="2061059"/>
          <a:ext cx="5943600" cy="4445000"/>
        </p:xfrm>
        <a:graphic>
          <a:graphicData uri="http://schemas.openxmlformats.org/presentationml/2006/ole">
            <mc:AlternateContent xmlns:mc="http://schemas.openxmlformats.org/markup-compatibility/2006">
              <mc:Choice xmlns:v="urn:schemas-microsoft-com:vml" Requires="v">
                <p:oleObj spid="_x0000_s132113" name="Document" r:id="rId3" imgW="5943600" imgH="4445000" progId="Word.Document.12">
                  <p:embed/>
                </p:oleObj>
              </mc:Choice>
              <mc:Fallback>
                <p:oleObj name="Document" r:id="rId3" imgW="5943600" imgH="44450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68394" y="2061059"/>
                        <a:ext cx="5943600" cy="4445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240694350"/>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a:t>
            </a:r>
          </a:p>
        </p:txBody>
      </p:sp>
      <p:sp>
        <p:nvSpPr>
          <p:cNvPr id="90115" name="Rectangle 3"/>
          <p:cNvSpPr>
            <a:spLocks noGrp="1" noChangeArrowheads="1"/>
          </p:cNvSpPr>
          <p:nvPr>
            <p:ph idx="1"/>
          </p:nvPr>
        </p:nvSpPr>
        <p:spPr/>
        <p:txBody>
          <a:bodyPr/>
          <a:lstStyle/>
          <a:p>
            <a:r>
              <a:rPr lang="en-US" dirty="0"/>
              <a:t>Scenarios and user stories are real-life examples of how a system can be used.</a:t>
            </a:r>
          </a:p>
          <a:p>
            <a:r>
              <a:rPr lang="en-US" dirty="0"/>
              <a:t>Stories and scenarios are a description of how a system may be used for a particular task.</a:t>
            </a:r>
          </a:p>
          <a:p>
            <a:r>
              <a:rPr lang="en-US" dirty="0"/>
              <a:t>Because they are based on a practical situation, stakeholders can relate to them and can comment on their situation with respect to the story.</a:t>
            </a:r>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systems bases its computations on the rate of change of blood sugar level and the tabular specification explains how to calculate the insulin requirement for different scenarios.</a:t>
            </a:r>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Tabular specification of computation for an insulin pump</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3280864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normAutofit fontScale="85000" lnSpcReduction="10000"/>
          </a:bodyPr>
          <a:lstStyle/>
          <a:p>
            <a:r>
              <a:rPr lang="en-GB" dirty="0"/>
              <a:t>Use-cases are a kind of scenario that are included in the UML. </a:t>
            </a:r>
          </a:p>
          <a:p>
            <a:r>
              <a:rPr lang="en-GB" dirty="0"/>
              <a:t>Use cases identify the actors in an interaction and which describe the interaction itself.</a:t>
            </a:r>
          </a:p>
          <a:p>
            <a:r>
              <a:rPr lang="en-GB" dirty="0"/>
              <a:t>A set of use cases should describe all possible interactions with the system.</a:t>
            </a:r>
          </a:p>
          <a:p>
            <a:r>
              <a:rPr lang="en-GB" dirty="0"/>
              <a:t>High-level graphical model supplemented by more detailed tabular description (see Chapter 5).</a:t>
            </a:r>
          </a:p>
          <a:p>
            <a:r>
              <a:rPr lang="en-GB" dirty="0"/>
              <a:t>UML sequence 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Tree>
    <p:extLst>
      <p:ext uri="{BB962C8B-B14F-4D97-AF65-F5344CB8AC3E}">
        <p14:creationId xmlns:p14="http://schemas.microsoft.com/office/powerpoint/2010/main" val="3002223797"/>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 (SRD/SRS)</a:t>
            </a:r>
          </a:p>
        </p:txBody>
      </p:sp>
      <p:sp>
        <p:nvSpPr>
          <p:cNvPr id="16387" name="Rectangle 3"/>
          <p:cNvSpPr>
            <a:spLocks noGrp="1" noChangeArrowheads="1"/>
          </p:cNvSpPr>
          <p:nvPr>
            <p:ph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Tree>
    <p:extLst>
      <p:ext uri="{BB962C8B-B14F-4D97-AF65-F5344CB8AC3E}">
        <p14:creationId xmlns:p14="http://schemas.microsoft.com/office/powerpoint/2010/main" val="360449160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Tree>
    <p:extLst>
      <p:ext uri="{BB962C8B-B14F-4D97-AF65-F5344CB8AC3E}">
        <p14:creationId xmlns:p14="http://schemas.microsoft.com/office/powerpoint/2010/main" val="7418106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normAutofit fontScale="90000"/>
          </a:bodyPr>
          <a:lstStyle/>
          <a:p>
            <a:pPr eaLnBrk="1" hangingPunct="1"/>
            <a:r>
              <a:rPr lang="en-US" dirty="0"/>
              <a:t>The structure of a requirements</a:t>
            </a:r>
            <a:r>
              <a:rPr lang="en-US" b="1" dirty="0"/>
              <a:t> </a:t>
            </a:r>
            <a:r>
              <a:rPr lang="en-US" dirty="0"/>
              <a:t>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2194109"/>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Tree>
    <p:extLst>
      <p:ext uri="{BB962C8B-B14F-4D97-AF65-F5344CB8AC3E}">
        <p14:creationId xmlns:p14="http://schemas.microsoft.com/office/powerpoint/2010/main" val="226900112"/>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a:t>Requirements validation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sharing in the classroom (</a:t>
            </a:r>
            <a:r>
              <a:rPr lang="en-US" dirty="0" err="1"/>
              <a:t>iLearn</a:t>
            </a:r>
            <a:r>
              <a:rPr lang="en-US" dirty="0"/>
              <a:t>)</a:t>
            </a:r>
          </a:p>
        </p:txBody>
      </p:sp>
      <p:sp>
        <p:nvSpPr>
          <p:cNvPr id="3" name="Content Placeholder 2"/>
          <p:cNvSpPr>
            <a:spLocks noGrp="1"/>
          </p:cNvSpPr>
          <p:nvPr>
            <p:ph idx="1"/>
          </p:nvPr>
        </p:nvSpPr>
        <p:spPr/>
        <p:txBody>
          <a:bodyPr>
            <a:normAutofit fontScale="92500" lnSpcReduction="20000"/>
          </a:bodyPr>
          <a:lstStyle/>
          <a:p>
            <a:r>
              <a:rPr lang="en-GB" sz="1600" dirty="0"/>
              <a:t>Jack is a primary school teacher in Ullapool (a village in northern Scotland).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families.</a:t>
            </a:r>
            <a:br>
              <a:rPr lang="en-GB" sz="1600" dirty="0"/>
            </a:br>
            <a:br>
              <a:rPr lang="en-GB" sz="1600" dirty="0"/>
            </a:br>
            <a:r>
              <a:rPr lang="en-GB" sz="1600" dirty="0"/>
              <a:t>Jack 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Tree>
    <p:extLst>
      <p:ext uri="{BB962C8B-B14F-4D97-AF65-F5344CB8AC3E}">
        <p14:creationId xmlns:p14="http://schemas.microsoft.com/office/powerpoint/2010/main" val="672866641"/>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normAutofit lnSpcReduction="10000"/>
          </a:bodyPr>
          <a:lstStyle/>
          <a:p>
            <a:r>
              <a:rPr lang="en-GB" sz="2400" dirty="0">
                <a:solidFill>
                  <a:srgbClr val="000000"/>
                </a:solidFill>
              </a:rPr>
              <a:t>Validity. Does the system provide the functions which best support the customer’s needs?</a:t>
            </a:r>
          </a:p>
          <a:p>
            <a:r>
              <a:rPr lang="en-GB" sz="2400" dirty="0">
                <a:solidFill>
                  <a:srgbClr val="000000"/>
                </a:solidFill>
              </a:rPr>
              <a:t>Consistency. Are there any requirements conflicts?</a:t>
            </a:r>
          </a:p>
          <a:p>
            <a:r>
              <a:rPr lang="en-GB" sz="2400" dirty="0">
                <a:solidFill>
                  <a:srgbClr val="000000"/>
                </a:solidFill>
              </a:rPr>
              <a:t>Completeness. Are all functions required by the customer included?</a:t>
            </a:r>
          </a:p>
          <a:p>
            <a:r>
              <a:rPr lang="en-GB" sz="2400" dirty="0">
                <a:solidFill>
                  <a:srgbClr val="000000"/>
                </a:solidFill>
              </a:rPr>
              <a:t>Realism. Can 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 2.</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normAutofit fontScale="92500" lnSpcReduction="10000"/>
          </a:bodyPr>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change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normAutofit fontScale="77500" lnSpcReduction="20000"/>
          </a:bodyPr>
          <a:lstStyle/>
          <a:p>
            <a:r>
              <a:rPr lang="en-US" dirty="0"/>
              <a:t>The business and technical environment of the system always changes after installation. </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normAutofit fontScale="92500" lnSpcReduction="20000"/>
          </a:bodyPr>
          <a:lstStyle/>
          <a:p>
            <a:r>
              <a:rPr lang="en-GB" sz="2400"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a:t> </a:t>
            </a: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r>
              <a:rPr lang="en-US" dirty="0"/>
              <a:t>A structured form of user story</a:t>
            </a:r>
          </a:p>
          <a:p>
            <a:r>
              <a:rPr lang="en-US" dirty="0"/>
              <a:t>Scenarios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04800" y="2636912"/>
            <a:ext cx="8686800" cy="3413051"/>
          </a:xfrm>
        </p:spPr>
        <p:txBody>
          <a:bodyPr>
            <a:normAutofit fontScale="85000" lnSpcReduction="10000"/>
          </a:bodyPr>
          <a:lstStyle/>
          <a:p>
            <a:r>
              <a:rPr lang="en-US" dirty="0"/>
              <a:t>Establishes the level of requirements management detail that is required.</a:t>
            </a:r>
          </a:p>
          <a:p>
            <a:r>
              <a:rPr lang="en-US" dirty="0"/>
              <a:t>Requirements management decisions:</a:t>
            </a:r>
          </a:p>
          <a:p>
            <a:pPr lvl="1"/>
            <a:r>
              <a:rPr lang="en-US" i="1" dirty="0">
                <a:solidFill>
                  <a:schemeClr val="tx1"/>
                </a:solidFill>
              </a:rPr>
              <a:t>Requirements identificati</a:t>
            </a:r>
            <a:r>
              <a:rPr lang="en-US" i="1" dirty="0">
                <a:solidFill>
                  <a:srgbClr val="000000"/>
                </a:solidFill>
              </a:rPr>
              <a:t>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000000"/>
                </a:solidFill>
              </a:rPr>
              <a:t>A change management process</a:t>
            </a:r>
            <a:r>
              <a:rPr lang="en-US" dirty="0">
                <a:solidFill>
                  <a:srgbClr val="000000"/>
                </a:solidFill>
              </a:rPr>
              <a:t> </a:t>
            </a:r>
            <a:r>
              <a:rPr lang="en-US" dirty="0"/>
              <a:t>This is the set of activities that assess the impact and cost of changes. I discuss this process in more detail in the following section.</a:t>
            </a:r>
            <a:endParaRPr lang="en-GB" dirty="0"/>
          </a:p>
          <a:p>
            <a:pPr lvl="1"/>
            <a:r>
              <a:rPr lang="en-US" i="1" dirty="0">
                <a:solidFill>
                  <a:srgbClr val="000000"/>
                </a:solidFill>
              </a:rPr>
              <a:t>Traceability policies</a:t>
            </a:r>
            <a:r>
              <a:rPr lang="en-US" dirty="0">
                <a:solidFill>
                  <a:srgbClr val="00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000000"/>
                </a:solidFill>
              </a:rPr>
              <a:t>Tool support</a:t>
            </a:r>
            <a:r>
              <a:rPr lang="en-US" dirty="0">
                <a:solidFill>
                  <a:srgbClr val="00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dirty="0"/>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normAutofit fontScale="77500" lnSpcReduction="20000"/>
          </a:bodyPr>
          <a:lstStyle/>
          <a:p>
            <a:r>
              <a:rPr lang="en-US" dirty="0">
                <a:solidFill>
                  <a:srgbClr val="000000"/>
                </a:solidFill>
              </a:rPr>
              <a:t>Deciding if a requirements change should be accepted</a:t>
            </a:r>
          </a:p>
          <a:p>
            <a:pPr lvl="1"/>
            <a:r>
              <a:rPr lang="en-US" i="1" dirty="0">
                <a:solidFill>
                  <a:srgbClr val="000000"/>
                </a:solidFill>
              </a:rPr>
              <a:t>Problem analysis and change specification</a:t>
            </a:r>
            <a:r>
              <a:rPr lang="en-US" dirty="0">
                <a:solidFill>
                  <a:srgbClr val="000000"/>
                </a:solidFill>
              </a:rPr>
              <a:t> </a:t>
            </a:r>
          </a:p>
          <a:p>
            <a:pPr lvl="2"/>
            <a:r>
              <a:rPr lang="en-US" dirty="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a:solidFill>
                <a:srgbClr val="000000"/>
              </a:solidFill>
            </a:endParaRPr>
          </a:p>
          <a:p>
            <a:pPr lvl="1"/>
            <a:r>
              <a:rPr lang="en-US" i="1" dirty="0">
                <a:solidFill>
                  <a:srgbClr val="000000"/>
                </a:solidFill>
              </a:rPr>
              <a:t>Change analysis and costing</a:t>
            </a:r>
            <a:r>
              <a:rPr lang="en-US" dirty="0">
                <a:solidFill>
                  <a:srgbClr val="000000"/>
                </a:solidFill>
              </a:rPr>
              <a:t> </a:t>
            </a:r>
          </a:p>
          <a:p>
            <a:pPr lvl="2"/>
            <a:r>
              <a:rPr lang="en-US" dirty="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a:solidFill>
                <a:srgbClr val="000000"/>
              </a:solidFill>
            </a:endParaRPr>
          </a:p>
          <a:p>
            <a:pPr lvl="1"/>
            <a:r>
              <a:rPr lang="en-US" dirty="0">
                <a:solidFill>
                  <a:srgbClr val="000000"/>
                </a:solidFill>
              </a:rPr>
              <a:t>Change implementation </a:t>
            </a:r>
          </a:p>
          <a:p>
            <a:pPr lvl="2"/>
            <a:r>
              <a:rPr lang="en-US" dirty="0">
                <a:solidFill>
                  <a:srgbClr val="000000"/>
                </a:solidFill>
              </a:rPr>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normAutofit fontScale="92500" lnSpcReduction="20000"/>
          </a:bodyPr>
          <a:lstStyle/>
          <a:p>
            <a:r>
              <a:rPr lang="en-US" dirty="0"/>
              <a:t>Requirements for a software system set out what the system should do and define constraints on its operation and implementation.</a:t>
            </a:r>
            <a:endParaRPr lang="en-GB" dirty="0"/>
          </a:p>
          <a:p>
            <a:r>
              <a:rPr lang="en-US" dirty="0"/>
              <a:t>Functional requirements are statements of the services that the system must provide or are descriptions of how some computations must be carried out. </a:t>
            </a:r>
            <a:endParaRPr lang="en-GB" dirty="0"/>
          </a:p>
          <a:p>
            <a:r>
              <a:rPr lang="en-US" dirty="0"/>
              <a:t>Non-functional requirements often constrain the system being developed and the development process being used. </a:t>
            </a:r>
          </a:p>
          <a:p>
            <a:r>
              <a:rPr lang="en-US" dirty="0"/>
              <a:t>They often relate to the emergent properties of the system and therefore apply to the system as a whole.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lstStyle/>
          <a:p>
            <a:r>
              <a:rPr lang="en-US" dirty="0"/>
              <a:t>The requirements engineering process is an iterative process that includes requirements elicitation, specification and validation.</a:t>
            </a:r>
            <a:endParaRPr lang="en-GB" dirty="0"/>
          </a:p>
          <a:p>
            <a:r>
              <a:rPr lang="en-US" dirty="0"/>
              <a:t>Requirements elicitation is an iterative process that can be represented as a spiral of activities – requirements discovery, requirements classification and organization, requirements negotiation and requirements documentation.</a:t>
            </a:r>
            <a:r>
              <a:rPr lang="en-GB" dirty="0"/>
              <a:t> </a:t>
            </a:r>
          </a:p>
          <a:p>
            <a:r>
              <a:rPr lang="en-US" dirty="0"/>
              <a:t>You can use a range of techniques for requirements elicitation including interviews and ethnography. User stories and scenarios may be used to facilitate discussions.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specification is the process of formally documenting the user and system requirements and creating a software requirements document.</a:t>
            </a:r>
          </a:p>
          <a:p>
            <a:r>
              <a:rPr lang="en-US" dirty="0"/>
              <a:t>The 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3" name="Content Placeholder 2"/>
          <p:cNvSpPr>
            <a:spLocks noGrp="1"/>
          </p:cNvSpPr>
          <p:nvPr>
            <p:ph idx="1"/>
          </p:nvPr>
        </p:nvSpPr>
        <p:spPr/>
        <p:txBody>
          <a:bodyPr/>
          <a:lstStyle/>
          <a:p>
            <a:r>
              <a:rPr lang="en-US" dirty="0"/>
              <a:t>Requirements validation is the process of checking the requirements for validity, consistency, completeness, realism and verifiability. </a:t>
            </a:r>
            <a:endParaRPr lang="en-GB" dirty="0"/>
          </a:p>
          <a:p>
            <a:r>
              <a:rPr lang="en-US" dirty="0"/>
              <a:t>Business, organizational and technical changes inevitably lead to changes to the requirements for a software system. Requirements management is the process of managing and controlling these changes.</a:t>
            </a:r>
            <a:endParaRPr lang="en-GB" dirty="0"/>
          </a:p>
          <a:p>
            <a:endParaRPr lang="en-US" dirty="0"/>
          </a:p>
        </p:txBody>
      </p:sp>
      <p:sp>
        <p:nvSpPr>
          <p:cNvPr id="5" name="Footer Placeholder 4"/>
          <p:cNvSpPr>
            <a:spLocks noGrp="1"/>
          </p:cNvSpPr>
          <p:nvPr>
            <p:ph type="ftr" sz="quarter" idx="11"/>
          </p:nvPr>
        </p:nvSpPr>
        <p:spPr/>
        <p:txBody>
          <a:bodyPr/>
          <a:lstStyle/>
          <a:p>
            <a:r>
              <a:rPr lang="en-US"/>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46</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 </a:t>
            </a:r>
            <a:r>
              <a:rPr lang="en-US" dirty="0" err="1"/>
              <a:t>iLearn</a:t>
            </a:r>
            <a:r>
              <a:rPr lang="en-US" dirty="0"/>
              <a:t>)</a:t>
            </a:r>
          </a:p>
        </p:txBody>
      </p:sp>
      <p:sp>
        <p:nvSpPr>
          <p:cNvPr id="3" name="Content Placeholder 2"/>
          <p:cNvSpPr>
            <a:spLocks noGrp="1"/>
          </p:cNvSpPr>
          <p:nvPr>
            <p:ph idx="1"/>
          </p:nvPr>
        </p:nvSpPr>
        <p:spPr>
          <a:xfrm>
            <a:off x="982133" y="1916832"/>
            <a:ext cx="5390067" cy="4082984"/>
          </a:xfrm>
        </p:spPr>
        <p:txBody>
          <a:bodyPr>
            <a:normAutofit fontScale="92500"/>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pic>
        <p:nvPicPr>
          <p:cNvPr id="133122" name="Picture 2" descr="10 Things to Do on a Walk for More Memorable Moments With Your Kids">
            <a:extLst>
              <a:ext uri="{FF2B5EF4-FFF2-40B4-BE49-F238E27FC236}">
                <a16:creationId xmlns:a16="http://schemas.microsoft.com/office/drawing/2014/main" id="{BA122EFC-9F5F-4F59-9576-C90DF1EFA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5837" y="1916832"/>
            <a:ext cx="2077046" cy="3509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47053"/>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a:t>
            </a:r>
          </a:p>
        </p:txBody>
      </p:sp>
      <p:sp>
        <p:nvSpPr>
          <p:cNvPr id="3" name="Content Placeholder 2"/>
          <p:cNvSpPr>
            <a:spLocks noGrp="1"/>
          </p:cNvSpPr>
          <p:nvPr>
            <p:ph idx="1"/>
          </p:nvPr>
        </p:nvSpPr>
        <p:spPr/>
        <p:txBody>
          <a:bodyPr>
            <a:normAutofit fontScale="92500" lnSpcReduction="20000"/>
          </a:bodyPr>
          <a:lstStyle/>
          <a:p>
            <a:r>
              <a:rPr lang="en-US" sz="1600" b="1" dirty="0"/>
              <a:t>What can go wrong</a:t>
            </a:r>
            <a:r>
              <a:rPr lang="en-US" sz="1600" dirty="0"/>
              <a:t>: </a:t>
            </a:r>
          </a:p>
          <a:p>
            <a:r>
              <a:rPr lang="en-US" sz="1600" dirty="0"/>
              <a:t>No 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p>
          <a:p>
            <a:r>
              <a:rPr lang="en-US" sz="1600" b="1" dirty="0"/>
              <a:t>Other 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Tree>
    <p:extLst>
      <p:ext uri="{BB962C8B-B14F-4D97-AF65-F5344CB8AC3E}">
        <p14:creationId xmlns:p14="http://schemas.microsoft.com/office/powerpoint/2010/main" val="270165613"/>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specification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normAutofit fontScale="92500" lnSpcReduction="10000"/>
          </a:bodyPr>
          <a:lstStyle/>
          <a:p>
            <a:r>
              <a:rPr lang="en-US" dirty="0"/>
              <a:t>The process of writing down the user and system requirements in a requirements document.</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normAutofit fontScale="92500" lnSpcReduction="10000"/>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 architecture to satisfy non-functional requirements may be a domain requirement.</a:t>
            </a:r>
            <a:endParaRPr lang="en-GB" sz="1800" dirty="0"/>
          </a:p>
          <a:p>
            <a:pPr lvl="1">
              <a:lnSpc>
                <a:spcPct val="90000"/>
              </a:lnSpc>
            </a:pPr>
            <a:r>
              <a:rPr lang="en-GB" sz="1800" dirty="0"/>
              <a:t>This may be the consequence of a regulatory requirement.</a:t>
            </a:r>
            <a:endParaRPr lang="en-GB" dirty="0"/>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Parallax</Template>
  <TotalTime>4452</TotalTime>
  <Words>3485</Words>
  <Application>Microsoft Office PowerPoint</Application>
  <PresentationFormat>On-screen Show (4:3)</PresentationFormat>
  <Paragraphs>312</Paragraphs>
  <Slides>46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2" baseType="lpstr">
      <vt:lpstr>Arial</vt:lpstr>
      <vt:lpstr>Calibri</vt:lpstr>
      <vt:lpstr>Corbel</vt:lpstr>
      <vt:lpstr>Zapf Dingbats</vt:lpstr>
      <vt:lpstr>Parallax</vt:lpstr>
      <vt:lpstr>Document</vt:lpstr>
      <vt:lpstr>Chapter 4 – Requirements Engineering</vt:lpstr>
      <vt:lpstr>Stories and scenarios</vt:lpstr>
      <vt:lpstr>Photo sharing in the classroom (iLearn)</vt:lpstr>
      <vt:lpstr>Scenarios</vt:lpstr>
      <vt:lpstr>Uploading photos iLearn)</vt:lpstr>
      <vt:lpstr>Uploading photos</vt:lpstr>
      <vt:lpstr>Requirements specification</vt:lpstr>
      <vt:lpstr>Requirements specification</vt:lpstr>
      <vt:lpstr>Requirements and design</vt:lpstr>
      <vt:lpstr>System Architecture design in .Net application</vt:lpstr>
      <vt:lpstr>Ways of writing a system requirements specification </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 (SRD/SRS)</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FastPc</cp:lastModifiedBy>
  <cp:revision>36</cp:revision>
  <cp:lastPrinted>2010-01-11T10:54:43Z</cp:lastPrinted>
  <dcterms:created xsi:type="dcterms:W3CDTF">2010-01-08T19:43:52Z</dcterms:created>
  <dcterms:modified xsi:type="dcterms:W3CDTF">2022-03-04T03:20:39Z</dcterms:modified>
</cp:coreProperties>
</file>