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0"/>
  </p:notesMasterIdLst>
  <p:handoutMasterIdLst>
    <p:handoutMasterId r:id="rId21"/>
  </p:handoutMasterIdLst>
  <p:sldIdLst>
    <p:sldId id="256" r:id="rId2"/>
    <p:sldId id="356" r:id="rId3"/>
    <p:sldId id="295" r:id="rId4"/>
    <p:sldId id="296" r:id="rId5"/>
    <p:sldId id="297" r:id="rId6"/>
    <p:sldId id="298" r:id="rId7"/>
    <p:sldId id="299" r:id="rId8"/>
    <p:sldId id="355" r:id="rId9"/>
    <p:sldId id="347" r:id="rId10"/>
    <p:sldId id="348" r:id="rId11"/>
    <p:sldId id="274" r:id="rId12"/>
    <p:sldId id="349" r:id="rId13"/>
    <p:sldId id="350" r:id="rId14"/>
    <p:sldId id="275" r:id="rId15"/>
    <p:sldId id="352" r:id="rId16"/>
    <p:sldId id="354" r:id="rId17"/>
    <p:sldId id="400" r:id="rId18"/>
    <p:sldId id="30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3/4/2022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3/4/2022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 requirements review is a process in which a group of people from the system customer and the system developer read the requirements document in detail and check for errors, anomalies and inconsistencies.</a:t>
            </a:r>
          </a:p>
        </p:txBody>
      </p:sp>
      <p:sp>
        <p:nvSpPr>
          <p:cNvPr id="4" name="Slide Number Placeholder 3"/>
          <p:cNvSpPr>
            <a:spLocks noGrp="1"/>
          </p:cNvSpPr>
          <p:nvPr>
            <p:ph type="sldNum" sz="quarter" idx="5"/>
          </p:nvPr>
        </p:nvSpPr>
        <p:spPr/>
        <p:txBody>
          <a:bodyPr/>
          <a:lstStyle/>
          <a:p>
            <a:pPr>
              <a:defRPr/>
            </a:pPr>
            <a:fld id="{460DBBD1-181E-744E-89E7-45F0EE4D9123}" type="slidenum">
              <a:rPr lang="en-US" smtClean="0"/>
              <a:pPr>
                <a:defRPr/>
              </a:pPr>
              <a:t>5</a:t>
            </a:fld>
            <a:endParaRPr lang="en-US"/>
          </a:p>
        </p:txBody>
      </p:sp>
    </p:spTree>
    <p:extLst>
      <p:ext uri="{BB962C8B-B14F-4D97-AF65-F5344CB8AC3E}">
        <p14:creationId xmlns:p14="http://schemas.microsoft.com/office/powerpoint/2010/main" val="2358875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3623733" y="6117336"/>
            <a:ext cx="3609438" cy="365125"/>
          </a:xfrm>
        </p:spPr>
        <p:txBody>
          <a:bodyPr/>
          <a:lstStyle/>
          <a:p>
            <a:pPr>
              <a:defRPr/>
            </a:pPr>
            <a:r>
              <a:rPr lang="en-US"/>
              <a:t>Chapter 4 Requirements Engineering</a:t>
            </a:r>
          </a:p>
        </p:txBody>
      </p:sp>
      <p:sp>
        <p:nvSpPr>
          <p:cNvPr id="6" name="Slide Number Placeholder 5"/>
          <p:cNvSpPr>
            <a:spLocks noGrp="1"/>
          </p:cNvSpPr>
          <p:nvPr>
            <p:ph type="sldNum" sz="quarter" idx="12"/>
          </p:nvPr>
        </p:nvSpPr>
        <p:spPr>
          <a:xfrm>
            <a:off x="8275320" y="6117336"/>
            <a:ext cx="411480" cy="365125"/>
          </a:xfrm>
        </p:spPr>
        <p:txBody>
          <a:bodyPr/>
          <a:lstStyle/>
          <a:p>
            <a:pPr>
              <a:defRPr/>
            </a:pPr>
            <a:fld id="{B0C4763A-EFD4-7742-8F31-9C2F9300C28A}" type="slidenum">
              <a:rPr lang="en-US" smtClean="0"/>
              <a:pPr>
                <a:defRPr/>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66606515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118498599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51823687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308825823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330697949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140587318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4909070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4887004-E5E5-6642-9C91-F2E102A03E8F}" type="slidenum">
              <a:rPr lang="en-US" smtClean="0"/>
              <a:pPr>
                <a:defRPr/>
              </a:pPr>
              <a:t>‹#›</a:t>
            </a:fld>
            <a:endParaRPr lang="en-US"/>
          </a:p>
        </p:txBody>
      </p:sp>
    </p:spTree>
    <p:extLst>
      <p:ext uri="{BB962C8B-B14F-4D97-AF65-F5344CB8AC3E}">
        <p14:creationId xmlns:p14="http://schemas.microsoft.com/office/powerpoint/2010/main" val="146775642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76C17DF0-9E2E-E045-840A-782E3E137E64}" type="slidenum">
              <a:rPr lang="en-US" smtClean="0"/>
              <a:pPr>
                <a:defRPr/>
              </a:pPr>
              <a:t>‹#›</a:t>
            </a:fld>
            <a:endParaRPr lang="en-US"/>
          </a:p>
        </p:txBody>
      </p:sp>
    </p:spTree>
    <p:extLst>
      <p:ext uri="{BB962C8B-B14F-4D97-AF65-F5344CB8AC3E}">
        <p14:creationId xmlns:p14="http://schemas.microsoft.com/office/powerpoint/2010/main" val="3006811328"/>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1972647" y="6108173"/>
            <a:ext cx="5314517" cy="365125"/>
          </a:xfrm>
        </p:spPr>
        <p:txBody>
          <a:bodyPr/>
          <a:lstStyle/>
          <a:p>
            <a:pPr>
              <a:defRPr/>
            </a:pPr>
            <a:r>
              <a:rPr lang="en-US"/>
              <a:t>Chapter 4 Requirements Engineering</a:t>
            </a:r>
          </a:p>
        </p:txBody>
      </p:sp>
      <p:sp>
        <p:nvSpPr>
          <p:cNvPr id="6" name="Slide Number Placeholder 5"/>
          <p:cNvSpPr>
            <a:spLocks noGrp="1"/>
          </p:cNvSpPr>
          <p:nvPr>
            <p:ph type="sldNum" sz="quarter" idx="12"/>
          </p:nvPr>
        </p:nvSpPr>
        <p:spPr>
          <a:xfrm>
            <a:off x="8258967" y="6108173"/>
            <a:ext cx="427833" cy="365125"/>
          </a:xfrm>
        </p:spPr>
        <p:txBody>
          <a:bodyPr/>
          <a:lstStyle/>
          <a:p>
            <a:pPr>
              <a:defRPr/>
            </a:pPr>
            <a:fld id="{825F70CE-84E9-D04C-9B15-10C693AA0F2A}" type="slidenum">
              <a:rPr lang="en-US" smtClean="0"/>
              <a:pPr>
                <a:defRPr/>
              </a:pPr>
              <a:t>‹#›</a:t>
            </a:fld>
            <a:endParaRPr lang="en-US"/>
          </a:p>
        </p:txBody>
      </p:sp>
    </p:spTree>
    <p:extLst>
      <p:ext uri="{BB962C8B-B14F-4D97-AF65-F5344CB8AC3E}">
        <p14:creationId xmlns:p14="http://schemas.microsoft.com/office/powerpoint/2010/main" val="181396330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a:xfrm>
            <a:off x="8273317" y="6116070"/>
            <a:ext cx="413483" cy="365125"/>
          </a:xfrm>
        </p:spPr>
        <p:txBody>
          <a:bodyPr/>
          <a:lstStyle/>
          <a:p>
            <a:pPr>
              <a:defRPr/>
            </a:pPr>
            <a:fld id="{87BA459C-C1F9-AB4D-8E61-68C53B56A064}" type="slidenum">
              <a:rPr lang="en-US" smtClean="0"/>
              <a:pPr>
                <a:defRPr/>
              </a:pPr>
              <a:t>‹#›</a:t>
            </a:fld>
            <a:endParaRPr lang="en-US"/>
          </a:p>
        </p:txBody>
      </p:sp>
    </p:spTree>
    <p:extLst>
      <p:ext uri="{BB962C8B-B14F-4D97-AF65-F5344CB8AC3E}">
        <p14:creationId xmlns:p14="http://schemas.microsoft.com/office/powerpoint/2010/main" val="4149637261"/>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9AFB4A4D-A64F-7740-9E0E-188E9BA474F0}" type="slidenum">
              <a:rPr lang="en-US" smtClean="0"/>
              <a:pPr>
                <a:defRPr/>
              </a:pPr>
              <a:t>‹#›</a:t>
            </a:fld>
            <a:endParaRPr lang="en-US"/>
          </a:p>
        </p:txBody>
      </p:sp>
    </p:spTree>
    <p:extLst>
      <p:ext uri="{BB962C8B-B14F-4D97-AF65-F5344CB8AC3E}">
        <p14:creationId xmlns:p14="http://schemas.microsoft.com/office/powerpoint/2010/main" val="836955665"/>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GB"/>
              <a:t>30/10/2014</a:t>
            </a:r>
            <a:endParaRPr lang="en-US"/>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9" name="Slide Number Placeholder 8"/>
          <p:cNvSpPr>
            <a:spLocks noGrp="1"/>
          </p:cNvSpPr>
          <p:nvPr>
            <p:ph type="sldNum" sz="quarter" idx="12"/>
          </p:nvPr>
        </p:nvSpPr>
        <p:spPr/>
        <p:txBody>
          <a:bodyPr/>
          <a:lstStyle/>
          <a:p>
            <a:pPr>
              <a:defRPr/>
            </a:pPr>
            <a:fld id="{8DAA6009-9928-FF4C-9FC0-9A5BA7AB80BB}" type="slidenum">
              <a:rPr lang="en-US" smtClean="0"/>
              <a:pPr>
                <a:defRPr/>
              </a:pPr>
              <a:t>‹#›</a:t>
            </a:fld>
            <a:endParaRPr lang="en-US"/>
          </a:p>
        </p:txBody>
      </p:sp>
    </p:spTree>
    <p:extLst>
      <p:ext uri="{BB962C8B-B14F-4D97-AF65-F5344CB8AC3E}">
        <p14:creationId xmlns:p14="http://schemas.microsoft.com/office/powerpoint/2010/main" val="4239843573"/>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7DCDB1BE-A08E-2A4A-80F9-ED5208CC2745}" type="slidenum">
              <a:rPr lang="en-US" smtClean="0"/>
              <a:pPr>
                <a:defRPr/>
              </a:pPr>
              <a:t>‹#›</a:t>
            </a:fld>
            <a:endParaRPr lang="en-US"/>
          </a:p>
        </p:txBody>
      </p:sp>
    </p:spTree>
    <p:extLst>
      <p:ext uri="{BB962C8B-B14F-4D97-AF65-F5344CB8AC3E}">
        <p14:creationId xmlns:p14="http://schemas.microsoft.com/office/powerpoint/2010/main" val="3291328925"/>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2CA09BA1-70B4-4A48-A4C4-6DB291E465CB}" type="slidenum">
              <a:rPr lang="en-US" smtClean="0"/>
              <a:pPr>
                <a:defRPr/>
              </a:pPr>
              <a:t>‹#›</a:t>
            </a:fld>
            <a:endParaRPr lang="en-US"/>
          </a:p>
        </p:txBody>
      </p:sp>
    </p:spTree>
    <p:extLst>
      <p:ext uri="{BB962C8B-B14F-4D97-AF65-F5344CB8AC3E}">
        <p14:creationId xmlns:p14="http://schemas.microsoft.com/office/powerpoint/2010/main" val="3850909108"/>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AC48FB37-48D1-0F43-9835-C4ADFC9E29C1}" type="slidenum">
              <a:rPr lang="en-US" smtClean="0"/>
              <a:pPr>
                <a:defRPr/>
              </a:pPr>
              <a:t>‹#›</a:t>
            </a:fld>
            <a:endParaRPr lang="en-US"/>
          </a:p>
        </p:txBody>
      </p:sp>
    </p:spTree>
    <p:extLst>
      <p:ext uri="{BB962C8B-B14F-4D97-AF65-F5344CB8AC3E}">
        <p14:creationId xmlns:p14="http://schemas.microsoft.com/office/powerpoint/2010/main" val="3469393181"/>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32B5C7A3-6224-2444-BEEE-16F152F7EB8A}" type="slidenum">
              <a:rPr lang="en-US" smtClean="0"/>
              <a:pPr>
                <a:defRPr/>
              </a:pPr>
              <a:t>‹#›</a:t>
            </a:fld>
            <a:endParaRPr lang="en-US"/>
          </a:p>
        </p:txBody>
      </p:sp>
    </p:spTree>
    <p:extLst>
      <p:ext uri="{BB962C8B-B14F-4D97-AF65-F5344CB8AC3E}">
        <p14:creationId xmlns:p14="http://schemas.microsoft.com/office/powerpoint/2010/main" val="3129868058"/>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r>
              <a:rPr lang="en-GB"/>
              <a:t>30/10/2014</a:t>
            </a:r>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r>
              <a:rPr lang="en-US"/>
              <a:t>Chapter 4 Requirements Engineering</a:t>
            </a: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40910856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ransition spd="med">
    <p:wipe dir="r"/>
  </p:transition>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188640"/>
            <a:ext cx="7704667" cy="1981200"/>
          </a:xfrm>
        </p:spPr>
        <p:txBody>
          <a:bodyPr/>
          <a:lstStyle/>
          <a:p>
            <a:r>
              <a:rPr lang="en-US" dirty="0"/>
              <a:t>Requirements management planning</a:t>
            </a:r>
          </a:p>
        </p:txBody>
      </p:sp>
      <p:sp>
        <p:nvSpPr>
          <p:cNvPr id="3" name="Content Placeholder 2"/>
          <p:cNvSpPr>
            <a:spLocks noGrp="1"/>
          </p:cNvSpPr>
          <p:nvPr>
            <p:ph idx="1"/>
          </p:nvPr>
        </p:nvSpPr>
        <p:spPr>
          <a:xfrm>
            <a:off x="329976" y="1947335"/>
            <a:ext cx="8686800" cy="4525963"/>
          </a:xfrm>
        </p:spPr>
        <p:txBody>
          <a:bodyPr>
            <a:normAutofit/>
          </a:bodyPr>
          <a:lstStyle/>
          <a:p>
            <a:r>
              <a:rPr lang="en-US" dirty="0"/>
              <a:t>Establishes how a set of evolving requirements will be managed.</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 </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dirty="0"/>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normAutofit fontScale="77500" lnSpcReduction="20000"/>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92500" lnSpcReduction="20000"/>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requirements engineering process is an iterative process that includes requirements elicitation, specification and validation.</a:t>
            </a:r>
            <a:endParaRPr lang="en-GB" dirty="0"/>
          </a:p>
          <a:p>
            <a:r>
              <a:rPr lang="en-US" dirty="0"/>
              <a:t>Requirements elicitation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interviews and ethnography. 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specification is the process of formally documenting the user and system requirements and creating a software requirements document.</a:t>
            </a:r>
          </a:p>
          <a:p>
            <a:r>
              <a:rPr lang="en-US" dirty="0"/>
              <a:t>The 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18</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normAutofit lnSpcReduction="10000"/>
          </a:bodyPr>
          <a:lstStyle/>
          <a:p>
            <a:r>
              <a:rPr lang="en-GB" sz="2400" b="1" i="1" dirty="0">
                <a:solidFill>
                  <a:srgbClr val="000000"/>
                </a:solidFill>
              </a:rPr>
              <a:t>Validity:</a:t>
            </a:r>
            <a:r>
              <a:rPr lang="en-GB" sz="2400" dirty="0">
                <a:solidFill>
                  <a:srgbClr val="000000"/>
                </a:solidFill>
              </a:rPr>
              <a:t> Do the requirements reflect the real needs of system users?</a:t>
            </a:r>
          </a:p>
          <a:p>
            <a:r>
              <a:rPr lang="en-GB" sz="2400" b="1" i="1" dirty="0">
                <a:solidFill>
                  <a:srgbClr val="000000"/>
                </a:solidFill>
              </a:rPr>
              <a:t>Consistency:</a:t>
            </a:r>
            <a:r>
              <a:rPr lang="en-GB" sz="2400" dirty="0">
                <a:solidFill>
                  <a:srgbClr val="000000"/>
                </a:solidFill>
              </a:rPr>
              <a:t> Are there any requirements conflicts?</a:t>
            </a:r>
          </a:p>
          <a:p>
            <a:r>
              <a:rPr lang="en-GB" sz="2400" b="1" i="1" dirty="0">
                <a:solidFill>
                  <a:srgbClr val="000000"/>
                </a:solidFill>
              </a:rPr>
              <a:t>Completeness:</a:t>
            </a:r>
            <a:r>
              <a:rPr lang="en-GB" sz="2400" dirty="0">
                <a:solidFill>
                  <a:srgbClr val="000000"/>
                </a:solidFill>
              </a:rPr>
              <a:t> Are all functions required by the customer included?</a:t>
            </a:r>
          </a:p>
          <a:p>
            <a:r>
              <a:rPr lang="en-GB" sz="2400" b="1" i="1" dirty="0">
                <a:solidFill>
                  <a:srgbClr val="000000"/>
                </a:solidFill>
              </a:rPr>
              <a:t>Realism:</a:t>
            </a:r>
            <a:r>
              <a:rPr lang="en-GB" sz="2400" dirty="0">
                <a:solidFill>
                  <a:srgbClr val="000000"/>
                </a:solidFill>
              </a:rPr>
              <a:t> Can the requirements be implemented given available budget and technology</a:t>
            </a:r>
          </a:p>
          <a:p>
            <a:r>
              <a:rPr lang="en-GB" sz="2400" b="1" i="1" dirty="0">
                <a:solidFill>
                  <a:srgbClr val="000000"/>
                </a:solidFill>
              </a:rPr>
              <a:t>Verifiability:</a:t>
            </a:r>
            <a:r>
              <a:rPr lang="en-GB" sz="2400" dirty="0">
                <a:solidFill>
                  <a:srgbClr val="000000"/>
                </a:solidFill>
              </a:rPr>
              <a:t>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normAutofit fontScale="92500" lnSpcReduction="10000"/>
          </a:bodyPr>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normAutofit fontScale="77500" lnSpcReduction="20000"/>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Tree>
  </p:cSld>
  <p:clrMapOvr>
    <a:masterClrMapping/>
  </p:clrMapOvr>
  <p:transition spd="med">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4531</TotalTime>
  <Words>1048</Words>
  <Application>Microsoft Office PowerPoint</Application>
  <PresentationFormat>On-screen Show (4:3)</PresentationFormat>
  <Paragraphs>110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Zapf Dingbats</vt:lpstr>
      <vt:lpstr>Parallax</vt:lpstr>
      <vt:lpstr>Chapter 4 – Requirements Engineering</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FastPc</cp:lastModifiedBy>
  <cp:revision>40</cp:revision>
  <cp:lastPrinted>2010-01-11T10:54:43Z</cp:lastPrinted>
  <dcterms:created xsi:type="dcterms:W3CDTF">2010-01-08T19:43:52Z</dcterms:created>
  <dcterms:modified xsi:type="dcterms:W3CDTF">2022-03-04T03:23:06Z</dcterms:modified>
</cp:coreProperties>
</file>