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4"/>
  </p:notesMasterIdLst>
  <p:handoutMasterIdLst>
    <p:handoutMasterId r:id="rId55"/>
  </p:handoutMasterIdLst>
  <p:sldIdLst>
    <p:sldId id="256" r:id="rId2"/>
    <p:sldId id="281" r:id="rId3"/>
    <p:sldId id="282" r:id="rId4"/>
    <p:sldId id="280" r:id="rId5"/>
    <p:sldId id="283" r:id="rId6"/>
    <p:sldId id="284" r:id="rId7"/>
    <p:sldId id="285" r:id="rId8"/>
    <p:sldId id="311" r:id="rId9"/>
    <p:sldId id="287" r:id="rId10"/>
    <p:sldId id="257" r:id="rId11"/>
    <p:sldId id="288" r:id="rId12"/>
    <p:sldId id="258" r:id="rId13"/>
    <p:sldId id="313" r:id="rId14"/>
    <p:sldId id="289" r:id="rId15"/>
    <p:sldId id="259" r:id="rId16"/>
    <p:sldId id="260" r:id="rId17"/>
    <p:sldId id="261" r:id="rId18"/>
    <p:sldId id="299" r:id="rId19"/>
    <p:sldId id="262" r:id="rId20"/>
    <p:sldId id="263" r:id="rId21"/>
    <p:sldId id="312" r:id="rId22"/>
    <p:sldId id="291" r:id="rId23"/>
    <p:sldId id="292" r:id="rId24"/>
    <p:sldId id="264" r:id="rId25"/>
    <p:sldId id="265" r:id="rId26"/>
    <p:sldId id="266" r:id="rId27"/>
    <p:sldId id="300" r:id="rId28"/>
    <p:sldId id="301" r:id="rId29"/>
    <p:sldId id="267" r:id="rId30"/>
    <p:sldId id="268" r:id="rId31"/>
    <p:sldId id="293" r:id="rId32"/>
    <p:sldId id="269" r:id="rId33"/>
    <p:sldId id="315" r:id="rId34"/>
    <p:sldId id="294" r:id="rId35"/>
    <p:sldId id="295" r:id="rId36"/>
    <p:sldId id="270" r:id="rId37"/>
    <p:sldId id="271" r:id="rId38"/>
    <p:sldId id="302" r:id="rId39"/>
    <p:sldId id="278" r:id="rId40"/>
    <p:sldId id="272" r:id="rId41"/>
    <p:sldId id="274" r:id="rId42"/>
    <p:sldId id="273" r:id="rId43"/>
    <p:sldId id="277" r:id="rId44"/>
    <p:sldId id="316" r:id="rId45"/>
    <p:sldId id="303" r:id="rId46"/>
    <p:sldId id="304" r:id="rId47"/>
    <p:sldId id="297" r:id="rId48"/>
    <p:sldId id="305" r:id="rId49"/>
    <p:sldId id="275" r:id="rId50"/>
    <p:sldId id="276" r:id="rId51"/>
    <p:sldId id="314" r:id="rId52"/>
    <p:sldId id="29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3/22/2022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5 System Modeling</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9FE8DFF9-44C4-6B4E-B5A3-96ED369AFD93}"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94727484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376410420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47904455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13519241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87838076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166459071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205674838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8869BD90-93E8-7D4C-B473-7191F00429CB}" type="slidenum">
              <a:rPr lang="en-US" smtClean="0"/>
              <a:pPr>
                <a:defRPr/>
              </a:pPr>
              <a:t>‹#›</a:t>
            </a:fld>
            <a:endParaRPr lang="en-US"/>
          </a:p>
        </p:txBody>
      </p:sp>
    </p:spTree>
    <p:extLst>
      <p:ext uri="{BB962C8B-B14F-4D97-AF65-F5344CB8AC3E}">
        <p14:creationId xmlns:p14="http://schemas.microsoft.com/office/powerpoint/2010/main" val="3236630664"/>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BA7DC435-2897-F34A-8447-1EC8A691D119}" type="slidenum">
              <a:rPr lang="en-US" smtClean="0"/>
              <a:pPr>
                <a:defRPr/>
              </a:pPr>
              <a:t>‹#›</a:t>
            </a:fld>
            <a:endParaRPr lang="en-US"/>
          </a:p>
        </p:txBody>
      </p:sp>
    </p:spTree>
    <p:extLst>
      <p:ext uri="{BB962C8B-B14F-4D97-AF65-F5344CB8AC3E}">
        <p14:creationId xmlns:p14="http://schemas.microsoft.com/office/powerpoint/2010/main" val="141071073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5 System Modeling</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DEC9DA09-039A-A841-BA90-58CFCFBF8E01}" type="slidenum">
              <a:rPr lang="en-US" smtClean="0"/>
              <a:pPr>
                <a:defRPr/>
              </a:pPr>
              <a:t>‹#›</a:t>
            </a:fld>
            <a:endParaRPr lang="en-US"/>
          </a:p>
        </p:txBody>
      </p:sp>
    </p:spTree>
    <p:extLst>
      <p:ext uri="{BB962C8B-B14F-4D97-AF65-F5344CB8AC3E}">
        <p14:creationId xmlns:p14="http://schemas.microsoft.com/office/powerpoint/2010/main" val="77825701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50F2F7EC-46EB-964D-B691-B03AC1106FC0}" type="slidenum">
              <a:rPr lang="en-US" smtClean="0"/>
              <a:pPr>
                <a:defRPr/>
              </a:pPr>
              <a:t>‹#›</a:t>
            </a:fld>
            <a:endParaRPr lang="en-US"/>
          </a:p>
        </p:txBody>
      </p:sp>
    </p:spTree>
    <p:extLst>
      <p:ext uri="{BB962C8B-B14F-4D97-AF65-F5344CB8AC3E}">
        <p14:creationId xmlns:p14="http://schemas.microsoft.com/office/powerpoint/2010/main" val="636318199"/>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31F6D4F7-D30A-2D46-8C56-BBD860B78FB6}" type="slidenum">
              <a:rPr lang="en-US" smtClean="0"/>
              <a:pPr>
                <a:defRPr/>
              </a:pPr>
              <a:t>‹#›</a:t>
            </a:fld>
            <a:endParaRPr lang="en-US"/>
          </a:p>
        </p:txBody>
      </p:sp>
    </p:spTree>
    <p:extLst>
      <p:ext uri="{BB962C8B-B14F-4D97-AF65-F5344CB8AC3E}">
        <p14:creationId xmlns:p14="http://schemas.microsoft.com/office/powerpoint/2010/main" val="333006155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5 System Modeling</a:t>
            </a:r>
          </a:p>
        </p:txBody>
      </p:sp>
      <p:sp>
        <p:nvSpPr>
          <p:cNvPr id="9" name="Slide Number Placeholder 8"/>
          <p:cNvSpPr>
            <a:spLocks noGrp="1"/>
          </p:cNvSpPr>
          <p:nvPr>
            <p:ph type="sldNum" sz="quarter" idx="12"/>
          </p:nvPr>
        </p:nvSpPr>
        <p:spPr/>
        <p:txBody>
          <a:bodyPr/>
          <a:lstStyle/>
          <a:p>
            <a:pPr>
              <a:defRPr/>
            </a:pPr>
            <a:fld id="{D227A3EF-D9D8-3141-91A2-80F03BEF3F96}" type="slidenum">
              <a:rPr lang="en-US" smtClean="0"/>
              <a:pPr>
                <a:defRPr/>
              </a:pPr>
              <a:t>‹#›</a:t>
            </a:fld>
            <a:endParaRPr lang="en-US"/>
          </a:p>
        </p:txBody>
      </p:sp>
    </p:spTree>
    <p:extLst>
      <p:ext uri="{BB962C8B-B14F-4D97-AF65-F5344CB8AC3E}">
        <p14:creationId xmlns:p14="http://schemas.microsoft.com/office/powerpoint/2010/main" val="111379328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a:t>
            </a:fld>
            <a:endParaRPr lang="en-US"/>
          </a:p>
        </p:txBody>
      </p:sp>
    </p:spTree>
    <p:extLst>
      <p:ext uri="{BB962C8B-B14F-4D97-AF65-F5344CB8AC3E}">
        <p14:creationId xmlns:p14="http://schemas.microsoft.com/office/powerpoint/2010/main" val="186206292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a:t>
            </a:fld>
            <a:endParaRPr lang="en-US"/>
          </a:p>
        </p:txBody>
      </p:sp>
    </p:spTree>
    <p:extLst>
      <p:ext uri="{BB962C8B-B14F-4D97-AF65-F5344CB8AC3E}">
        <p14:creationId xmlns:p14="http://schemas.microsoft.com/office/powerpoint/2010/main" val="64116877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0C7EC744-B227-4A42-B0B8-DD1F9FC186DB}" type="slidenum">
              <a:rPr lang="en-US" smtClean="0"/>
              <a:pPr>
                <a:defRPr/>
              </a:pPr>
              <a:t>‹#›</a:t>
            </a:fld>
            <a:endParaRPr lang="en-US"/>
          </a:p>
        </p:txBody>
      </p:sp>
    </p:spTree>
    <p:extLst>
      <p:ext uri="{BB962C8B-B14F-4D97-AF65-F5344CB8AC3E}">
        <p14:creationId xmlns:p14="http://schemas.microsoft.com/office/powerpoint/2010/main" val="4260996366"/>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Slide Number Placeholder 6"/>
          <p:cNvSpPr>
            <a:spLocks noGrp="1"/>
          </p:cNvSpPr>
          <p:nvPr>
            <p:ph type="sldNum" sz="quarter" idx="12"/>
          </p:nvPr>
        </p:nvSpPr>
        <p:spPr/>
        <p:txBody>
          <a:bodyPr/>
          <a:lstStyle/>
          <a:p>
            <a:pPr>
              <a:defRPr/>
            </a:pPr>
            <a:fld id="{026C30EE-4725-9040-82E4-7631508820E2}" type="slidenum">
              <a:rPr lang="en-US" smtClean="0"/>
              <a:pPr>
                <a:defRPr/>
              </a:pPr>
              <a:t>‹#›</a:t>
            </a:fld>
            <a:endParaRPr lang="en-US"/>
          </a:p>
        </p:txBody>
      </p:sp>
    </p:spTree>
    <p:extLst>
      <p:ext uri="{BB962C8B-B14F-4D97-AF65-F5344CB8AC3E}">
        <p14:creationId xmlns:p14="http://schemas.microsoft.com/office/powerpoint/2010/main" val="47407166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5 System Modeling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5AC5F77F-66C9-B04B-B94C-B68F71024283}" type="slidenum">
              <a:rPr lang="en-US" smtClean="0"/>
              <a:pPr>
                <a:defRPr/>
              </a:pPr>
              <a:t>‹#›</a:t>
            </a:fld>
            <a:endParaRPr lang="en-US"/>
          </a:p>
        </p:txBody>
      </p:sp>
    </p:spTree>
    <p:extLst>
      <p:ext uri="{BB962C8B-B14F-4D97-AF65-F5344CB8AC3E}">
        <p14:creationId xmlns:p14="http://schemas.microsoft.com/office/powerpoint/2010/main" val="31847996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en-US" dirty="0"/>
              <a:t>Chapter 5 – System Modeling</a:t>
            </a:r>
          </a:p>
        </p:txBody>
      </p:sp>
      <p:sp>
        <p:nvSpPr>
          <p:cNvPr id="4" name="Content Placeholder 3"/>
          <p:cNvSpPr>
            <a:spLocks noGrp="1"/>
          </p:cNvSpPr>
          <p:nvPr>
            <p:ph idx="1"/>
          </p:nvPr>
        </p:nvSpPr>
        <p:spPr>
          <a:xfrm>
            <a:off x="457200" y="3632200"/>
            <a:ext cx="8229600" cy="2493963"/>
          </a:xfrm>
        </p:spPr>
        <p:txBody>
          <a:bodyPr/>
          <a:lstStyle/>
          <a:p>
            <a:pPr algn="ctr">
              <a:buNone/>
            </a:pP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a:t>
            </a:r>
            <a:r>
              <a:rPr lang="en-GB" dirty="0" err="1"/>
              <a:t>Mentcare</a:t>
            </a:r>
            <a:r>
              <a:rPr lang="en-GB" dirty="0"/>
              <a:t> system</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perspective</a:t>
            </a:r>
          </a:p>
        </p:txBody>
      </p:sp>
      <p:sp>
        <p:nvSpPr>
          <p:cNvPr id="4" name="Content Placeholder 3"/>
          <p:cNvSpPr>
            <a:spLocks noGrp="1"/>
          </p:cNvSpPr>
          <p:nvPr>
            <p:ph idx="1"/>
          </p:nvPr>
        </p:nvSpPr>
        <p:spPr/>
        <p:txBody>
          <a:bodyPr/>
          <a:lstStyle/>
          <a:p>
            <a:r>
              <a:rPr lang="en-US" dirty="0"/>
              <a:t>Context models simply show the other systems in the environment, not how the system being developed is used in that environment.</a:t>
            </a:r>
          </a:p>
          <a:p>
            <a:r>
              <a:rPr lang="en-US" dirty="0"/>
              <a:t>Process models reveal how the system being developed is used in broader business processes.</a:t>
            </a:r>
          </a:p>
          <a:p>
            <a:r>
              <a:rPr lang="en-US" dirty="0"/>
              <a:t>UML activity diagrams may be used to define business process models.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Process model of involuntary detention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2- Interaction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models</a:t>
            </a:r>
          </a:p>
        </p:txBody>
      </p:sp>
      <p:sp>
        <p:nvSpPr>
          <p:cNvPr id="3" name="Content Placeholder 2"/>
          <p:cNvSpPr>
            <a:spLocks noGrp="1"/>
          </p:cNvSpPr>
          <p:nvPr>
            <p:ph idx="1"/>
          </p:nvPr>
        </p:nvSpPr>
        <p:spPr/>
        <p:txBody>
          <a:bodyPr>
            <a:normAutofit/>
          </a:bodyPr>
          <a:lstStyle/>
          <a:p>
            <a:r>
              <a:rPr lang="en-US" dirty="0"/>
              <a:t>Modeling user interaction, system-to-system interaction &amp; component interaction helps us understand if a proposed system structure is likely to deliver the required system performance and dependability.</a:t>
            </a:r>
            <a:r>
              <a:rPr lang="en-GB" dirty="0"/>
              <a:t> </a:t>
            </a:r>
          </a:p>
          <a:p>
            <a:r>
              <a:rPr lang="en-GB" dirty="0"/>
              <a:t>Use case diagrams and sequence diagrams may be used for interaction </a:t>
            </a:r>
            <a:r>
              <a:rPr lang="en-GB" dirty="0" err="1"/>
              <a:t>modeling</a:t>
            </a:r>
            <a:r>
              <a:rPr lang="en-GB" dirty="0"/>
              <a:t>.</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Transfer-data use case</a:t>
            </a:r>
            <a:r>
              <a:rPr lang="en-GB" dirty="0"/>
              <a:t> </a:t>
            </a:r>
            <a:endParaRPr lang="en-US" dirty="0"/>
          </a:p>
        </p:txBody>
      </p:sp>
      <p:sp>
        <p:nvSpPr>
          <p:cNvPr id="5" name="Content Placeholder 4"/>
          <p:cNvSpPr>
            <a:spLocks noGrp="1"/>
          </p:cNvSpPr>
          <p:nvPr>
            <p:ph idx="1"/>
          </p:nvPr>
        </p:nvSpPr>
        <p:spPr/>
        <p:txBody>
          <a:bodyPr/>
          <a:lstStyle/>
          <a:p>
            <a:endParaRPr lang="en-US" dirty="0"/>
          </a:p>
          <a:p>
            <a:endParaRPr lang="en-US" dirty="0"/>
          </a:p>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pic>
        <p:nvPicPr>
          <p:cNvPr id="4" name="Picture 3" descr="5.3 UseCase.eps"/>
          <p:cNvPicPr>
            <a:picLocks noChangeAspect="1"/>
          </p:cNvPicPr>
          <p:nvPr/>
        </p:nvPicPr>
        <p:blipFill>
          <a:blip r:embed="rId2"/>
          <a:stretch>
            <a:fillRect/>
          </a:stretch>
        </p:blipFill>
        <p:spPr>
          <a:xfrm>
            <a:off x="866722" y="2438401"/>
            <a:ext cx="7486946" cy="1596368"/>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288661915"/>
              </p:ext>
            </p:extLst>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15411" y="457201"/>
            <a:ext cx="8700116" cy="1290637"/>
          </a:xfrm>
        </p:spPr>
        <p:txBody>
          <a:bodyPr>
            <a:normAutofit fontScale="90000"/>
          </a:bodyPr>
          <a:lstStyle/>
          <a:p>
            <a:r>
              <a:rPr lang="en-US" dirty="0"/>
              <a:t>Use cases in the </a:t>
            </a:r>
            <a:r>
              <a:rPr lang="en-US" dirty="0" err="1"/>
              <a:t>Mentcare</a:t>
            </a:r>
            <a:r>
              <a:rPr lang="en-US" dirty="0"/>
              <a:t> system involving the role ‘Medical Receptionist’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p:txBody>
          <a:bodyPr>
            <a:normAutofit fontScale="92500" lnSpcReduction="10000"/>
          </a:bodyPr>
          <a:lstStyle/>
          <a:p>
            <a:r>
              <a:rPr lang="en-US" dirty="0"/>
              <a:t>Sequence diagrams are part of the UML and are used to model the interactions between the actors and the objects within a system.</a:t>
            </a:r>
          </a:p>
          <a:p>
            <a:r>
              <a:rPr lang="en-US" dirty="0"/>
              <a:t>A sequence diagram shows the sequence of interactions that take place during a particular use case or use case instance.</a:t>
            </a:r>
          </a:p>
          <a:p>
            <a:r>
              <a:rPr lang="en-US" dirty="0"/>
              <a:t>The objects and actors involved are listed along the top of the diagram, with a dotted line drawn vertically from these. </a:t>
            </a:r>
          </a:p>
          <a:p>
            <a:r>
              <a:rPr lang="en-US" dirty="0"/>
              <a:t>Interactions between objects are indicated by annotated arrows.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Sequence diagram for View patient information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756400" y="1677880"/>
            <a:ext cx="2260600" cy="4083728"/>
          </a:xfrm>
        </p:spPr>
        <p:txBody>
          <a:bodyPr>
            <a:normAutofit/>
          </a:bodyPr>
          <a:lstStyle/>
          <a:p>
            <a:r>
              <a:rPr lang="en-US" dirty="0"/>
              <a:t>Sequence diagram for Transfer Data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79638"/>
            <a:ext cx="8229600" cy="1143000"/>
          </a:xfrm>
        </p:spPr>
        <p:txBody>
          <a:bodyPr/>
          <a:lstStyle/>
          <a:p>
            <a:pPr algn="ctr"/>
            <a:r>
              <a:rPr lang="en-US" dirty="0"/>
              <a:t>3- Structural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models</a:t>
            </a:r>
          </a:p>
        </p:txBody>
      </p:sp>
      <p:sp>
        <p:nvSpPr>
          <p:cNvPr id="3" name="Content Placeholder 2"/>
          <p:cNvSpPr>
            <a:spLocks noGrp="1"/>
          </p:cNvSpPr>
          <p:nvPr>
            <p:ph idx="1"/>
          </p:nvPr>
        </p:nvSpPr>
        <p:spPr/>
        <p:txBody>
          <a:bodyPr/>
          <a:lstStyle/>
          <a:p>
            <a:r>
              <a:rPr lang="en-US" dirty="0"/>
              <a:t>Structural models of software display the organization of a system in terms of the components that make up that system and their relationships. </a:t>
            </a:r>
          </a:p>
          <a:p>
            <a:r>
              <a:rPr lang="en-US" dirty="0"/>
              <a:t>Structural models may be static models, which show the structure of the system design, or dynamic models, which show the organization of the system when it is executing. </a:t>
            </a:r>
          </a:p>
          <a:p>
            <a:r>
              <a:rPr lang="en-US" dirty="0"/>
              <a:t>You create structural models of a system when you are discussing and designing the system architecture.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normAutofit fontScale="92500" lnSpcReduction="20000"/>
          </a:bodyPr>
          <a:lstStyle/>
          <a:p>
            <a:r>
              <a:rPr lang="en-US" dirty="0"/>
              <a:t>Class diagrams are used when developing an object-oriented system model to show the classes in a system and the associations between these classes. </a:t>
            </a:r>
          </a:p>
          <a:p>
            <a:r>
              <a:rPr lang="en-US" dirty="0"/>
              <a:t>An object class can be thought of as a general definition of one kind of system object. </a:t>
            </a:r>
          </a:p>
          <a:p>
            <a:r>
              <a:rPr lang="en-US" dirty="0"/>
              <a:t>An association is a link between classes that indicates that there is some relationship between these classes.</a:t>
            </a:r>
            <a:r>
              <a:rPr lang="en-GB" dirty="0"/>
              <a:t> </a:t>
            </a:r>
          </a:p>
          <a:p>
            <a:r>
              <a:rPr lang="en-US" dirty="0"/>
              <a:t>When you are developing models during the early stages of the software engineering process, objects represent something in the real world, such as a patient, a prescription, doctor, etc.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82133" y="270769"/>
            <a:ext cx="7704667" cy="1708951"/>
          </a:xfrm>
        </p:spPr>
        <p:txBody>
          <a:bodyPr/>
          <a:lstStyle/>
          <a:p>
            <a:r>
              <a:rPr lang="en-US" dirty="0"/>
              <a:t>Classes and associations in the MHC-PMS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10 Consultation Class.eps"/>
          <p:cNvPicPr>
            <a:picLocks noChangeAspect="1"/>
          </p:cNvPicPr>
          <p:nvPr/>
        </p:nvPicPr>
        <p:blipFill>
          <a:blip r:embed="rId2"/>
          <a:stretch>
            <a:fillRect/>
          </a:stretch>
        </p:blipFill>
        <p:spPr>
          <a:xfrm>
            <a:off x="3263900" y="1727199"/>
            <a:ext cx="2654300" cy="4550229"/>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normAutofit fontScale="92500" lnSpcReduction="10000"/>
          </a:bodyPr>
          <a:lstStyle/>
          <a:p>
            <a:r>
              <a:rPr lang="en-US" dirty="0"/>
              <a:t>Generalization is an everyday technique that we use to manage complexity. </a:t>
            </a:r>
          </a:p>
          <a:p>
            <a:r>
              <a:rPr lang="en-US" dirty="0"/>
              <a:t>Rather than learn the detailed characteristics of every entity that we experience, we place these entities in more general classes (animals, cars, houses, etc.) and learn the characteristics of these classes. </a:t>
            </a:r>
          </a:p>
          <a:p>
            <a:r>
              <a:rPr lang="en-US" dirty="0"/>
              <a:t>This allows us to infer that different members of these classes have some common characteristics e.g. squirrels and rats are rodents.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p:txBody>
          <a:bodyPr>
            <a:normAutofit fontScale="92500" lnSpcReduction="20000"/>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a:defRPr/>
            </a:pPr>
            <a:r>
              <a:rPr lang="en-US"/>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normAutofit fontScale="92500" lnSpcReduction="20000"/>
          </a:bodyPr>
          <a:lstStyle/>
          <a:p>
            <a:r>
              <a:rPr lang="en-US" dirty="0"/>
              <a:t>System modeling is the process of developing abstract models of a system, with each model presenting a different view or perspective of that system. </a:t>
            </a:r>
          </a:p>
          <a:p>
            <a:r>
              <a:rPr lang="en-US" dirty="0"/>
              <a:t>System modeling has now come to mean representing a system using some kind of graphical notation, which is now almost always based on notations in the Unified Modeling Language (UML). </a:t>
            </a:r>
          </a:p>
          <a:p>
            <a:r>
              <a:rPr lang="en-GB" dirty="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pic>
        <p:nvPicPr>
          <p:cNvPr id="4" name="Picture 3" descr="5.12 GeneralisationDetail.eps"/>
          <p:cNvPicPr>
            <a:picLocks noChangeAspect="1"/>
          </p:cNvPicPr>
          <p:nvPr/>
        </p:nvPicPr>
        <p:blipFill>
          <a:blip r:embed="rId2"/>
          <a:stretch>
            <a:fillRect/>
          </a:stretch>
        </p:blipFill>
        <p:spPr>
          <a:xfrm>
            <a:off x="2432049" y="2225829"/>
            <a:ext cx="4576879" cy="3771900"/>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Object class aggregation models</a:t>
            </a:r>
          </a:p>
        </p:txBody>
      </p:sp>
      <p:sp>
        <p:nvSpPr>
          <p:cNvPr id="25603" name="Rectangle 3"/>
          <p:cNvSpPr>
            <a:spLocks noGrp="1" noChangeArrowheads="1"/>
          </p:cNvSpPr>
          <p:nvPr>
            <p:ph idx="1"/>
          </p:nvPr>
        </p:nvSpPr>
        <p:spPr>
          <a:xfrm>
            <a:off x="982133" y="2116585"/>
            <a:ext cx="7704667" cy="3332816"/>
          </a:xfrm>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9338"/>
            <a:ext cx="8229600" cy="1143000"/>
          </a:xfrm>
        </p:spPr>
        <p:txBody>
          <a:bodyPr/>
          <a:lstStyle/>
          <a:p>
            <a:pPr algn="ctr"/>
            <a:r>
              <a:rPr lang="en-US" dirty="0"/>
              <a:t>4- Behavioral models</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Tree>
    <p:extLst>
      <p:ext uri="{BB962C8B-B14F-4D97-AF65-F5344CB8AC3E}">
        <p14:creationId xmlns:p14="http://schemas.microsoft.com/office/powerpoint/2010/main" val="73548603"/>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models</a:t>
            </a:r>
          </a:p>
        </p:txBody>
      </p:sp>
      <p:sp>
        <p:nvSpPr>
          <p:cNvPr id="3" name="Content Placeholder 2"/>
          <p:cNvSpPr>
            <a:spLocks noGrp="1"/>
          </p:cNvSpPr>
          <p:nvPr>
            <p:ph idx="1"/>
          </p:nvPr>
        </p:nvSpPr>
        <p:spPr/>
        <p:txBody>
          <a:bodyPr>
            <a:normAutofit fontScale="92500"/>
          </a:bodyPr>
          <a:lstStyle/>
          <a:p>
            <a:r>
              <a:rPr lang="en-US" dirty="0"/>
              <a:t>Behavioral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Data-driven modeling</a:t>
            </a:r>
          </a:p>
        </p:txBody>
      </p:sp>
      <p:sp>
        <p:nvSpPr>
          <p:cNvPr id="3" name="Content Placeholder 2"/>
          <p:cNvSpPr>
            <a:spLocks noGrp="1"/>
          </p:cNvSpPr>
          <p:nvPr>
            <p:ph idx="1"/>
          </p:nvPr>
        </p:nvSpPr>
        <p:spPr/>
        <p:txBody>
          <a:bodyPr>
            <a:normAutofit fontScale="92500"/>
          </a:bodyPr>
          <a:lstStyle/>
          <a:p>
            <a:r>
              <a:rPr lang="en-US" dirty="0"/>
              <a:t>Many business systems are data-processing systems that are primarily driven by data. They are controlled by the data input to the system, with relatively little external event processing. </a:t>
            </a:r>
          </a:p>
          <a:p>
            <a:r>
              <a:rPr lang="en-US" dirty="0"/>
              <a:t>Data-driven models show the sequence of actions involved in processing input data and generating an associated output. </a:t>
            </a:r>
          </a:p>
          <a:p>
            <a:r>
              <a:rPr lang="en-US" dirty="0"/>
              <a:t>They are particularly useful during the analysis of requirements as they can be used to show end-to-end processing in a system. </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An activity model of the insulin pump’s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pic>
        <p:nvPicPr>
          <p:cNvPr id="4" name="Picture 3" descr="5.14 PumpDFD.eps"/>
          <p:cNvPicPr>
            <a:picLocks noChangeAspect="1"/>
          </p:cNvPicPr>
          <p:nvPr/>
        </p:nvPicPr>
        <p:blipFill>
          <a:blip r:embed="rId2"/>
          <a:stretch>
            <a:fillRect/>
          </a:stretch>
        </p:blipFill>
        <p:spPr>
          <a:xfrm>
            <a:off x="1035049" y="2355850"/>
            <a:ext cx="7215073" cy="2457450"/>
          </a:xfrm>
          <a:prstGeom prst="rect">
            <a:avLst/>
          </a:prstGeom>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Order processing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pic>
        <p:nvPicPr>
          <p:cNvPr id="4" name="Picture 3" descr="5.15 OrderSeq.eps"/>
          <p:cNvPicPr>
            <a:picLocks noChangeAspect="1"/>
          </p:cNvPicPr>
          <p:nvPr/>
        </p:nvPicPr>
        <p:blipFill rotWithShape="1">
          <a:blip r:embed="rId2"/>
          <a:srcRect b="13436"/>
          <a:stretch/>
        </p:blipFill>
        <p:spPr>
          <a:xfrm>
            <a:off x="875171" y="1880620"/>
            <a:ext cx="7393658" cy="4235450"/>
          </a:xfrm>
          <a:prstGeom prst="rect">
            <a:avLst/>
          </a:prstGeom>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Event-driven modeling</a:t>
            </a:r>
          </a:p>
        </p:txBody>
      </p:sp>
      <p:sp>
        <p:nvSpPr>
          <p:cNvPr id="5" name="Content Placeholder 4"/>
          <p:cNvSpPr>
            <a:spLocks noGrp="1"/>
          </p:cNvSpPr>
          <p:nvPr>
            <p:ph idx="1"/>
          </p:nvPr>
        </p:nvSpPr>
        <p:spPr>
          <a:xfrm>
            <a:off x="982132" y="2240872"/>
            <a:ext cx="7704667" cy="3332816"/>
          </a:xfrm>
        </p:spPr>
        <p:txBody>
          <a:bodyPr>
            <a:normAutofit fontScale="92500" lnSpcReduction="10000"/>
          </a:bodyPr>
          <a:lstStyle/>
          <a:p>
            <a:r>
              <a:rPr lang="en-US" dirty="0"/>
              <a:t>Real-time systems are often event-driven, with minimal data processing. For example, a landline phone switching system responds to events such as ‘receiver off hook’ by</a:t>
            </a:r>
            <a:r>
              <a:rPr lang="en-GB" dirty="0"/>
              <a:t> </a:t>
            </a:r>
            <a:r>
              <a:rPr lang="en-US" dirty="0"/>
              <a:t>generating a dial tone.</a:t>
            </a:r>
            <a:r>
              <a:rPr lang="en-GB" dirty="0"/>
              <a:t> </a:t>
            </a:r>
            <a:endParaRPr lang="en-US" dirty="0"/>
          </a:p>
          <a:p>
            <a:r>
              <a:rPr lang="en-US" dirty="0"/>
              <a:t>Event-driven modeling shows how a system responds to external and internal events. </a:t>
            </a:r>
          </a:p>
          <a:p>
            <a:r>
              <a:rPr lang="en-US" dirty="0"/>
              <a:t>It is based on the assumption that a system has a finite number of states and that events (stimuli) may cause a transition from one state to another. </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normAutofit fontScale="92500" lnSpcReduction="10000"/>
          </a:bodyPr>
          <a:lstStyle/>
          <a:p>
            <a:r>
              <a:rPr lang="en-GB" sz="2400"/>
              <a:t>These model the behaviour of the system in response to external and internal events.</a:t>
            </a:r>
          </a:p>
          <a:p>
            <a:r>
              <a:rPr lang="en-GB" sz="2400"/>
              <a:t>They show the system’s responses to stimuli so are often used for modelling real-time systems.</a:t>
            </a:r>
          </a:p>
          <a:p>
            <a:r>
              <a:rPr lang="en-GB" sz="2400"/>
              <a:t>State machine models show system states as nodes and events as arcs between these nodes. When an event occurs, the system moves from one state to another.</a:t>
            </a:r>
          </a:p>
          <a:p>
            <a:r>
              <a:rPr lang="en-GB" sz="2400"/>
              <a:t>Statecharts 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Existing and planned system models</a:t>
            </a:r>
          </a:p>
        </p:txBody>
      </p:sp>
      <p:sp>
        <p:nvSpPr>
          <p:cNvPr id="7171" name="Rectangle 3"/>
          <p:cNvSpPr>
            <a:spLocks noGrp="1" noChangeArrowheads="1"/>
          </p:cNvSpPr>
          <p:nvPr>
            <p:ph idx="1"/>
          </p:nvPr>
        </p:nvSpPr>
        <p:spPr>
          <a:noFill/>
          <a:ln/>
        </p:spPr>
        <p:txBody>
          <a:bodyPr lIns="90487" tIns="44450" rIns="90487" bIns="44450">
            <a:normAutofit fontScale="92500" lnSpcReduction="10000"/>
          </a:bodyPr>
          <a:lstStyle/>
          <a:p>
            <a:r>
              <a:rPr lang="en-US" sz="2200" dirty="0"/>
              <a:t>Models of the existing system are used during requirements engineering. They help clarify what the existing system does and can be used as a basis for discussing its strengths and weaknesses. These then lead to requirements for the new system.</a:t>
            </a:r>
            <a:endParaRPr lang="en-GB" sz="2200" dirty="0"/>
          </a:p>
          <a:p>
            <a:r>
              <a:rPr lang="en-US" sz="2200" dirty="0"/>
              <a:t>Models of the new system are used during requirements engineering to help explain the proposed requirements to other system stakeholders. Engineers use these models to discuss design proposals and to document the system for implementation. </a:t>
            </a:r>
          </a:p>
          <a:p>
            <a:r>
              <a:rPr lang="en-US" sz="2200" dirty="0"/>
              <a:t>In a model-driven engineering process, it is possible to generate a complete or partial system implementation from the system model.</a:t>
            </a:r>
            <a:r>
              <a:rPr lang="en-US" dirty="0"/>
              <a:t> </a:t>
            </a:r>
            <a:endParaRPr lang="en-GB" dirty="0"/>
          </a:p>
          <a:p>
            <a:endParaRPr lang="en-GB" sz="2000"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State diagram of a microwave oven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Microwave oven operation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pic>
        <p:nvPicPr>
          <p:cNvPr id="4" name="Picture 3" descr="5.18 Operate-state-mc.eps"/>
          <p:cNvPicPr>
            <a:picLocks noChangeAspect="1"/>
          </p:cNvPicPr>
          <p:nvPr/>
        </p:nvPicPr>
        <p:blipFill>
          <a:blip r:embed="rId2"/>
          <a:stretch>
            <a:fillRect/>
          </a:stretch>
        </p:blipFill>
        <p:spPr>
          <a:xfrm>
            <a:off x="2310341" y="1959314"/>
            <a:ext cx="5048250" cy="4057650"/>
          </a:xfrm>
          <a:prstGeom prst="rect">
            <a:avLst/>
          </a:prstGeom>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07533" y="181993"/>
            <a:ext cx="7704667" cy="1981200"/>
          </a:xfrm>
        </p:spPr>
        <p:txBody>
          <a:bodyPr/>
          <a:lstStyle/>
          <a:p>
            <a:r>
              <a:rPr lang="en-US" dirty="0"/>
              <a:t>States and stimuli for the microwave oven (a)</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53155" y="102094"/>
            <a:ext cx="7704667" cy="1981200"/>
          </a:xfrm>
        </p:spPr>
        <p:txBody>
          <a:bodyPr/>
          <a:lstStyle/>
          <a:p>
            <a:r>
              <a:rPr lang="en-US" dirty="0"/>
              <a:t>States and stimuli for the microwave oven (</a:t>
            </a:r>
            <a:r>
              <a:rPr lang="en-US" dirty="0" err="1"/>
              <a:t>b</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p:spPr>
        <p:txBody>
          <a:bodyPr/>
          <a:lstStyle/>
          <a:p>
            <a:pPr algn="ctr"/>
            <a:r>
              <a:rPr lang="en-US" dirty="0"/>
              <a:t>5- Model-driven engineering</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Model-driven engineering</a:t>
            </a:r>
          </a:p>
        </p:txBody>
      </p:sp>
      <p:sp>
        <p:nvSpPr>
          <p:cNvPr id="5" name="Content Placeholder 4"/>
          <p:cNvSpPr>
            <a:spLocks noGrp="1"/>
          </p:cNvSpPr>
          <p:nvPr>
            <p:ph idx="1"/>
          </p:nvPr>
        </p:nvSpPr>
        <p:spPr/>
        <p:txBody>
          <a:bodyPr>
            <a:normAutofit fontScale="92500" lnSpcReduction="10000"/>
          </a:bodyPr>
          <a:lstStyle/>
          <a:p>
            <a:r>
              <a:rPr lang="en-US" dirty="0"/>
              <a:t>Model-driven engineering (MDE) is an approach to software development where models rather than programs are the principal outputs of the development process. </a:t>
            </a:r>
          </a:p>
          <a:p>
            <a:r>
              <a:rPr lang="en-US" dirty="0"/>
              <a:t>The programs that execute on a hardware/software platform are then generated automatically from the models. </a:t>
            </a:r>
          </a:p>
          <a:p>
            <a:r>
              <a:rPr lang="en-US" dirty="0"/>
              <a:t>Proponents of MDE argue that this raises the level of abstraction in software engineering so that engineers no longer have to be concerned with programming language details or the specifics of execution platforms.</a:t>
            </a:r>
            <a:r>
              <a:rPr lang="en-GB" dirty="0"/>
              <a:t> </a:t>
            </a:r>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of model-driven engineering</a:t>
            </a:r>
          </a:p>
        </p:txBody>
      </p:sp>
      <p:sp>
        <p:nvSpPr>
          <p:cNvPr id="3" name="Content Placeholder 2"/>
          <p:cNvSpPr>
            <a:spLocks noGrp="1"/>
          </p:cNvSpPr>
          <p:nvPr>
            <p:ph idx="1"/>
          </p:nvPr>
        </p:nvSpPr>
        <p:spPr/>
        <p:txBody>
          <a:bodyPr>
            <a:normAutofit fontScale="77500" lnSpcReduction="20000"/>
          </a:bodyPr>
          <a:lstStyle/>
          <a:p>
            <a:r>
              <a:rPr lang="en-US" dirty="0"/>
              <a:t>Model-driven engineering is still at an early stage of development, and it is unclear whether or not it will have a significant effect on software engineering practice.</a:t>
            </a:r>
            <a:r>
              <a:rPr lang="en-GB" dirty="0"/>
              <a:t> </a:t>
            </a:r>
          </a:p>
          <a:p>
            <a:r>
              <a:rPr lang="en-GB" dirty="0"/>
              <a:t>Pros</a:t>
            </a:r>
          </a:p>
          <a:p>
            <a:pPr lvl="1"/>
            <a:r>
              <a:rPr lang="en-GB" dirty="0"/>
              <a:t>Allows systems to be considered at higher levels of abstraction</a:t>
            </a:r>
          </a:p>
          <a:p>
            <a:pPr lvl="1"/>
            <a:r>
              <a:rPr lang="en-GB" dirty="0"/>
              <a:t>Generating code automatically means that it is cheaper to adapt systems to new platforms.</a:t>
            </a:r>
          </a:p>
          <a:p>
            <a:r>
              <a:rPr lang="en-GB" dirty="0"/>
              <a:t>Cons</a:t>
            </a:r>
          </a:p>
          <a:p>
            <a:pPr lvl="1"/>
            <a:r>
              <a:rPr lang="en-GB" dirty="0"/>
              <a:t>Models for abstraction and not necessarily right for implementation.</a:t>
            </a:r>
          </a:p>
          <a:p>
            <a:pPr lvl="1"/>
            <a:r>
              <a:rPr lang="en-GB" dirty="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driven architecture</a:t>
            </a:r>
          </a:p>
        </p:txBody>
      </p:sp>
      <p:sp>
        <p:nvSpPr>
          <p:cNvPr id="5" name="Content Placeholder 4"/>
          <p:cNvSpPr>
            <a:spLocks noGrp="1"/>
          </p:cNvSpPr>
          <p:nvPr>
            <p:ph idx="1"/>
          </p:nvPr>
        </p:nvSpPr>
        <p:spPr/>
        <p:txBody>
          <a:bodyPr>
            <a:normAutofit fontScale="92500" lnSpcReduction="10000"/>
          </a:bodyPr>
          <a:lstStyle/>
          <a:p>
            <a:r>
              <a:rPr lang="en-US" dirty="0"/>
              <a:t>Model-driven architecture (MDA) was the precursor of more general model-driven engineering</a:t>
            </a:r>
          </a:p>
          <a:p>
            <a:r>
              <a:rPr lang="en-US" dirty="0"/>
              <a:t>MDA is a model-focused approach to software design and implementation that uses a subset of UML models to describe a system. </a:t>
            </a:r>
          </a:p>
          <a:p>
            <a:r>
              <a:rPr lang="en-US" dirty="0"/>
              <a:t>Models at different levels of abstraction are created. From a high-level, platform independent model, it is possible, in principle, to generate a working program without manual intervention.</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model</a:t>
            </a:r>
          </a:p>
        </p:txBody>
      </p:sp>
      <p:sp>
        <p:nvSpPr>
          <p:cNvPr id="3" name="Content Placeholder 2"/>
          <p:cNvSpPr>
            <a:spLocks noGrp="1"/>
          </p:cNvSpPr>
          <p:nvPr>
            <p:ph idx="1"/>
          </p:nvPr>
        </p:nvSpPr>
        <p:spPr>
          <a:xfrm>
            <a:off x="457200" y="1536700"/>
            <a:ext cx="8229600" cy="4525963"/>
          </a:xfrm>
        </p:spPr>
        <p:txBody>
          <a:bodyPr>
            <a:normAutofit fontScale="92500"/>
          </a:bodyPr>
          <a:lstStyle/>
          <a:p>
            <a:r>
              <a:rPr lang="en-US" dirty="0"/>
              <a:t>A computation independent model (CIM) </a:t>
            </a:r>
          </a:p>
          <a:p>
            <a:pPr lvl="1"/>
            <a:r>
              <a:rPr lang="en-US" dirty="0"/>
              <a:t>These model the important domain abstractions used in a system. </a:t>
            </a:r>
            <a:r>
              <a:rPr lang="en-US" dirty="0" err="1"/>
              <a:t>CIMs</a:t>
            </a:r>
            <a:r>
              <a:rPr lang="en-US" dirty="0"/>
              <a:t> are sometimes called domain models. </a:t>
            </a:r>
          </a:p>
          <a:p>
            <a:r>
              <a:rPr lang="en-US" dirty="0"/>
              <a:t>A platform independent model (PIM) </a:t>
            </a:r>
          </a:p>
          <a:p>
            <a:pPr lvl="1"/>
            <a:r>
              <a:rPr lang="en-US" dirty="0"/>
              <a:t>These model the operation of the system without reference to its implementation. The PIM is usually described using UML models that show the static system structure and how it responds to external and internal events.</a:t>
            </a:r>
          </a:p>
          <a:p>
            <a:r>
              <a:rPr lang="en-US" dirty="0"/>
              <a:t>Platform specific models (PSM) </a:t>
            </a:r>
          </a:p>
          <a:p>
            <a:pPr lvl="1"/>
            <a:r>
              <a:rPr lang="en-US" dirty="0"/>
              <a:t>These are transformations of the platform-independent model with a separate PSM for each application platform. In principle, there may be layers of PSM, with each layer adding some platform-specific detail.</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dirty="0"/>
              <a:t>MDA transformations</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normAutofit fontScale="92500" lnSpcReduction="20000"/>
          </a:bodyPr>
          <a:lstStyle/>
          <a:p>
            <a:r>
              <a:rPr lang="en-US" dirty="0"/>
              <a:t>An external perspective, where you model the context or environment of the system.</a:t>
            </a:r>
            <a:endParaRPr lang="en-GB" dirty="0"/>
          </a:p>
          <a:p>
            <a:r>
              <a:rPr lang="en-US" dirty="0"/>
              <a:t>An interaction perspective, where you model the interactions between a system and its environment, or between the components of a system.</a:t>
            </a:r>
            <a:endParaRPr lang="en-GB" dirty="0"/>
          </a:p>
          <a:p>
            <a:r>
              <a:rPr lang="en-US" dirty="0"/>
              <a:t>A structural perspective, where you model the organization of a system or the structure of the data that is processed by the system.</a:t>
            </a:r>
            <a:endParaRPr lang="en-GB" dirty="0"/>
          </a:p>
          <a:p>
            <a:r>
              <a:rPr lang="en-US" dirty="0"/>
              <a:t>A behavioral perspective, where you model the dynamic behavior of the system and how it responds to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a:t>Multiple platform-specific models </a:t>
            </a: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normAutofit fontScale="85000" lnSpcReduction="20000"/>
          </a:bodyPr>
          <a:lstStyle/>
          <a:p>
            <a:r>
              <a:rPr lang="en-GB" sz="2000" dirty="0"/>
              <a:t>A model is an abstract view of a system that ignores system details. Complementary system models can be developed to show the system’s context, interactions, structure and </a:t>
            </a:r>
            <a:r>
              <a:rPr lang="en-GB" sz="2000" dirty="0" err="1"/>
              <a:t>behavior</a:t>
            </a:r>
            <a:r>
              <a:rPr lang="en-GB" sz="2000" dirty="0"/>
              <a:t>.</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51</a:t>
            </a:fld>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normAutofit fontScale="92500" lnSpcReduction="20000"/>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52</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normAutofit fontScale="85000" lnSpcReduction="20000"/>
          </a:bodyPr>
          <a:lstStyle/>
          <a:p>
            <a:r>
              <a:rPr lang="en-US" dirty="0"/>
              <a:t>Activity diagrams, which show the activities involved in a process or in data processing .</a:t>
            </a:r>
            <a:endParaRPr lang="en-GB" dirty="0"/>
          </a:p>
          <a:p>
            <a:r>
              <a:rPr lang="en-US" dirty="0"/>
              <a:t>Use case diagrams, which show the interactions between a system and its environment. </a:t>
            </a:r>
            <a:endParaRPr lang="en-GB" dirty="0"/>
          </a:p>
          <a:p>
            <a:r>
              <a:rPr lang="en-US" dirty="0"/>
              <a:t>Sequence diagrams, which show interactions between actors and the system and between system components.</a:t>
            </a:r>
            <a:endParaRPr lang="en-GB" dirty="0"/>
          </a:p>
          <a:p>
            <a:r>
              <a:rPr lang="en-US" dirty="0"/>
              <a:t>Class diagrams, which show the object classes in the system and the associations between these classes.</a:t>
            </a:r>
            <a:endParaRPr lang="en-GB" dirty="0"/>
          </a:p>
          <a:p>
            <a:r>
              <a:rPr lang="en-US" dirty="0"/>
              <a:t>State diagrams, which show how the system reacts to internal and external events. </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normAutofit fontScale="85000" lnSpcReduction="20000"/>
          </a:bodyPr>
          <a:lstStyle/>
          <a:p>
            <a:r>
              <a:rPr lang="en-US" dirty="0"/>
              <a:t>As a means of facilitating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that can be used to generate a system implementation</a:t>
            </a:r>
          </a:p>
          <a:p>
            <a:pPr lvl="1"/>
            <a:r>
              <a:rPr lang="en-US" dirty="0"/>
              <a:t>Models have to be both correct and complete.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3938"/>
            <a:ext cx="8229600" cy="1143000"/>
          </a:xfrm>
        </p:spPr>
        <p:txBody>
          <a:bodyPr/>
          <a:lstStyle/>
          <a:p>
            <a:pPr algn="ctr"/>
            <a:r>
              <a:rPr lang="en-US" dirty="0"/>
              <a:t>1- Context models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1- Context models</a:t>
            </a:r>
          </a:p>
        </p:txBody>
      </p:sp>
      <p:sp>
        <p:nvSpPr>
          <p:cNvPr id="35843" name="Rectangle 3"/>
          <p:cNvSpPr>
            <a:spLocks noGrp="1" noChangeArrowheads="1"/>
          </p:cNvSpPr>
          <p:nvPr>
            <p:ph idx="1"/>
          </p:nvPr>
        </p:nvSpPr>
        <p:spPr/>
        <p:txBody>
          <a:bodyPr/>
          <a:lstStyle/>
          <a:p>
            <a:r>
              <a:rPr lang="en-GB" dirty="0"/>
              <a:t>Context models show how a system that is being modelled is positioned in an environment with other systems and processes.</a:t>
            </a: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2012</TotalTime>
  <Words>2706</Words>
  <Application>Microsoft Office PowerPoint</Application>
  <PresentationFormat>On-screen Show (4:3)</PresentationFormat>
  <Paragraphs>299</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Corbel</vt:lpstr>
      <vt:lpstr>Parallax</vt:lpstr>
      <vt:lpstr>Chapter 5 – System Modeling</vt:lpstr>
      <vt:lpstr>Topics covered</vt:lpstr>
      <vt:lpstr>System modeling</vt:lpstr>
      <vt:lpstr>Existing and planned system models</vt:lpstr>
      <vt:lpstr>System perspectives</vt:lpstr>
      <vt:lpstr>UML diagram types</vt:lpstr>
      <vt:lpstr>Use of graphical models</vt:lpstr>
      <vt:lpstr>1- Context models</vt:lpstr>
      <vt:lpstr>1- Context models</vt:lpstr>
      <vt:lpstr>The context of the Mentcare system</vt:lpstr>
      <vt:lpstr>Process perspective</vt:lpstr>
      <vt:lpstr>Process model of involuntary detention </vt:lpstr>
      <vt:lpstr>2- Interaction models</vt:lpstr>
      <vt:lpstr>Interaction models</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3- Structural models</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Object class aggregation models</vt:lpstr>
      <vt:lpstr>The aggregation association </vt:lpstr>
      <vt:lpstr>4- 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5- Model-driven engineering</vt:lpstr>
      <vt:lpstr>Model-driven engineering</vt:lpstr>
      <vt:lpstr>Usage of model-driven engineering</vt:lpstr>
      <vt:lpstr>Model driven architecture</vt:lpstr>
      <vt:lpstr>Types of model</vt:lpstr>
      <vt:lpstr>MDA transformations</vt:lpstr>
      <vt:lpstr>Multiple platform-specific models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FastPc</cp:lastModifiedBy>
  <cp:revision>30</cp:revision>
  <dcterms:created xsi:type="dcterms:W3CDTF">2010-01-15T13:50:47Z</dcterms:created>
  <dcterms:modified xsi:type="dcterms:W3CDTF">2022-03-22T07:55:07Z</dcterms:modified>
</cp:coreProperties>
</file>