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1"/>
  </p:notesMasterIdLst>
  <p:handoutMasterIdLst>
    <p:handoutMasterId r:id="rId22"/>
  </p:handoutMasterIdLst>
  <p:sldIdLst>
    <p:sldId id="256" r:id="rId2"/>
    <p:sldId id="259" r:id="rId3"/>
    <p:sldId id="315" r:id="rId4"/>
    <p:sldId id="328" r:id="rId5"/>
    <p:sldId id="316" r:id="rId6"/>
    <p:sldId id="283" r:id="rId7"/>
    <p:sldId id="284" r:id="rId8"/>
    <p:sldId id="260" r:id="rId9"/>
    <p:sldId id="285" r:id="rId10"/>
    <p:sldId id="317" r:id="rId11"/>
    <p:sldId id="318" r:id="rId12"/>
    <p:sldId id="286" r:id="rId13"/>
    <p:sldId id="321" r:id="rId14"/>
    <p:sldId id="287" r:id="rId15"/>
    <p:sldId id="261" r:id="rId16"/>
    <p:sldId id="262" r:id="rId17"/>
    <p:sldId id="288" r:id="rId18"/>
    <p:sldId id="289" r:id="rId19"/>
    <p:sldId id="33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4/14/2022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4/14/2022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3623733" y="6117336"/>
            <a:ext cx="3609438" cy="365125"/>
          </a:xfrm>
        </p:spPr>
        <p:txBody>
          <a:bodyPr/>
          <a:lstStyle/>
          <a:p>
            <a:r>
              <a:rPr lang="en-US"/>
              <a:t>Chapter 8 Software Testing</a:t>
            </a:r>
          </a:p>
        </p:txBody>
      </p:sp>
      <p:sp>
        <p:nvSpPr>
          <p:cNvPr id="6" name="Slide Number Placeholder 5"/>
          <p:cNvSpPr>
            <a:spLocks noGrp="1"/>
          </p:cNvSpPr>
          <p:nvPr>
            <p:ph type="sldNum" sz="quarter" idx="12"/>
          </p:nvPr>
        </p:nvSpPr>
        <p:spPr>
          <a:xfrm>
            <a:off x="8275320" y="6117336"/>
            <a:ext cx="411480" cy="365125"/>
          </a:xfrm>
        </p:spPr>
        <p:txBody>
          <a:bodyPr/>
          <a:lstStyle/>
          <a:p>
            <a:fld id="{CB105B8D-1C36-1C40-961B-CAAB1DD98B28}"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818700466"/>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GB"/>
              <a:t>30/10/2014</a:t>
            </a:r>
            <a:endParaRPr lang="en-US"/>
          </a:p>
        </p:txBody>
      </p:sp>
      <p:sp>
        <p:nvSpPr>
          <p:cNvPr id="6" name="Footer Placeholder 5"/>
          <p:cNvSpPr>
            <a:spLocks noGrp="1"/>
          </p:cNvSpPr>
          <p:nvPr>
            <p:ph type="ftr" sz="quarter" idx="11"/>
          </p:nvPr>
        </p:nvSpPr>
        <p:spPr/>
        <p:txBody>
          <a:bodyPr/>
          <a:lstStyle/>
          <a:p>
            <a:r>
              <a:rPr lang="en-US"/>
              <a:t>Chapter 8 Software Testing</a:t>
            </a:r>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15915518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94086834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74714195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39621730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185005414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46819218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080430105"/>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664788337"/>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r>
              <a:rPr lang="en-GB"/>
              <a:t>30/10/2014</a:t>
            </a:r>
            <a:endParaRPr lang="en-US"/>
          </a:p>
        </p:txBody>
      </p:sp>
      <p:sp>
        <p:nvSpPr>
          <p:cNvPr id="5" name="Footer Placeholder 4"/>
          <p:cNvSpPr>
            <a:spLocks noGrp="1"/>
          </p:cNvSpPr>
          <p:nvPr>
            <p:ph type="ftr" sz="quarter" idx="11"/>
          </p:nvPr>
        </p:nvSpPr>
        <p:spPr>
          <a:xfrm>
            <a:off x="1972647" y="6108173"/>
            <a:ext cx="5314517" cy="365125"/>
          </a:xfrm>
        </p:spPr>
        <p:txBody>
          <a:bodyPr/>
          <a:lstStyle/>
          <a:p>
            <a:r>
              <a:rPr lang="en-US"/>
              <a:t>Chapter 8 Software Testing</a:t>
            </a:r>
          </a:p>
        </p:txBody>
      </p:sp>
      <p:sp>
        <p:nvSpPr>
          <p:cNvPr id="6" name="Slide Number Placeholder 5"/>
          <p:cNvSpPr>
            <a:spLocks noGrp="1"/>
          </p:cNvSpPr>
          <p:nvPr>
            <p:ph type="sldNum" sz="quarter" idx="12"/>
          </p:nvPr>
        </p:nvSpPr>
        <p:spPr>
          <a:xfrm>
            <a:off x="8258967" y="6108173"/>
            <a:ext cx="427833" cy="365125"/>
          </a:xfrm>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687887218"/>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a:xfrm>
            <a:off x="8273317" y="6116070"/>
            <a:ext cx="413483" cy="365125"/>
          </a:xfrm>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1176141003"/>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GB"/>
              <a:t>30/10/2014</a:t>
            </a:r>
            <a:endParaRPr lang="en-US"/>
          </a:p>
        </p:txBody>
      </p:sp>
      <p:sp>
        <p:nvSpPr>
          <p:cNvPr id="6" name="Footer Placeholder 5"/>
          <p:cNvSpPr>
            <a:spLocks noGrp="1"/>
          </p:cNvSpPr>
          <p:nvPr>
            <p:ph type="ftr" sz="quarter" idx="11"/>
          </p:nvPr>
        </p:nvSpPr>
        <p:spPr/>
        <p:txBody>
          <a:bodyPr/>
          <a:lstStyle/>
          <a:p>
            <a:r>
              <a:rPr lang="en-US"/>
              <a:t>Chapter 8 Software Testing</a:t>
            </a:r>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865718099"/>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GB"/>
              <a:t>30/10/2014</a:t>
            </a:r>
            <a:endParaRPr lang="en-US"/>
          </a:p>
        </p:txBody>
      </p:sp>
      <p:sp>
        <p:nvSpPr>
          <p:cNvPr id="8" name="Footer Placeholder 7"/>
          <p:cNvSpPr>
            <a:spLocks noGrp="1"/>
          </p:cNvSpPr>
          <p:nvPr>
            <p:ph type="ftr" sz="quarter" idx="11"/>
          </p:nvPr>
        </p:nvSpPr>
        <p:spPr/>
        <p:txBody>
          <a:bodyPr/>
          <a:lstStyle/>
          <a:p>
            <a:r>
              <a:rPr lang="en-US"/>
              <a:t>Chapter 8 Software Testing</a:t>
            </a:r>
          </a:p>
        </p:txBody>
      </p:sp>
      <p:sp>
        <p:nvSpPr>
          <p:cNvPr id="9" name="Slide Number Placeholder 8"/>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4148272442"/>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GB"/>
              <a:t>30/10/2014</a:t>
            </a:r>
            <a:endParaRPr lang="en-US"/>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135221968"/>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GB"/>
              <a:t>30/10/2014</a:t>
            </a:r>
            <a:endParaRPr lang="en-US"/>
          </a:p>
        </p:txBody>
      </p:sp>
      <p:sp>
        <p:nvSpPr>
          <p:cNvPr id="3" name="Footer Placeholder 2"/>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536557482"/>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GB"/>
              <a:t>30/10/2014</a:t>
            </a:r>
            <a:endParaRPr lang="en-US"/>
          </a:p>
        </p:txBody>
      </p:sp>
      <p:sp>
        <p:nvSpPr>
          <p:cNvPr id="6" name="Footer Placeholder 5"/>
          <p:cNvSpPr>
            <a:spLocks noGrp="1"/>
          </p:cNvSpPr>
          <p:nvPr>
            <p:ph type="ftr" sz="quarter" idx="11"/>
          </p:nvPr>
        </p:nvSpPr>
        <p:spPr/>
        <p:txBody>
          <a:bodyPr/>
          <a:lstStyle/>
          <a:p>
            <a:r>
              <a:rPr lang="en-US"/>
              <a:t>Chapter 8 Software Testing</a:t>
            </a:r>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40076043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GB"/>
              <a:t>30/10/2014</a:t>
            </a:r>
            <a:endParaRPr lang="en-US"/>
          </a:p>
        </p:txBody>
      </p:sp>
      <p:sp>
        <p:nvSpPr>
          <p:cNvPr id="6" name="Footer Placeholder 5"/>
          <p:cNvSpPr>
            <a:spLocks noGrp="1"/>
          </p:cNvSpPr>
          <p:nvPr>
            <p:ph type="ftr" sz="quarter" idx="11"/>
          </p:nvPr>
        </p:nvSpPr>
        <p:spPr/>
        <p:txBody>
          <a:bodyPr/>
          <a:lstStyle/>
          <a:p>
            <a:r>
              <a:rPr lang="en-US"/>
              <a:t>Chapter 8 Software Testing</a:t>
            </a:r>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725339499"/>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GB"/>
              <a:t>30/10/2014</a:t>
            </a:r>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Chapter 8 Software Testing</a:t>
            </a:r>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32699011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ransition spd="med">
    <p:wipe dir="r"/>
  </p:transition>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normAutofit fontScale="92500"/>
          </a:bodyPr>
          <a:lstStyle/>
          <a:p>
            <a:r>
              <a:rPr lang="en-US" dirty="0"/>
              <a:t>Whenever possible, unit testing should be automated so that tests are run and checked without manual intervention.</a:t>
            </a:r>
          </a:p>
          <a:p>
            <a:r>
              <a:rPr lang="en-US" dirty="0"/>
              <a:t>In automated unit testing, you make use of a test automation framework (such as </a:t>
            </a:r>
            <a:r>
              <a:rPr lang="en-US" dirty="0" err="1"/>
              <a:t>JUnit</a:t>
            </a:r>
            <a:r>
              <a:rPr lang="en-US" dirty="0"/>
              <a:t>) to write and run your program tests. </a:t>
            </a:r>
          </a:p>
          <a:p>
            <a:r>
              <a:rPr lang="en-US" dirty="0"/>
              <a:t>Unit testing frameworks provide generic test classes that you extend to create specific test cases. They can then run all of the tests that you have implemented and report, often through some GUI, on the success of the tests.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normAutofit lnSpcReduction="10000"/>
          </a:bodyPr>
          <a:lstStyle/>
          <a:p>
            <a:r>
              <a:rPr lang="en-US" dirty="0"/>
              <a:t>A </a:t>
            </a:r>
            <a:r>
              <a:rPr lang="en-US" b="1" dirty="0"/>
              <a:t>setup part</a:t>
            </a:r>
            <a:r>
              <a:rPr lang="en-US" dirty="0"/>
              <a:t>, where you initialize the system with the test case, namely the inputs and expected outputs.</a:t>
            </a:r>
            <a:endParaRPr lang="en-GB" dirty="0"/>
          </a:p>
          <a:p>
            <a:r>
              <a:rPr lang="en-US" dirty="0"/>
              <a:t>A </a:t>
            </a:r>
            <a:r>
              <a:rPr lang="en-US" b="1" dirty="0"/>
              <a:t>call part</a:t>
            </a:r>
            <a:r>
              <a:rPr lang="en-US" dirty="0"/>
              <a:t>, where you call the object or method to be tested.</a:t>
            </a:r>
            <a:endParaRPr lang="en-GB" dirty="0"/>
          </a:p>
          <a:p>
            <a:r>
              <a:rPr lang="en-US" dirty="0"/>
              <a:t>An </a:t>
            </a:r>
            <a:r>
              <a:rPr lang="en-US" b="1" dirty="0"/>
              <a:t>assertion part </a:t>
            </a:r>
            <a:r>
              <a:rPr lang="en-US" dirty="0"/>
              <a:t>where you compare the result of the call with the expected result. If the assertion evaluates to true, the test has been successful  if false, then it has failed.</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unit test cases</a:t>
            </a:r>
          </a:p>
        </p:txBody>
      </p:sp>
      <p:sp>
        <p:nvSpPr>
          <p:cNvPr id="3" name="Content Placeholder 2"/>
          <p:cNvSpPr>
            <a:spLocks noGrp="1"/>
          </p:cNvSpPr>
          <p:nvPr>
            <p:ph idx="1"/>
          </p:nvPr>
        </p:nvSpPr>
        <p:spPr/>
        <p:txBody>
          <a:bodyPr>
            <a:normAutofit fontScale="85000" lnSpcReduction="10000"/>
          </a:bodyPr>
          <a:lstStyle/>
          <a:p>
            <a:r>
              <a:rPr lang="en-US" dirty="0"/>
              <a:t>The test cases should show that, when used as expected, the component that you are testing does what it is supposed to do.</a:t>
            </a:r>
            <a:endParaRPr lang="en-GB" dirty="0"/>
          </a:p>
          <a:p>
            <a:r>
              <a:rPr lang="en-US" dirty="0"/>
              <a:t>If there are defects in the component, these should be revealed by test cases. </a:t>
            </a:r>
            <a:endParaRPr lang="en-GB" dirty="0"/>
          </a:p>
          <a:p>
            <a:r>
              <a:rPr lang="en-US" dirty="0"/>
              <a:t>This leads to 2 types of unit test case:</a:t>
            </a:r>
          </a:p>
          <a:p>
            <a:pPr lvl="1"/>
            <a:r>
              <a:rPr lang="en-US" dirty="0"/>
              <a:t>The first of these should reflect normal operation of a program and should show that the component works as expected. </a:t>
            </a:r>
          </a:p>
          <a:p>
            <a:pPr lvl="1"/>
            <a:r>
              <a:rPr lang="en-US" dirty="0"/>
              <a:t>The other kind of test case should be based on testing experience of where common problems arise. It should use abnormal inputs to check that these are properly processed and do not crash the component.</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p>
        </p:txBody>
      </p:sp>
      <p:sp>
        <p:nvSpPr>
          <p:cNvPr id="3" name="Content Placeholder 2"/>
          <p:cNvSpPr>
            <a:spLocks noGrp="1"/>
          </p:cNvSpPr>
          <p:nvPr>
            <p:ph idx="1"/>
          </p:nvPr>
        </p:nvSpPr>
        <p:spPr/>
        <p:txBody>
          <a:bodyPr>
            <a:normAutofit fontScale="92500"/>
          </a:bodyPr>
          <a:lstStyle/>
          <a:p>
            <a:r>
              <a:rPr lang="en-US" dirty="0"/>
              <a:t>Partition testing, where you identify groups of inputs that have common characteristics and should be processed in the same way. </a:t>
            </a:r>
          </a:p>
          <a:p>
            <a:pPr lvl="1"/>
            <a:r>
              <a:rPr lang="en-US" dirty="0"/>
              <a:t>You should choose tests from within each of these groups.</a:t>
            </a:r>
            <a:endParaRPr lang="en-GB" dirty="0"/>
          </a:p>
          <a:p>
            <a:r>
              <a:rPr lang="en-US" dirty="0"/>
              <a:t>Guideline-based testing, where you use testing guidelines to choose test cases. </a:t>
            </a:r>
          </a:p>
          <a:p>
            <a:pPr lvl="1"/>
            <a:r>
              <a:rPr lang="en-US" dirty="0"/>
              <a:t>These guidelines reflect previous experience of the kinds of errors that programmers often make when developing components.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r>
              <a:rPr lang="en-GB" dirty="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partitions</a:t>
            </a:r>
            <a:r>
              <a:rPr lang="en-GB" dirty="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guidelines</a:t>
            </a:r>
          </a:p>
        </p:txBody>
      </p:sp>
      <p:sp>
        <p:nvSpPr>
          <p:cNvPr id="3" name="Content Placeholder 2"/>
          <p:cNvSpPr>
            <a:spLocks noGrp="1"/>
          </p:cNvSpPr>
          <p:nvPr>
            <p:ph idx="1"/>
          </p:nvPr>
        </p:nvSpPr>
        <p:spPr/>
        <p:txBody>
          <a:bodyPr/>
          <a:lstStyle/>
          <a:p>
            <a:pPr lvl="0"/>
            <a:r>
              <a:rPr lang="en-US" dirty="0"/>
              <a:t>Choose inputs that force the system to generate all error messages </a:t>
            </a:r>
            <a:endParaRPr lang="en-GB" dirty="0"/>
          </a:p>
          <a:p>
            <a:r>
              <a:rPr lang="en-US" dirty="0"/>
              <a:t>Design inputs that cause input buffers to overflow </a:t>
            </a:r>
            <a:endParaRPr lang="en-GB" dirty="0"/>
          </a:p>
          <a:p>
            <a:r>
              <a:rPr lang="en-US" dirty="0"/>
              <a:t>Repeat the same input or series of inputs numerous times </a:t>
            </a:r>
            <a:endParaRPr lang="en-GB" dirty="0"/>
          </a:p>
          <a:p>
            <a:r>
              <a:rPr lang="en-US" dirty="0"/>
              <a:t>Force invalid outputs to be generated </a:t>
            </a:r>
            <a:endParaRPr lang="en-GB" dirty="0"/>
          </a:p>
          <a:p>
            <a:r>
              <a:rPr lang="en-US" dirty="0"/>
              <a:t>Force computation results to be too large or too small.</a:t>
            </a:r>
            <a:endParaRPr lang="en-GB" dirty="0"/>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92500" lnSpcReduction="10000"/>
          </a:bodyPr>
          <a:lstStyle/>
          <a:p>
            <a:r>
              <a:rPr lang="en-US" dirty="0"/>
              <a:t>Testing can only show the presence of errors in a program. It cannot demonstrate that there are no remaining faults.</a:t>
            </a:r>
            <a:endParaRPr lang="en-GB" dirty="0"/>
          </a:p>
          <a:p>
            <a:r>
              <a:rPr lang="en-US" dirty="0"/>
              <a:t>Development testing is the responsibility of the software development team. A separate team should be responsible for testing a system before it is released to customers. </a:t>
            </a:r>
            <a:endParaRPr lang="en-GB" dirty="0"/>
          </a:p>
          <a:p>
            <a:r>
              <a:rPr lang="en-US" dirty="0"/>
              <a:t>Development testing includes unit testing, in which you test individual objects and methods  component testing in which you test related groups of objects  and system testing, in which you test partial or complete systems.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19</a:t>
            </a:fld>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46093"/>
            <a:ext cx="8744367" cy="1835492"/>
          </a:xfrm>
          <a:prstGeom prst="rect">
            <a:avLst/>
          </a:prstGeom>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 where the system is tested during development to discover bugs and defects. </a:t>
            </a:r>
          </a:p>
          <a:p>
            <a:r>
              <a:rPr lang="en-US" dirty="0"/>
              <a:t>Release testing, where a separate testing team test a complete version of the system before it is released to users. </a:t>
            </a:r>
          </a:p>
          <a:p>
            <a:r>
              <a:rPr lang="en-US" dirty="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a:t>Development testing</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a:t>
            </a:fld>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normAutofit fontScale="92500" lnSpcReduction="20000"/>
          </a:bodyPr>
          <a:lstStyle/>
          <a:p>
            <a:r>
              <a:rPr lang="en-US" dirty="0"/>
              <a:t>Development testing includes all testing activities that are carried out by the team developing the system. </a:t>
            </a:r>
          </a:p>
          <a:p>
            <a:pPr lvl="1"/>
            <a:r>
              <a:rPr lang="en-US" dirty="0"/>
              <a:t>Unit testing, where individual program units or object classes are tested. Unit testing should focus on testing the functionality of objects or methods.</a:t>
            </a:r>
            <a:endParaRPr lang="en-GB" dirty="0"/>
          </a:p>
          <a:p>
            <a:pPr lvl="1"/>
            <a:r>
              <a:rPr lang="en-US" dirty="0"/>
              <a:t>Component testing, where several individual units are integrated to create composite components. Component testing should focus on testing component interfaces.</a:t>
            </a:r>
            <a:endParaRPr lang="en-GB" dirty="0"/>
          </a:p>
          <a:p>
            <a:pPr lvl="1"/>
            <a:r>
              <a:rPr lang="en-US" dirty="0"/>
              <a:t>System testing, where some or all of the components in a system are integrated and the system is tested as a whole. System testing should focus on testing component interactions.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idx="1"/>
          </p:nvPr>
        </p:nvSpPr>
        <p:spPr/>
        <p:txBody>
          <a:bodyPr>
            <a:normAutofit lnSpcReduction="10000"/>
          </a:bodyPr>
          <a:lstStyle/>
          <a:p>
            <a:r>
              <a:rPr lang="en-US" dirty="0"/>
              <a:t>Unit testing is the process of testing individual components in isolation.</a:t>
            </a:r>
          </a:p>
          <a:p>
            <a:r>
              <a:rPr lang="en-US" dirty="0"/>
              <a:t>It is a </a:t>
            </a:r>
            <a:r>
              <a:rPr lang="en-US" b="1" dirty="0"/>
              <a:t>defect testing </a:t>
            </a:r>
            <a:r>
              <a:rPr lang="en-US" dirty="0"/>
              <a:t>process.</a:t>
            </a:r>
          </a:p>
          <a:p>
            <a:r>
              <a:rPr lang="en-US" dirty="0"/>
              <a:t>Units may be:</a:t>
            </a:r>
          </a:p>
          <a:p>
            <a:pPr lvl="1"/>
            <a:r>
              <a:rPr lang="en-US" dirty="0"/>
              <a:t>Individual functions or methods within an object </a:t>
            </a:r>
          </a:p>
          <a:p>
            <a:pPr lvl="1"/>
            <a:r>
              <a:rPr lang="en-US" dirty="0"/>
              <a:t>Object classes with several attributes and 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object</a:t>
            </a:r>
            <a:r>
              <a:rPr lang="en-US" dirty="0"/>
              <a:t> </a:t>
            </a:r>
            <a:endParaRPr lang="en-GB" dirty="0"/>
          </a:p>
          <a:p>
            <a:pPr lvl="1"/>
            <a:r>
              <a:rPr lang="en-GB" dirty="0"/>
              <a:t>Setting and interrogating all object attributes</a:t>
            </a:r>
            <a:r>
              <a:rPr lang="en-US" dirty="0"/>
              <a:t> </a:t>
            </a:r>
            <a:endParaRPr lang="en-GB" dirty="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r>
              <a:rPr lang="en-GB" dirty="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normAutofit fontScale="92500" lnSpcReduction="20000"/>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p>
          <a:p>
            <a:pPr lvl="1"/>
            <a:r>
              <a:rPr lang="en-US" dirty="0"/>
              <a:t>Shutdown -&gt; Running-&gt; Shutdown</a:t>
            </a:r>
          </a:p>
          <a:p>
            <a:pPr lvl="1"/>
            <a:r>
              <a:rPr lang="en-US" dirty="0"/>
              <a:t>Configuring-&gt; Running-&gt; Testing -&gt; Transmitting -&gt; Running</a:t>
            </a:r>
          </a:p>
          <a:p>
            <a:pPr lvl="1"/>
            <a:r>
              <a:rPr lang="en-US" dirty="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Tree>
  </p:cSld>
  <p:clrMapOvr>
    <a:masterClrMapping/>
  </p:clrMapOvr>
  <p:transition spd="med">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1112</TotalTime>
  <Words>1033</Words>
  <Application>Microsoft Office PowerPoint</Application>
  <PresentationFormat>On-screen Show (4:3)</PresentationFormat>
  <Paragraphs>111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Corbel</vt:lpstr>
      <vt:lpstr>Parallax</vt:lpstr>
      <vt:lpstr>Chapter 8 – Software Testing</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General testing guidelines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FastPc</cp:lastModifiedBy>
  <cp:revision>31</cp:revision>
  <dcterms:created xsi:type="dcterms:W3CDTF">2010-01-14T08:17:23Z</dcterms:created>
  <dcterms:modified xsi:type="dcterms:W3CDTF">2022-04-14T04:21:55Z</dcterms:modified>
</cp:coreProperties>
</file>