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21" r:id="rId26"/>
  </p:sldIdLst>
  <p:sldSz cx="9144000" cy="6858000" type="screen4x3"/>
  <p:notesSz cx="6858000" cy="9766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87040" y="266688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191640" y="266688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3587040" y="440784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191640" y="440784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87040" y="266688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91640" y="266688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587040" y="440784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191640" y="4407840"/>
            <a:ext cx="248040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"/>
          <p:cNvGrpSpPr/>
          <p:nvPr/>
        </p:nvGrpSpPr>
        <p:grpSpPr>
          <a:xfrm>
            <a:off x="0" y="0"/>
            <a:ext cx="2131560" cy="6857640"/>
            <a:chOff x="0" y="0"/>
            <a:chExt cx="2131560" cy="6857640"/>
          </a:xfrm>
        </p:grpSpPr>
        <p:sp>
          <p:nvSpPr>
            <p:cNvPr id="22" name="CustomShape 2"/>
            <p:cNvSpPr/>
            <p:nvPr/>
          </p:nvSpPr>
          <p:spPr>
            <a:xfrm>
              <a:off x="0" y="0"/>
              <a:ext cx="1072800" cy="5290920"/>
            </a:xfrm>
            <a:custGeom>
              <a:avLst/>
              <a:gdLst/>
              <a:ahLst/>
              <a:cxnLst/>
              <a:rect l="l" t="t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0"/>
              <a:ext cx="758520" cy="4624200"/>
            </a:xfrm>
            <a:custGeom>
              <a:avLst/>
              <a:gdLst/>
              <a:ahLst/>
              <a:cxnLst/>
              <a:rect l="l" t="t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5662440"/>
              <a:ext cx="906120" cy="1195200"/>
            </a:xfrm>
            <a:custGeom>
              <a:avLst/>
              <a:gdLst/>
              <a:ahLst/>
              <a:cxnLst/>
              <a:rect l="l" t="t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5295960"/>
              <a:ext cx="1487160" cy="1561680"/>
            </a:xfrm>
            <a:custGeom>
              <a:avLst/>
              <a:gdLst/>
              <a:ahLst/>
              <a:cxnLst/>
              <a:rect l="l" t="t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5257800"/>
              <a:ext cx="2131560" cy="1599840"/>
            </a:xfrm>
            <a:custGeom>
              <a:avLst/>
              <a:gdLst/>
              <a:ahLst/>
              <a:cxnLst/>
              <a:rect l="l" t="t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5357880"/>
              <a:ext cx="1377720" cy="1499760"/>
            </a:xfrm>
            <a:custGeom>
              <a:avLst/>
              <a:gdLst/>
              <a:ahLst/>
              <a:cxnLst/>
              <a:rect l="l" t="t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203040" y="0"/>
            <a:ext cx="3778200" cy="6858000"/>
            <a:chOff x="203040" y="0"/>
            <a:chExt cx="3778200" cy="6858000"/>
          </a:xfrm>
        </p:grpSpPr>
        <p:sp>
          <p:nvSpPr>
            <p:cNvPr id="8" name="CustomShape 9"/>
            <p:cNvSpPr/>
            <p:nvPr/>
          </p:nvSpPr>
          <p:spPr>
            <a:xfrm>
              <a:off x="641520" y="0"/>
              <a:ext cx="1364760" cy="3971520"/>
            </a:xfrm>
            <a:custGeom>
              <a:avLst/>
              <a:gdLst/>
              <a:ahLst/>
              <a:cxnLst/>
              <a:rect l="l" t="t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203040" y="0"/>
              <a:ext cx="1336320" cy="3862080"/>
            </a:xfrm>
            <a:custGeom>
              <a:avLst/>
              <a:gdLst/>
              <a:ahLst/>
              <a:cxnLst/>
              <a:rect l="l" t="t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208080" y="3776760"/>
              <a:ext cx="1936440" cy="3080880"/>
            </a:xfrm>
            <a:custGeom>
              <a:avLst/>
              <a:gdLst/>
              <a:ahLst/>
              <a:cxnLst/>
              <a:rect l="l" t="t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46200" y="3886200"/>
              <a:ext cx="2373120" cy="2971440"/>
            </a:xfrm>
            <a:custGeom>
              <a:avLst/>
              <a:gdLst/>
              <a:ahLst/>
              <a:cxnLst/>
              <a:rect l="l" t="t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641520" y="3881520"/>
              <a:ext cx="3339720" cy="2976120"/>
            </a:xfrm>
            <a:custGeom>
              <a:avLst/>
              <a:gdLst/>
              <a:ahLst/>
              <a:cxnLst/>
              <a:rect l="l" t="t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203040" y="3772080"/>
              <a:ext cx="2660400" cy="3085920"/>
            </a:xfrm>
            <a:custGeom>
              <a:avLst/>
              <a:gdLst/>
              <a:ahLst/>
              <a:cxnLst/>
              <a:rect l="l" t="t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739520" y="914400"/>
            <a:ext cx="6946920" cy="34880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7325640" y="6117480"/>
            <a:ext cx="8571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05/12/2022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3623760" y="6117480"/>
            <a:ext cx="360900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8275320" y="6117480"/>
            <a:ext cx="4111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58EEB3-EA3A-450A-BA90-9D4161DAFE36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203040" y="3772080"/>
            <a:ext cx="361440" cy="90000"/>
          </a:xfrm>
          <a:custGeom>
            <a:avLst/>
            <a:gdLst/>
            <a:ahLst/>
            <a:cxnLst/>
            <a:rect l="l" t="t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560520" y="3867120"/>
            <a:ext cx="61560" cy="80640"/>
          </a:xfrm>
          <a:custGeom>
            <a:avLst/>
            <a:gdLst/>
            <a:ahLst/>
            <a:cxnLst/>
            <a:rect l="l" t="t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"/>
          <p:cNvGrpSpPr/>
          <p:nvPr/>
        </p:nvGrpSpPr>
        <p:grpSpPr>
          <a:xfrm>
            <a:off x="0" y="0"/>
            <a:ext cx="2131560" cy="6857640"/>
            <a:chOff x="0" y="0"/>
            <a:chExt cx="2131560" cy="6857640"/>
          </a:xfrm>
        </p:grpSpPr>
        <p:sp>
          <p:nvSpPr>
            <p:cNvPr id="58" name="CustomShape 2"/>
            <p:cNvSpPr/>
            <p:nvPr/>
          </p:nvSpPr>
          <p:spPr>
            <a:xfrm>
              <a:off x="0" y="0"/>
              <a:ext cx="1072800" cy="5290920"/>
            </a:xfrm>
            <a:custGeom>
              <a:avLst/>
              <a:gdLst/>
              <a:ahLst/>
              <a:cxnLst/>
              <a:rect l="l" t="t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3"/>
            <p:cNvSpPr/>
            <p:nvPr/>
          </p:nvSpPr>
          <p:spPr>
            <a:xfrm>
              <a:off x="0" y="0"/>
              <a:ext cx="758520" cy="4624200"/>
            </a:xfrm>
            <a:custGeom>
              <a:avLst/>
              <a:gdLst/>
              <a:ahLst/>
              <a:cxnLst/>
              <a:rect l="l" t="t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4"/>
            <p:cNvSpPr/>
            <p:nvPr/>
          </p:nvSpPr>
          <p:spPr>
            <a:xfrm>
              <a:off x="0" y="5662440"/>
              <a:ext cx="906120" cy="1195200"/>
            </a:xfrm>
            <a:custGeom>
              <a:avLst/>
              <a:gdLst/>
              <a:ahLst/>
              <a:cxnLst/>
              <a:rect l="l" t="t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"/>
            <p:cNvSpPr/>
            <p:nvPr/>
          </p:nvSpPr>
          <p:spPr>
            <a:xfrm>
              <a:off x="0" y="5295960"/>
              <a:ext cx="1487160" cy="1561680"/>
            </a:xfrm>
            <a:custGeom>
              <a:avLst/>
              <a:gdLst/>
              <a:ahLst/>
              <a:cxnLst/>
              <a:rect l="l" t="t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"/>
            <p:cNvSpPr/>
            <p:nvPr/>
          </p:nvSpPr>
          <p:spPr>
            <a:xfrm>
              <a:off x="0" y="5257800"/>
              <a:ext cx="2131560" cy="1599840"/>
            </a:xfrm>
            <a:custGeom>
              <a:avLst/>
              <a:gdLst/>
              <a:ahLst/>
              <a:cxnLst/>
              <a:rect l="l" t="t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7"/>
            <p:cNvSpPr/>
            <p:nvPr/>
          </p:nvSpPr>
          <p:spPr>
            <a:xfrm>
              <a:off x="0" y="5357880"/>
              <a:ext cx="1377720" cy="1499760"/>
            </a:xfrm>
            <a:custGeom>
              <a:avLst/>
              <a:gdLst/>
              <a:ahLst/>
              <a:cxnLst/>
              <a:rect l="l" t="t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" name="PlaceHolder 8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Click to edit Master title style</a:t>
            </a:r>
          </a:p>
        </p:txBody>
      </p:sp>
      <p:sp>
        <p:nvSpPr>
          <p:cNvPr id="65" name="PlaceHolder 9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rbel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orbel"/>
              </a:rPr>
              <a:t>Fifth level</a:t>
            </a:r>
          </a:p>
        </p:txBody>
      </p:sp>
      <p:sp>
        <p:nvSpPr>
          <p:cNvPr id="66" name="PlaceHolder 10"/>
          <p:cNvSpPr>
            <a:spLocks noGrp="1"/>
          </p:cNvSpPr>
          <p:nvPr>
            <p:ph type="dt"/>
          </p:nvPr>
        </p:nvSpPr>
        <p:spPr>
          <a:xfrm>
            <a:off x="7344360" y="6108120"/>
            <a:ext cx="8571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10/12/2014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7" name="PlaceHolder 11"/>
          <p:cNvSpPr>
            <a:spLocks noGrp="1"/>
          </p:cNvSpPr>
          <p:nvPr>
            <p:ph type="ftr"/>
          </p:nvPr>
        </p:nvSpPr>
        <p:spPr>
          <a:xfrm>
            <a:off x="1972800" y="6108120"/>
            <a:ext cx="53143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8" name="PlaceHolder 12"/>
          <p:cNvSpPr>
            <a:spLocks noGrp="1"/>
          </p:cNvSpPr>
          <p:nvPr>
            <p:ph type="sldNum"/>
          </p:nvPr>
        </p:nvSpPr>
        <p:spPr>
          <a:xfrm>
            <a:off x="8259120" y="6108120"/>
            <a:ext cx="4273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292FEE-492B-444A-906E-DB7CD5366B3F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739520" y="914400"/>
            <a:ext cx="6946920" cy="3488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orbel"/>
              </a:rPr>
              <a:t>Chapter 24 - Quality Management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924280" y="4402800"/>
            <a:ext cx="5762160" cy="136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623760" y="6117480"/>
            <a:ext cx="3609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8275320" y="6117480"/>
            <a:ext cx="411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3C568A-D560-4E3E-8B98-B47E4D7D610F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Software quality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Quality, simplistically, means that a product should meet its specification.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This is problematical for software systems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There is a tension between customer quality requirements (efficiency, reliability, etc.) and developer quality requirements (maintainability, reusability, etc.);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Some quality requirements are difficult to specify in an unambiguous way;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Software specifications are usually incomplete and often inconsistent.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focus may be ‘fitness for purpose’ rather than specification conformance.</a:t>
            </a:r>
          </a:p>
        </p:txBody>
      </p:sp>
      <p:sp>
        <p:nvSpPr>
          <p:cNvPr id="142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CAF81B-30A5-4CCF-B2EE-1E489B476A8F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Software fitness for purpose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Has the software been properly tested?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Is the software sufficiently dependable to be put into use?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Is the performance of the software acceptable for normal use?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Is the software usable?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Is the software well-structured and understandable?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Have programming and documentation standards been followed in the development process?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701DBA-A713-43A7-AD69-B8D0567048D5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Non-functional characteristics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subjective quality of a software system is largely based on its non-functional characteristics.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This reflects practical user experience – if the software’s functionality is not what is expected, then users will often just work around this and find other ways to do what they want to do.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However, if the software is unreliable or too slow, then it is practically impossible for them to achieve their goals.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6D3AD82-0DE6-4D74-B6DB-31105F24EAF7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12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Software quality attributes</a:t>
            </a:r>
          </a:p>
        </p:txBody>
      </p:sp>
      <p:graphicFrame>
        <p:nvGraphicFramePr>
          <p:cNvPr id="153" name="Table 2"/>
          <p:cNvGraphicFramePr/>
          <p:nvPr/>
        </p:nvGraphicFramePr>
        <p:xfrm>
          <a:off x="457200" y="2283120"/>
          <a:ext cx="8229600" cy="1854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Safety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2520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Understandability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2520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Portability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25200">
                      <a:solidFill>
                        <a:srgbClr val="30ACE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Security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25200" cap="flat" cmpd="sng" algn="ctr">
                      <a:solidFill>
                        <a:srgbClr val="30A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30ACEC"/>
                      </a:solidFill>
                    </a:lnB>
                    <a:solidFill>
                      <a:srgbClr val="30ACE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Testability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25200" cap="flat" cmpd="sng" algn="ctr">
                      <a:solidFill>
                        <a:srgbClr val="30A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30ACEC"/>
                      </a:solidFill>
                    </a:lnB>
                    <a:solidFill>
                      <a:srgbClr val="30ACE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25200" cap="flat" cmpd="sng" algn="ctr">
                      <a:solidFill>
                        <a:srgbClr val="30A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30ACEC"/>
                      </a:solidFill>
                    </a:lnB>
                    <a:solidFill>
                      <a:srgbClr val="30ACE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Reliability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Adaptability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Reusability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Resilience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solidFill>
                      <a:srgbClr val="30ACE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Modularity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solidFill>
                      <a:srgbClr val="30ACE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Efficiency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solidFill>
                      <a:srgbClr val="30ACE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Robustness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Complexity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Learnability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30ACEC"/>
                      </a:solidFill>
                    </a:lnL>
                    <a:lnR w="12240">
                      <a:solidFill>
                        <a:srgbClr val="30ACEC"/>
                      </a:solidFill>
                    </a:lnR>
                    <a:lnT w="12240">
                      <a:solidFill>
                        <a:srgbClr val="30ACEC"/>
                      </a:solidFill>
                    </a:lnT>
                    <a:lnB w="12240">
                      <a:solidFill>
                        <a:srgbClr val="30ACE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362536-E4CD-4C5E-A9F9-C99ECB020B4E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Quality conflicts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It is not possible for any system to be optimized for all of these attributes – for example, improving robustness may lead to loss of performance.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quality plan should therefore define the most important quality attributes for the software that is being developed.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plan should also include a definition of the quality assessment process, an agreed way of assessing whether some quality, such as maintainability or robustness, is present in the product. </a:t>
            </a:r>
          </a:p>
        </p:txBody>
      </p:sp>
      <p:sp>
        <p:nvSpPr>
          <p:cNvPr id="158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15218B-B42B-40EE-8A36-38DD91E4025B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Process and product quality</a:t>
            </a:r>
          </a:p>
        </p:txBody>
      </p:sp>
      <p:sp>
        <p:nvSpPr>
          <p:cNvPr id="161" name="TextShape 2"/>
          <p:cNvSpPr txBox="1"/>
          <p:nvPr/>
        </p:nvSpPr>
        <p:spPr>
          <a:xfrm>
            <a:off x="1043640" y="176256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quality of a developed product is influenced by the quality of the production process.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B114C2-5690-486D-806F-987690F02D3C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4" name="CustomShape 5"/>
          <p:cNvSpPr/>
          <p:nvPr/>
        </p:nvSpPr>
        <p:spPr>
          <a:xfrm rot="10800000" flipV="1">
            <a:off x="6732360" y="4076280"/>
            <a:ext cx="362844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Corbel"/>
              </a:rPr>
              <a:t>Process-based quality 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65" name="Picture 9"/>
          <p:cNvPicPr/>
          <p:nvPr/>
        </p:nvPicPr>
        <p:blipFill>
          <a:blip r:embed="rId2"/>
          <a:stretch/>
        </p:blipFill>
        <p:spPr>
          <a:xfrm>
            <a:off x="382680" y="3865680"/>
            <a:ext cx="8287920" cy="24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Quality culture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Quality managers should aim to develop a ‘quality culture’ where everyone responsible for software development is committed to achieving a high level of product quality.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They should encourage teams to take responsibility for the quality of their work and to develop new approaches to quality improvement.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They should support people who are interested in the intangible aspects of quality and encourage professional behavior in all team members.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1603DA-7D9D-4F01-A838-2515CB34E92D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16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67640" y="2349000"/>
            <a:ext cx="8208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Software standards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A2F4E9-1887-4D0E-A3C2-F6A5CB7740F8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17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Software standards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Standards define the required attributes of a product or process. They play an important role in quality management.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Standards may be international, national, organizational or project standards.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1F6292-FF4E-4B91-A480-E4D76F4DB659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18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Importance of standards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Encapsulation of best practice- avoids repetition of past mistakes.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They are a framework for defining what quality means in a particular setting i.e. that organization’s view of quality.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They provide continuity - new staff can understand the organisation by understanding the standards that are used.</a:t>
            </a:r>
          </a:p>
        </p:txBody>
      </p:sp>
      <p:sp>
        <p:nvSpPr>
          <p:cNvPr id="179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E0089A-6FE0-403F-9A60-97339E458318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Topics covered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Software quality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Software standards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Reviews 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and inspections</a:t>
            </a:r>
            <a:endParaRPr lang="en-US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5C952D-F47F-43A3-91FE-EC0FB1971ADC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Product and process standards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orbel"/>
              </a:rPr>
              <a:t>Product standards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 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Apply to the software product being developed. They include document standards, such as the structure of requirements documents, documentation standards, such as a standard comment header for an object class definition, and coding standards, which define how a programming language should be used.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orbel"/>
              </a:rPr>
              <a:t>Process standards</a:t>
            </a: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 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These define the processes that should be followed during software development. Process standards may include definitions of specification, design and validation processes, process support tools and a description of the documents that should be written during these processes.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D7E6EF-AAB3-4F8D-A0EF-F099C79620DC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20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Product and process standards </a:t>
            </a:r>
          </a:p>
        </p:txBody>
      </p:sp>
      <p:graphicFrame>
        <p:nvGraphicFramePr>
          <p:cNvPr id="186" name="Table 2"/>
          <p:cNvGraphicFramePr/>
          <p:nvPr/>
        </p:nvGraphicFramePr>
        <p:xfrm>
          <a:off x="457200" y="1972440"/>
          <a:ext cx="8229600" cy="27927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Product standards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0ACE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Process standards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0A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Design review form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2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Design review conduct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Requirements document 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structure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Submission of new code for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system building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Method header format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2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Version release process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Java programming style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Project plan approval process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Project plan format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2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Change control process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Change request form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300"/>
                        </a:spcAft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Test recording process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7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883BA6-3146-4F92-B028-61902B678185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21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Problems with standards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They may not be seen as relevant and up-to-date by software engineers.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They often involve too much bureaucratic form filling.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If they are unsupported by software tools, tedious form filling work is often involved to maintain the documentation associated with the standards.</a:t>
            </a:r>
          </a:p>
        </p:txBody>
      </p:sp>
      <p:sp>
        <p:nvSpPr>
          <p:cNvPr id="191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92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7CE935-BD01-4120-ABA4-7F5D45E9453C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22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Standards development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Should involve practitioners in development so that they understand the rationale  underlying a standard.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Review standards and their usage regularly. 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E8C80A-1739-4C48-BC73-A94ACEE331B4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Key points</a:t>
            </a:r>
          </a:p>
        </p:txBody>
      </p:sp>
      <p:sp>
        <p:nvSpPr>
          <p:cNvPr id="395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Software quality management is concerned with ensuring that software has a low number of defects and that it reaches the required standards of maintainability, reliability, portability etc.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Software standards are important for quality assurance as they represent an identification of ‘best practice’.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orbel"/>
              </a:rPr>
              <a:t>When developing software, standards provide a solid foundation for building good quality software.</a:t>
            </a: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7" name="TextShape 4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98" name="TextShape 5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C8256C-4696-45D3-A9BB-781964AC7FA2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24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Software quality management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Concerned with ensuring that the required level of quality is achieved in a software product.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Its practices may include: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Establishing processes and standards that will lead to high-quality software. 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Application of specific quality processes and checking that these planned processes have been followed. 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Establishing a quality plan for a project that should set out the quality goals and define what processes and standards are to be used. </a:t>
            </a:r>
          </a:p>
        </p:txBody>
      </p:sp>
      <p:sp>
        <p:nvSpPr>
          <p:cNvPr id="115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5834ED-FFB0-48D6-8B56-633475899782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Quality management activities</a:t>
            </a:r>
          </a:p>
        </p:txBody>
      </p:sp>
      <p:sp>
        <p:nvSpPr>
          <p:cNvPr id="118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Quality management provides an independent check on the software development process.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quality management process checks the project deliverables to ensure that they are consistent with organizational standards and goals 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quality team should be independent from the development team so that they can take an objective view of the software. </a:t>
            </a:r>
          </a:p>
        </p:txBody>
      </p:sp>
      <p:sp>
        <p:nvSpPr>
          <p:cNvPr id="119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EBE711-F17F-4A92-B9B3-340756B34CDD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Quality management and software development </a:t>
            </a:r>
          </a:p>
        </p:txBody>
      </p:sp>
      <p:pic>
        <p:nvPicPr>
          <p:cNvPr id="122" name="Content Placeholder 3"/>
          <p:cNvPicPr/>
          <p:nvPr/>
        </p:nvPicPr>
        <p:blipFill>
          <a:blip r:embed="rId2"/>
          <a:srcRect t="-29270" b="-29270"/>
          <a:stretch/>
        </p:blipFill>
        <p:spPr>
          <a:xfrm>
            <a:off x="777600" y="1600200"/>
            <a:ext cx="7345080" cy="403920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10E7F5-972F-45C1-8599-64D29E4F83B8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Quality planning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A quality plan sets out the desired product qualities and how these are assessed and defines the most significant quality attributes.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The quality plan should define the quality assessment process.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It should set out which organisational standards should be applied and, where necessary, define new standards to be used.</a:t>
            </a:r>
          </a:p>
        </p:txBody>
      </p:sp>
      <p:sp>
        <p:nvSpPr>
          <p:cNvPr id="127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6131758-B833-4439-B8CD-E0E6052944D5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Quality plans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Quality plan structure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Product introduction;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Product plans;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Process descriptions;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Quality goals;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Risks and risk management.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Quality plans should be short, succinct documents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orbel"/>
              </a:rPr>
              <a:t>If they are too long, no-one will read them.</a:t>
            </a:r>
          </a:p>
        </p:txBody>
      </p:sp>
      <p:sp>
        <p:nvSpPr>
          <p:cNvPr id="131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549825-805C-4956-BE8C-BE980AD9F269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Scope of quality management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Quality management is particularly important for large, complex systems. The quality documentation is a record of progress and supports continuity of development as the development team changes.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For smaller systems, quality management needs less documentation and should focus on establishing a quality culture.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orbel"/>
              </a:rPr>
              <a:t>Techniques have to evolve when agile development is used.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F035C4-357F-4BB4-9C2D-43374A1FB6AE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67640" y="2349000"/>
            <a:ext cx="8208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orbel"/>
              </a:rPr>
              <a:t>Software quality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1972800" y="6108120"/>
            <a:ext cx="53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orbel"/>
              </a:rPr>
              <a:t>Chapter 24 Quality management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259120" y="6108120"/>
            <a:ext cx="427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657228-D7F0-49D0-AD99-B6B62ECD1244}" type="slidenum">
              <a:rPr lang="en-US" sz="1000" b="0" strike="noStrike" spc="-1">
                <a:solidFill>
                  <a:srgbClr val="000000"/>
                </a:solidFill>
                <a:latin typeface="Corbel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888</TotalTime>
  <Pages>55</Pages>
  <Words>1219</Words>
  <Application>Microsoft Office PowerPoint</Application>
  <PresentationFormat>On-screen Show (4:3)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Corbel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Management</dc:title>
  <dc:subject/>
  <dc:creator>FastPc</dc:creator>
  <dc:description/>
  <cp:lastModifiedBy>FastPc</cp:lastModifiedBy>
  <cp:revision>65</cp:revision>
  <cp:lastPrinted>2010-02-15T15:10:11Z</cp:lastPrinted>
  <dcterms:created xsi:type="dcterms:W3CDTF">2010-02-15T15:08:46Z</dcterms:created>
  <dcterms:modified xsi:type="dcterms:W3CDTF">2022-05-16T06:44:17Z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68</vt:i4>
  </property>
</Properties>
</file>