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351" r:id="rId11"/>
    <p:sldId id="285" r:id="rId12"/>
    <p:sldId id="258" r:id="rId13"/>
    <p:sldId id="288" r:id="rId14"/>
    <p:sldId id="320" r:id="rId15"/>
    <p:sldId id="289" r:id="rId16"/>
    <p:sldId id="322" r:id="rId17"/>
    <p:sldId id="259" r:id="rId18"/>
    <p:sldId id="346" r:id="rId19"/>
    <p:sldId id="347" r:id="rId20"/>
    <p:sldId id="334" r:id="rId21"/>
    <p:sldId id="272" r:id="rId22"/>
    <p:sldId id="260" r:id="rId23"/>
    <p:sldId id="291" r:id="rId24"/>
    <p:sldId id="293" r:id="rId25"/>
    <p:sldId id="261" r:id="rId26"/>
    <p:sldId id="323" r:id="rId27"/>
    <p:sldId id="348" r:id="rId28"/>
    <p:sldId id="299" r:id="rId29"/>
    <p:sldId id="262" r:id="rId30"/>
    <p:sldId id="301" r:id="rId31"/>
    <p:sldId id="263" r:id="rId32"/>
    <p:sldId id="303" r:id="rId33"/>
    <p:sldId id="264" r:id="rId34"/>
    <p:sldId id="337" r:id="rId35"/>
    <p:sldId id="273" r:id="rId36"/>
    <p:sldId id="325" r:id="rId37"/>
    <p:sldId id="349" r:id="rId38"/>
    <p:sldId id="312" r:id="rId39"/>
    <p:sldId id="313" r:id="rId40"/>
    <p:sldId id="265" r:id="rId41"/>
    <p:sldId id="328" r:id="rId42"/>
    <p:sldId id="316" r:id="rId43"/>
    <p:sldId id="305" r:id="rId44"/>
    <p:sldId id="329" r:id="rId45"/>
    <p:sldId id="266" r:id="rId46"/>
    <p:sldId id="307" r:id="rId47"/>
    <p:sldId id="326" r:id="rId48"/>
    <p:sldId id="335" r:id="rId49"/>
    <p:sldId id="336" r:id="rId50"/>
    <p:sldId id="280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06" autoAdjust="0"/>
  </p:normalViewPr>
  <p:slideViewPr>
    <p:cSldViewPr snapToGrid="0" snapToObjects="1">
      <p:cViewPr varScale="1">
        <p:scale>
          <a:sx n="74" d="100"/>
          <a:sy n="74" d="100"/>
        </p:scale>
        <p:origin x="110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2/8/2022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D5A050-7306-7B4E-867E-A3663FBCD5C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3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033C-A181-4098-AB16-AFC775F73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2DBAA-A790-4C18-8ECA-674761C44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B44A2-C9B2-407C-9499-090B806F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2BFE8-9136-4B88-B2F5-EDFD29CA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540BB-AE84-4349-ACF8-FC2E3968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44954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E43B-40F7-4DED-BC31-6E7FB9431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E866F-6764-4555-BE2C-502096AE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2336-825E-45B5-B360-0C45C06B9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5ADCA-0EDF-4E3C-8B42-E8FFB37C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7493A-5AA2-473F-B984-22CFD394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2034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AA15A-03AF-4A91-907E-F9C63A0CF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09DF1-73C0-41F1-881C-DE7840A33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C6ECC-6AF3-4FB8-B18B-58BF3656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A5B96-3F1B-4DB3-AA18-5185B8F7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0670D-773E-4365-B656-6A0752E0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4622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DD37-9AA4-4F61-BADA-593A9342F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2BAF-728F-4D34-A8F2-54AD6E043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42B27-3E57-4282-A29B-0E3E2FD5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7D08-EECC-4E60-8A74-41E03D63A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81C41-DCEC-4F0A-883E-90A4AD43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85069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FEE2-CB9B-4254-9746-69755AAE8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FBB28-F7FC-4A22-8998-B649620F2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C699F-A4E4-495B-AB68-2A7E4B7F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CB147-84CE-46EF-8FC7-978D351AB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D90B9-FCFF-4A35-AE19-ED71492D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02189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90B5-70E1-4E40-8DA3-6CA6AB10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372F0-EBEE-489D-9EE1-3F0488BE3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71F1A-1FE9-4222-B263-BD1051272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9DC36-1E7A-4092-85B7-902C2A30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A8DA9-12F7-4A2E-8C68-1FED6A6D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3C235-64C9-4F03-BDE9-D75A0FEF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79299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BBF2-C5F3-4071-9035-C2ECF7D43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0C1A9-A396-478D-8C58-8D319F8F0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93746-E0B3-4586-A6E5-A26644515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6412D6-3016-4B14-A415-74BE25B46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96AEA-C0C4-4C30-A56E-FC9B4A4D0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FD5C9-4A00-4B00-BB4C-6BA696C3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E43AE1-44C4-42CA-8496-D3A13A092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FCC2D-DA62-44BF-9ECD-FE9BE05F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29803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6DC7D-07A2-4CF4-938A-A20D6DC7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DE122F-907A-4A7D-A3B7-91C1E1BC3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D7501-4B5D-444C-B463-005E2CFB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7ED49-2133-4080-B93B-BF0A0869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01705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73678-2742-40FC-8348-5F046882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2CDAC8-19BA-4858-AD7F-D844C157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67A6F-6026-4756-A734-482F5693D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49299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09EE-7F6B-48A0-99E2-B76F2C1C3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37125-9EDD-4FD0-904D-1DBAAFA6E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9BDFD-8091-4E9F-B5F8-5A196F408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C6F19-A4E5-4E48-AA7D-3DAD72EDB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99328-D0E5-49E2-A649-16DC7F05D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40C07-609C-436E-9AF7-369CC0BF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8722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D4CA-7016-44C5-826F-01CBAD7C6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7F0BA-296D-459B-8B97-F6A9A1D95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E864F-B865-46D3-83FD-A5179CF77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91AE5-11E3-4A5D-ABA2-C6511680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B8116-F965-433C-9F3E-FFB27744F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F3142-5DFB-4E9D-8084-8A428C6C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93455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BCA48-8110-4BC4-962F-CC9F0D60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6B2BD-2166-46A7-97C4-9E8D407CE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D2685-18C3-4F91-943C-7E80EB8DF5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7E55D-7A5F-4740-A3CB-8F4944371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2BBF2-F9CB-4789-B92C-9097398D1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2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 spd="med">
    <p:wipe dir="r"/>
  </p:transition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4501-694B-4226-BD46-1F1A2F8C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 phases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1B26-302C-4E25-AED5-049385F5F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0" lvl="1" indent="-342900">
              <a:buFont typeface="+mj-lt"/>
              <a:buAutoNum type="arabicPeriod"/>
            </a:pPr>
            <a:r>
              <a:rPr lang="en-GB" b="1" dirty="0"/>
              <a:t>Requirements analysis and definition</a:t>
            </a:r>
          </a:p>
          <a:p>
            <a:pPr marL="342900" lvl="1" indent="0">
              <a:buNone/>
            </a:pPr>
            <a:r>
              <a:rPr lang="en-GB" b="1" dirty="0"/>
              <a:t>	</a:t>
            </a:r>
            <a:r>
              <a:rPr lang="en-GB" dirty="0"/>
              <a:t>System’s services, goals and constraints are established by consultation	 	with system users. </a:t>
            </a:r>
          </a:p>
          <a:p>
            <a:pPr marL="685800" lvl="1" indent="-342900">
              <a:buAutoNum type="arabicPeriod" startAt="2"/>
            </a:pPr>
            <a:r>
              <a:rPr lang="en-GB" b="1" dirty="0"/>
              <a:t>System and software design</a:t>
            </a:r>
          </a:p>
          <a:p>
            <a:pPr marL="342900" lvl="1" indent="0">
              <a:buNone/>
            </a:pPr>
            <a:r>
              <a:rPr lang="en-GB" b="1" dirty="0"/>
              <a:t>	</a:t>
            </a:r>
            <a:r>
              <a:rPr lang="en-GB" dirty="0"/>
              <a:t>Overall system architecture and fundamental software system abstractions 	and their relationships are described.</a:t>
            </a:r>
          </a:p>
          <a:p>
            <a:pPr marL="685800" lvl="1" indent="-342900">
              <a:buAutoNum type="arabicPeriod" startAt="3"/>
            </a:pPr>
            <a:r>
              <a:rPr lang="en-GB" b="1" dirty="0"/>
              <a:t>Implementation and unit testing</a:t>
            </a:r>
          </a:p>
          <a:p>
            <a:pPr marL="342900" lvl="1" indent="0">
              <a:buNone/>
            </a:pPr>
            <a:r>
              <a:rPr lang="en-GB" b="1" dirty="0"/>
              <a:t>	</a:t>
            </a:r>
            <a:r>
              <a:rPr lang="en-GB" dirty="0"/>
              <a:t>Software design is realized as a set of programs and it’s verified that 	each unit meets its specification.</a:t>
            </a:r>
          </a:p>
          <a:p>
            <a:pPr marL="685800" lvl="1" indent="-342900">
              <a:buAutoNum type="arabicPeriod" startAt="4"/>
            </a:pPr>
            <a:r>
              <a:rPr lang="en-GB" b="1" dirty="0"/>
              <a:t>Integration and system testing</a:t>
            </a:r>
          </a:p>
          <a:p>
            <a:pPr marL="342900" lvl="1" indent="0">
              <a:buNone/>
            </a:pPr>
            <a:r>
              <a:rPr lang="en-GB" b="1" dirty="0"/>
              <a:t>	</a:t>
            </a:r>
            <a:r>
              <a:rPr lang="en-GB" dirty="0"/>
              <a:t>The individual program units are integrated and tested as a complete 	system to ensure that software requirements have been met.</a:t>
            </a:r>
          </a:p>
          <a:p>
            <a:pPr marL="685800" lvl="1" indent="-342900">
              <a:buAutoNum type="arabicPeriod" startAt="5"/>
            </a:pPr>
            <a:r>
              <a:rPr lang="en-GB" b="1" dirty="0"/>
              <a:t>Operation and maintenance</a:t>
            </a:r>
          </a:p>
          <a:p>
            <a:pPr marL="342900" lvl="1" indent="0">
              <a:buNone/>
            </a:pPr>
            <a:r>
              <a:rPr lang="en-GB" b="1" dirty="0"/>
              <a:t>	</a:t>
            </a:r>
            <a:r>
              <a:rPr lang="en-GB" dirty="0"/>
              <a:t>System is installed for practical use and maintenance involves correction of 	errors and improving the implementation of system’s services.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421ED-5DF9-46E3-8977-D5005EF6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4ACA0-AEA7-4069-B182-63A7C1FF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85622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/>
              <a:t>Few business systems have stable requirements.</a:t>
            </a:r>
          </a:p>
          <a:p>
            <a:r>
              <a:rPr lang="en-GB" dirty="0"/>
              <a:t>The waterfall model is mostly used for large systems engineering projects where a system is developed at several sites. Other possible use is for embedded systems and safety-critical systems.</a:t>
            </a:r>
          </a:p>
          <a:p>
            <a:pPr lvl="1"/>
            <a:r>
              <a:rPr lang="en-GB" dirty="0"/>
              <a:t>In those circumstances, the plan-driven nature of the waterfall model helps coordinate the work.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cost of accommodating changing customer requirements is reduced. </a:t>
            </a:r>
          </a:p>
          <a:p>
            <a:pPr lvl="1"/>
            <a:r>
              <a:rPr lang="en-GB" dirty="0"/>
              <a:t>The amount of analysis and documentation that has to be redone is much less than is required with the waterfall model.</a:t>
            </a:r>
          </a:p>
          <a:p>
            <a:r>
              <a:rPr lang="en-GB" dirty="0"/>
              <a:t>It is easier to get customer feedback on the development work that has been done. </a:t>
            </a:r>
          </a:p>
          <a:p>
            <a:pPr lvl="1"/>
            <a:r>
              <a:rPr lang="en-GB" dirty="0"/>
              <a:t>Customers can comment on demonstrations of the software and see how much has been implemented. </a:t>
            </a:r>
          </a:p>
          <a:p>
            <a:r>
              <a:rPr lang="en-GB" dirty="0"/>
              <a:t>More rapid delivery and deployment of useful software to the customer is possible. </a:t>
            </a:r>
          </a:p>
          <a:p>
            <a:pPr lvl="1"/>
            <a:r>
              <a:rPr lang="en-GB" dirty="0"/>
              <a:t>Customers are able to use and gain value from the software earlier than is possible with a waterfall process.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is not visible. </a:t>
            </a:r>
          </a:p>
          <a:p>
            <a:pPr lvl="1"/>
            <a:r>
              <a:rPr lang="en-GB" dirty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/>
              <a:t>System structure tends to degrade as new increments are added</a:t>
            </a:r>
            <a:r>
              <a:rPr lang="en-GB" i="1" dirty="0"/>
              <a:t>. 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and configuration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software reuse where systems are integrated from existing components or application systems (sometimes called COTS -Commercial-off-the-shelf) systems).</a:t>
            </a:r>
          </a:p>
          <a:p>
            <a:r>
              <a:rPr lang="en-GB" dirty="0"/>
              <a:t>Reused elements may be configured to adapt their behaviour and functionality to a user’s requirements</a:t>
            </a:r>
          </a:p>
          <a:p>
            <a:r>
              <a:rPr lang="en-GB" dirty="0"/>
              <a:t>Reuse is now the standard approach for building many types of business system</a:t>
            </a:r>
          </a:p>
          <a:p>
            <a:pPr marL="342900" lvl="1" indent="0">
              <a:buNone/>
            </a:pP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reusable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specification</a:t>
            </a:r>
          </a:p>
          <a:p>
            <a:r>
              <a:rPr lang="en-US" dirty="0"/>
              <a:t>Software discovery and evaluation</a:t>
            </a:r>
          </a:p>
          <a:p>
            <a:r>
              <a:rPr lang="en-US" dirty="0"/>
              <a:t>Requirements refinement</a:t>
            </a:r>
          </a:p>
          <a:p>
            <a:r>
              <a:rPr lang="en-US" dirty="0"/>
              <a:t>Application system configuration</a:t>
            </a:r>
          </a:p>
          <a:p>
            <a:r>
              <a:rPr lang="en-US" dirty="0"/>
              <a:t>Component adaptation and 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costs and risks as less software is developed from scratch</a:t>
            </a:r>
          </a:p>
          <a:p>
            <a:r>
              <a:rPr lang="en-US" dirty="0"/>
              <a:t>Faster delivery and deployment of system</a:t>
            </a:r>
          </a:p>
          <a:p>
            <a:r>
              <a:rPr lang="en-US" dirty="0"/>
              <a:t>But requirements compromises are inevitable so system may not meet real needs of users</a:t>
            </a:r>
          </a:p>
          <a:p>
            <a:r>
              <a:rPr lang="en-US" dirty="0"/>
              <a:t>Loss of control over evolution of reused system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 models</a:t>
            </a:r>
          </a:p>
          <a:p>
            <a:r>
              <a:rPr lang="en-GB" dirty="0"/>
              <a:t>Process activities</a:t>
            </a:r>
          </a:p>
          <a:p>
            <a:r>
              <a:rPr lang="en-GB" dirty="0"/>
              <a:t>Coping with change</a:t>
            </a:r>
          </a:p>
          <a:p>
            <a:r>
              <a:rPr lang="en-GB" dirty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/>
              <a:t>The four basic process activities of specification, development, validation and evolution are organized differently in different development processes. </a:t>
            </a:r>
          </a:p>
          <a:p>
            <a:r>
              <a:rPr lang="en-GB" dirty="0"/>
              <a:t>For example, in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requirements engineering process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specification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/>
              <a:t>The process of establishing what services are required and the constraints on the system’s operation and development.</a:t>
            </a:r>
          </a:p>
          <a:p>
            <a:r>
              <a:rPr lang="en-GB" dirty="0"/>
              <a:t>Requirements engineering process</a:t>
            </a:r>
          </a:p>
          <a:p>
            <a:pPr lvl="1"/>
            <a:r>
              <a:rPr lang="en-GB" dirty="0"/>
              <a:t>Requirements elicitation and analysis</a:t>
            </a:r>
          </a:p>
          <a:p>
            <a:pPr lvl="2"/>
            <a:r>
              <a:rPr lang="en-GB" dirty="0"/>
              <a:t>What do the system stakeholders require or expect from the system?</a:t>
            </a:r>
          </a:p>
          <a:p>
            <a:pPr lvl="1"/>
            <a:r>
              <a:rPr lang="en-GB" dirty="0"/>
              <a:t>Requirements specification	</a:t>
            </a:r>
          </a:p>
          <a:p>
            <a:pPr lvl="2"/>
            <a:r>
              <a:rPr lang="en-GB" dirty="0"/>
              <a:t>Defining the requirements in detail</a:t>
            </a:r>
          </a:p>
          <a:p>
            <a:pPr lvl="1"/>
            <a:r>
              <a:rPr lang="en-GB" dirty="0"/>
              <a:t>Requirements validation</a:t>
            </a:r>
          </a:p>
          <a:p>
            <a:pPr lvl="2"/>
            <a:r>
              <a:rPr lang="en-GB" dirty="0"/>
              <a:t>Checking the validity of the requirements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process of converting the system specification into an executable system.</a:t>
            </a:r>
          </a:p>
          <a:p>
            <a:r>
              <a:rPr lang="en-GB"/>
              <a:t>Software design</a:t>
            </a:r>
          </a:p>
          <a:p>
            <a:pPr lvl="1"/>
            <a:r>
              <a:rPr lang="en-GB"/>
              <a:t>Design a software structure that realises the specification;</a:t>
            </a:r>
          </a:p>
          <a:p>
            <a:r>
              <a:rPr lang="en-GB"/>
              <a:t>Implementation</a:t>
            </a:r>
          </a:p>
          <a:p>
            <a:pPr lvl="1"/>
            <a:r>
              <a:rPr lang="en-GB"/>
              <a:t>Translate this structure into an executable program;</a:t>
            </a:r>
          </a:p>
          <a:p>
            <a:r>
              <a:rPr lang="en-GB"/>
              <a:t>The activities of design and implementation are closely related and may be inter-leaved.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general model of the design process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Architectural design,</a:t>
            </a:r>
            <a:r>
              <a:rPr lang="en-GB" dirty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</a:p>
          <a:p>
            <a:r>
              <a:rPr lang="en-GB" i="1" dirty="0"/>
              <a:t>Interface design,</a:t>
            </a:r>
            <a:r>
              <a:rPr lang="en-GB" dirty="0"/>
              <a:t> where you define the interfaces between system components. </a:t>
            </a:r>
          </a:p>
          <a:p>
            <a:r>
              <a:rPr lang="en-GB" i="1" dirty="0"/>
              <a:t>Component selection and design, </a:t>
            </a:r>
            <a:r>
              <a:rPr lang="en-GB" dirty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is implemented either by developing a program or programs or by configuring an application system.</a:t>
            </a:r>
          </a:p>
          <a:p>
            <a:r>
              <a:rPr lang="en-US" dirty="0"/>
              <a:t>Design and implementation are interleaved activities for most types of software system.</a:t>
            </a:r>
          </a:p>
          <a:p>
            <a:r>
              <a:rPr lang="en-US" dirty="0"/>
              <a:t>Programming is an individual activity with no standard process.</a:t>
            </a:r>
          </a:p>
          <a:p>
            <a:r>
              <a:rPr lang="en-US" dirty="0"/>
              <a:t>Debugging is the activity of finding program faults and correcting these faults.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validation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/>
              <a:t>Involves checking and review processes and system testing.</a:t>
            </a:r>
          </a:p>
          <a:p>
            <a:r>
              <a:rPr lang="en-GB" dirty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/>
              <a:t>Testing is the most commonly used V &amp; V activity.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of testing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structured set of activities required to develop a </a:t>
            </a:r>
            <a:br>
              <a:rPr lang="en-GB"/>
            </a:br>
            <a:r>
              <a:rPr lang="en-GB"/>
              <a:t>software system. </a:t>
            </a:r>
          </a:p>
          <a:p>
            <a:r>
              <a:rPr lang="en-GB"/>
              <a:t>Many different software processes but all involve:</a:t>
            </a:r>
          </a:p>
          <a:p>
            <a:pPr lvl="1"/>
            <a:r>
              <a:rPr lang="en-GB"/>
              <a:t>Specification – defining what the system should do;</a:t>
            </a:r>
          </a:p>
          <a:p>
            <a:pPr lvl="1"/>
            <a:r>
              <a:rPr lang="en-GB"/>
              <a:t>Design and implementation – defining the organization of the system and implementing the system;</a:t>
            </a:r>
          </a:p>
          <a:p>
            <a:pPr lvl="1"/>
            <a:r>
              <a:rPr lang="en-GB"/>
              <a:t>Validation – checking that it does what the customer wants;</a:t>
            </a:r>
          </a:p>
          <a:p>
            <a:pPr lvl="1"/>
            <a:r>
              <a:rPr lang="en-GB"/>
              <a:t>Evolution – changing the system in response to changing customer needs.</a:t>
            </a:r>
          </a:p>
          <a:p>
            <a:r>
              <a:rPr lang="en-GB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Component testing</a:t>
            </a:r>
          </a:p>
          <a:p>
            <a:pPr lvl="1"/>
            <a:r>
              <a:rPr lang="en-GB" dirty="0"/>
              <a:t>Individual components are tested independently; </a:t>
            </a:r>
          </a:p>
          <a:p>
            <a:pPr lvl="1"/>
            <a:r>
              <a:rPr lang="en-GB" dirty="0"/>
              <a:t>Components may be functions or objects or coherent groupings of these entities.</a:t>
            </a:r>
          </a:p>
          <a:p>
            <a:r>
              <a:rPr lang="en-GB" dirty="0"/>
              <a:t>System testing</a:t>
            </a:r>
          </a:p>
          <a:p>
            <a:pPr lvl="1"/>
            <a:r>
              <a:rPr lang="en-GB" dirty="0"/>
              <a:t>Testing of the system as a whole. Testing of emergent properties is particularly important.</a:t>
            </a:r>
          </a:p>
          <a:p>
            <a:r>
              <a:rPr lang="en-GB" dirty="0"/>
              <a:t>Customer testing</a:t>
            </a:r>
          </a:p>
          <a:p>
            <a:pPr lvl="1"/>
            <a:r>
              <a:rPr lang="en-GB" dirty="0"/>
              <a:t>Testing with customer data to check that the system meets the customer’s needs.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 in a plan-driven software process (V-model)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evolution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Software is inherently flexible and can change. </a:t>
            </a:r>
          </a:p>
          <a:p>
            <a:r>
              <a:rPr lang="en-GB"/>
              <a:t>As requirements change through changing business circumstances, the software that supports the business must also evolve and change.</a:t>
            </a:r>
          </a:p>
          <a:p>
            <a:r>
              <a:rPr lang="en-GB"/>
              <a:t>Although there has been a demarcation between development and evolution (maintenance) this is increasingly irrelevant as fewer and fewer systems are completely new.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Coping with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is inevitable in all large software projects.</a:t>
            </a:r>
          </a:p>
          <a:p>
            <a:pPr lvl="1"/>
            <a:r>
              <a:rPr lang="en-US" dirty="0"/>
              <a:t>Business changes lead to new and changed system requirements</a:t>
            </a:r>
          </a:p>
          <a:p>
            <a:pPr lvl="1"/>
            <a:r>
              <a:rPr lang="en-US" dirty="0"/>
              <a:t>New technologies open up new possibilities for improving implementations</a:t>
            </a:r>
          </a:p>
          <a:p>
            <a:pPr lvl="1"/>
            <a:r>
              <a:rPr lang="en-US" dirty="0"/>
              <a:t>Changing platforms require application changes</a:t>
            </a:r>
          </a:p>
          <a:p>
            <a:r>
              <a:rPr lang="en-US" dirty="0"/>
              <a:t>Change leads to rework so the costs of change include both rework (e.g. re-</a:t>
            </a:r>
            <a:r>
              <a:rPr lang="en-US" dirty="0" err="1"/>
              <a:t>analysing</a:t>
            </a:r>
            <a:r>
              <a:rPr lang="en-US" dirty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Change anticipation</a:t>
            </a:r>
            <a:r>
              <a:rPr lang="en-GB" dirty="0"/>
              <a:t>, where the software process includes activities that can anticipate possible changes before significant rework is required. </a:t>
            </a:r>
          </a:p>
          <a:p>
            <a:pPr lvl="1"/>
            <a:r>
              <a:rPr lang="en-GB" dirty="0"/>
              <a:t>For example, a prototype system may be developed to show some key features of the system to customers. </a:t>
            </a:r>
          </a:p>
          <a:p>
            <a:r>
              <a:rPr lang="en-GB" b="1" dirty="0"/>
              <a:t>Change tolerance</a:t>
            </a:r>
            <a:r>
              <a:rPr lang="en-GB" dirty="0"/>
              <a:t>, where the process is designed so that changes can be accommodated at relatively low cost.</a:t>
            </a:r>
          </a:p>
          <a:p>
            <a:pPr lvl="1"/>
            <a:r>
              <a:rPr lang="en-GB" dirty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System prototyping</a:t>
            </a:r>
            <a:r>
              <a:rPr lang="en-GB" dirty="0"/>
              <a:t>, where a version of the system or part of the system is developed quickly to check the customer’s requirements and the feasibility of design decisions. This approach supports change anticipation. </a:t>
            </a:r>
          </a:p>
          <a:p>
            <a:r>
              <a:rPr lang="en-GB" b="1" dirty="0"/>
              <a:t>Incremental delivery</a:t>
            </a:r>
            <a:r>
              <a:rPr lang="en-GB" dirty="0"/>
              <a:t>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prototyping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prototype is an initial version of a system used to demonstrate concepts and try out design options.</a:t>
            </a:r>
          </a:p>
          <a:p>
            <a:r>
              <a:rPr lang="en-US"/>
              <a:t>A prototype can be used in:</a:t>
            </a:r>
          </a:p>
          <a:p>
            <a:pPr lvl="1"/>
            <a:r>
              <a:rPr lang="en-US"/>
              <a:t>The requirements engineering process to help with requirements elicitation and validation;</a:t>
            </a:r>
          </a:p>
          <a:p>
            <a:pPr lvl="1"/>
            <a:r>
              <a:rPr lang="en-US"/>
              <a:t>In design processes to explore options and develop a UI design;</a:t>
            </a:r>
          </a:p>
          <a:p>
            <a:pPr lvl="1"/>
            <a:r>
              <a:rPr lang="en-US"/>
              <a:t>In the testing process to run back-to-back tests.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prototyping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Improved system usability.</a:t>
            </a:r>
          </a:p>
          <a:p>
            <a:r>
              <a:rPr lang="en-US"/>
              <a:t>A closer match to users’ real needs.</a:t>
            </a:r>
          </a:p>
          <a:p>
            <a:r>
              <a:rPr lang="en-US"/>
              <a:t>Improved design quality.</a:t>
            </a:r>
          </a:p>
          <a:p>
            <a:r>
              <a:rPr lang="en-US"/>
              <a:t>Improved maintainability.</a:t>
            </a:r>
          </a:p>
          <a:p>
            <a:r>
              <a:rPr lang="en-US"/>
              <a:t>Reduced development effort.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 dirty="0"/>
              <a:t>Process descriptions may also include:</a:t>
            </a:r>
          </a:p>
          <a:p>
            <a:pPr lvl="1"/>
            <a:r>
              <a:rPr lang="en-GB" b="1" dirty="0"/>
              <a:t>Products</a:t>
            </a:r>
            <a:r>
              <a:rPr lang="en-GB" dirty="0"/>
              <a:t>, which are the outcomes of a process activity; </a:t>
            </a:r>
          </a:p>
          <a:p>
            <a:pPr lvl="1"/>
            <a:r>
              <a:rPr lang="en-GB" b="1" dirty="0"/>
              <a:t>Roles</a:t>
            </a:r>
            <a:r>
              <a:rPr lang="en-GB" dirty="0"/>
              <a:t>, which reflect the responsibilities of the people involved in the process;</a:t>
            </a:r>
          </a:p>
          <a:p>
            <a:pPr lvl="1"/>
            <a:r>
              <a:rPr lang="en-GB" b="1" dirty="0"/>
              <a:t>Pre- and post-conditions</a:t>
            </a:r>
            <a:r>
              <a:rPr lang="en-GB" dirty="0"/>
              <a:t>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process of prototype development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based on rapid prototyping languages or tools</a:t>
            </a:r>
          </a:p>
          <a:p>
            <a:r>
              <a:rPr lang="en-US" dirty="0"/>
              <a:t>May involve leaving out functionality</a:t>
            </a:r>
          </a:p>
          <a:p>
            <a:pPr lvl="1"/>
            <a:r>
              <a:rPr lang="en-US" dirty="0"/>
              <a:t>Prototype should focus on areas of the product that are not well-understood;</a:t>
            </a:r>
          </a:p>
          <a:p>
            <a:pPr lvl="1"/>
            <a:r>
              <a:rPr lang="en-US" dirty="0"/>
              <a:t>Error checking and recovery may not be included in the prototype;</a:t>
            </a:r>
          </a:p>
          <a:p>
            <a:pPr lvl="1"/>
            <a:r>
              <a:rPr lang="en-US" dirty="0"/>
              <a:t>Focus on functional rather than non-functional requirements such as reliability and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Throw-away prototypes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Prototypes should be discarded after development as they are not a good basis for a production system:</a:t>
            </a:r>
          </a:p>
          <a:p>
            <a:pPr lvl="1"/>
            <a:r>
              <a:rPr lang="en-US"/>
              <a:t>It may be impossible to tune the system to meet non-functional requirements;</a:t>
            </a:r>
          </a:p>
          <a:p>
            <a:pPr lvl="1"/>
            <a:r>
              <a:rPr lang="en-US"/>
              <a:t>Prototypes are normally undocumented;</a:t>
            </a:r>
          </a:p>
          <a:p>
            <a:pPr lvl="1"/>
            <a:r>
              <a:rPr lang="en-US"/>
              <a:t>The prototype structure is usually degraded through rapid change;</a:t>
            </a:r>
          </a:p>
          <a:p>
            <a:pPr lvl="1"/>
            <a:r>
              <a:rPr lang="en-US"/>
              <a:t>The prototype probably will not meet normal organisational quality standards.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Incremental delivery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/>
              <a:t>User requirements are prioritised and the highest priority requirements are included in early increments.</a:t>
            </a:r>
          </a:p>
          <a:p>
            <a:r>
              <a:rPr lang="en-GB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and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  <a:p>
            <a:pPr lvl="1"/>
            <a:r>
              <a:rPr lang="en-US" dirty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/>
              <a:t>Normal approach used in agile methods;</a:t>
            </a:r>
          </a:p>
          <a:p>
            <a:pPr lvl="1"/>
            <a:r>
              <a:rPr lang="en-US" dirty="0"/>
              <a:t>Evaluation done by user/customer proxy.</a:t>
            </a:r>
          </a:p>
          <a:p>
            <a:r>
              <a:rPr lang="en-US" dirty="0"/>
              <a:t>Incremental delivery</a:t>
            </a:r>
          </a:p>
          <a:p>
            <a:pPr lvl="1"/>
            <a:r>
              <a:rPr lang="en-US" dirty="0"/>
              <a:t>Deploy an increment for use by end-users;</a:t>
            </a:r>
          </a:p>
          <a:p>
            <a:pPr lvl="1"/>
            <a:r>
              <a:rPr lang="en-US" dirty="0"/>
              <a:t>More realistic evaluation about practical use of software;</a:t>
            </a:r>
          </a:p>
          <a:p>
            <a:pPr lvl="1"/>
            <a:r>
              <a:rPr lang="en-US" dirty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Customer value can be delivered with each increment so system functionality is available earlier.</a:t>
            </a:r>
          </a:p>
          <a:p>
            <a:r>
              <a:rPr lang="en-GB"/>
              <a:t>Early increments act as a prototype to help elicit requirements for later increments.</a:t>
            </a:r>
          </a:p>
          <a:p>
            <a:r>
              <a:rPr lang="en-GB"/>
              <a:t>Lower risk of overall project failure.</a:t>
            </a:r>
          </a:p>
          <a:p>
            <a:r>
              <a:rPr lang="en-GB"/>
              <a:t>The highest priority system services tend to receive the most testing.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/>
              <a:t>Most systems require a set of basic facilities that are used by different parts of the system. </a:t>
            </a:r>
          </a:p>
          <a:p>
            <a:pPr lvl="1"/>
            <a:r>
              <a:rPr lang="en-GB" dirty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/>
              <a:t>General process models describe the organization of software processes. </a:t>
            </a:r>
          </a:p>
          <a:p>
            <a:pPr lvl="1"/>
            <a:r>
              <a:rPr lang="en-GB" dirty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engineering is the process of developing a software specification.</a:t>
            </a:r>
          </a:p>
          <a:p>
            <a:pPr lvl="1"/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and implementation processes are concerned with transforming a requirements specification into an executable software system. </a:t>
            </a:r>
          </a:p>
          <a:p>
            <a:r>
              <a:rPr lang="en-GB" dirty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such as prototyping and incremental delivery to cope with change.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/>
              <a:t>In agile processes, planning is incremental and it is easier to change the process to reflect changing customer requirements. </a:t>
            </a:r>
          </a:p>
          <a:p>
            <a:r>
              <a:rPr lang="en-GB" dirty="0"/>
              <a:t>In practice, most practical processes include elements of both plan-driven and agile approaches. </a:t>
            </a:r>
          </a:p>
          <a:p>
            <a:r>
              <a:rPr lang="en-GB" dirty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practice.</a:t>
            </a:r>
          </a:p>
          <a:p>
            <a:r>
              <a:rPr lang="en-GB" dirty="0"/>
              <a:t>The SEI process maturity framework identifies maturity levels that essentially correspond to the use of good software engineering practice.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Software process models</a:t>
            </a:r>
            <a:br>
              <a:rPr lang="en-US" dirty="0"/>
            </a:br>
            <a:r>
              <a:rPr lang="en-US" dirty="0"/>
              <a:t>(Software Development Life Cycle or SDLC model)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</a:p>
          <a:p>
            <a:pPr lvl="1"/>
            <a:r>
              <a:rPr lang="en-GB" dirty="0"/>
              <a:t>Plan-driven model. Separate and distinct phases of specification and development.</a:t>
            </a:r>
          </a:p>
          <a:p>
            <a:r>
              <a:rPr lang="en-GB" dirty="0"/>
              <a:t>Incremental development</a:t>
            </a:r>
          </a:p>
          <a:p>
            <a:pPr lvl="1"/>
            <a:r>
              <a:rPr lang="en-GB" dirty="0"/>
              <a:t>Specification, development and validation are interleaved. May be plan-driven or agile.</a:t>
            </a:r>
          </a:p>
          <a:p>
            <a:r>
              <a:rPr lang="en-GB" dirty="0"/>
              <a:t>Integration and configuration</a:t>
            </a:r>
          </a:p>
          <a:p>
            <a:pPr lvl="1"/>
            <a:r>
              <a:rPr lang="en-GB" dirty="0"/>
              <a:t>The system is assembled from existing configurable components. May be plan-driven or agile.</a:t>
            </a:r>
          </a:p>
          <a:p>
            <a:r>
              <a:rPr lang="en-GB" dirty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separate identified phases in the waterfall model:</a:t>
            </a:r>
          </a:p>
          <a:p>
            <a:pPr lvl="1"/>
            <a:r>
              <a:rPr lang="en-GB" dirty="0"/>
              <a:t>Requirements analysis and definition</a:t>
            </a:r>
          </a:p>
          <a:p>
            <a:pPr lvl="1"/>
            <a:r>
              <a:rPr lang="en-GB" dirty="0"/>
              <a:t>System and software design</a:t>
            </a:r>
          </a:p>
          <a:p>
            <a:pPr lvl="1"/>
            <a:r>
              <a:rPr lang="en-GB" dirty="0"/>
              <a:t>Implementation and unit testing</a:t>
            </a:r>
          </a:p>
          <a:p>
            <a:pPr lvl="1"/>
            <a:r>
              <a:rPr lang="en-GB" dirty="0"/>
              <a:t>Integration and system testing</a:t>
            </a:r>
          </a:p>
          <a:p>
            <a:pPr lvl="1"/>
            <a:r>
              <a:rPr lang="en-GB" dirty="0"/>
              <a:t>Operation and maintenance</a:t>
            </a:r>
          </a:p>
          <a:p>
            <a:r>
              <a:rPr lang="en-GB" dirty="0"/>
              <a:t>The main drawback of the waterfall model is the difficulty of accommodating change after the process is underway. In principle, a phase has to be completed before moving onto the next phase.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9399</TotalTime>
  <Words>2781</Words>
  <Application>Microsoft Office PowerPoint</Application>
  <PresentationFormat>On-screen Show (4:3)</PresentationFormat>
  <Paragraphs>325</Paragraphs>
  <Slides>50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Chapter 2 – Software Processes</vt:lpstr>
      <vt:lpstr>Topics covered</vt:lpstr>
      <vt:lpstr>The software process</vt:lpstr>
      <vt:lpstr>Software process descriptions</vt:lpstr>
      <vt:lpstr>Plan-driven and agile processes</vt:lpstr>
      <vt:lpstr>Software process models (Software Development Life Cycle or SDLC model)</vt:lpstr>
      <vt:lpstr>Software process models</vt:lpstr>
      <vt:lpstr>The waterfall model </vt:lpstr>
      <vt:lpstr>Waterfall model phases</vt:lpstr>
      <vt:lpstr>Waterfall model phases 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Zumar Noor</cp:lastModifiedBy>
  <cp:revision>34</cp:revision>
  <dcterms:created xsi:type="dcterms:W3CDTF">2010-01-06T19:57:16Z</dcterms:created>
  <dcterms:modified xsi:type="dcterms:W3CDTF">2022-02-08T17:37:03Z</dcterms:modified>
</cp:coreProperties>
</file>