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4" r:id="rId1"/>
  </p:sldMasterIdLst>
  <p:notesMasterIdLst>
    <p:notesMasterId r:id="rId24"/>
  </p:notesMasterIdLst>
  <p:handoutMasterIdLst>
    <p:handoutMasterId r:id="rId25"/>
  </p:handoutMasterIdLst>
  <p:sldIdLst>
    <p:sldId id="256" r:id="rId2"/>
    <p:sldId id="266" r:id="rId3"/>
    <p:sldId id="296" r:id="rId4"/>
    <p:sldId id="323" r:id="rId5"/>
    <p:sldId id="258" r:id="rId6"/>
    <p:sldId id="324" r:id="rId7"/>
    <p:sldId id="322" r:id="rId8"/>
    <p:sldId id="268" r:id="rId9"/>
    <p:sldId id="297" r:id="rId10"/>
    <p:sldId id="257" r:id="rId11"/>
    <p:sldId id="298" r:id="rId12"/>
    <p:sldId id="320" r:id="rId13"/>
    <p:sldId id="271" r:id="rId14"/>
    <p:sldId id="259" r:id="rId15"/>
    <p:sldId id="260" r:id="rId16"/>
    <p:sldId id="265" r:id="rId17"/>
    <p:sldId id="275" r:id="rId18"/>
    <p:sldId id="330" r:id="rId19"/>
    <p:sldId id="276" r:id="rId20"/>
    <p:sldId id="261" r:id="rId21"/>
    <p:sldId id="262" r:id="rId22"/>
    <p:sldId id="31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2/15/2022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2/15/2022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r>
              <a:rPr lang="en-GB"/>
              <a:t>30/10/2014</a:t>
            </a:r>
            <a:endParaRPr lang="en-US"/>
          </a:p>
        </p:txBody>
      </p:sp>
      <p:sp>
        <p:nvSpPr>
          <p:cNvPr id="5" name="Footer Placeholder 4"/>
          <p:cNvSpPr>
            <a:spLocks noGrp="1"/>
          </p:cNvSpPr>
          <p:nvPr>
            <p:ph type="ftr" sz="quarter" idx="11"/>
          </p:nvPr>
        </p:nvSpPr>
        <p:spPr>
          <a:xfrm>
            <a:off x="3623733" y="6117336"/>
            <a:ext cx="3609438" cy="365125"/>
          </a:xfrm>
        </p:spPr>
        <p:txBody>
          <a:bodyPr/>
          <a:lstStyle/>
          <a:p>
            <a:pPr>
              <a:defRPr/>
            </a:pPr>
            <a:r>
              <a:rPr lang="en-US"/>
              <a:t>Chapter 3 Agile Software Development</a:t>
            </a:r>
          </a:p>
        </p:txBody>
      </p:sp>
      <p:sp>
        <p:nvSpPr>
          <p:cNvPr id="6" name="Slide Number Placeholder 5"/>
          <p:cNvSpPr>
            <a:spLocks noGrp="1"/>
          </p:cNvSpPr>
          <p:nvPr>
            <p:ph type="sldNum" sz="quarter" idx="12"/>
          </p:nvPr>
        </p:nvSpPr>
        <p:spPr>
          <a:xfrm>
            <a:off x="8275320" y="6117336"/>
            <a:ext cx="411480" cy="365125"/>
          </a:xfrm>
        </p:spPr>
        <p:txBody>
          <a:bodyPr/>
          <a:lstStyle/>
          <a:p>
            <a:pPr>
              <a:defRPr/>
            </a:pPr>
            <a:fld id="{E973D278-956A-2946-9CE2-9D3773855556}" type="slidenum">
              <a:rPr lang="en-US" smtClean="0"/>
              <a:pPr>
                <a:defRPr/>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4127691593"/>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9037707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62728289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307823534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254069360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8327768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227679587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39012913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235842073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r>
              <a:rPr lang="en-GB"/>
              <a:t>30/10/2014</a:t>
            </a:r>
            <a:endParaRPr lang="en-US"/>
          </a:p>
        </p:txBody>
      </p:sp>
      <p:sp>
        <p:nvSpPr>
          <p:cNvPr id="5" name="Footer Placeholder 4"/>
          <p:cNvSpPr>
            <a:spLocks noGrp="1"/>
          </p:cNvSpPr>
          <p:nvPr>
            <p:ph type="ftr" sz="quarter" idx="11"/>
          </p:nvPr>
        </p:nvSpPr>
        <p:spPr>
          <a:xfrm>
            <a:off x="1972647" y="6108173"/>
            <a:ext cx="5314517" cy="365125"/>
          </a:xfrm>
        </p:spPr>
        <p:txBody>
          <a:bodyPr/>
          <a:lstStyle/>
          <a:p>
            <a:pPr>
              <a:defRPr/>
            </a:pPr>
            <a:r>
              <a:rPr lang="en-US"/>
              <a:t>Chapter 3 Agile Software Development</a:t>
            </a:r>
          </a:p>
        </p:txBody>
      </p:sp>
      <p:sp>
        <p:nvSpPr>
          <p:cNvPr id="6" name="Slide Number Placeholder 5"/>
          <p:cNvSpPr>
            <a:spLocks noGrp="1"/>
          </p:cNvSpPr>
          <p:nvPr>
            <p:ph type="sldNum" sz="quarter" idx="12"/>
          </p:nvPr>
        </p:nvSpPr>
        <p:spPr>
          <a:xfrm>
            <a:off x="8258967" y="6108173"/>
            <a:ext cx="427833" cy="365125"/>
          </a:xfrm>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1666219634"/>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6" name="Slide Number Placeholder 5"/>
          <p:cNvSpPr>
            <a:spLocks noGrp="1"/>
          </p:cNvSpPr>
          <p:nvPr>
            <p:ph type="sldNum" sz="quarter" idx="12"/>
          </p:nvPr>
        </p:nvSpPr>
        <p:spPr>
          <a:xfrm>
            <a:off x="8273317" y="6116070"/>
            <a:ext cx="413483" cy="365125"/>
          </a:xfrm>
        </p:spPr>
        <p:txBody>
          <a:bodyPr/>
          <a:lstStyle/>
          <a:p>
            <a:pPr>
              <a:defRPr/>
            </a:pPr>
            <a:fld id="{EE6C4D99-7786-3A47-A0D2-BD20D34577F0}" type="slidenum">
              <a:rPr lang="en-US" smtClean="0"/>
              <a:pPr>
                <a:defRPr/>
              </a:pPr>
              <a:t>‹#›</a:t>
            </a:fld>
            <a:endParaRPr lang="en-US"/>
          </a:p>
        </p:txBody>
      </p:sp>
    </p:spTree>
    <p:extLst>
      <p:ext uri="{BB962C8B-B14F-4D97-AF65-F5344CB8AC3E}">
        <p14:creationId xmlns:p14="http://schemas.microsoft.com/office/powerpoint/2010/main" val="2012586004"/>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49849529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GB"/>
              <a:t>30/10/2014</a:t>
            </a:r>
            <a:endParaRPr lang="en-US"/>
          </a:p>
        </p:txBody>
      </p:sp>
      <p:sp>
        <p:nvSpPr>
          <p:cNvPr id="8" name="Footer Placeholder 7"/>
          <p:cNvSpPr>
            <a:spLocks noGrp="1"/>
          </p:cNvSpPr>
          <p:nvPr>
            <p:ph type="ftr" sz="quarter" idx="11"/>
          </p:nvPr>
        </p:nvSpPr>
        <p:spPr/>
        <p:txBody>
          <a:bodyPr/>
          <a:lstStyle/>
          <a:p>
            <a:pPr>
              <a:defRPr/>
            </a:pPr>
            <a:r>
              <a:rPr lang="en-US"/>
              <a:t>Chapter 3 Agile Software Development</a:t>
            </a:r>
          </a:p>
        </p:txBody>
      </p:sp>
      <p:sp>
        <p:nvSpPr>
          <p:cNvPr id="9" name="Slide Number Placeholder 8"/>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359170341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4EEF6B7E-89C5-FC4F-92F9-AFC105C69812}" type="slidenum">
              <a:rPr lang="en-US" smtClean="0"/>
              <a:pPr>
                <a:defRPr/>
              </a:pPr>
              <a:t>‹#›</a:t>
            </a:fld>
            <a:endParaRPr lang="en-US"/>
          </a:p>
        </p:txBody>
      </p:sp>
    </p:spTree>
    <p:extLst>
      <p:ext uri="{BB962C8B-B14F-4D97-AF65-F5344CB8AC3E}">
        <p14:creationId xmlns:p14="http://schemas.microsoft.com/office/powerpoint/2010/main" val="3417598461"/>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39D8CD3A-6A10-3249-A17B-90B73EF037C9}" type="slidenum">
              <a:rPr lang="en-US" smtClean="0"/>
              <a:pPr>
                <a:defRPr/>
              </a:pPr>
              <a:t>‹#›</a:t>
            </a:fld>
            <a:endParaRPr lang="en-US"/>
          </a:p>
        </p:txBody>
      </p:sp>
    </p:spTree>
    <p:extLst>
      <p:ext uri="{BB962C8B-B14F-4D97-AF65-F5344CB8AC3E}">
        <p14:creationId xmlns:p14="http://schemas.microsoft.com/office/powerpoint/2010/main" val="4069161307"/>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1375086498"/>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7" name="Slide Number Placeholder 6"/>
          <p:cNvSpPr>
            <a:spLocks noGrp="1"/>
          </p:cNvSpPr>
          <p:nvPr>
            <p:ph type="sldNum" sz="quarter" idx="12"/>
          </p:nvPr>
        </p:nvSpPr>
        <p:spPr/>
        <p:txBody>
          <a:bodyPr/>
          <a:lstStyle/>
          <a:p>
            <a:pPr>
              <a:defRPr/>
            </a:pPr>
            <a:fld id="{1F23E2BA-5D4B-814E-BBF4-D418023BB2FC}" type="slidenum">
              <a:rPr lang="en-US" smtClean="0"/>
              <a:pPr>
                <a:defRPr/>
              </a:pPr>
              <a:t>‹#›</a:t>
            </a:fld>
            <a:endParaRPr lang="en-US"/>
          </a:p>
        </p:txBody>
      </p:sp>
    </p:spTree>
    <p:extLst>
      <p:ext uri="{BB962C8B-B14F-4D97-AF65-F5344CB8AC3E}">
        <p14:creationId xmlns:p14="http://schemas.microsoft.com/office/powerpoint/2010/main" val="356353098"/>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r>
              <a:rPr lang="en-GB"/>
              <a:t>30/10/2014</a:t>
            </a:r>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r>
              <a:rPr lang="en-US"/>
              <a:t>Chapter 3 Agile Software Development</a:t>
            </a:r>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3740870298"/>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 id="2147483966" r:id="rId12"/>
    <p:sldLayoutId id="2147483967" r:id="rId13"/>
    <p:sldLayoutId id="2147483968" r:id="rId14"/>
    <p:sldLayoutId id="2147483969" r:id="rId15"/>
    <p:sldLayoutId id="2147483970" r:id="rId16"/>
    <p:sldLayoutId id="2147483971" r:id="rId17"/>
  </p:sldLayoutIdLst>
  <p:transition spd="med">
    <p:wipe dir="r"/>
  </p:transition>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normAutofit/>
          </a:bodyPr>
          <a:lstStyle/>
          <a:p>
            <a:r>
              <a:rPr lang="en-US" dirty="0"/>
              <a:t>Chapter 3 –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principles of agile methods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extLst>
                    <a:ext uri="{9D8B030D-6E8A-4147-A177-3AD203B41FA5}">
                      <a16:colId xmlns:a16="http://schemas.microsoft.com/office/drawing/2014/main" val="20000"/>
                    </a:ext>
                  </a:extLst>
                </a:gridCol>
                <a:gridCol w="5844958">
                  <a:extLst>
                    <a:ext uri="{9D8B030D-6E8A-4147-A177-3AD203B41FA5}">
                      <a16:colId xmlns:a16="http://schemas.microsoft.com/office/drawing/2014/main" val="20001"/>
                    </a:ext>
                  </a:extLst>
                </a:gridCol>
                <a:gridCol w="125753">
                  <a:extLst>
                    <a:ext uri="{9D8B030D-6E8A-4147-A177-3AD203B41FA5}">
                      <a16:colId xmlns:a16="http://schemas.microsoft.com/office/drawing/2014/main" val="20002"/>
                    </a:ext>
                  </a:extLst>
                </a:gridCol>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 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extLst>
                  <a:ext uri="{0D108BD9-81ED-4DB2-BD59-A6C34878D82A}">
                    <a16:rowId xmlns:a16="http://schemas.microsoft.com/office/drawing/2014/main" val="10001"/>
                  </a:ext>
                </a:extLst>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2"/>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extLst>
                  <a:ext uri="{0D108BD9-81ED-4DB2-BD59-A6C34878D82A}">
                    <a16:rowId xmlns:a16="http://schemas.microsoft.com/office/drawing/2014/main" val="10003"/>
                  </a:ext>
                </a:extLst>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extLst>
                  <a:ext uri="{0D108BD9-81ED-4DB2-BD59-A6C34878D82A}">
                    <a16:rowId xmlns:a16="http://schemas.microsoft.com/office/drawing/2014/main" val="10004"/>
                  </a:ext>
                </a:extLst>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 applicability</a:t>
            </a:r>
          </a:p>
        </p:txBody>
      </p:sp>
      <p:sp>
        <p:nvSpPr>
          <p:cNvPr id="3" name="Content Placeholder 2"/>
          <p:cNvSpPr>
            <a:spLocks noGrp="1"/>
          </p:cNvSpPr>
          <p:nvPr>
            <p:ph idx="1"/>
          </p:nvPr>
        </p:nvSpPr>
        <p:spPr/>
        <p:txBody>
          <a:bodyPr>
            <a:normAutofit lnSpcReduction="10000"/>
          </a:bodyPr>
          <a:lstStyle/>
          <a:p>
            <a:r>
              <a:rPr lang="en-GB" dirty="0"/>
              <a:t>Product development where a software company is developing a small or medium-sized product for sale. </a:t>
            </a:r>
          </a:p>
          <a:p>
            <a:pPr lvl="1"/>
            <a:r>
              <a:rPr lang="en-GB" dirty="0"/>
              <a:t>Virtually all software products and apps are now developed using an agile approach</a:t>
            </a:r>
          </a:p>
          <a:p>
            <a:r>
              <a:rPr lang="en-GB" dirty="0"/>
              <a:t>Custom system development within an organization, where there is a clear commitment from the customer to become involved in the development process and where there are few external rules and regulations that affect the software.</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normAutofit/>
          </a:bodyPr>
          <a:lstStyle/>
          <a:p>
            <a:pPr algn="ctr"/>
            <a:r>
              <a:rPr lang="en-US" dirty="0"/>
              <a:t>Agile development techniques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normAutofit lnSpcReduction="10000"/>
          </a:bodyPr>
          <a:lstStyle/>
          <a:p>
            <a:pPr>
              <a:lnSpc>
                <a:spcPct val="90000"/>
              </a:lnSpc>
            </a:pPr>
            <a:r>
              <a:rPr lang="en-US" dirty="0"/>
              <a:t>A very influential agile method, developed in the late 1990s, that introduced a range of agile development techniques.</a:t>
            </a:r>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p>
          <a:p>
            <a:pPr>
              <a:lnSpc>
                <a:spcPct val="90000"/>
              </a:lnSpc>
            </a:pPr>
            <a:endParaRPr lang="en-US" dirty="0"/>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a:bodyPr>
          <a:lstStyle/>
          <a:p>
            <a:r>
              <a:rPr lang="en-US" dirty="0"/>
              <a:t>The extreme programming release cycle</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normAutofit/>
          </a:bodyPr>
          <a:lstStyle/>
          <a:p>
            <a:r>
              <a:rPr lang="en-US" dirty="0"/>
              <a:t>Extreme programming practices (a)</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extLst>
                    <a:ext uri="{9D8B030D-6E8A-4147-A177-3AD203B41FA5}">
                      <a16:colId xmlns:a16="http://schemas.microsoft.com/office/drawing/2014/main" val="20000"/>
                    </a:ext>
                  </a:extLst>
                </a:gridCol>
                <a:gridCol w="5965736">
                  <a:extLst>
                    <a:ext uri="{9D8B030D-6E8A-4147-A177-3AD203B41FA5}">
                      <a16:colId xmlns:a16="http://schemas.microsoft.com/office/drawing/2014/main" val="20001"/>
                    </a:ext>
                  </a:extLst>
                </a:gridCol>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normAutofit/>
          </a:bodyPr>
          <a:lstStyle/>
          <a:p>
            <a:r>
              <a:rPr lang="en-US" dirty="0"/>
              <a:t>Extreme programming practices (</a:t>
            </a:r>
            <a:r>
              <a:rPr lang="en-US" dirty="0" err="1"/>
              <a:t>b</a:t>
            </a:r>
            <a:r>
              <a:rPr lang="en-US" dirty="0"/>
              <a: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extLst>
                    <a:ext uri="{9D8B030D-6E8A-4147-A177-3AD203B41FA5}">
                      <a16:colId xmlns:a16="http://schemas.microsoft.com/office/drawing/2014/main" val="20000"/>
                    </a:ext>
                  </a:extLst>
                </a:gridCol>
                <a:gridCol w="5931608">
                  <a:extLst>
                    <a:ext uri="{9D8B030D-6E8A-4147-A177-3AD203B41FA5}">
                      <a16:colId xmlns:a16="http://schemas.microsoft.com/office/drawing/2014/main" val="20001"/>
                    </a:ext>
                  </a:extLst>
                </a:gridCol>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0"/>
                  </a:ext>
                </a:extLst>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normAutofit fontScale="92500" lnSpcReduction="10000"/>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Influential XP practices</a:t>
            </a:r>
          </a:p>
        </p:txBody>
      </p:sp>
      <p:sp>
        <p:nvSpPr>
          <p:cNvPr id="3" name="Content Placeholder 2"/>
          <p:cNvSpPr>
            <a:spLocks noGrp="1"/>
          </p:cNvSpPr>
          <p:nvPr>
            <p:ph idx="1"/>
          </p:nvPr>
        </p:nvSpPr>
        <p:spPr/>
        <p:txBody>
          <a:bodyPr>
            <a:normAutofit fontScale="92500" lnSpcReduction="20000"/>
          </a:bodyPr>
          <a:lstStyle/>
          <a:p>
            <a:r>
              <a:rPr lang="en-US" dirty="0"/>
              <a:t>Extreme programming has a technical focus and is not easy to integrate with management practice in most organizations.</a:t>
            </a:r>
          </a:p>
          <a:p>
            <a:r>
              <a:rPr lang="en-US" dirty="0"/>
              <a:t>Consequently, while agile development uses practices from XP, the method as originally defined is not widely used.</a:t>
            </a:r>
          </a:p>
          <a:p>
            <a:r>
              <a:rPr lang="en-US" dirty="0"/>
              <a:t>Key practices</a:t>
            </a:r>
          </a:p>
          <a:p>
            <a:pPr lvl="1"/>
            <a:r>
              <a:rPr lang="en-US" dirty="0"/>
              <a:t>User stories for specification</a:t>
            </a:r>
          </a:p>
          <a:p>
            <a:pPr lvl="1"/>
            <a:r>
              <a:rPr lang="en-US" dirty="0"/>
              <a:t>Refactoring</a:t>
            </a:r>
          </a:p>
          <a:p>
            <a:pPr lvl="1"/>
            <a:r>
              <a:rPr lang="en-US" dirty="0"/>
              <a:t>Test-first development</a:t>
            </a:r>
          </a:p>
          <a:p>
            <a:pPr lvl="1"/>
            <a:r>
              <a:rPr lang="en-US" dirty="0"/>
              <a:t>Pair programming</a:t>
            </a:r>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a:t>User stories for requirements</a:t>
            </a:r>
          </a:p>
        </p:txBody>
      </p:sp>
      <p:sp>
        <p:nvSpPr>
          <p:cNvPr id="1170435" name="Rectangle 3"/>
          <p:cNvSpPr>
            <a:spLocks noGrp="1" noChangeArrowheads="1"/>
          </p:cNvSpPr>
          <p:nvPr>
            <p:ph idx="1"/>
          </p:nvPr>
        </p:nvSpPr>
        <p:spPr/>
        <p:txBody>
          <a:bodyPr>
            <a:normAutofit fontScale="92500"/>
          </a:bodyPr>
          <a:lstStyle/>
          <a:p>
            <a:r>
              <a:rPr lang="en-US" dirty="0"/>
              <a:t>In XP, a customer or user is part of the XP team and is responsible for making decisions on requirements.</a:t>
            </a:r>
          </a:p>
          <a:p>
            <a:r>
              <a:rPr lang="en-US" dirty="0"/>
              <a:t>User requirements are expressed as user stories or scenarios.</a:t>
            </a:r>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Agile methods</a:t>
            </a:r>
          </a:p>
          <a:p>
            <a:r>
              <a:rPr lang="en-US" dirty="0"/>
              <a:t>Agile development techniques</a:t>
            </a:r>
          </a:p>
          <a:p>
            <a:r>
              <a:rPr lang="en-US" dirty="0"/>
              <a:t>Agile project management</a:t>
            </a:r>
          </a:p>
          <a:p>
            <a:r>
              <a:rPr lang="en-US" dirty="0"/>
              <a:t>Scaling agile methods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053155" y="0"/>
            <a:ext cx="7704667" cy="1981200"/>
          </a:xfrm>
        </p:spPr>
        <p:txBody>
          <a:bodyPr/>
          <a:lstStyle/>
          <a:p>
            <a:r>
              <a:rPr lang="en-US" dirty="0"/>
              <a:t>A ‘prescribing medication’ story</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pic>
        <p:nvPicPr>
          <p:cNvPr id="4" name="Picture 3" descr="3.5 StoryCard.eps"/>
          <p:cNvPicPr>
            <a:picLocks noChangeAspect="1"/>
          </p:cNvPicPr>
          <p:nvPr/>
        </p:nvPicPr>
        <p:blipFill>
          <a:blip r:embed="rId2"/>
          <a:stretch>
            <a:fillRect/>
          </a:stretch>
        </p:blipFill>
        <p:spPr>
          <a:xfrm>
            <a:off x="1440914" y="1566747"/>
            <a:ext cx="5968294" cy="4789603"/>
          </a:xfrm>
          <a:prstGeom prst="rect">
            <a:avLst/>
          </a:prstGeom>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normAutofit/>
          </a:bodyPr>
          <a:lstStyle/>
          <a:p>
            <a:r>
              <a:rPr lang="en-US" dirty="0"/>
              <a:t>Examples of task cards for prescribing medication </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pic>
        <p:nvPicPr>
          <p:cNvPr id="4" name="Picture 3" descr="3.6 TaskCards.eps"/>
          <p:cNvPicPr>
            <a:picLocks noChangeAspect="1"/>
          </p:cNvPicPr>
          <p:nvPr/>
        </p:nvPicPr>
        <p:blipFill>
          <a:blip r:embed="rId2"/>
          <a:stretch>
            <a:fillRect/>
          </a:stretch>
        </p:blipFill>
        <p:spPr>
          <a:xfrm>
            <a:off x="1333382" y="1760870"/>
            <a:ext cx="6417050" cy="4518673"/>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92500" lnSpcReduction="10000"/>
          </a:bodyPr>
          <a:lstStyle/>
          <a:p>
            <a:r>
              <a:rPr lang="en-GB" sz="2000" dirty="0"/>
              <a:t>Agile methods are incremental development methods that focus on rapid software development, frequent releases of the software, reducing process overheads by minimizing documentation and producing high-quality code.  </a:t>
            </a:r>
          </a:p>
          <a:p>
            <a:r>
              <a:rPr lang="en-GB" sz="2000" dirty="0"/>
              <a:t>Agile development practices include </a:t>
            </a:r>
          </a:p>
          <a:p>
            <a:pPr lvl="1"/>
            <a:r>
              <a:rPr lang="en-GB" sz="1600" dirty="0"/>
              <a:t>User stories for system specification</a:t>
            </a:r>
          </a:p>
          <a:p>
            <a:pPr lvl="1"/>
            <a:r>
              <a:rPr lang="en-GB" sz="1600" dirty="0"/>
              <a:t> Frequent releases of the software, </a:t>
            </a:r>
          </a:p>
          <a:p>
            <a:pPr lvl="1"/>
            <a:r>
              <a:rPr lang="en-GB" sz="1600" dirty="0"/>
              <a:t>Continuous software improvement </a:t>
            </a:r>
          </a:p>
          <a:p>
            <a:pPr lvl="1"/>
            <a:r>
              <a:rPr lang="en-GB" sz="1600" dirty="0"/>
              <a:t>Test-first development</a:t>
            </a:r>
          </a:p>
          <a:p>
            <a:pPr lvl="1"/>
            <a:r>
              <a:rPr lang="en-GB" sz="1600" dirty="0"/>
              <a:t>Customer participation in the development team.</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Tree>
    <p:extLst>
      <p:ext uri="{BB962C8B-B14F-4D97-AF65-F5344CB8AC3E}">
        <p14:creationId xmlns:p14="http://schemas.microsoft.com/office/powerpoint/2010/main" val="389202260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Rapid software development</a:t>
            </a:r>
          </a:p>
        </p:txBody>
      </p:sp>
      <p:sp>
        <p:nvSpPr>
          <p:cNvPr id="3" name="Content Placeholder 2"/>
          <p:cNvSpPr>
            <a:spLocks noGrp="1"/>
          </p:cNvSpPr>
          <p:nvPr>
            <p:ph idx="1"/>
          </p:nvPr>
        </p:nvSpPr>
        <p:spPr>
          <a:xfrm>
            <a:off x="457200" y="1600200"/>
            <a:ext cx="8407400" cy="4525963"/>
          </a:xfrm>
        </p:spPr>
        <p:txBody>
          <a:bodyPr/>
          <a:lstStyle/>
          <a:p>
            <a:r>
              <a:rPr lang="en-US" dirty="0"/>
              <a:t>Rapid development and delivery is now often the most important requirement for software systems</a:t>
            </a:r>
          </a:p>
          <a:p>
            <a:pPr lvl="1"/>
            <a:r>
              <a:rPr lang="en-US" dirty="0"/>
              <a:t>Businesses operate in a fast –changing requirement and it is practically impossible to produce a set of stable software requirements</a:t>
            </a:r>
          </a:p>
          <a:p>
            <a:pPr lvl="1"/>
            <a:r>
              <a:rPr lang="en-US" dirty="0"/>
              <a:t>Software has to evolve quickly to reflect changing business needs.</a:t>
            </a:r>
          </a:p>
          <a:p>
            <a:r>
              <a:rPr lang="en-US" dirty="0"/>
              <a:t>Plan-driven development is essential for some types of system but does not meet these business needs.</a:t>
            </a:r>
          </a:p>
          <a:p>
            <a:r>
              <a:rPr lang="en-US" dirty="0"/>
              <a:t>Agile development methods emerged in the late 1990s whose aim was to radically reduce the delivery time for working software systems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development</a:t>
            </a:r>
          </a:p>
        </p:txBody>
      </p:sp>
      <p:sp>
        <p:nvSpPr>
          <p:cNvPr id="3" name="Content Placeholder 2"/>
          <p:cNvSpPr>
            <a:spLocks noGrp="1"/>
          </p:cNvSpPr>
          <p:nvPr>
            <p:ph idx="1"/>
          </p:nvPr>
        </p:nvSpPr>
        <p:spPr/>
        <p:txBody>
          <a:bodyPr>
            <a:normAutofit fontScale="92500" lnSpcReduction="20000"/>
          </a:bodyPr>
          <a:lstStyle/>
          <a:p>
            <a:r>
              <a:rPr lang="en-US" dirty="0"/>
              <a:t>Program specification, design and implementation are inter-leaved</a:t>
            </a:r>
          </a:p>
          <a:p>
            <a:r>
              <a:rPr lang="en-US" dirty="0"/>
              <a:t>The system is developed as a series of versions or increments with stakeholders involved in version specification and evaluation</a:t>
            </a:r>
          </a:p>
          <a:p>
            <a:r>
              <a:rPr lang="en-US" dirty="0"/>
              <a:t>Frequent delivery of new versions for evaluation</a:t>
            </a:r>
          </a:p>
          <a:p>
            <a:r>
              <a:rPr lang="en-US" dirty="0"/>
              <a:t>Extensive tool support (e.g. automated testing tools) used to support development.</a:t>
            </a:r>
          </a:p>
          <a:p>
            <a:r>
              <a:rPr lang="en-US" dirty="0"/>
              <a:t>Minimal documentation – focus on working code</a:t>
            </a:r>
          </a:p>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normAutofit/>
          </a:bodyPr>
          <a:lstStyle/>
          <a:p>
            <a:r>
              <a:rPr lang="en-US" dirty="0"/>
              <a:t>Plan-driven and agile development</a:t>
            </a:r>
          </a:p>
        </p:txBody>
      </p:sp>
      <p:sp>
        <p:nvSpPr>
          <p:cNvPr id="6" name="Footer Placeholder 5"/>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Plan-driven and agile development</a:t>
            </a:r>
          </a:p>
        </p:txBody>
      </p:sp>
      <p:sp>
        <p:nvSpPr>
          <p:cNvPr id="3" name="Content Placeholder 2"/>
          <p:cNvSpPr>
            <a:spLocks noGrp="1"/>
          </p:cNvSpPr>
          <p:nvPr>
            <p:ph idx="1"/>
          </p:nvPr>
        </p:nvSpPr>
        <p:spPr/>
        <p:txBody>
          <a:bodyPr>
            <a:normAutofit fontScale="85000" lnSpcReduction="20000"/>
          </a:bodyPr>
          <a:lstStyle/>
          <a:p>
            <a:r>
              <a:rPr lang="en-US" dirty="0"/>
              <a:t>Plan-driven development</a:t>
            </a:r>
          </a:p>
          <a:p>
            <a:pPr lvl="1"/>
            <a:r>
              <a:rPr lang="en-US" dirty="0"/>
              <a:t>A plan-driven approach to software engineering is based around separate development stages with the outputs to be produced at each of these stages planned in advance.</a:t>
            </a:r>
          </a:p>
          <a:p>
            <a:pPr lvl="1"/>
            <a:r>
              <a:rPr lang="en-US" dirty="0"/>
              <a:t>Not necessarily waterfall model – plan-driven, incremental development is possible</a:t>
            </a:r>
          </a:p>
          <a:p>
            <a:pPr lvl="1"/>
            <a:r>
              <a:rPr lang="en-US" dirty="0"/>
              <a:t>Iteration occurs within activities. </a:t>
            </a:r>
          </a:p>
          <a:p>
            <a:r>
              <a:rPr lang="en-US" dirty="0"/>
              <a:t>Agile development</a:t>
            </a:r>
          </a:p>
          <a:p>
            <a:pPr lvl="1"/>
            <a:r>
              <a:rPr lang="en-US" dirty="0"/>
              <a:t>Specification, design, implementation and testing are inter-leaved and the outputs from the development process are decided through a process of negotiation during the software development process.</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a:t>Agile methods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normAutofit fontScale="85000" lnSpcReduction="10000"/>
          </a:bodyPr>
          <a:lstStyle/>
          <a:p>
            <a:r>
              <a:rPr lang="en-US" sz="2400" dirty="0"/>
              <a:t>Dissatisfaction with the overheads involved in software design methods of the 1980s and 1990s led to the creation of agile methods. These methods:</a:t>
            </a:r>
          </a:p>
          <a:p>
            <a:pPr lvl="1"/>
            <a:r>
              <a:rPr lang="en-US" sz="2000" dirty="0"/>
              <a:t>Focus on the code rather than the design</a:t>
            </a:r>
          </a:p>
          <a:p>
            <a:pPr lvl="1"/>
            <a:r>
              <a:rPr lang="en-US" sz="2000" dirty="0"/>
              <a:t>Are based on an iterative approach to software development</a:t>
            </a:r>
          </a:p>
          <a:p>
            <a:pPr lvl="1"/>
            <a:r>
              <a:rPr lang="en-US" sz="2000" dirty="0"/>
              <a:t>Are intended to deliver working software quickly and evolve this quickly to meet changing requirements.</a:t>
            </a:r>
          </a:p>
          <a:p>
            <a:r>
              <a:rPr lang="en-US" sz="2400" dirty="0"/>
              <a:t>The aim of agile methods is to reduce overheads in the software process (e.g. by limiting documentation) and to be able to respond quickly to changing requirements without excessive rework.</a:t>
            </a:r>
          </a:p>
        </p:txBody>
      </p:sp>
      <p:sp>
        <p:nvSpPr>
          <p:cNvPr id="5" name="Footer Placeholder 4"/>
          <p:cNvSpPr>
            <a:spLocks noGrp="1"/>
          </p:cNvSpPr>
          <p:nvPr>
            <p:ph type="ftr" sz="quarter" idx="11"/>
          </p:nvPr>
        </p:nvSpPr>
        <p:spPr/>
        <p:txBody>
          <a:bodyPr/>
          <a:lstStyle/>
          <a:p>
            <a:pPr>
              <a:defRPr/>
            </a:pPr>
            <a:r>
              <a:rPr lang="en-US"/>
              <a:t>Chapter 3 Agile Software Development</a:t>
            </a:r>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manifesto </a:t>
            </a:r>
          </a:p>
        </p:txBody>
      </p:sp>
      <p:sp>
        <p:nvSpPr>
          <p:cNvPr id="3" name="Content Placeholder 2"/>
          <p:cNvSpPr>
            <a:spLocks noGrp="1"/>
          </p:cNvSpPr>
          <p:nvPr>
            <p:ph idx="1"/>
          </p:nvPr>
        </p:nvSpPr>
        <p:spPr/>
        <p:txBody>
          <a:bodyPr>
            <a:normAutofit lnSpcReduction="10000"/>
          </a:bodyPr>
          <a:lstStyle/>
          <a:p>
            <a:r>
              <a:rPr lang="en-US" i="1" dirty="0"/>
              <a:t>We are uncovering better ways of developing  software by doing it and helping others do it.  Through this work we have come to value:</a:t>
            </a:r>
            <a:endParaRPr lang="en-GB" dirty="0"/>
          </a:p>
          <a:p>
            <a:pPr lvl="1"/>
            <a:r>
              <a:rPr lang="en-US" i="1" dirty="0"/>
              <a:t>Individuals and interactions over processes and tools</a:t>
            </a:r>
            <a:br>
              <a:rPr lang="en-US" i="1" dirty="0"/>
            </a:br>
            <a:r>
              <a:rPr lang="en-US" i="1" dirty="0"/>
              <a:t>Working software over comprehensive documentation </a:t>
            </a:r>
            <a:br>
              <a:rPr lang="en-US" i="1" dirty="0"/>
            </a:br>
            <a:r>
              <a:rPr lang="en-US" i="1" dirty="0"/>
              <a:t>Customer collaboration over contract negotiation </a:t>
            </a:r>
            <a:br>
              <a:rPr lang="en-US" i="1" dirty="0"/>
            </a:br>
            <a:r>
              <a:rPr lang="en-US" i="1" dirty="0"/>
              <a:t>Responding to change over following a plan </a:t>
            </a:r>
            <a:endParaRPr lang="en-GB" dirty="0"/>
          </a:p>
          <a:p>
            <a:r>
              <a:rPr lang="en-US" i="1" dirty="0"/>
              <a:t>That is, while there is value in the items on  the right, we value the items on the left more.</a:t>
            </a:r>
            <a:r>
              <a:rPr lang="en-GB" dirty="0"/>
              <a:t> </a:t>
            </a:r>
            <a:endParaRPr lang="en-US" dirty="0"/>
          </a:p>
        </p:txBody>
      </p:sp>
      <p:sp>
        <p:nvSpPr>
          <p:cNvPr id="4" name="Footer Placeholder 3"/>
          <p:cNvSpPr>
            <a:spLocks noGrp="1"/>
          </p:cNvSpPr>
          <p:nvPr>
            <p:ph type="ftr" sz="quarter" idx="11"/>
          </p:nvPr>
        </p:nvSpPr>
        <p:spPr/>
        <p:txBody>
          <a:bodyPr/>
          <a:lstStyle/>
          <a:p>
            <a:pPr>
              <a:defRPr/>
            </a:pPr>
            <a:r>
              <a:rPr lang="en-US"/>
              <a:t>Chapter 3 Agile Software Development</a:t>
            </a:r>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a:p>
        </p:txBody>
      </p:sp>
    </p:spTree>
  </p:cSld>
  <p:clrMapOvr>
    <a:masterClrMapping/>
  </p:clrMapOvr>
  <p:transition spd="med">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1554</TotalTime>
  <Words>1449</Words>
  <Application>Microsoft Office PowerPoint</Application>
  <PresentationFormat>On-screen Show (4:3)</PresentationFormat>
  <Paragraphs>160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Corbel</vt:lpstr>
      <vt:lpstr>Times New Roman</vt:lpstr>
      <vt:lpstr>Parallax</vt:lpstr>
      <vt:lpstr>Chapter 3 – Agile Software Development</vt:lpstr>
      <vt:lpstr>Topics covered</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A ‘prescribing medication’ story </vt:lpstr>
      <vt:lpstr>Examples of task cards for prescribing medication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Fast</cp:lastModifiedBy>
  <cp:revision>44</cp:revision>
  <dcterms:created xsi:type="dcterms:W3CDTF">2010-01-06T20:28:26Z</dcterms:created>
  <dcterms:modified xsi:type="dcterms:W3CDTF">2022-02-15T10:25:26Z</dcterms:modified>
</cp:coreProperties>
</file>