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19"/>
  </p:notesMasterIdLst>
  <p:handoutMasterIdLst>
    <p:handoutMasterId r:id="rId20"/>
  </p:handoutMasterIdLst>
  <p:sldIdLst>
    <p:sldId id="256" r:id="rId2"/>
    <p:sldId id="276" r:id="rId3"/>
    <p:sldId id="261" r:id="rId4"/>
    <p:sldId id="262" r:id="rId5"/>
    <p:sldId id="278" r:id="rId6"/>
    <p:sldId id="301" r:id="rId7"/>
    <p:sldId id="303" r:id="rId8"/>
    <p:sldId id="279" r:id="rId9"/>
    <p:sldId id="282" r:id="rId10"/>
    <p:sldId id="305" r:id="rId11"/>
    <p:sldId id="263" r:id="rId12"/>
    <p:sldId id="306" r:id="rId13"/>
    <p:sldId id="307" r:id="rId14"/>
    <p:sldId id="283" r:id="rId15"/>
    <p:sldId id="295" r:id="rId16"/>
    <p:sldId id="339" r:id="rId17"/>
    <p:sldId id="319"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6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2/15/2022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extLst>
      <p:ext uri="{BB962C8B-B14F-4D97-AF65-F5344CB8AC3E}">
        <p14:creationId xmlns:p14="http://schemas.microsoft.com/office/powerpoint/2010/main" val="18025155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2/15/2022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extLst>
      <p:ext uri="{BB962C8B-B14F-4D97-AF65-F5344CB8AC3E}">
        <p14:creationId xmlns:p14="http://schemas.microsoft.com/office/powerpoint/2010/main" val="14235106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pPr>
              <a:defRPr/>
            </a:pPr>
            <a:r>
              <a:rPr lang="en-GB"/>
              <a:t>30/10/2014</a:t>
            </a:r>
            <a:endParaRPr lang="en-US"/>
          </a:p>
        </p:txBody>
      </p:sp>
      <p:sp>
        <p:nvSpPr>
          <p:cNvPr id="5" name="Footer Placeholder 4"/>
          <p:cNvSpPr>
            <a:spLocks noGrp="1"/>
          </p:cNvSpPr>
          <p:nvPr>
            <p:ph type="ftr" sz="quarter" idx="11"/>
          </p:nvPr>
        </p:nvSpPr>
        <p:spPr>
          <a:xfrm>
            <a:off x="3623733" y="6117336"/>
            <a:ext cx="3609438" cy="365125"/>
          </a:xfrm>
        </p:spPr>
        <p:txBody>
          <a:bodyPr/>
          <a:lstStyle/>
          <a:p>
            <a:pPr>
              <a:defRPr/>
            </a:pPr>
            <a:r>
              <a:rPr lang="en-US"/>
              <a:t>Chapter 3 Agile Software Development</a:t>
            </a:r>
          </a:p>
        </p:txBody>
      </p:sp>
      <p:sp>
        <p:nvSpPr>
          <p:cNvPr id="6" name="Slide Number Placeholder 5"/>
          <p:cNvSpPr>
            <a:spLocks noGrp="1"/>
          </p:cNvSpPr>
          <p:nvPr>
            <p:ph type="sldNum" sz="quarter" idx="12"/>
          </p:nvPr>
        </p:nvSpPr>
        <p:spPr>
          <a:xfrm>
            <a:off x="8275320" y="6117336"/>
            <a:ext cx="411480" cy="365125"/>
          </a:xfrm>
        </p:spPr>
        <p:txBody>
          <a:bodyPr/>
          <a:lstStyle/>
          <a:p>
            <a:pPr>
              <a:defRPr/>
            </a:pPr>
            <a:fld id="{E973D278-956A-2946-9CE2-9D3773855556}" type="slidenum">
              <a:rPr lang="en-US" smtClean="0"/>
              <a:pPr>
                <a:defRPr/>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2252598814"/>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GB"/>
              <a:t>30/10/2014</a:t>
            </a:r>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7" name="Slide Number Placeholder 6"/>
          <p:cNvSpPr>
            <a:spLocks noGrp="1"/>
          </p:cNvSpPr>
          <p:nvPr>
            <p:ph type="sldNum" sz="quarter" idx="12"/>
          </p:nvPr>
        </p:nvSpPr>
        <p:spPr/>
        <p:txBody>
          <a:bodyPr/>
          <a:lstStyle/>
          <a:p>
            <a:pPr>
              <a:defRPr/>
            </a:pPr>
            <a:fld id="{B3575804-F645-DB44-9DC0-C97E27A6600F}" type="slidenum">
              <a:rPr lang="en-US" smtClean="0"/>
              <a:pPr>
                <a:defRPr/>
              </a:pPr>
              <a:t>‹#›</a:t>
            </a:fld>
            <a:endParaRPr lang="en-US"/>
          </a:p>
        </p:txBody>
      </p:sp>
    </p:spTree>
    <p:extLst>
      <p:ext uri="{BB962C8B-B14F-4D97-AF65-F5344CB8AC3E}">
        <p14:creationId xmlns:p14="http://schemas.microsoft.com/office/powerpoint/2010/main" val="219952644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p>
            <a:pPr>
              <a:defRPr/>
            </a:pPr>
            <a:fld id="{B3575804-F645-DB44-9DC0-C97E27A6600F}" type="slidenum">
              <a:rPr lang="en-US" smtClean="0"/>
              <a:pPr>
                <a:defRPr/>
              </a:pPr>
              <a:t>‹#›</a:t>
            </a:fld>
            <a:endParaRPr lang="en-US"/>
          </a:p>
        </p:txBody>
      </p:sp>
    </p:spTree>
    <p:extLst>
      <p:ext uri="{BB962C8B-B14F-4D97-AF65-F5344CB8AC3E}">
        <p14:creationId xmlns:p14="http://schemas.microsoft.com/office/powerpoint/2010/main" val="227849190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p>
            <a:pPr>
              <a:defRPr/>
            </a:pPr>
            <a:fld id="{B3575804-F645-DB44-9DC0-C97E27A6600F}" type="slidenum">
              <a:rPr lang="en-US" smtClean="0"/>
              <a:pPr>
                <a:defRPr/>
              </a:pPr>
              <a:t>‹#›</a:t>
            </a:fld>
            <a:endParaRPr lang="en-US"/>
          </a:p>
        </p:txBody>
      </p:sp>
    </p:spTree>
    <p:extLst>
      <p:ext uri="{BB962C8B-B14F-4D97-AF65-F5344CB8AC3E}">
        <p14:creationId xmlns:p14="http://schemas.microsoft.com/office/powerpoint/2010/main" val="88203442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p>
            <a:pPr>
              <a:defRPr/>
            </a:pPr>
            <a:fld id="{B3575804-F645-DB44-9DC0-C97E27A6600F}" type="slidenum">
              <a:rPr lang="en-US" smtClean="0"/>
              <a:pPr>
                <a:defRPr/>
              </a:pPr>
              <a:t>‹#›</a:t>
            </a:fld>
            <a:endParaRPr lang="en-US"/>
          </a:p>
        </p:txBody>
      </p:sp>
    </p:spTree>
    <p:extLst>
      <p:ext uri="{BB962C8B-B14F-4D97-AF65-F5344CB8AC3E}">
        <p14:creationId xmlns:p14="http://schemas.microsoft.com/office/powerpoint/2010/main" val="3015495258"/>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p>
            <a:pPr>
              <a:defRPr/>
            </a:pPr>
            <a:fld id="{B3575804-F645-DB44-9DC0-C97E27A6600F}" type="slidenum">
              <a:rPr lang="en-US" smtClean="0"/>
              <a:pPr>
                <a:defRPr/>
              </a:pPr>
              <a:t>‹#›</a:t>
            </a:fld>
            <a:endParaRPr lang="en-US"/>
          </a:p>
        </p:txBody>
      </p:sp>
    </p:spTree>
    <p:extLst>
      <p:ext uri="{BB962C8B-B14F-4D97-AF65-F5344CB8AC3E}">
        <p14:creationId xmlns:p14="http://schemas.microsoft.com/office/powerpoint/2010/main" val="117123753"/>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p>
            <a:pPr>
              <a:defRPr/>
            </a:pPr>
            <a:fld id="{B3575804-F645-DB44-9DC0-C97E27A6600F}" type="slidenum">
              <a:rPr lang="en-US" smtClean="0"/>
              <a:pPr>
                <a:defRPr/>
              </a:pPr>
              <a:t>‹#›</a:t>
            </a:fld>
            <a:endParaRPr lang="en-US"/>
          </a:p>
        </p:txBody>
      </p:sp>
    </p:spTree>
    <p:extLst>
      <p:ext uri="{BB962C8B-B14F-4D97-AF65-F5344CB8AC3E}">
        <p14:creationId xmlns:p14="http://schemas.microsoft.com/office/powerpoint/2010/main" val="350691346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p>
            <a:pPr>
              <a:defRPr/>
            </a:pPr>
            <a:fld id="{EEAA3012-213F-D34C-8A21-808A5790DE6C}" type="slidenum">
              <a:rPr lang="en-US" smtClean="0"/>
              <a:pPr>
                <a:defRPr/>
              </a:pPr>
              <a:t>‹#›</a:t>
            </a:fld>
            <a:endParaRPr lang="en-US"/>
          </a:p>
        </p:txBody>
      </p:sp>
    </p:spTree>
    <p:extLst>
      <p:ext uri="{BB962C8B-B14F-4D97-AF65-F5344CB8AC3E}">
        <p14:creationId xmlns:p14="http://schemas.microsoft.com/office/powerpoint/2010/main" val="1811828298"/>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p>
            <a:pPr>
              <a:defRPr/>
            </a:pPr>
            <a:fld id="{050F93C5-4D62-2844-B9B8-045E9E31D9CE}" type="slidenum">
              <a:rPr lang="en-US" smtClean="0"/>
              <a:pPr>
                <a:defRPr/>
              </a:pPr>
              <a:t>‹#›</a:t>
            </a:fld>
            <a:endParaRPr lang="en-US"/>
          </a:p>
        </p:txBody>
      </p:sp>
    </p:spTree>
    <p:extLst>
      <p:ext uri="{BB962C8B-B14F-4D97-AF65-F5344CB8AC3E}">
        <p14:creationId xmlns:p14="http://schemas.microsoft.com/office/powerpoint/2010/main" val="83250760"/>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pPr>
              <a:defRPr/>
            </a:pPr>
            <a:r>
              <a:rPr lang="en-GB"/>
              <a:t>30/10/2014</a:t>
            </a:r>
            <a:endParaRPr lang="en-US"/>
          </a:p>
        </p:txBody>
      </p:sp>
      <p:sp>
        <p:nvSpPr>
          <p:cNvPr id="5" name="Footer Placeholder 4"/>
          <p:cNvSpPr>
            <a:spLocks noGrp="1"/>
          </p:cNvSpPr>
          <p:nvPr>
            <p:ph type="ftr" sz="quarter" idx="11"/>
          </p:nvPr>
        </p:nvSpPr>
        <p:spPr>
          <a:xfrm>
            <a:off x="1972647" y="6108173"/>
            <a:ext cx="5314517" cy="365125"/>
          </a:xfrm>
        </p:spPr>
        <p:txBody>
          <a:bodyPr/>
          <a:lstStyle/>
          <a:p>
            <a:pPr>
              <a:defRPr/>
            </a:pPr>
            <a:r>
              <a:rPr lang="en-US"/>
              <a:t>Chapter 3 Agile Software Development</a:t>
            </a:r>
          </a:p>
        </p:txBody>
      </p:sp>
      <p:sp>
        <p:nvSpPr>
          <p:cNvPr id="6" name="Slide Number Placeholder 5"/>
          <p:cNvSpPr>
            <a:spLocks noGrp="1"/>
          </p:cNvSpPr>
          <p:nvPr>
            <p:ph type="sldNum" sz="quarter" idx="12"/>
          </p:nvPr>
        </p:nvSpPr>
        <p:spPr>
          <a:xfrm>
            <a:off x="8258967" y="6108173"/>
            <a:ext cx="427833" cy="365125"/>
          </a:xfrm>
        </p:spPr>
        <p:txBody>
          <a:bodyPr/>
          <a:lstStyle/>
          <a:p>
            <a:pPr>
              <a:defRPr/>
            </a:pPr>
            <a:fld id="{EAB5BBF0-B782-3644-AFE1-10103AC25370}" type="slidenum">
              <a:rPr lang="en-US" smtClean="0"/>
              <a:pPr>
                <a:defRPr/>
              </a:pPr>
              <a:t>‹#›</a:t>
            </a:fld>
            <a:endParaRPr lang="en-US"/>
          </a:p>
        </p:txBody>
      </p:sp>
    </p:spTree>
    <p:extLst>
      <p:ext uri="{BB962C8B-B14F-4D97-AF65-F5344CB8AC3E}">
        <p14:creationId xmlns:p14="http://schemas.microsoft.com/office/powerpoint/2010/main" val="1686718960"/>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6" name="Slide Number Placeholder 5"/>
          <p:cNvSpPr>
            <a:spLocks noGrp="1"/>
          </p:cNvSpPr>
          <p:nvPr>
            <p:ph type="sldNum" sz="quarter" idx="12"/>
          </p:nvPr>
        </p:nvSpPr>
        <p:spPr>
          <a:xfrm>
            <a:off x="8273317" y="6116070"/>
            <a:ext cx="413483" cy="365125"/>
          </a:xfrm>
        </p:spPr>
        <p:txBody>
          <a:bodyPr/>
          <a:lstStyle/>
          <a:p>
            <a:pPr>
              <a:defRPr/>
            </a:pPr>
            <a:fld id="{EE6C4D99-7786-3A47-A0D2-BD20D34577F0}" type="slidenum">
              <a:rPr lang="en-US" smtClean="0"/>
              <a:pPr>
                <a:defRPr/>
              </a:pPr>
              <a:t>‹#›</a:t>
            </a:fld>
            <a:endParaRPr lang="en-US"/>
          </a:p>
        </p:txBody>
      </p:sp>
    </p:spTree>
    <p:extLst>
      <p:ext uri="{BB962C8B-B14F-4D97-AF65-F5344CB8AC3E}">
        <p14:creationId xmlns:p14="http://schemas.microsoft.com/office/powerpoint/2010/main" val="644027952"/>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GB"/>
              <a:t>30/10/2014</a:t>
            </a:r>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7" name="Slide Number Placeholder 6"/>
          <p:cNvSpPr>
            <a:spLocks noGrp="1"/>
          </p:cNvSpPr>
          <p:nvPr>
            <p:ph type="sldNum" sz="quarter" idx="12"/>
          </p:nvPr>
        </p:nvSpPr>
        <p:spPr/>
        <p:txBody>
          <a:bodyPr/>
          <a:lstStyle/>
          <a:p>
            <a:pPr>
              <a:defRPr/>
            </a:pPr>
            <a:fld id="{8EFBBB66-3A15-F64E-87CC-B8CCF7F3E7AA}" type="slidenum">
              <a:rPr lang="en-US" smtClean="0"/>
              <a:pPr>
                <a:defRPr/>
              </a:pPr>
              <a:t>‹#›</a:t>
            </a:fld>
            <a:endParaRPr lang="en-US"/>
          </a:p>
        </p:txBody>
      </p:sp>
    </p:spTree>
    <p:extLst>
      <p:ext uri="{BB962C8B-B14F-4D97-AF65-F5344CB8AC3E}">
        <p14:creationId xmlns:p14="http://schemas.microsoft.com/office/powerpoint/2010/main" val="602203839"/>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GB"/>
              <a:t>30/10/2014</a:t>
            </a:r>
            <a:endParaRPr lang="en-US"/>
          </a:p>
        </p:txBody>
      </p:sp>
      <p:sp>
        <p:nvSpPr>
          <p:cNvPr id="8" name="Footer Placeholder 7"/>
          <p:cNvSpPr>
            <a:spLocks noGrp="1"/>
          </p:cNvSpPr>
          <p:nvPr>
            <p:ph type="ftr" sz="quarter" idx="11"/>
          </p:nvPr>
        </p:nvSpPr>
        <p:spPr/>
        <p:txBody>
          <a:bodyPr/>
          <a:lstStyle/>
          <a:p>
            <a:pPr>
              <a:defRPr/>
            </a:pPr>
            <a:r>
              <a:rPr lang="en-US"/>
              <a:t>Chapter 3 Agile Software Development</a:t>
            </a:r>
          </a:p>
        </p:txBody>
      </p:sp>
      <p:sp>
        <p:nvSpPr>
          <p:cNvPr id="9" name="Slide Number Placeholder 8"/>
          <p:cNvSpPr>
            <a:spLocks noGrp="1"/>
          </p:cNvSpPr>
          <p:nvPr>
            <p:ph type="sldNum" sz="quarter" idx="12"/>
          </p:nvPr>
        </p:nvSpPr>
        <p:spPr/>
        <p:txBody>
          <a:bodyPr/>
          <a:lstStyle/>
          <a:p>
            <a:pPr>
              <a:defRPr/>
            </a:pPr>
            <a:fld id="{EE97BCC1-1E15-814C-B2E6-5124192EA274}" type="slidenum">
              <a:rPr lang="en-US" smtClean="0"/>
              <a:pPr>
                <a:defRPr/>
              </a:pPr>
              <a:t>‹#›</a:t>
            </a:fld>
            <a:endParaRPr lang="en-US"/>
          </a:p>
        </p:txBody>
      </p:sp>
    </p:spTree>
    <p:extLst>
      <p:ext uri="{BB962C8B-B14F-4D97-AF65-F5344CB8AC3E}">
        <p14:creationId xmlns:p14="http://schemas.microsoft.com/office/powerpoint/2010/main" val="1508254343"/>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r>
              <a:rPr lang="en-GB"/>
              <a:t>30/10/2014</a:t>
            </a:r>
            <a:endParaRPr lang="en-US"/>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4EEF6B7E-89C5-FC4F-92F9-AFC105C69812}" type="slidenum">
              <a:rPr lang="en-US" smtClean="0"/>
              <a:pPr>
                <a:defRPr/>
              </a:pPr>
              <a:t>‹#›</a:t>
            </a:fld>
            <a:endParaRPr lang="en-US"/>
          </a:p>
        </p:txBody>
      </p:sp>
    </p:spTree>
    <p:extLst>
      <p:ext uri="{BB962C8B-B14F-4D97-AF65-F5344CB8AC3E}">
        <p14:creationId xmlns:p14="http://schemas.microsoft.com/office/powerpoint/2010/main" val="544032473"/>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39D8CD3A-6A10-3249-A17B-90B73EF037C9}" type="slidenum">
              <a:rPr lang="en-US" smtClean="0"/>
              <a:pPr>
                <a:defRPr/>
              </a:pPr>
              <a:t>‹#›</a:t>
            </a:fld>
            <a:endParaRPr lang="en-US"/>
          </a:p>
        </p:txBody>
      </p:sp>
    </p:spTree>
    <p:extLst>
      <p:ext uri="{BB962C8B-B14F-4D97-AF65-F5344CB8AC3E}">
        <p14:creationId xmlns:p14="http://schemas.microsoft.com/office/powerpoint/2010/main" val="1544896583"/>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GB"/>
              <a:t>30/10/2014</a:t>
            </a:r>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7" name="Slide Number Placeholder 6"/>
          <p:cNvSpPr>
            <a:spLocks noGrp="1"/>
          </p:cNvSpPr>
          <p:nvPr>
            <p:ph type="sldNum" sz="quarter" idx="12"/>
          </p:nvPr>
        </p:nvSpPr>
        <p:spPr/>
        <p:txBody>
          <a:bodyPr/>
          <a:lstStyle/>
          <a:p>
            <a:pPr>
              <a:defRPr/>
            </a:pPr>
            <a:fld id="{DD50B603-B29B-9F4A-8449-859DA19F67EF}" type="slidenum">
              <a:rPr lang="en-US" smtClean="0"/>
              <a:pPr>
                <a:defRPr/>
              </a:pPr>
              <a:t>‹#›</a:t>
            </a:fld>
            <a:endParaRPr lang="en-US"/>
          </a:p>
        </p:txBody>
      </p:sp>
    </p:spTree>
    <p:extLst>
      <p:ext uri="{BB962C8B-B14F-4D97-AF65-F5344CB8AC3E}">
        <p14:creationId xmlns:p14="http://schemas.microsoft.com/office/powerpoint/2010/main" val="4085001531"/>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GB"/>
              <a:t>30/10/2014</a:t>
            </a:r>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7" name="Slide Number Placeholder 6"/>
          <p:cNvSpPr>
            <a:spLocks noGrp="1"/>
          </p:cNvSpPr>
          <p:nvPr>
            <p:ph type="sldNum" sz="quarter" idx="12"/>
          </p:nvPr>
        </p:nvSpPr>
        <p:spPr/>
        <p:txBody>
          <a:bodyPr/>
          <a:lstStyle/>
          <a:p>
            <a:pPr>
              <a:defRPr/>
            </a:pPr>
            <a:fld id="{1F23E2BA-5D4B-814E-BBF4-D418023BB2FC}" type="slidenum">
              <a:rPr lang="en-US" smtClean="0"/>
              <a:pPr>
                <a:defRPr/>
              </a:pPr>
              <a:t>‹#›</a:t>
            </a:fld>
            <a:endParaRPr lang="en-US"/>
          </a:p>
        </p:txBody>
      </p:sp>
    </p:spTree>
    <p:extLst>
      <p:ext uri="{BB962C8B-B14F-4D97-AF65-F5344CB8AC3E}">
        <p14:creationId xmlns:p14="http://schemas.microsoft.com/office/powerpoint/2010/main" val="2325368819"/>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r>
              <a:rPr lang="en-GB"/>
              <a:t>30/10/2014</a:t>
            </a:r>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r>
              <a:rPr lang="en-US"/>
              <a:t>Chapter 3 Agile Software Development</a:t>
            </a:r>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B3575804-F645-DB44-9DC0-C97E27A6600F}" type="slidenum">
              <a:rPr lang="en-US" smtClean="0"/>
              <a:pPr>
                <a:defRPr/>
              </a:pPr>
              <a:t>‹#›</a:t>
            </a:fld>
            <a:endParaRPr lang="en-US"/>
          </a:p>
        </p:txBody>
      </p:sp>
    </p:spTree>
    <p:extLst>
      <p:ext uri="{BB962C8B-B14F-4D97-AF65-F5344CB8AC3E}">
        <p14:creationId xmlns:p14="http://schemas.microsoft.com/office/powerpoint/2010/main" val="347578026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ransition spd="med">
    <p:wipe dir="r"/>
  </p:transition>
  <p:hf hdr="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involvement</a:t>
            </a:r>
          </a:p>
        </p:txBody>
      </p:sp>
      <p:sp>
        <p:nvSpPr>
          <p:cNvPr id="3" name="Content Placeholder 2"/>
          <p:cNvSpPr>
            <a:spLocks noGrp="1"/>
          </p:cNvSpPr>
          <p:nvPr>
            <p:ph idx="1"/>
          </p:nvPr>
        </p:nvSpPr>
        <p:spPr/>
        <p:txBody>
          <a:bodyPr>
            <a:normAutofit fontScale="85000" lnSpcReduction="20000"/>
          </a:bodyPr>
          <a:lstStyle/>
          <a:p>
            <a:r>
              <a:rPr lang="en-GB" dirty="0"/>
              <a:t>The role of the customer in the testing process is to help develop acceptance tests for the stories that are to be implemented in the next release of the system. </a:t>
            </a:r>
          </a:p>
          <a:p>
            <a:r>
              <a:rPr lang="en-GB" dirty="0"/>
              <a:t>The customer who is part of the team writes tests as development proceeds. All new code is therefore validated to ensure that it is what the customer needs. </a:t>
            </a:r>
          </a:p>
          <a:p>
            <a:r>
              <a:rPr lang="en-GB" dirty="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Test case description for dose checking</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pic>
        <p:nvPicPr>
          <p:cNvPr id="4" name="Picture 3" descr="3.7 DoseChecking.eps"/>
          <p:cNvPicPr>
            <a:picLocks noChangeAspect="1"/>
          </p:cNvPicPr>
          <p:nvPr/>
        </p:nvPicPr>
        <p:blipFill>
          <a:blip r:embed="rId2"/>
          <a:stretch>
            <a:fillRect/>
          </a:stretch>
        </p:blipFill>
        <p:spPr>
          <a:xfrm>
            <a:off x="805735" y="1950230"/>
            <a:ext cx="7436363" cy="4049252"/>
          </a:xfrm>
          <a:prstGeom prst="rect">
            <a:avLst/>
          </a:prstGeom>
        </p:spPr>
      </p:pic>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automation</a:t>
            </a:r>
          </a:p>
        </p:txBody>
      </p:sp>
      <p:sp>
        <p:nvSpPr>
          <p:cNvPr id="3" name="Content Placeholder 2"/>
          <p:cNvSpPr>
            <a:spLocks noGrp="1"/>
          </p:cNvSpPr>
          <p:nvPr>
            <p:ph idx="1"/>
          </p:nvPr>
        </p:nvSpPr>
        <p:spPr/>
        <p:txBody>
          <a:bodyPr>
            <a:normAutofit fontScale="85000" lnSpcReduction="10000"/>
          </a:bodyPr>
          <a:lstStyle/>
          <a:p>
            <a:r>
              <a:rPr lang="en-GB" dirty="0"/>
              <a:t>Test automation means that tests are written as executable components before the task is implemented </a:t>
            </a:r>
          </a:p>
          <a:p>
            <a:pPr lvl="1"/>
            <a:r>
              <a:rPr lang="en-GB" dirty="0"/>
              <a:t>These testing components should be stand-alone, should simulate the submission of input to be tested and should check that the result meets the output specification. An automated test framework (e.g. </a:t>
            </a:r>
            <a:r>
              <a:rPr lang="en-GB" dirty="0" err="1"/>
              <a:t>Junit</a:t>
            </a:r>
            <a:r>
              <a:rPr lang="en-GB" dirty="0"/>
              <a:t>) is a system that makes it easy to write executable tests and submit a set of tests for execution. </a:t>
            </a:r>
          </a:p>
          <a:p>
            <a:r>
              <a:rPr lang="en-GB" dirty="0"/>
              <a:t>As testing is automated, there is always a set of tests that can be quickly and easily executed</a:t>
            </a:r>
          </a:p>
          <a:p>
            <a:pPr lvl="1"/>
            <a:r>
              <a:rPr lang="en-GB" dirty="0"/>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test-first development</a:t>
            </a:r>
          </a:p>
        </p:txBody>
      </p:sp>
      <p:sp>
        <p:nvSpPr>
          <p:cNvPr id="3" name="Content Placeholder 2"/>
          <p:cNvSpPr>
            <a:spLocks noGrp="1"/>
          </p:cNvSpPr>
          <p:nvPr>
            <p:ph idx="1"/>
          </p:nvPr>
        </p:nvSpPr>
        <p:spPr/>
        <p:txBody>
          <a:bodyPr>
            <a:normAutofit fontScale="85000" lnSpcReduction="20000"/>
          </a:bodyPr>
          <a:lstStyle/>
          <a:p>
            <a:r>
              <a:rPr lang="en-GB" dirty="0"/>
              <a:t>Programmers prefer programming to testing and sometimes they take short cuts when writing tests. For example, they may write incomplete tests that do not check for all possible exceptions that may occur. </a:t>
            </a:r>
          </a:p>
          <a:p>
            <a:r>
              <a:rPr lang="en-GB" dirty="0"/>
              <a:t>Some tests can be very difficult to write incrementally. For example, in a complex user interface, it is often difficult to write unit tests for the code that implements the ‘display logic’ and workflow between screens. </a:t>
            </a:r>
          </a:p>
          <a:p>
            <a:r>
              <a:rPr lang="en-GB" dirty="0"/>
              <a:t>It difficult to judge the completeness of a set of tests. Although you may have a lot of system tests, your test set may not provide complete coverage.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idx="1"/>
          </p:nvPr>
        </p:nvSpPr>
        <p:spPr/>
        <p:txBody>
          <a:bodyPr/>
          <a:lstStyle/>
          <a:p>
            <a:pPr>
              <a:lnSpc>
                <a:spcPct val="90000"/>
              </a:lnSpc>
            </a:pPr>
            <a:r>
              <a:rPr lang="en-US" sz="2400" dirty="0"/>
              <a:t>Pair </a:t>
            </a:r>
            <a:r>
              <a:rPr lang="en-US" dirty="0"/>
              <a:t>programming involves </a:t>
            </a:r>
            <a:r>
              <a:rPr lang="en-US" sz="2400" dirty="0"/>
              <a:t>programmers working in pairs, developing code together.</a:t>
            </a:r>
          </a:p>
          <a:p>
            <a:pPr>
              <a:lnSpc>
                <a:spcPct val="90000"/>
              </a:lnSpc>
            </a:pPr>
            <a:r>
              <a:rPr lang="en-US" sz="2400" dirty="0"/>
              <a:t>This helps develop common ownership of code and spreads knowledge across the team.</a:t>
            </a:r>
          </a:p>
          <a:p>
            <a:pPr>
              <a:lnSpc>
                <a:spcPct val="90000"/>
              </a:lnSpc>
            </a:pPr>
            <a:r>
              <a:rPr lang="en-US" sz="2400" dirty="0"/>
              <a:t>It serves as an informal review process as each line of code is looked at by more than 1 person.</a:t>
            </a:r>
          </a:p>
          <a:p>
            <a:pPr>
              <a:lnSpc>
                <a:spcPct val="90000"/>
              </a:lnSpc>
            </a:pPr>
            <a:r>
              <a:rPr lang="en-US" sz="2400" dirty="0"/>
              <a:t>It encourages refactoring as the whole team can benefit from </a:t>
            </a:r>
            <a:r>
              <a:rPr lang="en-US" dirty="0"/>
              <a:t>improving the system code.</a:t>
            </a:r>
            <a:endParaRPr lang="en-US" sz="24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programming</a:t>
            </a:r>
          </a:p>
        </p:txBody>
      </p:sp>
      <p:sp>
        <p:nvSpPr>
          <p:cNvPr id="3" name="Content Placeholder 2"/>
          <p:cNvSpPr>
            <a:spLocks noGrp="1"/>
          </p:cNvSpPr>
          <p:nvPr>
            <p:ph idx="1"/>
          </p:nvPr>
        </p:nvSpPr>
        <p:spPr/>
        <p:txBody>
          <a:bodyPr>
            <a:normAutofit fontScale="92500" lnSpcReduction="20000"/>
          </a:bodyPr>
          <a:lstStyle/>
          <a:p>
            <a:r>
              <a:rPr lang="en-GB" dirty="0"/>
              <a:t>In pair programming, programmers sit together at the same computer to develop the software.</a:t>
            </a:r>
          </a:p>
          <a:p>
            <a:r>
              <a:rPr lang="en-GB" dirty="0"/>
              <a:t>Pairs are created dynamically so that all team members work with each other during the development process.</a:t>
            </a:r>
          </a:p>
          <a:p>
            <a:r>
              <a:rPr lang="en-GB" dirty="0"/>
              <a:t>The sharing of knowledge that happens during pair programming is very important as it reduces the overall risks to a project when team members leave.</a:t>
            </a:r>
          </a:p>
          <a:p>
            <a:r>
              <a:rPr lang="en-GB" dirty="0"/>
              <a:t>Pair programming is not necessarily inefficient and there is some evidence that suggests that a pair working together is more efficient than 2 programmers working separately. </a:t>
            </a:r>
            <a:endParaRPr lang="en-US" dirty="0"/>
          </a:p>
          <a:p>
            <a:endParaRPr lang="en-GB"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36F64-BD65-4667-9417-1F32716F4A8A}"/>
              </a:ext>
            </a:extLst>
          </p:cNvPr>
          <p:cNvSpPr>
            <a:spLocks noGrp="1"/>
          </p:cNvSpPr>
          <p:nvPr>
            <p:ph type="title"/>
          </p:nvPr>
        </p:nvSpPr>
        <p:spPr>
          <a:xfrm>
            <a:off x="863261" y="2331721"/>
            <a:ext cx="7704667" cy="1380477"/>
          </a:xfrm>
        </p:spPr>
        <p:txBody>
          <a:bodyPr/>
          <a:lstStyle/>
          <a:p>
            <a:r>
              <a:rPr lang="en-US" dirty="0"/>
              <a:t>Class activity</a:t>
            </a:r>
          </a:p>
        </p:txBody>
      </p:sp>
      <p:sp>
        <p:nvSpPr>
          <p:cNvPr id="5" name="Footer Placeholder 4">
            <a:extLst>
              <a:ext uri="{FF2B5EF4-FFF2-40B4-BE49-F238E27FC236}">
                <a16:creationId xmlns:a16="http://schemas.microsoft.com/office/drawing/2014/main" id="{DBAFE208-6D46-46DA-950C-01642B803F41}"/>
              </a:ext>
            </a:extLst>
          </p:cNvPr>
          <p:cNvSpPr>
            <a:spLocks noGrp="1"/>
          </p:cNvSpPr>
          <p:nvPr>
            <p:ph type="ftr" sz="quarter" idx="11"/>
          </p:nvPr>
        </p:nvSpPr>
        <p:spPr/>
        <p:txBody>
          <a:bodyPr/>
          <a:lstStyle/>
          <a:p>
            <a:pPr>
              <a:defRPr/>
            </a:pPr>
            <a:r>
              <a:rPr lang="en-US"/>
              <a:t>Chapter 3 Agile Software Development</a:t>
            </a:r>
          </a:p>
        </p:txBody>
      </p:sp>
      <p:sp>
        <p:nvSpPr>
          <p:cNvPr id="6" name="Slide Number Placeholder 5">
            <a:extLst>
              <a:ext uri="{FF2B5EF4-FFF2-40B4-BE49-F238E27FC236}">
                <a16:creationId xmlns:a16="http://schemas.microsoft.com/office/drawing/2014/main" id="{DC7595ED-122A-4925-814C-FA93F7D81B8F}"/>
              </a:ext>
            </a:extLst>
          </p:cNvPr>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spTree>
    <p:extLst>
      <p:ext uri="{BB962C8B-B14F-4D97-AF65-F5344CB8AC3E}">
        <p14:creationId xmlns:p14="http://schemas.microsoft.com/office/powerpoint/2010/main" val="788574238"/>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normAutofit fontScale="92500" lnSpcReduction="10000"/>
          </a:bodyPr>
          <a:lstStyle/>
          <a:p>
            <a:r>
              <a:rPr lang="en-GB" sz="2000" dirty="0"/>
              <a:t>Agile methods are incremental development methods that focus on rapid software development, frequent releases of the software, reducing process overheads by minimizing documentation and producing high-quality code.  </a:t>
            </a:r>
          </a:p>
          <a:p>
            <a:r>
              <a:rPr lang="en-GB" sz="2000" dirty="0"/>
              <a:t>Agile development practices include </a:t>
            </a:r>
          </a:p>
          <a:p>
            <a:pPr lvl="1"/>
            <a:r>
              <a:rPr lang="en-GB" sz="1600" dirty="0"/>
              <a:t>User stories for system specification</a:t>
            </a:r>
          </a:p>
          <a:p>
            <a:pPr lvl="1"/>
            <a:r>
              <a:rPr lang="en-GB" sz="1600" dirty="0"/>
              <a:t> Frequent releases of the software, </a:t>
            </a:r>
          </a:p>
          <a:p>
            <a:pPr lvl="1"/>
            <a:r>
              <a:rPr lang="en-GB" sz="1600" dirty="0"/>
              <a:t>Continuous software improvement </a:t>
            </a:r>
          </a:p>
          <a:p>
            <a:pPr lvl="1"/>
            <a:r>
              <a:rPr lang="en-GB" sz="1600" dirty="0"/>
              <a:t>Test-first development</a:t>
            </a:r>
          </a:p>
          <a:p>
            <a:pPr lvl="1"/>
            <a:r>
              <a:rPr lang="en-GB" sz="1600" dirty="0"/>
              <a:t>Customer participation in the development team.</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Tree>
    <p:extLst>
      <p:ext uri="{BB962C8B-B14F-4D97-AF65-F5344CB8AC3E}">
        <p14:creationId xmlns:p14="http://schemas.microsoft.com/office/powerpoint/2010/main" val="3892022605"/>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dirty="0"/>
              <a:t>User stories for requirements</a:t>
            </a:r>
          </a:p>
        </p:txBody>
      </p:sp>
      <p:sp>
        <p:nvSpPr>
          <p:cNvPr id="1170435" name="Rectangle 3"/>
          <p:cNvSpPr>
            <a:spLocks noGrp="1" noChangeArrowheads="1"/>
          </p:cNvSpPr>
          <p:nvPr>
            <p:ph idx="1"/>
          </p:nvPr>
        </p:nvSpPr>
        <p:spPr/>
        <p:txBody>
          <a:bodyPr>
            <a:normAutofit fontScale="92500"/>
          </a:bodyPr>
          <a:lstStyle/>
          <a:p>
            <a:r>
              <a:rPr lang="en-US" dirty="0"/>
              <a:t>In XP, a customer or user is part of the XP team and is responsible for making decisions on requirements.</a:t>
            </a:r>
          </a:p>
          <a:p>
            <a:r>
              <a:rPr lang="en-US" dirty="0"/>
              <a:t>User requirements are expressed as user stories or scenarios.</a:t>
            </a:r>
          </a:p>
          <a:p>
            <a:r>
              <a:rPr lang="en-US" dirty="0"/>
              <a:t>These are written on cards and the development team breaks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777571" y="66583"/>
            <a:ext cx="7704667" cy="1981200"/>
          </a:xfrm>
        </p:spPr>
        <p:txBody>
          <a:bodyPr/>
          <a:lstStyle/>
          <a:p>
            <a:r>
              <a:rPr lang="en-US" dirty="0"/>
              <a:t>A ‘prescribing medication’ story</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pic>
        <p:nvPicPr>
          <p:cNvPr id="4" name="Picture 3" descr="3.5 StoryCard.eps"/>
          <p:cNvPicPr>
            <a:picLocks noChangeAspect="1"/>
          </p:cNvPicPr>
          <p:nvPr/>
        </p:nvPicPr>
        <p:blipFill>
          <a:blip r:embed="rId2"/>
          <a:stretch>
            <a:fillRect/>
          </a:stretch>
        </p:blipFill>
        <p:spPr>
          <a:xfrm>
            <a:off x="1440914" y="1566747"/>
            <a:ext cx="5968294" cy="4789603"/>
          </a:xfrm>
          <a:prstGeom prst="rect">
            <a:avLst/>
          </a:prstGeom>
        </p:spPr>
      </p:pic>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Examples of task cards for prescribing medication </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pic>
        <p:nvPicPr>
          <p:cNvPr id="4" name="Picture 3" descr="3.6 TaskCards.eps"/>
          <p:cNvPicPr>
            <a:picLocks noChangeAspect="1"/>
          </p:cNvPicPr>
          <p:nvPr/>
        </p:nvPicPr>
        <p:blipFill>
          <a:blip r:embed="rId2"/>
          <a:stretch>
            <a:fillRect/>
          </a:stretch>
        </p:blipFill>
        <p:spPr>
          <a:xfrm>
            <a:off x="1333382" y="1760870"/>
            <a:ext cx="6417050" cy="4518673"/>
          </a:xfrm>
          <a:prstGeom prst="rect">
            <a:avLst/>
          </a:prstGeom>
        </p:spPr>
      </p:pic>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dirty="0"/>
              <a:t>Refactoring</a:t>
            </a:r>
          </a:p>
        </p:txBody>
      </p:sp>
      <p:sp>
        <p:nvSpPr>
          <p:cNvPr id="1171459" name="Rectangle 3"/>
          <p:cNvSpPr>
            <a:spLocks noGrp="1" noChangeArrowheads="1"/>
          </p:cNvSpPr>
          <p:nvPr>
            <p:ph idx="1"/>
          </p:nvPr>
        </p:nvSpPr>
        <p:spPr/>
        <p:txBody>
          <a:bodyPr>
            <a:normAutofit lnSpcReduction="10000"/>
          </a:bodyPr>
          <a:lstStyle/>
          <a:p>
            <a:pPr>
              <a:lnSpc>
                <a:spcPct val="90000"/>
              </a:lnSpc>
            </a:pPr>
            <a:r>
              <a:rPr lang="en-US"/>
              <a:t>Conventional wisdom in software engineering is to design for change. It is worth spending time and effort anticipating changes as this reduces costs later in the life cycle.</a:t>
            </a:r>
          </a:p>
          <a:p>
            <a:pPr>
              <a:lnSpc>
                <a:spcPct val="90000"/>
              </a:lnSpc>
            </a:pPr>
            <a:r>
              <a:rPr lang="en-US"/>
              <a:t>XP, however, maintains that this is not worthwhile as changes cannot be reliably anticipated.</a:t>
            </a:r>
          </a:p>
          <a:p>
            <a:pPr>
              <a:lnSpc>
                <a:spcPct val="90000"/>
              </a:lnSpc>
            </a:pPr>
            <a:r>
              <a:rPr lang="en-US"/>
              <a:t>Rather, it proposes constant code improvement (refactoring) to make changes easier when they have to be implemented.</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Refactoring</a:t>
            </a:r>
          </a:p>
        </p:txBody>
      </p:sp>
      <p:sp>
        <p:nvSpPr>
          <p:cNvPr id="3" name="Content Placeholder 2"/>
          <p:cNvSpPr>
            <a:spLocks noGrp="1"/>
          </p:cNvSpPr>
          <p:nvPr>
            <p:ph idx="1"/>
          </p:nvPr>
        </p:nvSpPr>
        <p:spPr/>
        <p:txBody>
          <a:bodyPr>
            <a:normAutofit fontScale="92500" lnSpcReduction="10000"/>
          </a:bodyPr>
          <a:lstStyle/>
          <a:p>
            <a:r>
              <a:rPr lang="en-US" dirty="0"/>
              <a:t>Programming team look for possible software improvements and make these improvements even where there is no immediate need for them.</a:t>
            </a:r>
          </a:p>
          <a:p>
            <a:r>
              <a:rPr lang="en-US" dirty="0"/>
              <a:t>This improves the understandability of the software and so reduces the need for documentation.</a:t>
            </a:r>
          </a:p>
          <a:p>
            <a:r>
              <a:rPr lang="en-US" dirty="0"/>
              <a:t>Changes are easier to make because the code is well-structured and clear.</a:t>
            </a:r>
          </a:p>
          <a:p>
            <a:r>
              <a:rPr lang="en-US" dirty="0"/>
              <a:t>However, some changes requires architecture refactoring and this is much more expensive.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refactoring</a:t>
            </a:r>
          </a:p>
        </p:txBody>
      </p:sp>
      <p:sp>
        <p:nvSpPr>
          <p:cNvPr id="3" name="Content Placeholder 2"/>
          <p:cNvSpPr>
            <a:spLocks noGrp="1"/>
          </p:cNvSpPr>
          <p:nvPr>
            <p:ph idx="1"/>
          </p:nvPr>
        </p:nvSpPr>
        <p:spPr/>
        <p:txBody>
          <a:bodyPr/>
          <a:lstStyle/>
          <a:p>
            <a:r>
              <a:rPr lang="en-US" dirty="0"/>
              <a:t>Re-organization of a class hierarchy to remove duplicate code.</a:t>
            </a:r>
          </a:p>
          <a:p>
            <a:r>
              <a:rPr lang="en-US" dirty="0"/>
              <a:t>Tidying up and renaming attributes and methods to make them easier to understand.</a:t>
            </a:r>
          </a:p>
          <a:p>
            <a:r>
              <a:rPr lang="en-US" dirty="0"/>
              <a:t>The replacement of inline code with calls to methods that have been included in a program library.</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dirty="0"/>
              <a:t>Test-first development</a:t>
            </a:r>
          </a:p>
        </p:txBody>
      </p:sp>
      <p:sp>
        <p:nvSpPr>
          <p:cNvPr id="1172483" name="Rectangle 3"/>
          <p:cNvSpPr>
            <a:spLocks noGrp="1" noChangeArrowheads="1"/>
          </p:cNvSpPr>
          <p:nvPr>
            <p:ph idx="1"/>
          </p:nvPr>
        </p:nvSpPr>
        <p:spPr/>
        <p:txBody>
          <a:bodyPr>
            <a:normAutofit fontScale="92500" lnSpcReduction="10000"/>
          </a:bodyPr>
          <a:lstStyle/>
          <a:p>
            <a:r>
              <a:rPr lang="en-US" dirty="0"/>
              <a:t>Testing is central to XP and XP has developed an approach where the program is tested after every change has been made.</a:t>
            </a:r>
          </a:p>
          <a:p>
            <a:r>
              <a:rPr lang="en-US" dirty="0"/>
              <a:t>XP testing features:</a:t>
            </a:r>
          </a:p>
          <a:p>
            <a:pPr lvl="1"/>
            <a:r>
              <a:rPr lang="en-US" dirty="0"/>
              <a:t>Test-first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dirty="0"/>
              <a:t>Test-driven development</a:t>
            </a:r>
          </a:p>
        </p:txBody>
      </p:sp>
      <p:sp>
        <p:nvSpPr>
          <p:cNvPr id="1173507" name="Rectangle 3"/>
          <p:cNvSpPr>
            <a:spLocks noGrp="1" noChangeArrowheads="1"/>
          </p:cNvSpPr>
          <p:nvPr>
            <p:ph idx="1"/>
          </p:nvPr>
        </p:nvSpPr>
        <p:spPr/>
        <p:txBody>
          <a:bodyPr>
            <a:normAutofit lnSpcReduction="10000"/>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The test includes a check that it has executed correctly.</a:t>
            </a:r>
          </a:p>
          <a:p>
            <a:pPr lvl="1">
              <a:lnSpc>
                <a:spcPct val="90000"/>
              </a:lnSpc>
            </a:pPr>
            <a:r>
              <a:rPr lang="en-US" dirty="0"/>
              <a:t>Usually relies on a testing framework such as </a:t>
            </a:r>
            <a:r>
              <a:rPr lang="en-US" dirty="0" err="1"/>
              <a:t>Junit</a:t>
            </a:r>
            <a:r>
              <a:rPr lang="en-US" dirty="0"/>
              <a:t>.</a:t>
            </a:r>
          </a:p>
          <a:p>
            <a:pPr>
              <a:lnSpc>
                <a:spcPct val="90000"/>
              </a:lnSpc>
            </a:pPr>
            <a:r>
              <a:rPr lang="en-US" dirty="0"/>
              <a:t>All previous and new tests are run automatically when new functionality is added, thus checking that the new functionality has not introduced errors.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Tree>
  </p:cSld>
  <p:clrMapOvr>
    <a:masterClrMapping/>
  </p:clrMapOvr>
  <p:transition spd="med">
    <p:wipe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1652</TotalTime>
  <Words>1085</Words>
  <Application>Microsoft Office PowerPoint</Application>
  <PresentationFormat>On-screen Show (4:3)</PresentationFormat>
  <Paragraphs>100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Corbel</vt:lpstr>
      <vt:lpstr>Parallax</vt:lpstr>
      <vt:lpstr>Chapter 3 – Agile Software Development</vt:lpstr>
      <vt:lpstr>User stories for requirements</vt:lpstr>
      <vt:lpstr>A ‘prescribing medication’ story </vt:lpstr>
      <vt:lpstr>Examples of task cards for prescribing medication </vt:lpstr>
      <vt:lpstr>Refactoring</vt:lpstr>
      <vt:lpstr>Refactoring</vt:lpstr>
      <vt:lpstr>Examples of refactoring</vt:lpstr>
      <vt:lpstr>Test-first development</vt:lpstr>
      <vt:lpstr>Test-driven development</vt:lpstr>
      <vt:lpstr>Customer involvement</vt:lpstr>
      <vt:lpstr>Test case description for dose checking </vt:lpstr>
      <vt:lpstr>Test automation</vt:lpstr>
      <vt:lpstr>Problems with test-first development</vt:lpstr>
      <vt:lpstr>Pair programming</vt:lpstr>
      <vt:lpstr>Pair programming</vt:lpstr>
      <vt:lpstr>Class activity</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Fast</cp:lastModifiedBy>
  <cp:revision>46</cp:revision>
  <dcterms:created xsi:type="dcterms:W3CDTF">2010-01-06T20:28:26Z</dcterms:created>
  <dcterms:modified xsi:type="dcterms:W3CDTF">2022-02-15T10:24:34Z</dcterms:modified>
</cp:coreProperties>
</file>