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1" r:id="rId6"/>
    <p:sldId id="264" r:id="rId7"/>
    <p:sldId id="265" r:id="rId8"/>
    <p:sldId id="258" r:id="rId9"/>
    <p:sldId id="260" r:id="rId10"/>
    <p:sldId id="259" r:id="rId11"/>
    <p:sldId id="266" r:id="rId12"/>
    <p:sldId id="268" r:id="rId13"/>
    <p:sldId id="267" r:id="rId1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2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12D5-9709-285E-942A-0278D337F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57645E57-136B-3CCC-4062-9F6D488AC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1D47C3AB-1E00-2EDD-9B5E-7B87FA4A313A}"/>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5" name="Footer Placeholder 4">
            <a:extLst>
              <a:ext uri="{FF2B5EF4-FFF2-40B4-BE49-F238E27FC236}">
                <a16:creationId xmlns:a16="http://schemas.microsoft.com/office/drawing/2014/main" id="{A785079F-9BA7-AB82-C4E9-8BE5FD50EBA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2E97F4F-1702-D783-5006-09AA181D09D2}"/>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196238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40C2-6F2F-F70C-DE17-109C76591DB5}"/>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B0105F4-AC76-468F-866E-20C74B349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C128DD3-87F9-9973-84DA-87F7795D4D46}"/>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5" name="Footer Placeholder 4">
            <a:extLst>
              <a:ext uri="{FF2B5EF4-FFF2-40B4-BE49-F238E27FC236}">
                <a16:creationId xmlns:a16="http://schemas.microsoft.com/office/drawing/2014/main" id="{6C4DC05B-00EB-8215-B385-F5C3CA223F4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4EEDC60-D1E7-7203-68CA-751733FCCFAB}"/>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295635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F7081-F05E-2D40-7386-A414DAC338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D5DADEC-8129-86FF-0F9C-20A1C3134D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D616A4D-8026-3648-9AD2-CAC7BEEBE0FD}"/>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5" name="Footer Placeholder 4">
            <a:extLst>
              <a:ext uri="{FF2B5EF4-FFF2-40B4-BE49-F238E27FC236}">
                <a16:creationId xmlns:a16="http://schemas.microsoft.com/office/drawing/2014/main" id="{D3333FBE-3706-1FF8-837B-E9EF5EF0D37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96B6284-798D-1C17-39BF-8C78C314E215}"/>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297388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A17A-7439-C9BF-3E5F-9DA609B910B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98AF7D4-FE45-106C-43B4-CE100D8247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3548AE2-817A-C26E-6C76-DE7A9F5534A5}"/>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5" name="Footer Placeholder 4">
            <a:extLst>
              <a:ext uri="{FF2B5EF4-FFF2-40B4-BE49-F238E27FC236}">
                <a16:creationId xmlns:a16="http://schemas.microsoft.com/office/drawing/2014/main" id="{6185C59E-C631-43D1-AA35-32A166E565E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1135B66-92F2-0266-B6CB-B02D6BE8DF42}"/>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150577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77B0-8E95-BE01-BA60-ABC315831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6B3721F-C060-38A9-3EDF-3ED313161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C08708-9CFD-6EA2-64D5-E949A0FF3A42}"/>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5" name="Footer Placeholder 4">
            <a:extLst>
              <a:ext uri="{FF2B5EF4-FFF2-40B4-BE49-F238E27FC236}">
                <a16:creationId xmlns:a16="http://schemas.microsoft.com/office/drawing/2014/main" id="{82536993-432C-FDA7-DD34-2B4DD604A25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F4BBC7C-F3BA-B0B4-43EE-6FFF8F5B84C0}"/>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48545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EF7E-B5AB-74AE-05D5-D0E69B7FEBE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6A0800F-1109-C162-C096-4E5998F04E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09C4D95-E758-CBD1-0002-A9DCF82E06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C69A035-4CEB-9B26-B231-8789510EF842}"/>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6" name="Footer Placeholder 5">
            <a:extLst>
              <a:ext uri="{FF2B5EF4-FFF2-40B4-BE49-F238E27FC236}">
                <a16:creationId xmlns:a16="http://schemas.microsoft.com/office/drawing/2014/main" id="{C576ED6A-12EC-3D0D-58C9-0BAF1A00356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00E83FD-6EB2-16C5-C853-CFA82962F294}"/>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413694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F31B-1F77-83E5-F39F-CF9A5916AC9E}"/>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E66E113-7DFB-48C6-E317-71B2BBFB7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4D76C-7798-F4E3-9223-418D668E33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7EB0ADD3-BD32-BAD4-A0E6-0AF09B62A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37477-CDD6-3984-04C7-3993EC1ECB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14DB96D-5AEE-21DA-0D91-FC31AFEF367F}"/>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8" name="Footer Placeholder 7">
            <a:extLst>
              <a:ext uri="{FF2B5EF4-FFF2-40B4-BE49-F238E27FC236}">
                <a16:creationId xmlns:a16="http://schemas.microsoft.com/office/drawing/2014/main" id="{19BC926C-ED83-A69A-7C66-1F70F4F3703E}"/>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AC6E3E93-79BF-0493-E4DD-E4176C2F0A33}"/>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747571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435E-8D14-E803-BEF4-EF327CD21055}"/>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7422E8A-3299-0D89-E816-95726837F39B}"/>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4" name="Footer Placeholder 3">
            <a:extLst>
              <a:ext uri="{FF2B5EF4-FFF2-40B4-BE49-F238E27FC236}">
                <a16:creationId xmlns:a16="http://schemas.microsoft.com/office/drawing/2014/main" id="{D5EA2228-33E4-EE1B-A558-03AE2ABA01F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A91D0F0-D814-04EA-E32C-8878E30278A6}"/>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302037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E1672D-7ED9-2C92-8C40-A1DE234176C6}"/>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3" name="Footer Placeholder 2">
            <a:extLst>
              <a:ext uri="{FF2B5EF4-FFF2-40B4-BE49-F238E27FC236}">
                <a16:creationId xmlns:a16="http://schemas.microsoft.com/office/drawing/2014/main" id="{81E72349-6C04-10DC-604C-2A196634EAE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4F1E6EC-D367-FD93-355E-1C0D5F1E0A05}"/>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410504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31D3-349A-D6DE-8BD9-294612326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0006430-62D3-3982-25D7-0848F3AC8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E246F08-5A5B-EB5D-E00C-DAAA0F30A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1CFFC-609B-3074-1237-F57F41E6D14A}"/>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6" name="Footer Placeholder 5">
            <a:extLst>
              <a:ext uri="{FF2B5EF4-FFF2-40B4-BE49-F238E27FC236}">
                <a16:creationId xmlns:a16="http://schemas.microsoft.com/office/drawing/2014/main" id="{E708DDD4-0CAB-8044-2A18-CC6C1AC6A2E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F339100-5FFF-1B18-15EB-8575D4307647}"/>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320731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8D34-9C76-652F-4C86-0CEACB5DA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45B99BF-FBAE-9FCC-D802-AD87AD5D2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5DDB363E-0E57-2AA3-56C8-FA4E408CD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57D1C-C44F-3CB0-56A1-866D0464E487}"/>
              </a:ext>
            </a:extLst>
          </p:cNvPr>
          <p:cNvSpPr>
            <a:spLocks noGrp="1"/>
          </p:cNvSpPr>
          <p:nvPr>
            <p:ph type="dt" sz="half" idx="10"/>
          </p:nvPr>
        </p:nvSpPr>
        <p:spPr/>
        <p:txBody>
          <a:bodyPr/>
          <a:lstStyle/>
          <a:p>
            <a:fld id="{8E14FFC8-8DC0-4D7F-8D75-2F748F83C0F1}" type="datetimeFigureOut">
              <a:rPr lang="en-PK" smtClean="0"/>
              <a:t>12/09/2023</a:t>
            </a:fld>
            <a:endParaRPr lang="en-PK"/>
          </a:p>
        </p:txBody>
      </p:sp>
      <p:sp>
        <p:nvSpPr>
          <p:cNvPr id="6" name="Footer Placeholder 5">
            <a:extLst>
              <a:ext uri="{FF2B5EF4-FFF2-40B4-BE49-F238E27FC236}">
                <a16:creationId xmlns:a16="http://schemas.microsoft.com/office/drawing/2014/main" id="{9F08A72C-26AF-52D2-F00C-CB7F89CBB11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D27B338-5A81-4FE9-B5A4-1CAB66B2D4AE}"/>
              </a:ext>
            </a:extLst>
          </p:cNvPr>
          <p:cNvSpPr>
            <a:spLocks noGrp="1"/>
          </p:cNvSpPr>
          <p:nvPr>
            <p:ph type="sldNum" sz="quarter" idx="12"/>
          </p:nvPr>
        </p:nvSpPr>
        <p:spPr/>
        <p:txBody>
          <a:bodyPr/>
          <a:lstStyle/>
          <a:p>
            <a:fld id="{AA81AC75-FE63-4D23-B6D7-9A698C049D75}" type="slidenum">
              <a:rPr lang="en-PK" smtClean="0"/>
              <a:t>‹#›</a:t>
            </a:fld>
            <a:endParaRPr lang="en-PK"/>
          </a:p>
        </p:txBody>
      </p:sp>
    </p:spTree>
    <p:extLst>
      <p:ext uri="{BB962C8B-B14F-4D97-AF65-F5344CB8AC3E}">
        <p14:creationId xmlns:p14="http://schemas.microsoft.com/office/powerpoint/2010/main" val="193743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8B615-D234-06EF-9152-BFE828443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BF6EB1A-C252-F9B4-A58C-2877A9235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5DDD965-20A9-3DCA-9DA1-77788ED88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4FFC8-8DC0-4D7F-8D75-2F748F83C0F1}" type="datetimeFigureOut">
              <a:rPr lang="en-PK" smtClean="0"/>
              <a:t>12/09/2023</a:t>
            </a:fld>
            <a:endParaRPr lang="en-PK"/>
          </a:p>
        </p:txBody>
      </p:sp>
      <p:sp>
        <p:nvSpPr>
          <p:cNvPr id="5" name="Footer Placeholder 4">
            <a:extLst>
              <a:ext uri="{FF2B5EF4-FFF2-40B4-BE49-F238E27FC236}">
                <a16:creationId xmlns:a16="http://schemas.microsoft.com/office/drawing/2014/main" id="{61706DE3-50FE-4A28-6347-2738CF940A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7F801B2D-1656-71F8-1C29-BC963F7EB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81AC75-FE63-4D23-B6D7-9A698C049D75}" type="slidenum">
              <a:rPr lang="en-PK" smtClean="0"/>
              <a:t>‹#›</a:t>
            </a:fld>
            <a:endParaRPr lang="en-PK"/>
          </a:p>
        </p:txBody>
      </p:sp>
    </p:spTree>
    <p:extLst>
      <p:ext uri="{BB962C8B-B14F-4D97-AF65-F5344CB8AC3E}">
        <p14:creationId xmlns:p14="http://schemas.microsoft.com/office/powerpoint/2010/main" val="689076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microsoft.com/en-us/training/paths/extending-finance-operation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training/modules/business-events-finance-operations/3-new-event/?ns-enrollment-type=learningpath&amp;ns-enrollment-id=learn-dynamics.extending-dynamics-365-finance-operations" TargetMode="External"/><Relationship Id="rId2" Type="http://schemas.openxmlformats.org/officeDocument/2006/relationships/hyperlink" Target="https://learn.microsoft.com/en-us/training/modules/business-events-finance-operations/2-framework/?ns-enrollment-type=learningpath&amp;ns-enrollment-id=learn-dynamics.extending-dynamics-365-finance-operation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earn.microsoft.com/en-us/training/modules/business-events-finance-operations/activate-business-events/?ns-enrollment-type=learningpath&amp;ns-enrollment-id=learn-dynamics.extending-dynamics-365-finance-operatio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earn.microsoft.com/en-us/training/modules/business-events-finance-operations/role-based-security/?ns-enrollment-type=learningpath&amp;ns-enrollment-id=learn-dynamics.extending-dynamics-365-finance-opera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microsoft.com/en-us/training/modules/business-events-finance-operations/business-events-power-automate/?ns-enrollment-type=learningpath&amp;ns-enrollment-id=learn-dynamics.extending-dynamics-365-finance-oper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en-us/training/modules/explore-extensions-framework-finance-operations/" TargetMode="External"/><Relationship Id="rId2" Type="http://schemas.openxmlformats.org/officeDocument/2006/relationships/hyperlink" Target="https://learn.microsoft.com/en-us/training/paths/extending-finance-operations/" TargetMode="External"/><Relationship Id="rId1" Type="http://schemas.openxmlformats.org/officeDocument/2006/relationships/slideLayout" Target="../slideLayouts/slideLayout2.xml"/><Relationship Id="rId5" Type="http://schemas.openxmlformats.org/officeDocument/2006/relationships/hyperlink" Target="https://learn.microsoft.com/en-us/training/modules/business-events-finance-operations/" TargetMode="External"/><Relationship Id="rId4" Type="http://schemas.openxmlformats.org/officeDocument/2006/relationships/hyperlink" Target="https://learn.microsoft.com/en-us/training/modules/extend-elements-finance-operation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training/modules/explore-extensions-framework-finance-operations/1-introduction/?ns-enrollment-type=learningpath&amp;ns-enrollment-id=learn-dynamics.extending-dynamics-365-finance-operations" TargetMode="External"/><Relationship Id="rId2" Type="http://schemas.openxmlformats.org/officeDocument/2006/relationships/hyperlink" Target="https://learn.microsoft.com/en-us/training/modules/explore-extensions-framework-finance-operation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learn.microsoft.com/en-us/training/modules/explore-extensions-framework-finance-operations/2-models/?ns-enrollment-type=learningpath&amp;ns-enrollment-id=learn-dynamics.extending-dynamics-365-finance-operation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learn.microsoft.com/en-us/training/modules/explore-extensions-framework-finance-operations/3-extension-points/?ns-enrollment-type=learningpath&amp;ns-enrollment-id=learn-dynamics.extending-dynamics-365-finance-opera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training/modules/explore-extensions-framework-finance-operations/sysoperationsandbox-framework/?ns-enrollment-type=learningpath&amp;ns-enrollment-id=learn-dynamics.extending-dynamics-365-finance-operations" TargetMode="External"/><Relationship Id="rId2" Type="http://schemas.openxmlformats.org/officeDocument/2006/relationships/hyperlink" Target="https://learn.microsoft.com/en-us/training/modules/explore-extensions-framework-finance-operations/4-develop-code/?ns-enrollment-type=learningpath&amp;ns-enrollment-id=learn-dynamics.extending-dynamics-365-finance-operation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learn.microsoft.com/en-us/training/modules/explore-extensions-framework-finance-operations/5-exercise/?ns-enrollment-type=learningpath&amp;ns-enrollment-id=learn-dynamics.extending-dynamics-365-finance-operation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training/modules/extend-elements-finance-operations/1-introduction/?ns-enrollment-type=learningpath&amp;ns-enrollment-id=learn-dynamics.extending-dynamics-365-finance-operations" TargetMode="External"/><Relationship Id="rId2" Type="http://schemas.openxmlformats.org/officeDocument/2006/relationships/hyperlink" Target="https://learn.microsoft.com/en-us/training/modules/extend-elements-finance-operations/" TargetMode="External"/><Relationship Id="rId1" Type="http://schemas.openxmlformats.org/officeDocument/2006/relationships/slideLayout" Target="../slideLayouts/slideLayout2.xml"/><Relationship Id="rId4" Type="http://schemas.openxmlformats.org/officeDocument/2006/relationships/hyperlink" Target="https://learn.microsoft.com/en-us/training/modules/extend-elements-finance-operations/1-introduc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arn.microsoft.com/en-us/training/modules/extend-elements-finance-operations/2-table/?ns-enrollment-type=learningpath&amp;ns-enrollment-id=learn-dynamics.extending-dynamics-365-finance-operation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training/modules/extend-elements-finance-operations/4-exercise/?ns-enrollment-type=learningpath&amp;ns-enrollment-id=learn-dynamics.extending-dynamics-365-finance-operations" TargetMode="External"/><Relationship Id="rId2" Type="http://schemas.openxmlformats.org/officeDocument/2006/relationships/hyperlink" Target="https://learn.microsoft.com/en-us/training/modules/extend-elements-finance-operations/3-form/?ns-enrollment-type=learningpath&amp;ns-enrollment-id=learn-dynamics.extending-dynamics-365-finance-operation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learn.microsoft.com/en-us/training/modules/business-events-finance-operations/" TargetMode="External"/><Relationship Id="rId1" Type="http://schemas.openxmlformats.org/officeDocument/2006/relationships/slideLayout" Target="../slideLayouts/slideLayout2.xml"/><Relationship Id="rId4" Type="http://schemas.openxmlformats.org/officeDocument/2006/relationships/hyperlink" Target="https://learn.microsoft.com/en-us/training/modules/business-events-finance-operations/1-int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1414AB-4E25-D49D-7882-F7BC36EB2DD3}"/>
              </a:ext>
            </a:extLst>
          </p:cNvPr>
          <p:cNvSpPr>
            <a:spLocks noGrp="1"/>
          </p:cNvSpPr>
          <p:nvPr>
            <p:ph type="ctrTitle"/>
          </p:nvPr>
        </p:nvSpPr>
        <p:spPr>
          <a:xfrm>
            <a:off x="2317124" y="3428999"/>
            <a:ext cx="7554703" cy="941672"/>
          </a:xfrm>
        </p:spPr>
        <p:txBody>
          <a:bodyPr anchor="b">
            <a:normAutofit/>
          </a:bodyPr>
          <a:lstStyle/>
          <a:p>
            <a:pPr algn="l"/>
            <a:r>
              <a:rPr lang="en-US" sz="4800" b="1" dirty="0"/>
              <a:t>Microsoft Business Application </a:t>
            </a:r>
            <a:endParaRPr lang="en-PK" sz="4800" b="1" dirty="0"/>
          </a:p>
        </p:txBody>
      </p:sp>
      <p:pic>
        <p:nvPicPr>
          <p:cNvPr id="5" name="Picture 4">
            <a:extLst>
              <a:ext uri="{FF2B5EF4-FFF2-40B4-BE49-F238E27FC236}">
                <a16:creationId xmlns:a16="http://schemas.microsoft.com/office/drawing/2014/main" id="{D1A4F495-A173-5DD9-5C48-D5614BD87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150" y="1689099"/>
            <a:ext cx="1136650" cy="1136650"/>
          </a:xfrm>
          <a:prstGeom prst="rect">
            <a:avLst/>
          </a:prstGeom>
        </p:spPr>
      </p:pic>
      <p:sp>
        <p:nvSpPr>
          <p:cNvPr id="2" name="TextBox 1">
            <a:extLst>
              <a:ext uri="{FF2B5EF4-FFF2-40B4-BE49-F238E27FC236}">
                <a16:creationId xmlns:a16="http://schemas.microsoft.com/office/drawing/2014/main" id="{11D90A6A-6A6A-D6D3-9C89-3DA15CAF4E23}"/>
              </a:ext>
            </a:extLst>
          </p:cNvPr>
          <p:cNvSpPr txBox="1"/>
          <p:nvPr/>
        </p:nvSpPr>
        <p:spPr>
          <a:xfrm>
            <a:off x="2797082" y="4558422"/>
            <a:ext cx="7074745" cy="830997"/>
          </a:xfrm>
          <a:prstGeom prst="rect">
            <a:avLst/>
          </a:prstGeom>
          <a:noFill/>
        </p:spPr>
        <p:txBody>
          <a:bodyPr wrap="square" rtlCol="0">
            <a:spAutoFit/>
          </a:bodyPr>
          <a:lstStyle/>
          <a:p>
            <a:r>
              <a:rPr lang="en-US" sz="2400" dirty="0"/>
              <a:t>Lecture 3: </a:t>
            </a:r>
            <a:r>
              <a:rPr lang="en-US" sz="2400" b="1" i="0" dirty="0">
                <a:solidFill>
                  <a:srgbClr val="E6E6E6"/>
                </a:solidFill>
                <a:effectLst/>
                <a:latin typeface="Segoe UI" panose="020B0502040204020203" pitchFamily="34" charset="0"/>
                <a:hlinkClick r:id="rId3"/>
              </a:rPr>
              <a:t>Extend finance and operations apps</a:t>
            </a:r>
            <a:endParaRPr lang="en-US" sz="2400" b="1" i="0" dirty="0">
              <a:solidFill>
                <a:srgbClr val="E6E6E6"/>
              </a:solidFill>
              <a:effectLst/>
              <a:latin typeface="Segoe UI" panose="020B0502040204020203" pitchFamily="34" charset="0"/>
            </a:endParaRPr>
          </a:p>
          <a:p>
            <a:endParaRPr lang="en-PK" sz="2400" dirty="0"/>
          </a:p>
        </p:txBody>
      </p:sp>
    </p:spTree>
    <p:extLst>
      <p:ext uri="{BB962C8B-B14F-4D97-AF65-F5344CB8AC3E}">
        <p14:creationId xmlns:p14="http://schemas.microsoft.com/office/powerpoint/2010/main" val="376068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42B3D-B81B-8BC5-4321-44A3025F4E45}"/>
              </a:ext>
            </a:extLst>
          </p:cNvPr>
          <p:cNvSpPr>
            <a:spLocks noGrp="1"/>
          </p:cNvSpPr>
          <p:nvPr>
            <p:ph idx="1"/>
          </p:nvPr>
        </p:nvSpPr>
        <p:spPr>
          <a:xfrm>
            <a:off x="117763" y="149224"/>
            <a:ext cx="11907981" cy="6514811"/>
          </a:xfrm>
        </p:spPr>
        <p:txBody>
          <a:bodyPr/>
          <a:lstStyle/>
          <a:p>
            <a:pPr marL="0" indent="0">
              <a:buNone/>
            </a:pPr>
            <a:r>
              <a:rPr lang="en-US" b="0" i="0" u="sng" dirty="0">
                <a:effectLst/>
                <a:latin typeface="Segoe UI" panose="020B0502040204020203" pitchFamily="34" charset="0"/>
                <a:hlinkClick r:id="rId2"/>
              </a:rPr>
              <a:t>3.2 Business event framework</a:t>
            </a:r>
            <a:endParaRPr lang="en-US" b="0" i="0" u="sng" dirty="0">
              <a:effectLst/>
              <a:latin typeface="Segoe UI" panose="020B0502040204020203" pitchFamily="34" charset="0"/>
            </a:endParaRPr>
          </a:p>
          <a:p>
            <a:r>
              <a:rPr lang="en-US" sz="1800" b="0" i="0" dirty="0">
                <a:effectLst/>
                <a:latin typeface="Segoe UI" panose="020B0502040204020203" pitchFamily="34" charset="0"/>
                <a:cs typeface="Segoe UI" panose="020B0502040204020203" pitchFamily="34" charset="0"/>
              </a:rPr>
              <a:t>Business events are sent regardless of their enabled status, but they can be activated.</a:t>
            </a:r>
          </a:p>
          <a:p>
            <a:r>
              <a:rPr lang="en-US" sz="2000" b="1" i="0" dirty="0">
                <a:effectLst/>
                <a:latin typeface="Segoe UI" panose="020B0502040204020203" pitchFamily="34" charset="0"/>
              </a:rPr>
              <a:t>Business event catalog</a:t>
            </a:r>
          </a:p>
          <a:p>
            <a:pPr lvl="1"/>
            <a:r>
              <a:rPr lang="en-US" sz="1600" b="0" i="0" dirty="0">
                <a:effectLst/>
                <a:latin typeface="Segoe UI" panose="020B0502040204020203" pitchFamily="34" charset="0"/>
                <a:cs typeface="Segoe UI" panose="020B0502040204020203" pitchFamily="34" charset="0"/>
              </a:rPr>
              <a:t>The business event catalog lists and describes all business events in the instance.</a:t>
            </a:r>
            <a:endParaRPr lang="en-US" sz="3200" b="1" i="0" dirty="0">
              <a:effectLst/>
              <a:latin typeface="Segoe UI" panose="020B0502040204020203" pitchFamily="34" charset="0"/>
              <a:cs typeface="Segoe UI" panose="020B0502040204020203" pitchFamily="34" charset="0"/>
            </a:endParaRPr>
          </a:p>
          <a:p>
            <a:r>
              <a:rPr lang="en-US" sz="2000" b="1" i="0" dirty="0">
                <a:effectLst/>
                <a:latin typeface="Segoe UI" panose="020B0502040204020203" pitchFamily="34" charset="0"/>
              </a:rPr>
              <a:t>Performance</a:t>
            </a:r>
          </a:p>
          <a:p>
            <a:pPr algn="l"/>
            <a:r>
              <a:rPr lang="en-US" sz="1600" b="0" i="0" dirty="0">
                <a:effectLst/>
                <a:latin typeface="Segoe UI" panose="020B0502040204020203" pitchFamily="34" charset="0"/>
              </a:rPr>
              <a:t>The business events framework has two primary settings that can affect performance:</a:t>
            </a:r>
          </a:p>
          <a:p>
            <a:pPr lvl="1"/>
            <a:r>
              <a:rPr lang="en-US" sz="1600" b="0" i="0" dirty="0">
                <a:effectLst/>
                <a:latin typeface="Segoe UI" panose="020B0502040204020203" pitchFamily="34" charset="0"/>
              </a:rPr>
              <a:t>Processing threads</a:t>
            </a:r>
          </a:p>
          <a:p>
            <a:pPr lvl="1"/>
            <a:r>
              <a:rPr lang="en-US" sz="1600" b="0" i="0" dirty="0">
                <a:effectLst/>
                <a:latin typeface="Segoe UI" panose="020B0502040204020203" pitchFamily="34" charset="0"/>
              </a:rPr>
              <a:t>Bundle size</a:t>
            </a:r>
          </a:p>
          <a:p>
            <a:r>
              <a:rPr lang="en-US" sz="1600" b="0" i="0" dirty="0">
                <a:effectLst/>
                <a:latin typeface="Segoe UI" panose="020B0502040204020203" pitchFamily="34" charset="0"/>
                <a:cs typeface="Segoe UI" panose="020B0502040204020203" pitchFamily="34" charset="0"/>
              </a:rPr>
              <a:t>The processing threads setting controls the number of threads used to process business events. The bundle size setting controls the number of events grouped together for processing by a thread.</a:t>
            </a:r>
          </a:p>
          <a:p>
            <a:pPr marL="0" indent="0">
              <a:buNone/>
            </a:pPr>
            <a:r>
              <a:rPr lang="en-US" u="sng" dirty="0">
                <a:latin typeface="Segoe UI" panose="020B0502040204020203" pitchFamily="34" charset="0"/>
                <a:hlinkClick r:id="rId3"/>
              </a:rPr>
              <a:t>3.3 </a:t>
            </a:r>
            <a:r>
              <a:rPr lang="en-US" b="0" i="0" u="sng" dirty="0">
                <a:effectLst/>
                <a:latin typeface="Segoe UI" panose="020B0502040204020203" pitchFamily="34" charset="0"/>
                <a:hlinkClick r:id="rId3"/>
              </a:rPr>
              <a:t>Create a new business event</a:t>
            </a:r>
            <a:endParaRPr lang="en-US" sz="4000" b="1" i="0" dirty="0">
              <a:effectLst/>
              <a:latin typeface="Segoe UI" panose="020B0502040204020203" pitchFamily="34" charset="0"/>
              <a:cs typeface="Segoe UI" panose="020B0502040204020203" pitchFamily="34" charset="0"/>
            </a:endParaRPr>
          </a:p>
          <a:p>
            <a:pPr>
              <a:lnSpc>
                <a:spcPct val="150000"/>
              </a:lnSpc>
            </a:pPr>
            <a:r>
              <a:rPr lang="en-US" sz="1600" b="0" i="0" dirty="0">
                <a:effectLst/>
                <a:latin typeface="Segoe UI" panose="020B0502040204020203" pitchFamily="34" charset="0"/>
                <a:cs typeface="Segoe UI" panose="020B0502040204020203" pitchFamily="34" charset="0"/>
              </a:rPr>
              <a:t>To implement a new business event, you need to create a business event class and a business events contract class, and then extend the </a:t>
            </a:r>
            <a:r>
              <a:rPr lang="en-US" sz="1600" b="0" i="0" dirty="0" err="1">
                <a:effectLst/>
                <a:latin typeface="Segoe UI" panose="020B0502040204020203" pitchFamily="34" charset="0"/>
                <a:cs typeface="Segoe UI" panose="020B0502040204020203" pitchFamily="34" charset="0"/>
              </a:rPr>
              <a:t>BusinessEventsBase</a:t>
            </a:r>
            <a:r>
              <a:rPr lang="en-US" sz="1600" b="0" i="0" dirty="0">
                <a:effectLst/>
                <a:latin typeface="Segoe UI" panose="020B0502040204020203" pitchFamily="34" charset="0"/>
                <a:cs typeface="Segoe UI" panose="020B0502040204020203" pitchFamily="34" charset="0"/>
              </a:rPr>
              <a:t> class.</a:t>
            </a:r>
          </a:p>
          <a:p>
            <a:r>
              <a:rPr lang="en-US" sz="1600" b="1" i="0" dirty="0">
                <a:effectLst/>
                <a:latin typeface="Segoe UI" panose="020B0502040204020203" pitchFamily="34" charset="0"/>
              </a:rPr>
              <a:t>Business events contract class</a:t>
            </a:r>
          </a:p>
          <a:p>
            <a:r>
              <a:rPr lang="en-US" sz="1600" b="0" i="0" dirty="0">
                <a:effectLst/>
                <a:latin typeface="Segoe UI" panose="020B0502040204020203" pitchFamily="34" charset="0"/>
                <a:cs typeface="Segoe UI" panose="020B0502040204020203" pitchFamily="34" charset="0"/>
              </a:rPr>
              <a:t>The business events contract class extends the </a:t>
            </a:r>
            <a:r>
              <a:rPr lang="en-US" sz="1600" b="0" i="0" dirty="0" err="1">
                <a:effectLst/>
                <a:latin typeface="Segoe UI" panose="020B0502040204020203" pitchFamily="34" charset="0"/>
                <a:cs typeface="Segoe UI" panose="020B0502040204020203" pitchFamily="34" charset="0"/>
              </a:rPr>
              <a:t>BusinessEventsContract</a:t>
            </a:r>
            <a:r>
              <a:rPr lang="en-US" sz="1600" b="0" i="0" dirty="0">
                <a:effectLst/>
                <a:latin typeface="Segoe UI" panose="020B0502040204020203" pitchFamily="34" charset="0"/>
                <a:cs typeface="Segoe UI" panose="020B0502040204020203" pitchFamily="34" charset="0"/>
              </a:rPr>
              <a:t> class and defines the payload of the business event.</a:t>
            </a:r>
            <a:endParaRPr lang="en-US" sz="2400" b="1" i="0" dirty="0">
              <a:effectLst/>
              <a:latin typeface="Segoe UI" panose="020B0502040204020203" pitchFamily="34" charset="0"/>
              <a:cs typeface="Segoe UI" panose="020B0502040204020203" pitchFamily="34" charset="0"/>
            </a:endParaRPr>
          </a:p>
          <a:p>
            <a:endParaRPr lang="en-PK"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049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D8590-73D8-5981-6B8D-AA23A8E66C4C}"/>
              </a:ext>
            </a:extLst>
          </p:cNvPr>
          <p:cNvSpPr>
            <a:spLocks noGrp="1"/>
          </p:cNvSpPr>
          <p:nvPr>
            <p:ph idx="1"/>
          </p:nvPr>
        </p:nvSpPr>
        <p:spPr>
          <a:xfrm>
            <a:off x="103909" y="176933"/>
            <a:ext cx="11907982" cy="6500957"/>
          </a:xfrm>
        </p:spPr>
        <p:txBody>
          <a:bodyPr/>
          <a:lstStyle/>
          <a:p>
            <a:pPr marL="0" indent="0">
              <a:buNone/>
            </a:pPr>
            <a:r>
              <a:rPr lang="en-US" b="0" i="0" u="sng" dirty="0">
                <a:effectLst/>
                <a:latin typeface="Segoe UI" panose="020B0502040204020203" pitchFamily="34" charset="0"/>
                <a:hlinkClick r:id="rId2"/>
              </a:rPr>
              <a:t>3.4 Activate business events</a:t>
            </a:r>
            <a:endParaRPr lang="en-US" b="0" i="0" u="sng" dirty="0">
              <a:effectLst/>
              <a:latin typeface="Segoe UI" panose="020B0502040204020203" pitchFamily="34" charset="0"/>
            </a:endParaRPr>
          </a:p>
          <a:p>
            <a:r>
              <a:rPr lang="en-US" sz="1800" b="0" i="0" dirty="0">
                <a:effectLst/>
                <a:latin typeface="Segoe UI" panose="020B0502040204020203" pitchFamily="34" charset="0"/>
                <a:cs typeface="Segoe UI" panose="020B0502040204020203" pitchFamily="34" charset="0"/>
              </a:rPr>
              <a:t>Business events in the business event catalog are not active by default. You can activate them in all legal entities or in specific legal entities. </a:t>
            </a:r>
          </a:p>
          <a:p>
            <a:r>
              <a:rPr lang="en-US" sz="1800" b="0" i="0" dirty="0">
                <a:effectLst/>
                <a:latin typeface="Segoe UI" panose="020B0502040204020203" pitchFamily="34" charset="0"/>
                <a:cs typeface="Segoe UI" panose="020B0502040204020203" pitchFamily="34" charset="0"/>
              </a:rPr>
              <a:t>Activated business events will be processed by the system, while inactivated events will not. You can also delete inactivated business events.</a:t>
            </a:r>
          </a:p>
          <a:p>
            <a:r>
              <a:rPr lang="en-US" sz="2000" b="1" i="0" dirty="0">
                <a:effectLst/>
                <a:latin typeface="Segoe UI" panose="020B0502040204020203" pitchFamily="34" charset="0"/>
              </a:rPr>
              <a:t>Errors</a:t>
            </a:r>
          </a:p>
          <a:p>
            <a:r>
              <a:rPr lang="en-US" sz="1800" b="0" i="0" dirty="0">
                <a:effectLst/>
                <a:latin typeface="Segoe UI" panose="020B0502040204020203" pitchFamily="34" charset="0"/>
                <a:cs typeface="Segoe UI" panose="020B0502040204020203" pitchFamily="34" charset="0"/>
              </a:rPr>
              <a:t>Business events errors can occur during outbound processing. The system retries several times to process the event, but if all attempts are unsuccessful, the event is saved in an error log. </a:t>
            </a:r>
          </a:p>
          <a:p>
            <a:r>
              <a:rPr lang="en-US" sz="1800" b="0" i="0" dirty="0">
                <a:effectLst/>
                <a:latin typeface="Segoe UI" panose="020B0502040204020203" pitchFamily="34" charset="0"/>
                <a:cs typeface="Segoe UI" panose="020B0502040204020203" pitchFamily="34" charset="0"/>
              </a:rPr>
              <a:t>You can resend the event or download the payload for offline processing.</a:t>
            </a:r>
          </a:p>
          <a:p>
            <a:r>
              <a:rPr lang="en-US" sz="2000" b="1" i="0" dirty="0">
                <a:effectLst/>
                <a:latin typeface="Segoe UI" panose="020B0502040204020203" pitchFamily="34" charset="0"/>
              </a:rPr>
              <a:t>Subscribe to business events from service</a:t>
            </a:r>
          </a:p>
          <a:p>
            <a:r>
              <a:rPr lang="en-US" sz="1600" b="0" i="0" dirty="0">
                <a:effectLst/>
                <a:latin typeface="Segoe UI" panose="020B0502040204020203" pitchFamily="34" charset="0"/>
                <a:cs typeface="Segoe UI" panose="020B0502040204020203" pitchFamily="34" charset="0"/>
              </a:rPr>
              <a:t>Users with </a:t>
            </a:r>
            <a:r>
              <a:rPr lang="en-US" sz="1600" b="0" i="1" u="sng" dirty="0">
                <a:effectLst/>
                <a:latin typeface="Segoe UI" panose="020B0502040204020203" pitchFamily="34" charset="0"/>
                <a:cs typeface="Segoe UI" panose="020B0502040204020203" pitchFamily="34" charset="0"/>
              </a:rPr>
              <a:t>[Subscribe to nosiness event from service]</a:t>
            </a:r>
            <a:r>
              <a:rPr lang="en-US" sz="1600" b="0" i="0" dirty="0">
                <a:effectLst/>
                <a:latin typeface="Segoe UI" panose="020B0502040204020203" pitchFamily="34" charset="0"/>
                <a:cs typeface="Segoe UI" panose="020B0502040204020203" pitchFamily="34" charset="0"/>
              </a:rPr>
              <a:t> privilege can only see and subscribe to business events that have been assigned to their roles. This is enforced by role-based security, which means that users can only subscribe to business events in the organizations to which they have access.</a:t>
            </a:r>
            <a:endParaRPr lang="en-US" sz="2400" b="1" i="0" dirty="0">
              <a:effectLst/>
              <a:latin typeface="Segoe UI" panose="020B0502040204020203" pitchFamily="34" charset="0"/>
              <a:cs typeface="Segoe UI" panose="020B0502040204020203" pitchFamily="34" charset="0"/>
            </a:endParaRPr>
          </a:p>
          <a:p>
            <a:r>
              <a:rPr lang="en-US" sz="1800" b="1" i="0" dirty="0">
                <a:effectLst/>
                <a:latin typeface="Segoe UI" panose="020B0502040204020203" pitchFamily="34" charset="0"/>
              </a:rPr>
              <a:t>Backward compatibility</a:t>
            </a:r>
          </a:p>
          <a:p>
            <a:r>
              <a:rPr lang="en-US" sz="1600" b="0" i="0" dirty="0">
                <a:effectLst/>
                <a:latin typeface="Segoe UI" panose="020B0502040204020203" pitchFamily="34" charset="0"/>
                <a:cs typeface="Segoe UI" panose="020B0502040204020203" pitchFamily="34" charset="0"/>
              </a:rPr>
              <a:t>Role-based security for business events is disabled by default. It must be explicitly enabled in the business events catalog via the Security menu. After it is enabled, security will be enforced for all users, except for administrators. Non-administrators will only see business events that their roles were assigned to.</a:t>
            </a:r>
            <a:endParaRPr lang="en-US" sz="2400" b="1" i="0" dirty="0">
              <a:effectLst/>
              <a:latin typeface="Segoe UI" panose="020B0502040204020203" pitchFamily="34" charset="0"/>
              <a:cs typeface="Segoe UI" panose="020B0502040204020203" pitchFamily="34" charset="0"/>
            </a:endParaRPr>
          </a:p>
          <a:p>
            <a:endParaRPr lang="en-US" sz="1800" b="0" i="0" dirty="0">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0131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70AF0-489F-7DF8-8983-2C3A866A481C}"/>
              </a:ext>
            </a:extLst>
          </p:cNvPr>
          <p:cNvSpPr>
            <a:spLocks noGrp="1"/>
          </p:cNvSpPr>
          <p:nvPr>
            <p:ph idx="1"/>
          </p:nvPr>
        </p:nvSpPr>
        <p:spPr>
          <a:xfrm>
            <a:off x="131617" y="121516"/>
            <a:ext cx="11894127" cy="501939"/>
          </a:xfrm>
        </p:spPr>
        <p:txBody>
          <a:bodyPr/>
          <a:lstStyle/>
          <a:p>
            <a:pPr marL="0" indent="0">
              <a:buNone/>
            </a:pPr>
            <a:r>
              <a:rPr lang="en-US" b="0" i="0" u="sng" dirty="0">
                <a:effectLst/>
                <a:latin typeface="Segoe UI" panose="020B0502040204020203" pitchFamily="34" charset="0"/>
                <a:hlinkClick r:id="rId2"/>
              </a:rPr>
              <a:t>3.5 Role-based security for business events</a:t>
            </a:r>
            <a:endParaRPr lang="en-US" b="0" i="0" u="sng" dirty="0">
              <a:effectLst/>
              <a:latin typeface="Segoe UI" panose="020B0502040204020203" pitchFamily="34" charset="0"/>
            </a:endParaRPr>
          </a:p>
        </p:txBody>
      </p:sp>
      <p:pic>
        <p:nvPicPr>
          <p:cNvPr id="5" name="Picture 4">
            <a:extLst>
              <a:ext uri="{FF2B5EF4-FFF2-40B4-BE49-F238E27FC236}">
                <a16:creationId xmlns:a16="http://schemas.microsoft.com/office/drawing/2014/main" id="{4E78C5FF-34AD-BC9C-0109-D690AD53BE8A}"/>
              </a:ext>
            </a:extLst>
          </p:cNvPr>
          <p:cNvPicPr>
            <a:picLocks noChangeAspect="1"/>
          </p:cNvPicPr>
          <p:nvPr/>
        </p:nvPicPr>
        <p:blipFill>
          <a:blip r:embed="rId3"/>
          <a:stretch>
            <a:fillRect/>
          </a:stretch>
        </p:blipFill>
        <p:spPr>
          <a:xfrm>
            <a:off x="399096" y="890232"/>
            <a:ext cx="7932437" cy="539973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7986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D275C-F34C-5652-F884-85BEB44CC060}"/>
              </a:ext>
            </a:extLst>
          </p:cNvPr>
          <p:cNvSpPr>
            <a:spLocks noGrp="1"/>
          </p:cNvSpPr>
          <p:nvPr>
            <p:ph idx="1"/>
          </p:nvPr>
        </p:nvSpPr>
        <p:spPr>
          <a:xfrm>
            <a:off x="103908" y="149224"/>
            <a:ext cx="11880273" cy="6500957"/>
          </a:xfrm>
        </p:spPr>
        <p:txBody>
          <a:bodyPr/>
          <a:lstStyle/>
          <a:p>
            <a:pPr marL="0" indent="0">
              <a:buNone/>
            </a:pPr>
            <a:r>
              <a:rPr lang="en-US" b="0" i="0" u="none" strike="noStrike" dirty="0">
                <a:effectLst/>
                <a:latin typeface="Segoe UI" panose="020B0502040204020203" pitchFamily="34" charset="0"/>
                <a:hlinkClick r:id="rId2"/>
              </a:rPr>
              <a:t>3.6 Business events in Microsoft Power Automate</a:t>
            </a:r>
            <a:endParaRPr lang="en-US" b="0" i="0" u="none" strike="noStrike" dirty="0">
              <a:effectLst/>
              <a:latin typeface="Segoe UI" panose="020B0502040204020203" pitchFamily="34" charset="0"/>
            </a:endParaRPr>
          </a:p>
          <a:p>
            <a:r>
              <a:rPr lang="en-US" sz="2000" b="0" i="0" dirty="0">
                <a:effectLst/>
                <a:latin typeface="Segoe UI" panose="020B0502040204020203" pitchFamily="34" charset="0"/>
              </a:rPr>
              <a:t>Business events can be consumed in Microsoft Power Automate via the application connector. The connector has a trigger that is named </a:t>
            </a:r>
            <a:r>
              <a:rPr lang="en-US" sz="2000" b="1" i="0" dirty="0">
                <a:effectLst/>
                <a:latin typeface="Segoe UI" panose="020B0502040204020203" pitchFamily="34" charset="0"/>
              </a:rPr>
              <a:t>When a business event occurs</a:t>
            </a:r>
            <a:r>
              <a:rPr lang="en-US" sz="2000" b="0" i="0" dirty="0">
                <a:effectLst/>
                <a:latin typeface="Segoe UI" panose="020B0502040204020203" pitchFamily="34" charset="0"/>
              </a:rPr>
              <a:t>. This trigger can be used to subscribe to any of the business events that are available in the target instance of the application.</a:t>
            </a:r>
          </a:p>
          <a:p>
            <a:pPr algn="l"/>
            <a:r>
              <a:rPr lang="en-US" sz="1600" b="1" i="0" dirty="0">
                <a:effectLst/>
                <a:latin typeface="Segoe UI" panose="020B0502040204020203" pitchFamily="34" charset="0"/>
              </a:rPr>
              <a:t>Subscribing to business events and unsubscribing from them</a:t>
            </a:r>
          </a:p>
          <a:p>
            <a:pPr algn="l"/>
            <a:r>
              <a:rPr lang="en-US" sz="1600" b="0" i="0" dirty="0">
                <a:effectLst/>
                <a:latin typeface="Segoe UI" panose="020B0502040204020203" pitchFamily="34" charset="0"/>
              </a:rPr>
              <a:t>When a business event happens, trigger is added to a flow, the following information must be provided:</a:t>
            </a:r>
          </a:p>
          <a:p>
            <a:pPr algn="l">
              <a:buFont typeface="Arial" panose="020B0604020202020204" pitchFamily="34" charset="0"/>
              <a:buChar char="•"/>
            </a:pPr>
            <a:r>
              <a:rPr lang="en-US" sz="1600" b="1" i="0" dirty="0">
                <a:effectLst/>
                <a:latin typeface="Segoe UI" panose="020B0502040204020203" pitchFamily="34" charset="0"/>
              </a:rPr>
              <a:t>Instance</a:t>
            </a:r>
            <a:r>
              <a:rPr lang="en-US" sz="1600" b="0" i="0" dirty="0">
                <a:effectLst/>
                <a:latin typeface="Segoe UI" panose="020B0502040204020203" pitchFamily="34" charset="0"/>
              </a:rPr>
              <a:t> – Specify the host name of the instance where business events occur. Environment instances should be available in the provided drop-down menu, but if an environment is not listed, it can be entered as a custom value.</a:t>
            </a:r>
          </a:p>
          <a:p>
            <a:pPr algn="l">
              <a:buFont typeface="Arial" panose="020B0604020202020204" pitchFamily="34" charset="0"/>
              <a:buChar char="•"/>
            </a:pPr>
            <a:r>
              <a:rPr lang="en-US" sz="1600" b="1" i="0" dirty="0">
                <a:effectLst/>
                <a:latin typeface="Segoe UI" panose="020B0502040204020203" pitchFamily="34" charset="0"/>
              </a:rPr>
              <a:t>Category</a:t>
            </a:r>
            <a:r>
              <a:rPr lang="en-US" sz="1600" b="0" i="0" dirty="0">
                <a:effectLst/>
                <a:latin typeface="Segoe UI" panose="020B0502040204020203" pitchFamily="34" charset="0"/>
              </a:rPr>
              <a:t> – Select the category of business events. The </a:t>
            </a:r>
            <a:r>
              <a:rPr lang="en-US" sz="1600" b="1" i="0" dirty="0">
                <a:effectLst/>
                <a:latin typeface="Segoe UI" panose="020B0502040204020203" pitchFamily="34" charset="0"/>
              </a:rPr>
              <a:t>Business event</a:t>
            </a:r>
            <a:r>
              <a:rPr lang="en-US" sz="1600" b="0" i="0" dirty="0">
                <a:effectLst/>
                <a:latin typeface="Segoe UI" panose="020B0502040204020203" pitchFamily="34" charset="0"/>
              </a:rPr>
              <a:t> field then shows the business events in that category.</a:t>
            </a:r>
          </a:p>
          <a:p>
            <a:pPr algn="l">
              <a:buFont typeface="Arial" panose="020B0604020202020204" pitchFamily="34" charset="0"/>
              <a:buChar char="•"/>
            </a:pPr>
            <a:r>
              <a:rPr lang="en-US" sz="1600" b="1" i="0" dirty="0">
                <a:effectLst/>
                <a:latin typeface="Segoe UI" panose="020B0502040204020203" pitchFamily="34" charset="0"/>
              </a:rPr>
              <a:t>Business event</a:t>
            </a:r>
            <a:r>
              <a:rPr lang="en-US" sz="1600" b="0" i="0" dirty="0">
                <a:effectLst/>
                <a:latin typeface="Segoe UI" panose="020B0502040204020203" pitchFamily="34" charset="0"/>
              </a:rPr>
              <a:t> – The available business events in the selected category.</a:t>
            </a:r>
          </a:p>
          <a:p>
            <a:pPr algn="l">
              <a:buFont typeface="Arial" panose="020B0604020202020204" pitchFamily="34" charset="0"/>
              <a:buChar char="•"/>
            </a:pPr>
            <a:r>
              <a:rPr lang="en-US" sz="1600" b="1" i="0" dirty="0">
                <a:effectLst/>
                <a:latin typeface="Segoe UI" panose="020B0502040204020203" pitchFamily="34" charset="0"/>
              </a:rPr>
              <a:t>Legal entity</a:t>
            </a:r>
            <a:r>
              <a:rPr lang="en-US" sz="1600" b="0" i="0" dirty="0">
                <a:effectLst/>
                <a:latin typeface="Segoe UI" panose="020B0502040204020203" pitchFamily="34" charset="0"/>
              </a:rPr>
              <a:t> – Specify the legal entity where the business event is being subscribed to. The flow will be triggered when the business event occurs in that legal entity. By default, this field is blank, and the business event is subscribed to in all legal entities.</a:t>
            </a:r>
          </a:p>
          <a:p>
            <a:endParaRPr lang="en-PK" sz="2000" dirty="0"/>
          </a:p>
        </p:txBody>
      </p:sp>
    </p:spTree>
    <p:extLst>
      <p:ext uri="{BB962C8B-B14F-4D97-AF65-F5344CB8AC3E}">
        <p14:creationId xmlns:p14="http://schemas.microsoft.com/office/powerpoint/2010/main" val="183493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0DAB-7682-4984-0A5B-A14ACB3B995B}"/>
              </a:ext>
            </a:extLst>
          </p:cNvPr>
          <p:cNvSpPr>
            <a:spLocks noGrp="1"/>
          </p:cNvSpPr>
          <p:nvPr>
            <p:ph type="title"/>
          </p:nvPr>
        </p:nvSpPr>
        <p:spPr>
          <a:xfrm>
            <a:off x="422563" y="794616"/>
            <a:ext cx="10515600" cy="1325563"/>
          </a:xfrm>
        </p:spPr>
        <p:txBody>
          <a:bodyPr/>
          <a:lstStyle/>
          <a:p>
            <a:r>
              <a:rPr lang="en-US" b="1" i="0" dirty="0">
                <a:solidFill>
                  <a:schemeClr val="accent1">
                    <a:lumMod val="75000"/>
                  </a:schemeClr>
                </a:solidFill>
                <a:effectLst/>
                <a:latin typeface="Segoe UI" panose="020B0502040204020203" pitchFamily="34" charset="0"/>
                <a:hlinkClick r:id="rId2"/>
              </a:rPr>
              <a:t>Extend finance and operations apps</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FEA7F7C9-296B-DE7C-6434-BD21FAD13B44}"/>
              </a:ext>
            </a:extLst>
          </p:cNvPr>
          <p:cNvSpPr>
            <a:spLocks noGrp="1"/>
          </p:cNvSpPr>
          <p:nvPr>
            <p:ph idx="1"/>
          </p:nvPr>
        </p:nvSpPr>
        <p:spPr>
          <a:xfrm>
            <a:off x="422563" y="2671186"/>
            <a:ext cx="10515600" cy="2219468"/>
          </a:xfrm>
        </p:spPr>
        <p:txBody>
          <a:bodyPr/>
          <a:lstStyle/>
          <a:p>
            <a:pPr marL="571500" indent="-571500">
              <a:buFont typeface="+mj-lt"/>
              <a:buAutoNum type="arabicPeriod"/>
            </a:pPr>
            <a:r>
              <a:rPr lang="en-US" b="1" i="0" u="sng" dirty="0">
                <a:solidFill>
                  <a:schemeClr val="accent1">
                    <a:lumMod val="75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Explore extensions and the extension framework in finance and operations apps</a:t>
            </a:r>
            <a:endParaRPr lang="en-US" b="1" i="0" u="sng" dirty="0">
              <a:solidFill>
                <a:schemeClr val="accent1">
                  <a:lumMod val="75000"/>
                </a:schemeClr>
              </a:solidFill>
              <a:effectLst/>
              <a:latin typeface="Segoe UI" panose="020B0502040204020203" pitchFamily="34" charset="0"/>
            </a:endParaRPr>
          </a:p>
          <a:p>
            <a:pPr marL="571500" indent="-571500">
              <a:buFont typeface="+mj-lt"/>
              <a:buAutoNum type="arabicPeriod"/>
            </a:pPr>
            <a:r>
              <a:rPr lang="en-US" b="1" i="0" u="sng" dirty="0">
                <a:solidFill>
                  <a:schemeClr val="accent1">
                    <a:lumMod val="75000"/>
                  </a:schemeClr>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Extend elements in finance and operations apps</a:t>
            </a:r>
            <a:endParaRPr lang="en-US" b="1" u="sng" dirty="0">
              <a:solidFill>
                <a:schemeClr val="accent1">
                  <a:lumMod val="75000"/>
                </a:schemeClr>
              </a:solidFill>
              <a:latin typeface="Segoe UI" panose="020B0502040204020203" pitchFamily="34" charset="0"/>
            </a:endParaRPr>
          </a:p>
          <a:p>
            <a:pPr marL="571500" indent="-571500">
              <a:buFont typeface="+mj-lt"/>
              <a:buAutoNum type="arabicPeriod"/>
            </a:pPr>
            <a:r>
              <a:rPr lang="en-US" b="1" i="0" u="none" strike="noStrike" dirty="0">
                <a:solidFill>
                  <a:schemeClr val="accent1">
                    <a:lumMod val="75000"/>
                  </a:schemeClr>
                </a:solidFill>
                <a:effectLst/>
                <a:latin typeface="Segoe UI" panose="020B0502040204020203" pitchFamily="34" charset="0"/>
                <a:hlinkClick r:id="rId5">
                  <a:extLst>
                    <a:ext uri="{A12FA001-AC4F-418D-AE19-62706E023703}">
                      <ahyp:hlinkClr xmlns:ahyp="http://schemas.microsoft.com/office/drawing/2018/hyperlinkcolor" val="tx"/>
                    </a:ext>
                  </a:extLst>
                </a:hlinkClick>
              </a:rPr>
              <a:t>Consume business events in finance and operations apps</a:t>
            </a:r>
            <a:endParaRPr lang="en-PK" dirty="0">
              <a:solidFill>
                <a:schemeClr val="accent1">
                  <a:lumMod val="75000"/>
                </a:schemeClr>
              </a:solidFill>
            </a:endParaRPr>
          </a:p>
        </p:txBody>
      </p:sp>
    </p:spTree>
    <p:extLst>
      <p:ext uri="{BB962C8B-B14F-4D97-AF65-F5344CB8AC3E}">
        <p14:creationId xmlns:p14="http://schemas.microsoft.com/office/powerpoint/2010/main" val="390446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DFAE-E8AD-E0C3-3BB1-4F466181941C}"/>
              </a:ext>
            </a:extLst>
          </p:cNvPr>
          <p:cNvSpPr>
            <a:spLocks noGrp="1"/>
          </p:cNvSpPr>
          <p:nvPr>
            <p:ph type="title"/>
          </p:nvPr>
        </p:nvSpPr>
        <p:spPr>
          <a:xfrm>
            <a:off x="166255" y="0"/>
            <a:ext cx="11824854" cy="1325563"/>
          </a:xfrm>
        </p:spPr>
        <p:txBody>
          <a:bodyPr>
            <a:normAutofit/>
          </a:bodyPr>
          <a:lstStyle/>
          <a:p>
            <a:r>
              <a:rPr lang="en-US" sz="4000" b="1" i="0" u="sng" dirty="0">
                <a:effectLst/>
                <a:latin typeface="Segoe UI" panose="020B0502040204020203" pitchFamily="34" charset="0"/>
                <a:hlinkClick r:id="rId2"/>
              </a:rPr>
              <a:t>1. Explore extensions and the extension framework in finance and operations apps</a:t>
            </a:r>
            <a:endParaRPr lang="en-PK" sz="4000" dirty="0"/>
          </a:p>
        </p:txBody>
      </p:sp>
      <p:sp>
        <p:nvSpPr>
          <p:cNvPr id="3" name="Content Placeholder 2">
            <a:extLst>
              <a:ext uri="{FF2B5EF4-FFF2-40B4-BE49-F238E27FC236}">
                <a16:creationId xmlns:a16="http://schemas.microsoft.com/office/drawing/2014/main" id="{2BAB722F-65F9-A5D2-CCDC-6F7B7E5AC317}"/>
              </a:ext>
            </a:extLst>
          </p:cNvPr>
          <p:cNvSpPr>
            <a:spLocks noGrp="1"/>
          </p:cNvSpPr>
          <p:nvPr>
            <p:ph idx="1"/>
          </p:nvPr>
        </p:nvSpPr>
        <p:spPr>
          <a:xfrm>
            <a:off x="166255" y="1325563"/>
            <a:ext cx="11824854" cy="1930255"/>
          </a:xfrm>
        </p:spPr>
        <p:txBody>
          <a:bodyPr/>
          <a:lstStyle/>
          <a:p>
            <a:pPr marL="0" indent="0">
              <a:buNone/>
            </a:pPr>
            <a:r>
              <a:rPr lang="en-US" sz="2000" b="0" i="1" dirty="0">
                <a:effectLst/>
                <a:latin typeface="Segoe UI" panose="020B0502040204020203" pitchFamily="34" charset="0"/>
              </a:rPr>
              <a:t>Finance and operations apps are customized by using extensions, which let you add functionality to model elements and source code in the Application Object Tree (AOT) by using Visual Studio.</a:t>
            </a:r>
            <a:endParaRPr lang="en-US" sz="2000" b="0" i="1" u="sng" dirty="0">
              <a:effectLst/>
              <a:latin typeface="Segoe UI" panose="020B0502040204020203" pitchFamily="34" charset="0"/>
              <a:hlinkClick r:id="rId3">
                <a:extLst>
                  <a:ext uri="{A12FA001-AC4F-418D-AE19-62706E023703}">
                    <ahyp:hlinkClr xmlns:ahyp="http://schemas.microsoft.com/office/drawing/2018/hyperlinkcolor" val="tx"/>
                  </a:ext>
                </a:extLst>
              </a:hlinkClick>
            </a:endParaRPr>
          </a:p>
          <a:p>
            <a:pPr marL="0" indent="0">
              <a:buNone/>
            </a:pPr>
            <a:r>
              <a:rPr lang="en-US" b="0" i="0" u="sng" dirty="0">
                <a:solidFill>
                  <a:srgbClr val="0563C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1.1 Introduction</a:t>
            </a:r>
            <a:endParaRPr lang="en-US" b="0" i="0" u="sng" dirty="0">
              <a:solidFill>
                <a:srgbClr val="0563C1"/>
              </a:solidFill>
              <a:effectLst/>
              <a:latin typeface="Segoe UI" panose="020B0502040204020203" pitchFamily="34" charset="0"/>
            </a:endParaRPr>
          </a:p>
          <a:p>
            <a:pPr algn="l">
              <a:buFont typeface="Arial" panose="020B0604020202020204" pitchFamily="34" charset="0"/>
              <a:buChar char="•"/>
            </a:pPr>
            <a:r>
              <a:rPr lang="en-US" sz="1800" b="0" i="0" dirty="0">
                <a:effectLst/>
                <a:latin typeface="Segoe UI" panose="020B0502040204020203" pitchFamily="34" charset="0"/>
                <a:cs typeface="Segoe UI" panose="020B0502040204020203" pitchFamily="34" charset="0"/>
              </a:rPr>
              <a:t>Intrusive customizations should be avoided because they can impact upgrade costs and introduce instability.</a:t>
            </a:r>
          </a:p>
          <a:p>
            <a:pPr algn="l">
              <a:buFont typeface="Arial" panose="020B0604020202020204" pitchFamily="34" charset="0"/>
              <a:buChar char="•"/>
            </a:pPr>
            <a:r>
              <a:rPr lang="en-US" sz="1800" b="0" i="0" dirty="0">
                <a:effectLst/>
                <a:latin typeface="Segoe UI" panose="020B0502040204020203" pitchFamily="34" charset="0"/>
                <a:cs typeface="Segoe UI" panose="020B0502040204020203" pitchFamily="34" charset="0"/>
              </a:rPr>
              <a:t>Extensions should be used to customize finance and operations apps whenever possible.</a:t>
            </a:r>
            <a:endParaRPr lang="en-US" sz="4000" b="0" i="0" dirty="0">
              <a:effectLst/>
              <a:latin typeface="Segoe UI" panose="020B0502040204020203" pitchFamily="34" charset="0"/>
              <a:cs typeface="Segoe UI" panose="020B0502040204020203" pitchFamily="34" charset="0"/>
            </a:endParaRPr>
          </a:p>
          <a:p>
            <a:pPr marL="0" indent="0">
              <a:buNone/>
            </a:pPr>
            <a:endParaRPr lang="en-PK" dirty="0"/>
          </a:p>
        </p:txBody>
      </p:sp>
      <p:sp>
        <p:nvSpPr>
          <p:cNvPr id="5" name="TextBox 4">
            <a:extLst>
              <a:ext uri="{FF2B5EF4-FFF2-40B4-BE49-F238E27FC236}">
                <a16:creationId xmlns:a16="http://schemas.microsoft.com/office/drawing/2014/main" id="{8E5B27A2-D038-2988-DA74-65A093FD70F5}"/>
              </a:ext>
            </a:extLst>
          </p:cNvPr>
          <p:cNvSpPr txBox="1"/>
          <p:nvPr/>
        </p:nvSpPr>
        <p:spPr>
          <a:xfrm>
            <a:off x="166254" y="3269674"/>
            <a:ext cx="6234545" cy="3424014"/>
          </a:xfrm>
          <a:prstGeom prst="rect">
            <a:avLst/>
          </a:prstGeom>
          <a:noFill/>
        </p:spPr>
        <p:txBody>
          <a:bodyPr wrap="square" rtlCol="0">
            <a:spAutoFit/>
          </a:bodyPr>
          <a:lstStyle/>
          <a:p>
            <a:pPr marL="0" indent="0" algn="l">
              <a:buNone/>
            </a:pPr>
            <a:r>
              <a:rPr lang="en-US" sz="2800" b="0" i="0" u="sng" dirty="0">
                <a:effectLst/>
                <a:latin typeface="Segoe UI" panose="020B0502040204020203" pitchFamily="34" charset="0"/>
                <a:hlinkClick r:id="rId4"/>
              </a:rPr>
              <a:t>1.2 Customization models</a:t>
            </a:r>
            <a:endParaRPr lang="en-US" sz="2800" b="0" i="0" u="sng" dirty="0">
              <a:effectLst/>
              <a:latin typeface="Segoe UI" panose="020B0502040204020203" pitchFamily="34" charset="0"/>
            </a:endParaRPr>
          </a:p>
          <a:p>
            <a:pPr marL="285750" indent="-285750" algn="l">
              <a:lnSpc>
                <a:spcPct val="150000"/>
              </a:lnSpc>
              <a:spcAft>
                <a:spcPts val="120"/>
              </a:spcAft>
              <a:buFont typeface="Arial" panose="020B0604020202020204" pitchFamily="34" charset="0"/>
              <a:buChar char="•"/>
            </a:pPr>
            <a:r>
              <a:rPr lang="en-US" sz="1600" b="0" i="0" dirty="0">
                <a:effectLst/>
                <a:latin typeface="Segoe UI" panose="020B0502040204020203" pitchFamily="34" charset="0"/>
                <a:cs typeface="Segoe UI" panose="020B0502040204020203" pitchFamily="34" charset="0"/>
              </a:rPr>
              <a:t>Extensions are preferred over overlaying because they are easier to maintain and upgrade.</a:t>
            </a:r>
          </a:p>
          <a:p>
            <a:pPr marL="285750" indent="-285750" algn="l">
              <a:lnSpc>
                <a:spcPct val="150000"/>
              </a:lnSpc>
              <a:spcAft>
                <a:spcPts val="120"/>
              </a:spcAft>
              <a:buFont typeface="Arial" panose="020B0604020202020204" pitchFamily="34" charset="0"/>
              <a:buChar char="•"/>
            </a:pPr>
            <a:r>
              <a:rPr lang="en-US" sz="1600" b="0" i="0" dirty="0">
                <a:effectLst/>
                <a:latin typeface="Segoe UI" panose="020B0502040204020203" pitchFamily="34" charset="0"/>
                <a:cs typeface="Segoe UI" panose="020B0502040204020203" pitchFamily="34" charset="0"/>
              </a:rPr>
              <a:t>Overlaying can lead to code conflicts and make it difficult to upgrade to newer versions of the application.</a:t>
            </a:r>
          </a:p>
          <a:p>
            <a:pPr marL="285750" indent="-285750" algn="l">
              <a:lnSpc>
                <a:spcPct val="150000"/>
              </a:lnSpc>
              <a:spcAft>
                <a:spcPts val="120"/>
              </a:spcAft>
              <a:buFont typeface="Arial" panose="020B0604020202020204" pitchFamily="34" charset="0"/>
              <a:buChar char="•"/>
            </a:pPr>
            <a:r>
              <a:rPr lang="en-US" sz="1600" b="0" i="0" dirty="0">
                <a:effectLst/>
                <a:latin typeface="Segoe UI" panose="020B0502040204020203" pitchFamily="34" charset="0"/>
              </a:rPr>
              <a:t>Extension models can be created by using the </a:t>
            </a:r>
            <a:r>
              <a:rPr lang="en-US" sz="1600" b="1" i="0" dirty="0">
                <a:effectLst/>
                <a:latin typeface="Segoe UI" panose="020B0502040204020203" pitchFamily="34" charset="0"/>
              </a:rPr>
              <a:t>Create model</a:t>
            </a:r>
            <a:r>
              <a:rPr lang="en-US" sz="1600" b="0" i="0" dirty="0">
                <a:effectLst/>
                <a:latin typeface="Segoe UI" panose="020B0502040204020203" pitchFamily="34" charset="0"/>
              </a:rPr>
              <a:t> wizard. In the </a:t>
            </a:r>
            <a:r>
              <a:rPr lang="en-US" sz="1600" b="1" i="0" dirty="0">
                <a:effectLst/>
                <a:latin typeface="Segoe UI" panose="020B0502040204020203" pitchFamily="34" charset="0"/>
              </a:rPr>
              <a:t>Select package</a:t>
            </a:r>
            <a:r>
              <a:rPr lang="en-US" sz="1600" b="0" i="0" dirty="0">
                <a:effectLst/>
                <a:latin typeface="Segoe UI" panose="020B0502040204020203" pitchFamily="34" charset="0"/>
              </a:rPr>
              <a:t> window, select the </a:t>
            </a:r>
            <a:r>
              <a:rPr lang="en-US" sz="1600" b="1" i="0" dirty="0">
                <a:effectLst/>
                <a:latin typeface="Segoe UI" panose="020B0502040204020203" pitchFamily="34" charset="0"/>
              </a:rPr>
              <a:t>Create a new package</a:t>
            </a:r>
            <a:r>
              <a:rPr lang="en-US" sz="1600" b="0" i="0" dirty="0">
                <a:effectLst/>
                <a:latin typeface="Segoe UI" panose="020B0502040204020203" pitchFamily="34" charset="0"/>
              </a:rPr>
              <a:t> option instead of </a:t>
            </a:r>
            <a:r>
              <a:rPr lang="en-US" sz="1600" b="1" i="0" dirty="0">
                <a:effectLst/>
                <a:latin typeface="Segoe UI" panose="020B0502040204020203" pitchFamily="34" charset="0"/>
              </a:rPr>
              <a:t>Select existing package</a:t>
            </a:r>
            <a:r>
              <a:rPr lang="en-US" sz="1600" b="0" i="0" dirty="0">
                <a:effectLst/>
                <a:latin typeface="Segoe UI" panose="020B0502040204020203" pitchFamily="34" charset="0"/>
              </a:rPr>
              <a:t>.</a:t>
            </a:r>
            <a:endParaRPr lang="en-US" sz="1800" b="0" i="0" dirty="0">
              <a:effectLst/>
              <a:latin typeface="Segoe UI" panose="020B0502040204020203" pitchFamily="34" charset="0"/>
              <a:cs typeface="Segoe UI" panose="020B0502040204020203" pitchFamily="34" charset="0"/>
            </a:endParaRPr>
          </a:p>
          <a:p>
            <a:endParaRPr lang="en-PK" dirty="0"/>
          </a:p>
        </p:txBody>
      </p:sp>
      <p:pic>
        <p:nvPicPr>
          <p:cNvPr id="6" name="Picture 5">
            <a:extLst>
              <a:ext uri="{FF2B5EF4-FFF2-40B4-BE49-F238E27FC236}">
                <a16:creationId xmlns:a16="http://schemas.microsoft.com/office/drawing/2014/main" id="{4AB8CD65-387C-D36F-ABD5-B163DD6EFA3A}"/>
              </a:ext>
            </a:extLst>
          </p:cNvPr>
          <p:cNvPicPr>
            <a:picLocks noChangeAspect="1"/>
          </p:cNvPicPr>
          <p:nvPr/>
        </p:nvPicPr>
        <p:blipFill>
          <a:blip r:embed="rId5"/>
          <a:stretch>
            <a:fillRect/>
          </a:stretch>
        </p:blipFill>
        <p:spPr>
          <a:xfrm>
            <a:off x="6825961" y="3429000"/>
            <a:ext cx="4857750" cy="3228975"/>
          </a:xfrm>
          <a:prstGeom prst="rect">
            <a:avLst/>
          </a:prstGeom>
        </p:spPr>
      </p:pic>
    </p:spTree>
    <p:extLst>
      <p:ext uri="{BB962C8B-B14F-4D97-AF65-F5344CB8AC3E}">
        <p14:creationId xmlns:p14="http://schemas.microsoft.com/office/powerpoint/2010/main" val="717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55037-36BC-B455-F6BF-C042F5352218}"/>
              </a:ext>
            </a:extLst>
          </p:cNvPr>
          <p:cNvSpPr>
            <a:spLocks noGrp="1"/>
          </p:cNvSpPr>
          <p:nvPr>
            <p:ph idx="1"/>
          </p:nvPr>
        </p:nvSpPr>
        <p:spPr>
          <a:xfrm>
            <a:off x="145471" y="149225"/>
            <a:ext cx="11880273" cy="6528666"/>
          </a:xfrm>
        </p:spPr>
        <p:txBody>
          <a:bodyPr>
            <a:normAutofit/>
          </a:bodyPr>
          <a:lstStyle/>
          <a:p>
            <a:r>
              <a:rPr lang="en-US" b="0" i="0" u="sng" dirty="0">
                <a:effectLst/>
                <a:latin typeface="Segoe UI" panose="020B0502040204020203" pitchFamily="34" charset="0"/>
                <a:hlinkClick r:id="rId2"/>
              </a:rPr>
              <a:t>1.3 Extension points for frameworks</a:t>
            </a:r>
            <a:endParaRPr lang="en-US" sz="1800" b="0" i="0" u="sng" dirty="0">
              <a:effectLst/>
              <a:latin typeface="Segoe UI" panose="020B0502040204020203" pitchFamily="34" charset="0"/>
            </a:endParaRPr>
          </a:p>
          <a:p>
            <a:r>
              <a:rPr lang="en-US" sz="1800" b="0" i="0" dirty="0">
                <a:effectLst/>
                <a:latin typeface="Segoe UI" panose="020B0502040204020203" pitchFamily="34" charset="0"/>
              </a:rPr>
              <a:t>When a change needs to be propagated through the entire application, you should create an extension of that element to modify properties or components.</a:t>
            </a:r>
          </a:p>
          <a:p>
            <a:endParaRPr lang="en-US" sz="1800" b="0" i="0" dirty="0">
              <a:effectLst/>
              <a:latin typeface="Segoe UI" panose="020B0502040204020203" pitchFamily="34" charset="0"/>
            </a:endParaRPr>
          </a:p>
          <a:p>
            <a:pPr>
              <a:lnSpc>
                <a:spcPct val="150000"/>
              </a:lnSpc>
            </a:pPr>
            <a:r>
              <a:rPr lang="en-US" sz="1800" b="0" i="0" dirty="0">
                <a:effectLst/>
                <a:latin typeface="Segoe UI" panose="020B0502040204020203" pitchFamily="34" charset="0"/>
              </a:rPr>
              <a:t>The following is an overview of common element types and the reasons for creating an extension of an element:</a:t>
            </a:r>
            <a:endParaRPr lang="en-US" b="0" i="0" dirty="0">
              <a:effectLst/>
              <a:latin typeface="Segoe UI" panose="020B0502040204020203" pitchFamily="34" charset="0"/>
            </a:endParaRPr>
          </a:p>
          <a:p>
            <a:pPr lvl="1">
              <a:lnSpc>
                <a:spcPct val="150000"/>
              </a:lnSpc>
            </a:pPr>
            <a:r>
              <a:rPr lang="en-US" sz="1600" b="1" i="0" dirty="0">
                <a:effectLst/>
                <a:latin typeface="Segoe UI" panose="020B0502040204020203" pitchFamily="34" charset="0"/>
                <a:cs typeface="Segoe UI" panose="020B0502040204020203" pitchFamily="34" charset="0"/>
              </a:rPr>
              <a:t>Labels</a:t>
            </a:r>
            <a:r>
              <a:rPr lang="en-US" sz="1600" b="0" i="0" dirty="0">
                <a:effectLst/>
                <a:latin typeface="Segoe UI" panose="020B0502040204020203" pitchFamily="34" charset="0"/>
                <a:cs typeface="Segoe UI" panose="020B0502040204020203" pitchFamily="34" charset="0"/>
              </a:rPr>
              <a:t> can be extended to modify the values of a label, add new labels, or add new languages.</a:t>
            </a:r>
          </a:p>
          <a:p>
            <a:pPr lvl="1">
              <a:lnSpc>
                <a:spcPct val="150000"/>
              </a:lnSpc>
            </a:pPr>
            <a:r>
              <a:rPr lang="en-US" sz="1600" b="1" i="0" dirty="0">
                <a:effectLst/>
                <a:latin typeface="Segoe UI" panose="020B0502040204020203" pitchFamily="34" charset="0"/>
                <a:cs typeface="Segoe UI" panose="020B0502040204020203" pitchFamily="34" charset="0"/>
              </a:rPr>
              <a:t>Enumerations (</a:t>
            </a:r>
            <a:r>
              <a:rPr lang="en-US" sz="1600" b="1" i="0" dirty="0" err="1">
                <a:effectLst/>
                <a:latin typeface="Segoe UI" panose="020B0502040204020203" pitchFamily="34" charset="0"/>
                <a:cs typeface="Segoe UI" panose="020B0502040204020203" pitchFamily="34" charset="0"/>
              </a:rPr>
              <a:t>enums</a:t>
            </a:r>
            <a:r>
              <a:rPr lang="en-US" sz="1600" b="1" i="0" dirty="0">
                <a:effectLst/>
                <a:latin typeface="Segoe UI" panose="020B0502040204020203" pitchFamily="34" charset="0"/>
                <a:cs typeface="Segoe UI" panose="020B0502040204020203" pitchFamily="34" charset="0"/>
              </a:rPr>
              <a:t>) </a:t>
            </a:r>
            <a:r>
              <a:rPr lang="en-US" sz="1600" b="0" i="0" dirty="0">
                <a:effectLst/>
                <a:latin typeface="Segoe UI" panose="020B0502040204020203" pitchFamily="34" charset="0"/>
                <a:cs typeface="Segoe UI" panose="020B0502040204020203" pitchFamily="34" charset="0"/>
              </a:rPr>
              <a:t>can be extended to add new values to them.</a:t>
            </a:r>
          </a:p>
          <a:p>
            <a:pPr lvl="1">
              <a:lnSpc>
                <a:spcPct val="150000"/>
              </a:lnSpc>
            </a:pPr>
            <a:r>
              <a:rPr lang="en-US" sz="1600" b="1" i="0" dirty="0">
                <a:effectLst/>
                <a:latin typeface="Segoe UI" panose="020B0502040204020203" pitchFamily="34" charset="0"/>
                <a:cs typeface="Segoe UI" panose="020B0502040204020203" pitchFamily="34" charset="0"/>
              </a:rPr>
              <a:t>Extended data types (EDTs) </a:t>
            </a:r>
            <a:r>
              <a:rPr lang="en-US" sz="1600" b="0" i="0" dirty="0">
                <a:effectLst/>
                <a:latin typeface="Segoe UI" panose="020B0502040204020203" pitchFamily="34" charset="0"/>
                <a:cs typeface="Segoe UI" panose="020B0502040204020203" pitchFamily="34" charset="0"/>
              </a:rPr>
              <a:t>can be extended to modify properties such as the label, string size, or help text.</a:t>
            </a:r>
          </a:p>
          <a:p>
            <a:pPr lvl="1">
              <a:lnSpc>
                <a:spcPct val="150000"/>
              </a:lnSpc>
            </a:pPr>
            <a:r>
              <a:rPr lang="en-US" sz="1600" b="1" i="0" dirty="0">
                <a:effectLst/>
                <a:latin typeface="Segoe UI" panose="020B0502040204020203" pitchFamily="34" charset="0"/>
                <a:cs typeface="Segoe UI" panose="020B0502040204020203" pitchFamily="34" charset="0"/>
              </a:rPr>
              <a:t>Tables </a:t>
            </a:r>
            <a:r>
              <a:rPr lang="en-US" sz="1600" b="0" i="0" dirty="0">
                <a:effectLst/>
                <a:latin typeface="Segoe UI" panose="020B0502040204020203" pitchFamily="34" charset="0"/>
                <a:cs typeface="Segoe UI" panose="020B0502040204020203" pitchFamily="34" charset="0"/>
              </a:rPr>
              <a:t>can be extended to add new fields, indexes, or relations, as well as modify properties for the table elements or the table.</a:t>
            </a:r>
          </a:p>
          <a:p>
            <a:pPr lvl="1">
              <a:lnSpc>
                <a:spcPct val="150000"/>
              </a:lnSpc>
            </a:pPr>
            <a:r>
              <a:rPr lang="en-US" sz="1600" b="1" i="0" dirty="0">
                <a:effectLst/>
                <a:latin typeface="Segoe UI" panose="020B0502040204020203" pitchFamily="34" charset="0"/>
                <a:cs typeface="Segoe UI" panose="020B0502040204020203" pitchFamily="34" charset="0"/>
              </a:rPr>
              <a:t>Data entities </a:t>
            </a:r>
            <a:r>
              <a:rPr lang="en-US" sz="1600" b="0" i="0" dirty="0">
                <a:effectLst/>
                <a:latin typeface="Segoe UI" panose="020B0502040204020203" pitchFamily="34" charset="0"/>
                <a:cs typeface="Segoe UI" panose="020B0502040204020203" pitchFamily="34" charset="0"/>
              </a:rPr>
              <a:t>can be extended for many of the same reasons as tables and can also be extended to add data sources.</a:t>
            </a:r>
          </a:p>
          <a:p>
            <a:pPr lvl="1">
              <a:lnSpc>
                <a:spcPct val="150000"/>
              </a:lnSpc>
            </a:pPr>
            <a:r>
              <a:rPr lang="en-US" sz="1600" b="1" i="0" dirty="0">
                <a:effectLst/>
                <a:latin typeface="Segoe UI" panose="020B0502040204020203" pitchFamily="34" charset="0"/>
                <a:cs typeface="Segoe UI" panose="020B0502040204020203" pitchFamily="34" charset="0"/>
              </a:rPr>
              <a:t>Forms</a:t>
            </a:r>
            <a:r>
              <a:rPr lang="en-US" sz="1600" b="0" i="0" dirty="0">
                <a:effectLst/>
                <a:latin typeface="Segoe UI" panose="020B0502040204020203" pitchFamily="34" charset="0"/>
                <a:cs typeface="Segoe UI" panose="020B0502040204020203" pitchFamily="34" charset="0"/>
              </a:rPr>
              <a:t> can be extended to add a new data source, add a new control, or modify properties such as labels, help text, and captions.</a:t>
            </a:r>
          </a:p>
          <a:p>
            <a:pPr lvl="1">
              <a:lnSpc>
                <a:spcPct val="150000"/>
              </a:lnSpc>
            </a:pPr>
            <a:r>
              <a:rPr lang="en-US" sz="1600" b="1" i="0" dirty="0">
                <a:effectLst/>
                <a:latin typeface="Segoe UI" panose="020B0502040204020203" pitchFamily="34" charset="0"/>
                <a:cs typeface="Segoe UI" panose="020B0502040204020203" pitchFamily="34" charset="0"/>
              </a:rPr>
              <a:t>Menus</a:t>
            </a:r>
            <a:r>
              <a:rPr lang="en-US" sz="1600" b="0" i="0" dirty="0">
                <a:effectLst/>
                <a:latin typeface="Segoe UI" panose="020B0502040204020203" pitchFamily="34" charset="0"/>
                <a:cs typeface="Segoe UI" panose="020B0502040204020203" pitchFamily="34" charset="0"/>
              </a:rPr>
              <a:t> can be extended to add new menu items, submenus, or menu references or to hide any of these items.</a:t>
            </a:r>
          </a:p>
        </p:txBody>
      </p:sp>
    </p:spTree>
    <p:extLst>
      <p:ext uri="{BB962C8B-B14F-4D97-AF65-F5344CB8AC3E}">
        <p14:creationId xmlns:p14="http://schemas.microsoft.com/office/powerpoint/2010/main" val="41240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55DA3-759B-4CD3-3DEC-8AECF72AA790}"/>
              </a:ext>
            </a:extLst>
          </p:cNvPr>
          <p:cNvSpPr>
            <a:spLocks noGrp="1"/>
          </p:cNvSpPr>
          <p:nvPr>
            <p:ph idx="1"/>
          </p:nvPr>
        </p:nvSpPr>
        <p:spPr>
          <a:xfrm>
            <a:off x="117764" y="176934"/>
            <a:ext cx="7128162" cy="7193684"/>
          </a:xfrm>
        </p:spPr>
        <p:txBody>
          <a:bodyPr>
            <a:normAutofit/>
          </a:bodyPr>
          <a:lstStyle/>
          <a:p>
            <a:pPr marL="0" indent="0">
              <a:buNone/>
            </a:pPr>
            <a:r>
              <a:rPr lang="en-US" sz="2400" b="0" i="0" u="sng" dirty="0">
                <a:effectLst/>
                <a:latin typeface="Segoe UI" panose="020B0502040204020203" pitchFamily="34" charset="0"/>
                <a:hlinkClick r:id="rId2"/>
              </a:rPr>
              <a:t>1.4 Develop code to extend a framework</a:t>
            </a:r>
            <a:endParaRPr lang="en-US" sz="2400" b="0" i="0" u="sng" dirty="0">
              <a:effectLst/>
              <a:latin typeface="Segoe UI" panose="020B0502040204020203" pitchFamily="34" charset="0"/>
            </a:endParaRPr>
          </a:p>
          <a:p>
            <a:r>
              <a:rPr lang="en-US" sz="1800" b="0" i="0" dirty="0">
                <a:effectLst/>
                <a:latin typeface="Segoe UI" panose="020B0502040204020203" pitchFamily="34" charset="0"/>
                <a:cs typeface="Segoe UI" panose="020B0502040204020203" pitchFamily="34" charset="0"/>
              </a:rPr>
              <a:t>To change the behavior of an element, you can create an extension of that element.</a:t>
            </a:r>
            <a:endParaRPr lang="en-PK" sz="1800" dirty="0">
              <a:latin typeface="Segoe UI" panose="020B0502040204020203" pitchFamily="34" charset="0"/>
              <a:cs typeface="Segoe UI" panose="020B0502040204020203" pitchFamily="34" charset="0"/>
            </a:endParaRPr>
          </a:p>
          <a:p>
            <a:r>
              <a:rPr lang="en-US" sz="1800" b="1" i="0" dirty="0">
                <a:effectLst/>
                <a:latin typeface="Segoe UI" panose="020B0502040204020203" pitchFamily="34" charset="0"/>
              </a:rPr>
              <a:t>Class extensions</a:t>
            </a:r>
          </a:p>
          <a:p>
            <a:pPr lvl="1"/>
            <a:r>
              <a:rPr lang="en-US" sz="1600" b="0" i="0" dirty="0">
                <a:effectLst/>
                <a:latin typeface="Segoe UI" panose="020B0502040204020203" pitchFamily="34" charset="0"/>
                <a:cs typeface="Segoe UI" panose="020B0502040204020203" pitchFamily="34" charset="0"/>
              </a:rPr>
              <a:t>To extend a table's business logic, you can create an augmentation class that decorates the table with the Extension Of attribute and uses the _Extension suffix.</a:t>
            </a:r>
          </a:p>
          <a:p>
            <a:r>
              <a:rPr lang="en-US" sz="1800" b="1" i="0" dirty="0">
                <a:effectLst/>
                <a:latin typeface="Segoe UI" panose="020B0502040204020203" pitchFamily="34" charset="0"/>
              </a:rPr>
              <a:t>Event handlers</a:t>
            </a:r>
          </a:p>
          <a:p>
            <a:pPr lvl="1"/>
            <a:r>
              <a:rPr lang="en-US" sz="1800" b="0" i="0" dirty="0">
                <a:effectLst/>
                <a:latin typeface="Google Sans"/>
              </a:rPr>
              <a:t>Event handlers are code that runs when an event occurs in an element.</a:t>
            </a:r>
            <a:endParaRPr lang="en-US" sz="2400" b="1" i="0" dirty="0">
              <a:effectLst/>
              <a:latin typeface="Segoe UI" panose="020B0502040204020203" pitchFamily="34" charset="0"/>
              <a:cs typeface="Segoe UI" panose="020B0502040204020203" pitchFamily="34" charset="0"/>
            </a:endParaRPr>
          </a:p>
          <a:p>
            <a:r>
              <a:rPr lang="en-US" sz="1800" b="1" i="0" dirty="0">
                <a:effectLst/>
                <a:latin typeface="Segoe UI" panose="020B0502040204020203" pitchFamily="34" charset="0"/>
              </a:rPr>
              <a:t>Chain of Command</a:t>
            </a:r>
          </a:p>
          <a:p>
            <a:pPr lvl="1"/>
            <a:r>
              <a:rPr lang="en-US" sz="1600" b="0" i="0" dirty="0">
                <a:effectLst/>
                <a:latin typeface="Segoe UI" panose="020B0502040204020203" pitchFamily="34" charset="0"/>
                <a:cs typeface="Segoe UI" panose="020B0502040204020203" pitchFamily="34" charset="0"/>
              </a:rPr>
              <a:t>You can wrap methods in an extension class to extend the logic of public and protected methods.</a:t>
            </a:r>
            <a:endParaRPr lang="en-US" sz="2800" b="1" i="0" dirty="0">
              <a:effectLst/>
              <a:latin typeface="Segoe UI" panose="020B0502040204020203" pitchFamily="34" charset="0"/>
              <a:cs typeface="Segoe UI" panose="020B0502040204020203" pitchFamily="34" charset="0"/>
            </a:endParaRPr>
          </a:p>
          <a:p>
            <a:pPr marL="0" indent="0">
              <a:buNone/>
            </a:pPr>
            <a:r>
              <a:rPr lang="en-US" sz="2400" b="0" i="0" u="sng" dirty="0">
                <a:effectLst/>
                <a:latin typeface="Segoe UI" panose="020B0502040204020203" pitchFamily="34" charset="0"/>
                <a:hlinkClick r:id="rId3"/>
              </a:rPr>
              <a:t>1.5 Implement the SysOperationSandbox framework</a:t>
            </a:r>
            <a:endParaRPr lang="en-US" sz="2400" b="0" i="0" u="sng" dirty="0">
              <a:effectLst/>
              <a:latin typeface="Segoe UI" panose="020B0502040204020203" pitchFamily="34" charset="0"/>
            </a:endParaRPr>
          </a:p>
          <a:p>
            <a:r>
              <a:rPr lang="en-US" sz="1600" b="0" i="0" dirty="0">
                <a:effectLst/>
                <a:latin typeface="Segoe UI" panose="020B0502040204020203" pitchFamily="34" charset="0"/>
                <a:cs typeface="Segoe UI" panose="020B0502040204020203" pitchFamily="34" charset="0"/>
              </a:rPr>
              <a:t>You can use the SysOperationSandbox framework to run long-running processes in the web client asynchronously.</a:t>
            </a:r>
          </a:p>
          <a:p>
            <a:r>
              <a:rPr lang="en-US" sz="1600" b="1" i="0" dirty="0">
                <a:effectLst/>
                <a:latin typeface="Segoe UI" panose="020B0502040204020203" pitchFamily="34" charset="0"/>
              </a:rPr>
              <a:t>SysOperationSandbox</a:t>
            </a:r>
          </a:p>
          <a:p>
            <a:r>
              <a:rPr lang="en-US" sz="1600" b="0" i="0" dirty="0">
                <a:effectLst/>
                <a:latin typeface="Segoe UI" panose="020B0502040204020203" pitchFamily="34" charset="0"/>
                <a:cs typeface="Segoe UI" panose="020B0502040204020203" pitchFamily="34" charset="0"/>
              </a:rPr>
              <a:t>SysOperationSandbox allows you to run a synchronous operation on an asynchronous session in the web client.</a:t>
            </a:r>
          </a:p>
          <a:p>
            <a:r>
              <a:rPr lang="en-US" sz="1600" b="0" i="1" u="sng" dirty="0">
                <a:effectLst/>
                <a:latin typeface="Segoe UI" panose="020B0502040204020203" pitchFamily="34" charset="0"/>
                <a:hlinkClick r:id="rId4">
                  <a:extLst>
                    <a:ext uri="{A12FA001-AC4F-418D-AE19-62706E023703}">
                      <ahyp:hlinkClr xmlns:ahyp="http://schemas.microsoft.com/office/drawing/2018/hyperlinkcolor" val="tx"/>
                    </a:ext>
                  </a:extLst>
                </a:hlinkClick>
              </a:rPr>
              <a:t>Click here for Practice:</a:t>
            </a:r>
            <a:r>
              <a:rPr lang="en-US" sz="1600" b="0" i="0" u="sng" dirty="0">
                <a:solidFill>
                  <a:srgbClr val="0563C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 Lab - Extend an EDT</a:t>
            </a:r>
            <a:endParaRPr lang="en-US" sz="2400" b="1" i="0" dirty="0">
              <a:effectLst/>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FE13B3-DD39-C96D-B344-D687173AF75F}"/>
              </a:ext>
            </a:extLst>
          </p:cNvPr>
          <p:cNvPicPr>
            <a:picLocks noChangeAspect="1"/>
          </p:cNvPicPr>
          <p:nvPr/>
        </p:nvPicPr>
        <p:blipFill>
          <a:blip r:embed="rId5"/>
          <a:stretch>
            <a:fillRect/>
          </a:stretch>
        </p:blipFill>
        <p:spPr>
          <a:xfrm>
            <a:off x="7245926" y="1139825"/>
            <a:ext cx="4828310" cy="44589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6224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3BD7-DF8E-8EE7-0B78-08E8638D2C9D}"/>
              </a:ext>
            </a:extLst>
          </p:cNvPr>
          <p:cNvSpPr>
            <a:spLocks noGrp="1"/>
          </p:cNvSpPr>
          <p:nvPr>
            <p:ph type="title"/>
          </p:nvPr>
        </p:nvSpPr>
        <p:spPr>
          <a:xfrm>
            <a:off x="124691" y="212725"/>
            <a:ext cx="11229109" cy="604693"/>
          </a:xfrm>
        </p:spPr>
        <p:txBody>
          <a:bodyPr>
            <a:normAutofit/>
          </a:bodyPr>
          <a:lstStyle/>
          <a:p>
            <a:r>
              <a:rPr lang="en-US" sz="3600" b="1" i="0" u="sng" dirty="0">
                <a:effectLst/>
                <a:latin typeface="Segoe UI" panose="020B0502040204020203" pitchFamily="34" charset="0"/>
                <a:hlinkClick r:id="rId2"/>
              </a:rPr>
              <a:t>2. Extend elements in finance and operations apps</a:t>
            </a:r>
            <a:endParaRPr lang="en-PK" sz="3600" dirty="0"/>
          </a:p>
        </p:txBody>
      </p:sp>
      <p:sp>
        <p:nvSpPr>
          <p:cNvPr id="3" name="Content Placeholder 2">
            <a:extLst>
              <a:ext uri="{FF2B5EF4-FFF2-40B4-BE49-F238E27FC236}">
                <a16:creationId xmlns:a16="http://schemas.microsoft.com/office/drawing/2014/main" id="{71B981A8-61D1-B24B-3E29-DBC277ECACD5}"/>
              </a:ext>
            </a:extLst>
          </p:cNvPr>
          <p:cNvSpPr>
            <a:spLocks noGrp="1"/>
          </p:cNvSpPr>
          <p:nvPr>
            <p:ph idx="1"/>
          </p:nvPr>
        </p:nvSpPr>
        <p:spPr>
          <a:xfrm>
            <a:off x="124690" y="841951"/>
            <a:ext cx="11873345" cy="5803323"/>
          </a:xfrm>
        </p:spPr>
        <p:txBody>
          <a:bodyPr/>
          <a:lstStyle/>
          <a:p>
            <a:pPr marL="0" indent="0">
              <a:buNone/>
            </a:pPr>
            <a:r>
              <a:rPr lang="en-US" sz="2000" b="0" i="1" dirty="0">
                <a:effectLst/>
                <a:latin typeface="Segoe UI" panose="020B0502040204020203" pitchFamily="34" charset="0"/>
              </a:rPr>
              <a:t>Elements in finance and operations apps are customized through extensions to help you modify properties, add components, or remove controls.</a:t>
            </a:r>
          </a:p>
          <a:p>
            <a:pPr marL="0" indent="0">
              <a:buNone/>
            </a:pPr>
            <a:endParaRPr lang="en-US" sz="2000" b="0" i="1" dirty="0">
              <a:effectLst/>
              <a:latin typeface="Segoe UI" panose="020B0502040204020203" pitchFamily="34" charset="0"/>
            </a:endParaRPr>
          </a:p>
          <a:p>
            <a:pPr algn="l"/>
            <a:r>
              <a:rPr lang="en-US" sz="1600" b="0" i="1" dirty="0">
                <a:effectLst/>
                <a:latin typeface="Segoe UI" panose="020B0502040204020203" pitchFamily="34" charset="0"/>
              </a:rPr>
              <a:t>In this module, you will:</a:t>
            </a:r>
          </a:p>
          <a:p>
            <a:pPr lvl="1"/>
            <a:r>
              <a:rPr lang="en-US" sz="1400" b="0" i="0" dirty="0">
                <a:effectLst/>
                <a:latin typeface="Segoe UI" panose="020B0502040204020203" pitchFamily="34" charset="0"/>
              </a:rPr>
              <a:t>Create extensions to customize finance and operations apps.</a:t>
            </a:r>
          </a:p>
          <a:p>
            <a:pPr lvl="1"/>
            <a:r>
              <a:rPr lang="en-US" sz="1400" b="0" i="0" dirty="0">
                <a:effectLst/>
                <a:latin typeface="Segoe UI" panose="020B0502040204020203" pitchFamily="34" charset="0"/>
              </a:rPr>
              <a:t>Extend a table.</a:t>
            </a:r>
          </a:p>
          <a:p>
            <a:pPr lvl="1"/>
            <a:r>
              <a:rPr lang="en-US" sz="1400" b="0" i="0" dirty="0">
                <a:effectLst/>
                <a:latin typeface="Segoe UI" panose="020B0502040204020203" pitchFamily="34" charset="0"/>
              </a:rPr>
              <a:t>Create a form extension.</a:t>
            </a:r>
          </a:p>
          <a:p>
            <a:pPr marL="0" indent="0">
              <a:buNone/>
            </a:pPr>
            <a:endParaRPr lang="en-US" sz="2000" b="0" i="1" u="sng" dirty="0">
              <a:effectLst/>
              <a:latin typeface="Segoe UI" panose="020B0502040204020203" pitchFamily="34" charset="0"/>
              <a:hlinkClick r:id="rId3">
                <a:extLst>
                  <a:ext uri="{A12FA001-AC4F-418D-AE19-62706E023703}">
                    <ahyp:hlinkClr xmlns:ahyp="http://schemas.microsoft.com/office/drawing/2018/hyperlinkcolor" val="tx"/>
                  </a:ext>
                </a:extLst>
              </a:hlinkClick>
            </a:endParaRPr>
          </a:p>
          <a:p>
            <a:pPr marL="0" indent="0">
              <a:buNone/>
            </a:pPr>
            <a:r>
              <a:rPr lang="en-US" b="0" i="0" u="sng" dirty="0">
                <a:solidFill>
                  <a:srgbClr val="0563C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2.1Introduction</a:t>
            </a:r>
            <a:endParaRPr lang="en-US" b="0" i="0" u="sng" dirty="0">
              <a:solidFill>
                <a:srgbClr val="0563C1"/>
              </a:solidFill>
              <a:effectLst/>
              <a:latin typeface="Segoe UI" panose="020B0502040204020203" pitchFamily="34" charset="0"/>
            </a:endParaRPr>
          </a:p>
          <a:p>
            <a:r>
              <a:rPr lang="en-US" sz="1600" b="0" i="0" dirty="0">
                <a:effectLst/>
                <a:latin typeface="Segoe UI" panose="020B0502040204020203" pitchFamily="34" charset="0"/>
                <a:cs typeface="Segoe UI" panose="020B0502040204020203" pitchFamily="34" charset="0"/>
              </a:rPr>
              <a:t>Finance and operations apps development is extension-based to allow modification of application behavior and elements in a less intrusive manner.</a:t>
            </a:r>
          </a:p>
          <a:p>
            <a:endParaRPr lang="en-US" sz="1600" b="0" i="0" dirty="0">
              <a:effectLst/>
              <a:latin typeface="Segoe UI" panose="020B0502040204020203" pitchFamily="34" charset="0"/>
              <a:cs typeface="Segoe UI" panose="020B0502040204020203" pitchFamily="34" charset="0"/>
            </a:endParaRPr>
          </a:p>
          <a:p>
            <a:r>
              <a:rPr lang="en-US" sz="1600" b="0" i="0" dirty="0">
                <a:solidFill>
                  <a:schemeClr val="accent1">
                    <a:lumMod val="75000"/>
                  </a:schemeClr>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Watch this video to see how you can create object extensions from the AOT.</a:t>
            </a:r>
            <a:endParaRPr lang="en-PK" sz="2400" dirty="0">
              <a:solidFill>
                <a:schemeClr val="accent1">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0888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32E29-61FE-A2DD-D300-52D2C0955044}"/>
              </a:ext>
            </a:extLst>
          </p:cNvPr>
          <p:cNvSpPr>
            <a:spLocks noGrp="1"/>
          </p:cNvSpPr>
          <p:nvPr>
            <p:ph idx="1"/>
          </p:nvPr>
        </p:nvSpPr>
        <p:spPr>
          <a:xfrm>
            <a:off x="117762" y="135370"/>
            <a:ext cx="8482447" cy="2968048"/>
          </a:xfrm>
        </p:spPr>
        <p:txBody>
          <a:bodyPr>
            <a:normAutofit/>
          </a:bodyPr>
          <a:lstStyle/>
          <a:p>
            <a:pPr marL="0" indent="0">
              <a:buNone/>
            </a:pPr>
            <a:r>
              <a:rPr lang="en-US" b="0" i="0" u="sng" dirty="0">
                <a:effectLst/>
                <a:latin typeface="Segoe UI" panose="020B0502040204020203" pitchFamily="34" charset="0"/>
                <a:hlinkClick r:id="rId2"/>
              </a:rPr>
              <a:t>2.2 Add a table extension to a project</a:t>
            </a:r>
            <a:endParaRPr lang="en-US" b="0" i="0" u="sng" dirty="0">
              <a:effectLst/>
              <a:latin typeface="Segoe UI" panose="020B0502040204020203" pitchFamily="34" charset="0"/>
            </a:endParaRPr>
          </a:p>
          <a:p>
            <a:r>
              <a:rPr lang="en-US" sz="1800" b="0" i="0" dirty="0">
                <a:effectLst/>
                <a:latin typeface="Segoe UI" panose="020B0502040204020203" pitchFamily="34" charset="0"/>
                <a:cs typeface="Segoe UI" panose="020B0502040204020203" pitchFamily="34" charset="0"/>
              </a:rPr>
              <a:t>To modify a table, you can create an extension of the table and add fields or field groups.</a:t>
            </a:r>
          </a:p>
          <a:p>
            <a:r>
              <a:rPr lang="en-US" sz="1800" b="1" i="0" dirty="0">
                <a:effectLst/>
                <a:latin typeface="Segoe UI" panose="020B0502040204020203" pitchFamily="34" charset="0"/>
              </a:rPr>
              <a:t>Table indexes</a:t>
            </a:r>
          </a:p>
          <a:p>
            <a:r>
              <a:rPr lang="en-US" sz="1800" b="0" i="0" dirty="0">
                <a:effectLst/>
                <a:latin typeface="Google Sans"/>
              </a:rPr>
              <a:t>You can add an index, relation, or change properties to an extended table.</a:t>
            </a:r>
          </a:p>
          <a:p>
            <a:r>
              <a:rPr lang="en-US" sz="1800" b="1" i="0" dirty="0">
                <a:effectLst/>
                <a:latin typeface="Segoe UI" panose="020B0502040204020203" pitchFamily="34" charset="0"/>
              </a:rPr>
              <a:t>Table business logic</a:t>
            </a:r>
          </a:p>
          <a:p>
            <a:r>
              <a:rPr lang="en-US" sz="1600" b="0" i="0" dirty="0">
                <a:effectLst/>
                <a:latin typeface="Segoe UI" panose="020B0502040204020203" pitchFamily="34" charset="0"/>
                <a:cs typeface="Segoe UI" panose="020B0502040204020203" pitchFamily="34" charset="0"/>
              </a:rPr>
              <a:t>To implement event handlers in an extended table, you need to create a new class that extends the table and decorates it with the [Extension Of()] attribute.</a:t>
            </a:r>
            <a:endParaRPr lang="en-US" b="1" i="0" dirty="0">
              <a:effectLst/>
              <a:latin typeface="Segoe UI" panose="020B0502040204020203" pitchFamily="34" charset="0"/>
            </a:endParaRPr>
          </a:p>
          <a:p>
            <a:endParaRPr lang="en-PK" sz="1800" dirty="0">
              <a:latin typeface="Segoe UI" panose="020B0502040204020203" pitchFamily="34" charset="0"/>
              <a:cs typeface="Segoe UI" panose="020B0502040204020203" pitchFamily="34" charset="0"/>
            </a:endParaRPr>
          </a:p>
        </p:txBody>
      </p:sp>
      <p:sp>
        <p:nvSpPr>
          <p:cNvPr id="4" name="Content Placeholder 2">
            <a:extLst>
              <a:ext uri="{FF2B5EF4-FFF2-40B4-BE49-F238E27FC236}">
                <a16:creationId xmlns:a16="http://schemas.microsoft.com/office/drawing/2014/main" id="{43ABB096-7F32-0915-F1CB-96E4EF592247}"/>
              </a:ext>
            </a:extLst>
          </p:cNvPr>
          <p:cNvSpPr txBox="1">
            <a:spLocks/>
          </p:cNvSpPr>
          <p:nvPr/>
        </p:nvSpPr>
        <p:spPr>
          <a:xfrm>
            <a:off x="117763" y="135369"/>
            <a:ext cx="11894128" cy="6556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PK" dirty="0"/>
          </a:p>
        </p:txBody>
      </p:sp>
      <p:pic>
        <p:nvPicPr>
          <p:cNvPr id="1026" name="Picture 2" descr="This is a screenshot from Visual Studio showing the AccountNum field&#10;has been added to an extension of the FMCustomer&#10;table.">
            <a:extLst>
              <a:ext uri="{FF2B5EF4-FFF2-40B4-BE49-F238E27FC236}">
                <a16:creationId xmlns:a16="http://schemas.microsoft.com/office/drawing/2014/main" id="{EE29AF25-A024-1803-5CF3-F034A0614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0210" y="552449"/>
            <a:ext cx="3411681" cy="57236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A418B1-EDB9-2519-1517-CAE22FFC43F7}"/>
              </a:ext>
            </a:extLst>
          </p:cNvPr>
          <p:cNvPicPr>
            <a:picLocks noChangeAspect="1"/>
          </p:cNvPicPr>
          <p:nvPr/>
        </p:nvPicPr>
        <p:blipFill>
          <a:blip r:embed="rId4"/>
          <a:stretch>
            <a:fillRect/>
          </a:stretch>
        </p:blipFill>
        <p:spPr>
          <a:xfrm>
            <a:off x="4485389" y="3520497"/>
            <a:ext cx="4007448" cy="2755612"/>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1A67B2D2-5E9A-6CE1-2C50-A300F986A46B}"/>
              </a:ext>
            </a:extLst>
          </p:cNvPr>
          <p:cNvPicPr>
            <a:picLocks noChangeAspect="1"/>
          </p:cNvPicPr>
          <p:nvPr/>
        </p:nvPicPr>
        <p:blipFill>
          <a:blip r:embed="rId5"/>
          <a:stretch>
            <a:fillRect/>
          </a:stretch>
        </p:blipFill>
        <p:spPr>
          <a:xfrm>
            <a:off x="100445" y="3520497"/>
            <a:ext cx="4208319" cy="27556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6064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B17D6-329F-C8B1-16C5-B091B8A9A41B}"/>
              </a:ext>
            </a:extLst>
          </p:cNvPr>
          <p:cNvSpPr>
            <a:spLocks noGrp="1"/>
          </p:cNvSpPr>
          <p:nvPr>
            <p:ph idx="1"/>
          </p:nvPr>
        </p:nvSpPr>
        <p:spPr>
          <a:xfrm>
            <a:off x="103909" y="163078"/>
            <a:ext cx="11921836" cy="2039795"/>
          </a:xfrm>
        </p:spPr>
        <p:txBody>
          <a:bodyPr>
            <a:normAutofit/>
          </a:bodyPr>
          <a:lstStyle/>
          <a:p>
            <a:pPr marL="0" indent="0">
              <a:buNone/>
            </a:pPr>
            <a:r>
              <a:rPr lang="en-US" b="0" i="0" u="sng" dirty="0">
                <a:effectLst/>
                <a:latin typeface="Segoe UI" panose="020B0502040204020203" pitchFamily="34" charset="0"/>
                <a:hlinkClick r:id="rId2"/>
              </a:rPr>
              <a:t>2.3 Add a form extension to a project</a:t>
            </a:r>
            <a:endParaRPr lang="en-US" b="0" i="0" u="sng" dirty="0">
              <a:effectLst/>
              <a:latin typeface="Segoe UI" panose="020B0502040204020203" pitchFamily="34" charset="0"/>
            </a:endParaRPr>
          </a:p>
          <a:p>
            <a:r>
              <a:rPr lang="en-US" sz="1800" b="0" i="0" dirty="0">
                <a:effectLst/>
                <a:latin typeface="Segoe UI" panose="020B0502040204020203" pitchFamily="34" charset="0"/>
                <a:cs typeface="Segoe UI" panose="020B0502040204020203" pitchFamily="34" charset="0"/>
              </a:rPr>
              <a:t>To add new functionality to a form, you can create an extension of the form. This allows you to add new controls, change properties, or implement event handlers.</a:t>
            </a:r>
          </a:p>
          <a:p>
            <a:endParaRPr lang="en-US" sz="1800" b="0" i="0" dirty="0">
              <a:effectLst/>
              <a:latin typeface="Segoe UI" panose="020B0502040204020203" pitchFamily="34" charset="0"/>
              <a:cs typeface="Segoe UI" panose="020B0502040204020203" pitchFamily="34" charset="0"/>
            </a:endParaRPr>
          </a:p>
          <a:p>
            <a:r>
              <a:rPr lang="en-US" sz="1800" i="1" dirty="0">
                <a:latin typeface="Segoe UI" panose="020B0502040204020203" pitchFamily="34" charset="0"/>
                <a:cs typeface="Segoe UI" panose="020B0502040204020203" pitchFamily="34" charset="0"/>
              </a:rPr>
              <a:t>Click here Practice Lab: </a:t>
            </a:r>
            <a:r>
              <a:rPr lang="en-US" sz="1800" b="0" i="0" u="none" strike="noStrike" dirty="0">
                <a:effectLst/>
                <a:latin typeface="Segoe UI" panose="020B0502040204020203" pitchFamily="34" charset="0"/>
                <a:hlinkClick r:id="rId3"/>
              </a:rPr>
              <a:t>Lab - Extend a form and add controls</a:t>
            </a:r>
            <a:endParaRPr lang="en-US" sz="1800" b="0" i="1" dirty="0">
              <a:effectLst/>
              <a:latin typeface="Segoe UI" panose="020B0502040204020203" pitchFamily="34" charset="0"/>
              <a:cs typeface="Segoe UI" panose="020B0502040204020203" pitchFamily="34" charset="0"/>
            </a:endParaRPr>
          </a:p>
          <a:p>
            <a:endParaRPr lang="en-PK" sz="18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531EC6B9-A099-7556-C886-1B8AE8AF213F}"/>
              </a:ext>
            </a:extLst>
          </p:cNvPr>
          <p:cNvPicPr>
            <a:picLocks noChangeAspect="1"/>
          </p:cNvPicPr>
          <p:nvPr/>
        </p:nvPicPr>
        <p:blipFill>
          <a:blip r:embed="rId4"/>
          <a:stretch>
            <a:fillRect/>
          </a:stretch>
        </p:blipFill>
        <p:spPr>
          <a:xfrm>
            <a:off x="353291" y="2625149"/>
            <a:ext cx="11485418" cy="39693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344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F596-E885-0706-3A3B-A30327FE54A6}"/>
              </a:ext>
            </a:extLst>
          </p:cNvPr>
          <p:cNvSpPr>
            <a:spLocks noGrp="1"/>
          </p:cNvSpPr>
          <p:nvPr>
            <p:ph type="title"/>
          </p:nvPr>
        </p:nvSpPr>
        <p:spPr>
          <a:xfrm>
            <a:off x="173181" y="18255"/>
            <a:ext cx="11845637" cy="1325563"/>
          </a:xfrm>
        </p:spPr>
        <p:txBody>
          <a:bodyPr>
            <a:normAutofit/>
          </a:bodyPr>
          <a:lstStyle/>
          <a:p>
            <a:r>
              <a:rPr lang="en-US" sz="3600" b="1" i="0" u="sng" dirty="0">
                <a:effectLst/>
                <a:latin typeface="Segoe UI" panose="020B0502040204020203" pitchFamily="34" charset="0"/>
                <a:hlinkClick r:id="rId2"/>
              </a:rPr>
              <a:t>3. Consume business events in finance and operations apps</a:t>
            </a:r>
            <a:endParaRPr lang="en-PK" sz="3600" dirty="0"/>
          </a:p>
        </p:txBody>
      </p:sp>
      <p:sp>
        <p:nvSpPr>
          <p:cNvPr id="3" name="Content Placeholder 2">
            <a:extLst>
              <a:ext uri="{FF2B5EF4-FFF2-40B4-BE49-F238E27FC236}">
                <a16:creationId xmlns:a16="http://schemas.microsoft.com/office/drawing/2014/main" id="{B03E44E9-6ECB-73F9-E1B2-C90A26CA83E2}"/>
              </a:ext>
            </a:extLst>
          </p:cNvPr>
          <p:cNvSpPr>
            <a:spLocks noGrp="1"/>
          </p:cNvSpPr>
          <p:nvPr>
            <p:ph idx="1"/>
          </p:nvPr>
        </p:nvSpPr>
        <p:spPr>
          <a:xfrm>
            <a:off x="173180" y="1253330"/>
            <a:ext cx="11845637" cy="2016343"/>
          </a:xfrm>
        </p:spPr>
        <p:txBody>
          <a:bodyPr>
            <a:normAutofit/>
          </a:bodyPr>
          <a:lstStyle/>
          <a:p>
            <a:r>
              <a:rPr lang="en-US" sz="1800" b="0" i="1" dirty="0">
                <a:effectLst/>
                <a:latin typeface="Segoe UI" panose="020B0502040204020203" pitchFamily="34" charset="0"/>
              </a:rPr>
              <a:t>Business events provide a mechanism that lets external systems receive notifications from finance and operations apps. In this way, the systems can perform business actions in response to the business events.</a:t>
            </a:r>
          </a:p>
          <a:p>
            <a:pPr algn="l"/>
            <a:r>
              <a:rPr lang="en-US" sz="2000" b="0" i="1" dirty="0">
                <a:effectLst/>
                <a:latin typeface="Segoe UI" panose="020B0502040204020203" pitchFamily="34" charset="0"/>
              </a:rPr>
              <a:t>In this module, you will:</a:t>
            </a:r>
          </a:p>
          <a:p>
            <a:pPr lvl="1"/>
            <a:r>
              <a:rPr lang="en-US" sz="1400" b="0" i="0" dirty="0">
                <a:effectLst/>
                <a:latin typeface="Segoe UI" panose="020B0502040204020203" pitchFamily="34" charset="0"/>
              </a:rPr>
              <a:t>Learn about the business events framework.</a:t>
            </a:r>
          </a:p>
          <a:p>
            <a:pPr lvl="1"/>
            <a:r>
              <a:rPr lang="en-US" sz="1400" b="0" i="0" dirty="0">
                <a:effectLst/>
                <a:latin typeface="Segoe UI" panose="020B0502040204020203" pitchFamily="34" charset="0"/>
              </a:rPr>
              <a:t>Implement new business events through class extension.</a:t>
            </a:r>
          </a:p>
          <a:p>
            <a:pPr lvl="1"/>
            <a:r>
              <a:rPr lang="en-US" sz="1400" b="0" i="0" dirty="0">
                <a:effectLst/>
                <a:latin typeface="Segoe UI" panose="020B0502040204020203" pitchFamily="34" charset="0"/>
              </a:rPr>
              <a:t>Business events in Microsoft Power Automate.</a:t>
            </a:r>
          </a:p>
          <a:p>
            <a:pPr lvl="1"/>
            <a:r>
              <a:rPr lang="en-US" sz="1400" b="0" i="0" dirty="0">
                <a:effectLst/>
                <a:latin typeface="Segoe UI" panose="020B0502040204020203" pitchFamily="34" charset="0"/>
              </a:rPr>
              <a:t>Role based security for business events.</a:t>
            </a:r>
          </a:p>
        </p:txBody>
      </p:sp>
      <p:pic>
        <p:nvPicPr>
          <p:cNvPr id="4" name="Picture 3">
            <a:extLst>
              <a:ext uri="{FF2B5EF4-FFF2-40B4-BE49-F238E27FC236}">
                <a16:creationId xmlns:a16="http://schemas.microsoft.com/office/drawing/2014/main" id="{FE3F85A9-EA48-53B1-4257-435BE6DBDF26}"/>
              </a:ext>
            </a:extLst>
          </p:cNvPr>
          <p:cNvPicPr>
            <a:picLocks noChangeAspect="1"/>
          </p:cNvPicPr>
          <p:nvPr/>
        </p:nvPicPr>
        <p:blipFill>
          <a:blip r:embed="rId3"/>
          <a:stretch>
            <a:fillRect/>
          </a:stretch>
        </p:blipFill>
        <p:spPr>
          <a:xfrm>
            <a:off x="4610409" y="2895600"/>
            <a:ext cx="7411658" cy="3823854"/>
          </a:xfrm>
          <a:prstGeom prst="rect">
            <a:avLst/>
          </a:prstGeom>
        </p:spPr>
      </p:pic>
      <p:sp>
        <p:nvSpPr>
          <p:cNvPr id="5" name="TextBox 4">
            <a:extLst>
              <a:ext uri="{FF2B5EF4-FFF2-40B4-BE49-F238E27FC236}">
                <a16:creationId xmlns:a16="http://schemas.microsoft.com/office/drawing/2014/main" id="{3DB1C93A-A22C-5BEF-D0FC-EA158FA054C0}"/>
              </a:ext>
            </a:extLst>
          </p:cNvPr>
          <p:cNvSpPr txBox="1"/>
          <p:nvPr/>
        </p:nvSpPr>
        <p:spPr>
          <a:xfrm>
            <a:off x="169933" y="3429000"/>
            <a:ext cx="3934691" cy="2616101"/>
          </a:xfrm>
          <a:prstGeom prst="rect">
            <a:avLst/>
          </a:prstGeom>
          <a:noFill/>
        </p:spPr>
        <p:txBody>
          <a:bodyPr wrap="square" rtlCol="0">
            <a:spAutoFit/>
          </a:bodyPr>
          <a:lstStyle/>
          <a:p>
            <a:r>
              <a:rPr lang="en-US" sz="2800" b="0" i="0" u="sng" dirty="0">
                <a:effectLst/>
                <a:latin typeface="Segoe UI" panose="020B0502040204020203" pitchFamily="34" charset="0"/>
                <a:hlinkClick r:id="rId4"/>
              </a:rPr>
              <a:t>3.1 Introduction</a:t>
            </a:r>
            <a:endParaRPr lang="en-US" sz="2800" b="0" i="0" u="sng" dirty="0">
              <a:effectLst/>
              <a:latin typeface="Segoe UI" panose="020B0502040204020203" pitchFamily="34" charset="0"/>
            </a:endParaRPr>
          </a:p>
          <a:p>
            <a:endParaRPr lang="en-US" sz="2800" b="0" i="0" u="sng" dirty="0">
              <a:effectLst/>
              <a:latin typeface="Segoe UI" panose="020B0502040204020203" pitchFamily="34" charset="0"/>
            </a:endParaRPr>
          </a:p>
          <a:p>
            <a:pPr marL="285750" indent="-285750">
              <a:buFont typeface="Arial" panose="020B0604020202020204" pitchFamily="34" charset="0"/>
              <a:buChar char="•"/>
            </a:pPr>
            <a:r>
              <a:rPr lang="en-US" sz="1800" b="0" i="0" dirty="0">
                <a:effectLst/>
                <a:latin typeface="Segoe UI" panose="020B0502040204020203" pitchFamily="34" charset="0"/>
                <a:cs typeface="Segoe UI" panose="020B0502040204020203" pitchFamily="34" charset="0"/>
              </a:rPr>
              <a:t>Business events are generated when a business process is run. They can be used by external systems to receive notifications from finance and operations apps.</a:t>
            </a:r>
            <a:endParaRPr lang="en-PK" sz="2800" i="1" dirty="0">
              <a:latin typeface="Segoe UI" panose="020B0502040204020203" pitchFamily="34" charset="0"/>
              <a:cs typeface="Segoe UI" panose="020B0502040204020203" pitchFamily="34" charset="0"/>
            </a:endParaRPr>
          </a:p>
          <a:p>
            <a:endParaRPr lang="en-PK" dirty="0"/>
          </a:p>
        </p:txBody>
      </p:sp>
    </p:spTree>
    <p:extLst>
      <p:ext uri="{BB962C8B-B14F-4D97-AF65-F5344CB8AC3E}">
        <p14:creationId xmlns:p14="http://schemas.microsoft.com/office/powerpoint/2010/main" val="2053850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1461</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Google Sans</vt:lpstr>
      <vt:lpstr>Segoe UI</vt:lpstr>
      <vt:lpstr>Office Theme</vt:lpstr>
      <vt:lpstr>Microsoft Business Application </vt:lpstr>
      <vt:lpstr>Extend finance and operations apps </vt:lpstr>
      <vt:lpstr>1. Explore extensions and the extension framework in finance and operations apps</vt:lpstr>
      <vt:lpstr>PowerPoint Presentation</vt:lpstr>
      <vt:lpstr>PowerPoint Presentation</vt:lpstr>
      <vt:lpstr>2. Extend elements in finance and operations apps</vt:lpstr>
      <vt:lpstr>PowerPoint Presentation</vt:lpstr>
      <vt:lpstr>PowerPoint Presentation</vt:lpstr>
      <vt:lpstr>3. Consume business events in finance and operations apps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Business Application </dc:title>
  <dc:creator>salman.siddiqui@aciano.net</dc:creator>
  <cp:lastModifiedBy>Muhammad Salman</cp:lastModifiedBy>
  <cp:revision>80</cp:revision>
  <dcterms:created xsi:type="dcterms:W3CDTF">2023-09-04T13:49:06Z</dcterms:created>
  <dcterms:modified xsi:type="dcterms:W3CDTF">2023-09-12T10:32:37Z</dcterms:modified>
</cp:coreProperties>
</file>