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4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C0A3-4D93-43FA-97CE-3B7DF41F9C5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FA7-1BFA-4EBA-8EB9-A85CCF4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C0A3-4D93-43FA-97CE-3B7DF41F9C5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FA7-1BFA-4EBA-8EB9-A85CCF4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3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C0A3-4D93-43FA-97CE-3B7DF41F9C5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FA7-1BFA-4EBA-8EB9-A85CCF4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C0A3-4D93-43FA-97CE-3B7DF41F9C5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FA7-1BFA-4EBA-8EB9-A85CCF4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8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C0A3-4D93-43FA-97CE-3B7DF41F9C5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FA7-1BFA-4EBA-8EB9-A85CCF4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2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C0A3-4D93-43FA-97CE-3B7DF41F9C5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FA7-1BFA-4EBA-8EB9-A85CCF4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C0A3-4D93-43FA-97CE-3B7DF41F9C5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FA7-1BFA-4EBA-8EB9-A85CCF4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2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C0A3-4D93-43FA-97CE-3B7DF41F9C5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FA7-1BFA-4EBA-8EB9-A85CCF4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0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C0A3-4D93-43FA-97CE-3B7DF41F9C5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FA7-1BFA-4EBA-8EB9-A85CCF4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1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C0A3-4D93-43FA-97CE-3B7DF41F9C5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FA7-1BFA-4EBA-8EB9-A85CCF4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3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C0A3-4D93-43FA-97CE-3B7DF41F9C5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FA7-1BFA-4EBA-8EB9-A85CCF4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5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C0A3-4D93-43FA-97CE-3B7DF41F9C5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39FA7-1BFA-4EBA-8EB9-A85CCF47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6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728662"/>
            <a:ext cx="76676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18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762000"/>
            <a:ext cx="73342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0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966787"/>
            <a:ext cx="70770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22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857250"/>
            <a:ext cx="73437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9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852487"/>
            <a:ext cx="78962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96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2192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Six-Sigma Metrics – </a:t>
            </a:r>
            <a:br>
              <a:rPr lang="en-US" altLang="en-US"/>
            </a:br>
            <a:r>
              <a:rPr lang="en-US" altLang="en-US"/>
              <a:t>Measuring Defect Rate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828800"/>
            <a:ext cx="8534400" cy="4419600"/>
          </a:xfrm>
        </p:spPr>
        <p:txBody>
          <a:bodyPr/>
          <a:lstStyle/>
          <a:p>
            <a:pPr>
              <a:lnSpc>
                <a:spcPct val="155000"/>
              </a:lnSpc>
            </a:pPr>
            <a:r>
              <a:rPr lang="en-US" altLang="en-US">
                <a:solidFill>
                  <a:srgbClr val="FF0066"/>
                </a:solidFill>
              </a:rPr>
              <a:t>Defects per unit (DPU)</a:t>
            </a:r>
            <a:r>
              <a:rPr lang="en-US" altLang="en-US"/>
              <a:t> = number of defects discovered </a:t>
            </a:r>
            <a:r>
              <a:rPr lang="en-US" altLang="en-US">
                <a:sym typeface="Symbol" panose="05050102010706020507" pitchFamily="18" charset="2"/>
              </a:rPr>
              <a:t> number of units produced </a:t>
            </a:r>
          </a:p>
          <a:p>
            <a:pPr>
              <a:lnSpc>
                <a:spcPct val="155000"/>
              </a:lnSpc>
            </a:pPr>
            <a:r>
              <a:rPr lang="en-US" altLang="en-US">
                <a:solidFill>
                  <a:srgbClr val="FF0066"/>
                </a:solidFill>
                <a:sym typeface="Symbol" panose="05050102010706020507" pitchFamily="18" charset="2"/>
              </a:rPr>
              <a:t>Defects per million opportunities (DPMO)</a:t>
            </a:r>
            <a:r>
              <a:rPr lang="en-US" altLang="en-US">
                <a:sym typeface="Symbol" panose="05050102010706020507" pitchFamily="18" charset="2"/>
              </a:rPr>
              <a:t> = number of defects discovered  opportunities for error  1,000,000</a:t>
            </a:r>
          </a:p>
        </p:txBody>
      </p:sp>
    </p:spTree>
    <p:extLst>
      <p:ext uri="{BB962C8B-B14F-4D97-AF65-F5344CB8AC3E}">
        <p14:creationId xmlns:p14="http://schemas.microsoft.com/office/powerpoint/2010/main" val="977926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881062"/>
            <a:ext cx="74390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971550"/>
            <a:ext cx="70770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9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881062"/>
            <a:ext cx="72009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85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938212"/>
            <a:ext cx="71437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7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914400"/>
            <a:ext cx="71247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7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0" y="533400"/>
            <a:ext cx="7696200" cy="914400"/>
          </a:xfrm>
        </p:spPr>
        <p:txBody>
          <a:bodyPr/>
          <a:lstStyle/>
          <a:p>
            <a:r>
              <a:rPr lang="en-US" altLang="en-US"/>
              <a:t>Definitions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52600" y="1752600"/>
            <a:ext cx="8686800" cy="441960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en-US" sz="3600">
                <a:solidFill>
                  <a:srgbClr val="CC0099"/>
                </a:solidFill>
                <a:latin typeface="Symbol" panose="05050102010706020507" pitchFamily="18" charset="2"/>
              </a:rPr>
              <a:t>s</a:t>
            </a:r>
            <a:r>
              <a:rPr lang="en-US" altLang="en-US"/>
              <a:t> – Standard Deviation, a measure of variability</a:t>
            </a:r>
          </a:p>
          <a:p>
            <a:pPr>
              <a:lnSpc>
                <a:spcPct val="115000"/>
              </a:lnSpc>
            </a:pPr>
            <a:r>
              <a:rPr lang="en-US" altLang="en-US">
                <a:solidFill>
                  <a:srgbClr val="CC0099"/>
                </a:solidFill>
              </a:rPr>
              <a:t>Six Sigma</a:t>
            </a:r>
            <a:r>
              <a:rPr lang="en-US" altLang="en-US"/>
              <a:t> – A quality improvement philosophy that focuses on eliminating </a:t>
            </a:r>
            <a:r>
              <a:rPr lang="en-US" altLang="en-US">
                <a:solidFill>
                  <a:srgbClr val="CC0099"/>
                </a:solidFill>
              </a:rPr>
              <a:t>defects</a:t>
            </a:r>
            <a:r>
              <a:rPr lang="en-US" altLang="en-US"/>
              <a:t> through </a:t>
            </a:r>
            <a:r>
              <a:rPr lang="en-US" altLang="en-US">
                <a:solidFill>
                  <a:srgbClr val="CC0099"/>
                </a:solidFill>
              </a:rPr>
              <a:t>reduction of variation</a:t>
            </a:r>
            <a:r>
              <a:rPr lang="en-US" altLang="en-US"/>
              <a:t> in a process</a:t>
            </a:r>
          </a:p>
          <a:p>
            <a:pPr>
              <a:lnSpc>
                <a:spcPct val="115000"/>
              </a:lnSpc>
            </a:pPr>
            <a:r>
              <a:rPr lang="en-US" altLang="en-US">
                <a:solidFill>
                  <a:srgbClr val="CC0099"/>
                </a:solidFill>
              </a:rPr>
              <a:t>Defect</a:t>
            </a:r>
            <a:r>
              <a:rPr lang="en-US" altLang="en-US"/>
              <a:t> – A measurable outcome that is not within acceptable (</a:t>
            </a:r>
            <a:r>
              <a:rPr lang="en-US" altLang="en-US">
                <a:solidFill>
                  <a:srgbClr val="CC0099"/>
                </a:solidFill>
              </a:rPr>
              <a:t>specification</a:t>
            </a:r>
            <a:r>
              <a:rPr lang="en-US" altLang="en-US"/>
              <a:t>)</a:t>
            </a:r>
            <a:r>
              <a:rPr lang="en-US" altLang="en-US">
                <a:solidFill>
                  <a:srgbClr val="CC0099"/>
                </a:solidFill>
              </a:rPr>
              <a:t> limits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058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852487"/>
            <a:ext cx="76962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7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947737"/>
            <a:ext cx="72294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6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852487"/>
            <a:ext cx="75628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3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800100"/>
            <a:ext cx="77914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6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804862"/>
            <a:ext cx="73056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8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952500"/>
            <a:ext cx="70675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84</Words>
  <Application>Microsoft Office PowerPoint</Application>
  <PresentationFormat>Widescreen</PresentationFormat>
  <Paragraphs>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Six-Sigma Metrics –  Measuring Defect Rate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Dr. Abdul Aziz</cp:lastModifiedBy>
  <cp:revision>3</cp:revision>
  <dcterms:created xsi:type="dcterms:W3CDTF">2022-03-16T09:38:59Z</dcterms:created>
  <dcterms:modified xsi:type="dcterms:W3CDTF">2024-05-06T08:18:16Z</dcterms:modified>
</cp:coreProperties>
</file>