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1" r:id="rId1"/>
  </p:sldMasterIdLst>
  <p:sldIdLst>
    <p:sldId id="256" r:id="rId2"/>
    <p:sldId id="327" r:id="rId3"/>
    <p:sldId id="294" r:id="rId4"/>
    <p:sldId id="259" r:id="rId5"/>
    <p:sldId id="303" r:id="rId6"/>
    <p:sldId id="304" r:id="rId7"/>
    <p:sldId id="305" r:id="rId8"/>
    <p:sldId id="263" r:id="rId9"/>
    <p:sldId id="296" r:id="rId10"/>
    <p:sldId id="271" r:id="rId11"/>
    <p:sldId id="292" r:id="rId12"/>
    <p:sldId id="297" r:id="rId13"/>
    <p:sldId id="298" r:id="rId14"/>
    <p:sldId id="267" r:id="rId15"/>
    <p:sldId id="300" r:id="rId16"/>
    <p:sldId id="269" r:id="rId17"/>
    <p:sldId id="301" r:id="rId18"/>
    <p:sldId id="274" r:id="rId19"/>
    <p:sldId id="314" r:id="rId20"/>
    <p:sldId id="289" r:id="rId21"/>
    <p:sldId id="302" r:id="rId22"/>
    <p:sldId id="313" r:id="rId23"/>
    <p:sldId id="278" r:id="rId24"/>
    <p:sldId id="279" r:id="rId25"/>
    <p:sldId id="290" r:id="rId26"/>
    <p:sldId id="315" r:id="rId27"/>
    <p:sldId id="316" r:id="rId28"/>
    <p:sldId id="317" r:id="rId29"/>
    <p:sldId id="318" r:id="rId30"/>
    <p:sldId id="319" r:id="rId31"/>
    <p:sldId id="320" r:id="rId32"/>
    <p:sldId id="321" r:id="rId33"/>
    <p:sldId id="322" r:id="rId34"/>
    <p:sldId id="323"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3" d="100"/>
          <a:sy n="83" d="100"/>
        </p:scale>
        <p:origin x="643"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F349DC-B2D4-4E98-9CA6-BDFE24569E63}"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4F06DDB4-5B84-46D6-A40F-727318890DE0}">
      <dgm:prSet/>
      <dgm:spPr/>
      <dgm:t>
        <a:bodyPr/>
        <a:lstStyle/>
        <a:p>
          <a:pPr algn="just" rtl="0"/>
          <a:r>
            <a:rPr lang="en-US" b="1">
              <a:latin typeface="Times New Roman" panose="02020603050405020304" pitchFamily="18" charset="0"/>
              <a:cs typeface="Times New Roman" panose="02020603050405020304" pitchFamily="18" charset="0"/>
            </a:rPr>
            <a:t>It saves time</a:t>
          </a:r>
          <a:endParaRPr lang="en-US">
            <a:latin typeface="Times New Roman" panose="02020603050405020304" pitchFamily="18" charset="0"/>
            <a:cs typeface="Times New Roman" panose="02020603050405020304" pitchFamily="18" charset="0"/>
          </a:endParaRPr>
        </a:p>
      </dgm:t>
    </dgm:pt>
    <dgm:pt modelId="{0E5F2328-6936-438D-9030-82459F139707}" type="parTrans" cxnId="{E9452C00-46C7-4620-A9A1-CB09CF1CD438}">
      <dgm:prSet/>
      <dgm:spPr/>
      <dgm:t>
        <a:bodyPr/>
        <a:lstStyle/>
        <a:p>
          <a:pPr algn="just"/>
          <a:endParaRPr lang="en-US">
            <a:latin typeface="Times New Roman" panose="02020603050405020304" pitchFamily="18" charset="0"/>
            <a:cs typeface="Times New Roman" panose="02020603050405020304" pitchFamily="18" charset="0"/>
          </a:endParaRPr>
        </a:p>
      </dgm:t>
    </dgm:pt>
    <dgm:pt modelId="{A24CDA6C-3AD9-437F-928B-B1BD23F03F0E}" type="sibTrans" cxnId="{E9452C00-46C7-4620-A9A1-CB09CF1CD438}">
      <dgm:prSet/>
      <dgm:spPr/>
      <dgm:t>
        <a:bodyPr/>
        <a:lstStyle/>
        <a:p>
          <a:pPr algn="just"/>
          <a:endParaRPr lang="en-US">
            <a:latin typeface="Times New Roman" panose="02020603050405020304" pitchFamily="18" charset="0"/>
            <a:cs typeface="Times New Roman" panose="02020603050405020304" pitchFamily="18" charset="0"/>
          </a:endParaRPr>
        </a:p>
      </dgm:t>
    </dgm:pt>
    <dgm:pt modelId="{B87EB506-299F-4CB4-91CC-749B76ADD8C1}">
      <dgm:prSet/>
      <dgm:spPr/>
      <dgm:t>
        <a:bodyPr/>
        <a:lstStyle/>
        <a:p>
          <a:pPr algn="just" rtl="0"/>
          <a:r>
            <a:rPr lang="en-US" dirty="0">
              <a:latin typeface="Times New Roman" panose="02020603050405020304" pitchFamily="18" charset="0"/>
              <a:cs typeface="Times New Roman" panose="02020603050405020304" pitchFamily="18" charset="0"/>
            </a:rPr>
            <a:t>Time is money’ is being used since ages and is still relevant. When your business processes are aligned and crystal clear, you can save a lot of time for your employees and customers. Time is precious for the customers, and when you are able to deliver your promises in time,</a:t>
          </a:r>
        </a:p>
      </dgm:t>
    </dgm:pt>
    <dgm:pt modelId="{709271AF-315C-4902-8ED9-FF7FB5660EE0}" type="parTrans" cxnId="{5841688B-5753-4BE2-A1A3-52ADBF2007A1}">
      <dgm:prSet/>
      <dgm:spPr/>
      <dgm:t>
        <a:bodyPr/>
        <a:lstStyle/>
        <a:p>
          <a:pPr algn="just"/>
          <a:endParaRPr lang="en-US">
            <a:latin typeface="Times New Roman" panose="02020603050405020304" pitchFamily="18" charset="0"/>
            <a:cs typeface="Times New Roman" panose="02020603050405020304" pitchFamily="18" charset="0"/>
          </a:endParaRPr>
        </a:p>
      </dgm:t>
    </dgm:pt>
    <dgm:pt modelId="{7727F407-1E2C-47E9-B725-5FB02750A259}" type="sibTrans" cxnId="{5841688B-5753-4BE2-A1A3-52ADBF2007A1}">
      <dgm:prSet/>
      <dgm:spPr/>
      <dgm:t>
        <a:bodyPr/>
        <a:lstStyle/>
        <a:p>
          <a:pPr algn="just"/>
          <a:endParaRPr lang="en-US">
            <a:latin typeface="Times New Roman" panose="02020603050405020304" pitchFamily="18" charset="0"/>
            <a:cs typeface="Times New Roman" panose="02020603050405020304" pitchFamily="18" charset="0"/>
          </a:endParaRPr>
        </a:p>
      </dgm:t>
    </dgm:pt>
    <dgm:pt modelId="{A76818E0-12BA-4B1B-8883-83B9014AE500}">
      <dgm:prSet/>
      <dgm:spPr/>
      <dgm:t>
        <a:bodyPr/>
        <a:lstStyle/>
        <a:p>
          <a:pPr algn="l" rtl="0"/>
          <a:r>
            <a:rPr lang="en-US" b="1" dirty="0">
              <a:latin typeface="Times New Roman" panose="02020603050405020304" pitchFamily="18" charset="0"/>
              <a:cs typeface="Times New Roman" panose="02020603050405020304" pitchFamily="18" charset="0"/>
            </a:rPr>
            <a:t>Reduces Opportunity cost</a:t>
          </a:r>
          <a:endParaRPr lang="en-US" dirty="0">
            <a:latin typeface="Times New Roman" panose="02020603050405020304" pitchFamily="18" charset="0"/>
            <a:cs typeface="Times New Roman" panose="02020603050405020304" pitchFamily="18" charset="0"/>
          </a:endParaRPr>
        </a:p>
      </dgm:t>
    </dgm:pt>
    <dgm:pt modelId="{34D86A93-BB2D-4DD3-864C-D9265577D1BB}" type="parTrans" cxnId="{D70099B3-1542-491A-B1C8-8D51A7F4EA6C}">
      <dgm:prSet/>
      <dgm:spPr/>
      <dgm:t>
        <a:bodyPr/>
        <a:lstStyle/>
        <a:p>
          <a:pPr algn="just"/>
          <a:endParaRPr lang="en-US">
            <a:latin typeface="Times New Roman" panose="02020603050405020304" pitchFamily="18" charset="0"/>
            <a:cs typeface="Times New Roman" panose="02020603050405020304" pitchFamily="18" charset="0"/>
          </a:endParaRPr>
        </a:p>
      </dgm:t>
    </dgm:pt>
    <dgm:pt modelId="{BB41BBE9-81CA-470C-B7FF-18EF77B6C09B}" type="sibTrans" cxnId="{D70099B3-1542-491A-B1C8-8D51A7F4EA6C}">
      <dgm:prSet/>
      <dgm:spPr/>
      <dgm:t>
        <a:bodyPr/>
        <a:lstStyle/>
        <a:p>
          <a:pPr algn="just"/>
          <a:endParaRPr lang="en-US">
            <a:latin typeface="Times New Roman" panose="02020603050405020304" pitchFamily="18" charset="0"/>
            <a:cs typeface="Times New Roman" panose="02020603050405020304" pitchFamily="18" charset="0"/>
          </a:endParaRPr>
        </a:p>
      </dgm:t>
    </dgm:pt>
    <dgm:pt modelId="{F8650206-4E22-4CDD-8863-97B16F3C3019}">
      <dgm:prSet/>
      <dgm:spPr/>
      <dgm:t>
        <a:bodyPr/>
        <a:lstStyle/>
        <a:p>
          <a:pPr algn="just" rtl="0"/>
          <a:r>
            <a:rPr lang="en-US" b="1">
              <a:latin typeface="Times New Roman" panose="02020603050405020304" pitchFamily="18" charset="0"/>
              <a:cs typeface="Times New Roman" panose="02020603050405020304" pitchFamily="18" charset="0"/>
            </a:rPr>
            <a:t>Increases the efficiency</a:t>
          </a:r>
          <a:endParaRPr lang="en-US">
            <a:latin typeface="Times New Roman" panose="02020603050405020304" pitchFamily="18" charset="0"/>
            <a:cs typeface="Times New Roman" panose="02020603050405020304" pitchFamily="18" charset="0"/>
          </a:endParaRPr>
        </a:p>
      </dgm:t>
    </dgm:pt>
    <dgm:pt modelId="{98E12855-453D-4FE1-A232-1E12686B0F5B}" type="parTrans" cxnId="{063B9E26-41BC-4FDC-B03E-7A759D4A4D50}">
      <dgm:prSet/>
      <dgm:spPr/>
      <dgm:t>
        <a:bodyPr/>
        <a:lstStyle/>
        <a:p>
          <a:pPr algn="just"/>
          <a:endParaRPr lang="en-US">
            <a:latin typeface="Times New Roman" panose="02020603050405020304" pitchFamily="18" charset="0"/>
            <a:cs typeface="Times New Roman" panose="02020603050405020304" pitchFamily="18" charset="0"/>
          </a:endParaRPr>
        </a:p>
      </dgm:t>
    </dgm:pt>
    <dgm:pt modelId="{C743EF62-0C66-4BEF-9412-FEABEE1EB7D3}" type="sibTrans" cxnId="{063B9E26-41BC-4FDC-B03E-7A759D4A4D50}">
      <dgm:prSet/>
      <dgm:spPr/>
      <dgm:t>
        <a:bodyPr/>
        <a:lstStyle/>
        <a:p>
          <a:pPr algn="just"/>
          <a:endParaRPr lang="en-US">
            <a:latin typeface="Times New Roman" panose="02020603050405020304" pitchFamily="18" charset="0"/>
            <a:cs typeface="Times New Roman" panose="02020603050405020304" pitchFamily="18" charset="0"/>
          </a:endParaRPr>
        </a:p>
      </dgm:t>
    </dgm:pt>
    <dgm:pt modelId="{AF8CDECE-118C-436A-9AD7-63BCB21BBD15}">
      <dgm:prSet/>
      <dgm:spPr/>
      <dgm:t>
        <a:bodyPr/>
        <a:lstStyle/>
        <a:p>
          <a:pPr algn="just"/>
          <a:r>
            <a:rPr lang="en-US" dirty="0">
              <a:latin typeface="Times New Roman" panose="02020603050405020304" pitchFamily="18" charset="0"/>
              <a:cs typeface="Times New Roman" panose="02020603050405020304" pitchFamily="18" charset="0"/>
            </a:rPr>
            <a:t>It may sound like you are missing big benefits and making a bad choice that can hurt a business. In reality, the opportunity cost is evaluating which is the best choice in a given situation and why</a:t>
          </a:r>
        </a:p>
      </dgm:t>
    </dgm:pt>
    <dgm:pt modelId="{ECAD2468-EEA5-4524-8B2C-214D5C2D0971}" type="parTrans" cxnId="{2B412AA2-DF34-4AFC-B526-36C2337BA7A9}">
      <dgm:prSet/>
      <dgm:spPr/>
      <dgm:t>
        <a:bodyPr/>
        <a:lstStyle/>
        <a:p>
          <a:pPr algn="just"/>
          <a:endParaRPr lang="en-US">
            <a:latin typeface="Times New Roman" panose="02020603050405020304" pitchFamily="18" charset="0"/>
            <a:cs typeface="Times New Roman" panose="02020603050405020304" pitchFamily="18" charset="0"/>
          </a:endParaRPr>
        </a:p>
      </dgm:t>
    </dgm:pt>
    <dgm:pt modelId="{0B2FB356-FE8B-4C7E-A3F1-3E06C760FCA0}" type="sibTrans" cxnId="{2B412AA2-DF34-4AFC-B526-36C2337BA7A9}">
      <dgm:prSet/>
      <dgm:spPr/>
      <dgm:t>
        <a:bodyPr/>
        <a:lstStyle/>
        <a:p>
          <a:pPr algn="just"/>
          <a:endParaRPr lang="en-US">
            <a:latin typeface="Times New Roman" panose="02020603050405020304" pitchFamily="18" charset="0"/>
            <a:cs typeface="Times New Roman" panose="02020603050405020304" pitchFamily="18" charset="0"/>
          </a:endParaRPr>
        </a:p>
      </dgm:t>
    </dgm:pt>
    <dgm:pt modelId="{B8C6260E-F7BA-4B63-ABD0-C6A22CA8DF8C}">
      <dgm:prSet/>
      <dgm:spPr/>
      <dgm:t>
        <a:bodyPr/>
        <a:lstStyle/>
        <a:p>
          <a:pPr algn="just"/>
          <a:r>
            <a:rPr lang="en-US" dirty="0">
              <a:latin typeface="Times New Roman" panose="02020603050405020304" pitchFamily="18" charset="0"/>
              <a:cs typeface="Times New Roman" panose="02020603050405020304" pitchFamily="18" charset="0"/>
            </a:rPr>
            <a:t>When everyone in the organization knows what they are supposed to do chronologically, it decreases a lot of redundancies and increases the efficiency of the whole organization.</a:t>
          </a:r>
        </a:p>
      </dgm:t>
    </dgm:pt>
    <dgm:pt modelId="{B070AEED-29C0-49AB-8479-7D57FE13EFEE}" type="parTrans" cxnId="{80C1286B-2AEC-475B-B52F-E31CCF49778B}">
      <dgm:prSet/>
      <dgm:spPr/>
      <dgm:t>
        <a:bodyPr/>
        <a:lstStyle/>
        <a:p>
          <a:pPr algn="just"/>
          <a:endParaRPr lang="en-US">
            <a:latin typeface="Times New Roman" panose="02020603050405020304" pitchFamily="18" charset="0"/>
            <a:cs typeface="Times New Roman" panose="02020603050405020304" pitchFamily="18" charset="0"/>
          </a:endParaRPr>
        </a:p>
      </dgm:t>
    </dgm:pt>
    <dgm:pt modelId="{7F387AB1-F9CE-4A7B-8040-5D0903DAABC1}" type="sibTrans" cxnId="{80C1286B-2AEC-475B-B52F-E31CCF49778B}">
      <dgm:prSet/>
      <dgm:spPr/>
      <dgm:t>
        <a:bodyPr/>
        <a:lstStyle/>
        <a:p>
          <a:pPr algn="just"/>
          <a:endParaRPr lang="en-US">
            <a:latin typeface="Times New Roman" panose="02020603050405020304" pitchFamily="18" charset="0"/>
            <a:cs typeface="Times New Roman" panose="02020603050405020304" pitchFamily="18" charset="0"/>
          </a:endParaRPr>
        </a:p>
      </dgm:t>
    </dgm:pt>
    <dgm:pt modelId="{4721D8DC-3156-463A-8E72-1D7292ECC79B}" type="pres">
      <dgm:prSet presAssocID="{0EF349DC-B2D4-4E98-9CA6-BDFE24569E63}" presName="Name0" presStyleCnt="0">
        <dgm:presLayoutVars>
          <dgm:dir/>
          <dgm:animLvl val="lvl"/>
          <dgm:resizeHandles val="exact"/>
        </dgm:presLayoutVars>
      </dgm:prSet>
      <dgm:spPr/>
    </dgm:pt>
    <dgm:pt modelId="{CCFA2B7B-D12E-4595-8528-815966F4194E}" type="pres">
      <dgm:prSet presAssocID="{4F06DDB4-5B84-46D6-A40F-727318890DE0}" presName="composite" presStyleCnt="0"/>
      <dgm:spPr/>
    </dgm:pt>
    <dgm:pt modelId="{7BE92059-F89C-4B42-B125-09C03E354BF6}" type="pres">
      <dgm:prSet presAssocID="{4F06DDB4-5B84-46D6-A40F-727318890DE0}" presName="parTx" presStyleLbl="alignNode1" presStyleIdx="0" presStyleCnt="3">
        <dgm:presLayoutVars>
          <dgm:chMax val="0"/>
          <dgm:chPref val="0"/>
          <dgm:bulletEnabled val="1"/>
        </dgm:presLayoutVars>
      </dgm:prSet>
      <dgm:spPr/>
    </dgm:pt>
    <dgm:pt modelId="{22608017-4BAF-447E-B290-D403310D2744}" type="pres">
      <dgm:prSet presAssocID="{4F06DDB4-5B84-46D6-A40F-727318890DE0}" presName="desTx" presStyleLbl="alignAccFollowNode1" presStyleIdx="0" presStyleCnt="3">
        <dgm:presLayoutVars>
          <dgm:bulletEnabled val="1"/>
        </dgm:presLayoutVars>
      </dgm:prSet>
      <dgm:spPr/>
    </dgm:pt>
    <dgm:pt modelId="{F7E936AF-62CC-449D-AAB6-6D1C35B69ED6}" type="pres">
      <dgm:prSet presAssocID="{A24CDA6C-3AD9-437F-928B-B1BD23F03F0E}" presName="space" presStyleCnt="0"/>
      <dgm:spPr/>
    </dgm:pt>
    <dgm:pt modelId="{C2EE6F75-017E-4587-98A6-96D990950259}" type="pres">
      <dgm:prSet presAssocID="{A76818E0-12BA-4B1B-8883-83B9014AE500}" presName="composite" presStyleCnt="0"/>
      <dgm:spPr/>
    </dgm:pt>
    <dgm:pt modelId="{CCEDA2F0-7C55-4FF3-A69C-2ED1CD3A4B55}" type="pres">
      <dgm:prSet presAssocID="{A76818E0-12BA-4B1B-8883-83B9014AE500}" presName="parTx" presStyleLbl="alignNode1" presStyleIdx="1" presStyleCnt="3">
        <dgm:presLayoutVars>
          <dgm:chMax val="0"/>
          <dgm:chPref val="0"/>
          <dgm:bulletEnabled val="1"/>
        </dgm:presLayoutVars>
      </dgm:prSet>
      <dgm:spPr/>
    </dgm:pt>
    <dgm:pt modelId="{0F645142-90A6-4004-B916-E95826A50F21}" type="pres">
      <dgm:prSet presAssocID="{A76818E0-12BA-4B1B-8883-83B9014AE500}" presName="desTx" presStyleLbl="alignAccFollowNode1" presStyleIdx="1" presStyleCnt="3">
        <dgm:presLayoutVars>
          <dgm:bulletEnabled val="1"/>
        </dgm:presLayoutVars>
      </dgm:prSet>
      <dgm:spPr/>
    </dgm:pt>
    <dgm:pt modelId="{A10456F7-060B-4599-91D0-BCA37B8E946B}" type="pres">
      <dgm:prSet presAssocID="{BB41BBE9-81CA-470C-B7FF-18EF77B6C09B}" presName="space" presStyleCnt="0"/>
      <dgm:spPr/>
    </dgm:pt>
    <dgm:pt modelId="{8DCFC41C-D7EB-435E-B10D-5D2DA21F64C3}" type="pres">
      <dgm:prSet presAssocID="{F8650206-4E22-4CDD-8863-97B16F3C3019}" presName="composite" presStyleCnt="0"/>
      <dgm:spPr/>
    </dgm:pt>
    <dgm:pt modelId="{6A81DF88-96F7-4B84-9CF7-4A4D458D9664}" type="pres">
      <dgm:prSet presAssocID="{F8650206-4E22-4CDD-8863-97B16F3C3019}" presName="parTx" presStyleLbl="alignNode1" presStyleIdx="2" presStyleCnt="3">
        <dgm:presLayoutVars>
          <dgm:chMax val="0"/>
          <dgm:chPref val="0"/>
          <dgm:bulletEnabled val="1"/>
        </dgm:presLayoutVars>
      </dgm:prSet>
      <dgm:spPr/>
    </dgm:pt>
    <dgm:pt modelId="{2A3DA9B2-1F97-4FB3-992D-3D96561C5C45}" type="pres">
      <dgm:prSet presAssocID="{F8650206-4E22-4CDD-8863-97B16F3C3019}" presName="desTx" presStyleLbl="alignAccFollowNode1" presStyleIdx="2" presStyleCnt="3">
        <dgm:presLayoutVars>
          <dgm:bulletEnabled val="1"/>
        </dgm:presLayoutVars>
      </dgm:prSet>
      <dgm:spPr/>
    </dgm:pt>
  </dgm:ptLst>
  <dgm:cxnLst>
    <dgm:cxn modelId="{E9452C00-46C7-4620-A9A1-CB09CF1CD438}" srcId="{0EF349DC-B2D4-4E98-9CA6-BDFE24569E63}" destId="{4F06DDB4-5B84-46D6-A40F-727318890DE0}" srcOrd="0" destOrd="0" parTransId="{0E5F2328-6936-438D-9030-82459F139707}" sibTransId="{A24CDA6C-3AD9-437F-928B-B1BD23F03F0E}"/>
    <dgm:cxn modelId="{F9476712-3406-47F6-9FCA-E19EDFC82226}" type="presOf" srcId="{B8C6260E-F7BA-4B63-ABD0-C6A22CA8DF8C}" destId="{2A3DA9B2-1F97-4FB3-992D-3D96561C5C45}" srcOrd="0" destOrd="0" presId="urn:microsoft.com/office/officeart/2005/8/layout/hList1"/>
    <dgm:cxn modelId="{063B9E26-41BC-4FDC-B03E-7A759D4A4D50}" srcId="{0EF349DC-B2D4-4E98-9CA6-BDFE24569E63}" destId="{F8650206-4E22-4CDD-8863-97B16F3C3019}" srcOrd="2" destOrd="0" parTransId="{98E12855-453D-4FE1-A232-1E12686B0F5B}" sibTransId="{C743EF62-0C66-4BEF-9412-FEABEE1EB7D3}"/>
    <dgm:cxn modelId="{80C1286B-2AEC-475B-B52F-E31CCF49778B}" srcId="{F8650206-4E22-4CDD-8863-97B16F3C3019}" destId="{B8C6260E-F7BA-4B63-ABD0-C6A22CA8DF8C}" srcOrd="0" destOrd="0" parTransId="{B070AEED-29C0-49AB-8479-7D57FE13EFEE}" sibTransId="{7F387AB1-F9CE-4A7B-8040-5D0903DAABC1}"/>
    <dgm:cxn modelId="{F3EFF976-B974-4D1F-BB63-B8F73535429D}" type="presOf" srcId="{F8650206-4E22-4CDD-8863-97B16F3C3019}" destId="{6A81DF88-96F7-4B84-9CF7-4A4D458D9664}" srcOrd="0" destOrd="0" presId="urn:microsoft.com/office/officeart/2005/8/layout/hList1"/>
    <dgm:cxn modelId="{5841688B-5753-4BE2-A1A3-52ADBF2007A1}" srcId="{4F06DDB4-5B84-46D6-A40F-727318890DE0}" destId="{B87EB506-299F-4CB4-91CC-749B76ADD8C1}" srcOrd="0" destOrd="0" parTransId="{709271AF-315C-4902-8ED9-FF7FB5660EE0}" sibTransId="{7727F407-1E2C-47E9-B725-5FB02750A259}"/>
    <dgm:cxn modelId="{B998EE8B-D0FE-4DAE-9FD8-2649997E733A}" type="presOf" srcId="{4F06DDB4-5B84-46D6-A40F-727318890DE0}" destId="{7BE92059-F89C-4B42-B125-09C03E354BF6}" srcOrd="0" destOrd="0" presId="urn:microsoft.com/office/officeart/2005/8/layout/hList1"/>
    <dgm:cxn modelId="{2B412AA2-DF34-4AFC-B526-36C2337BA7A9}" srcId="{A76818E0-12BA-4B1B-8883-83B9014AE500}" destId="{AF8CDECE-118C-436A-9AD7-63BCB21BBD15}" srcOrd="0" destOrd="0" parTransId="{ECAD2468-EEA5-4524-8B2C-214D5C2D0971}" sibTransId="{0B2FB356-FE8B-4C7E-A3F1-3E06C760FCA0}"/>
    <dgm:cxn modelId="{E71080B3-F50A-4E0D-8C8F-AE8C5671AD31}" type="presOf" srcId="{B87EB506-299F-4CB4-91CC-749B76ADD8C1}" destId="{22608017-4BAF-447E-B290-D403310D2744}" srcOrd="0" destOrd="0" presId="urn:microsoft.com/office/officeart/2005/8/layout/hList1"/>
    <dgm:cxn modelId="{D70099B3-1542-491A-B1C8-8D51A7F4EA6C}" srcId="{0EF349DC-B2D4-4E98-9CA6-BDFE24569E63}" destId="{A76818E0-12BA-4B1B-8883-83B9014AE500}" srcOrd="1" destOrd="0" parTransId="{34D86A93-BB2D-4DD3-864C-D9265577D1BB}" sibTransId="{BB41BBE9-81CA-470C-B7FF-18EF77B6C09B}"/>
    <dgm:cxn modelId="{652806D8-7729-4EE7-854F-B70ED5CF7889}" type="presOf" srcId="{A76818E0-12BA-4B1B-8883-83B9014AE500}" destId="{CCEDA2F0-7C55-4FF3-A69C-2ED1CD3A4B55}" srcOrd="0" destOrd="0" presId="urn:microsoft.com/office/officeart/2005/8/layout/hList1"/>
    <dgm:cxn modelId="{A66FC8F1-E8EB-403C-B778-EA9F66E12EA6}" type="presOf" srcId="{0EF349DC-B2D4-4E98-9CA6-BDFE24569E63}" destId="{4721D8DC-3156-463A-8E72-1D7292ECC79B}" srcOrd="0" destOrd="0" presId="urn:microsoft.com/office/officeart/2005/8/layout/hList1"/>
    <dgm:cxn modelId="{56EC0FFF-5EC6-44B9-9405-475228293DDB}" type="presOf" srcId="{AF8CDECE-118C-436A-9AD7-63BCB21BBD15}" destId="{0F645142-90A6-4004-B916-E95826A50F21}" srcOrd="0" destOrd="0" presId="urn:microsoft.com/office/officeart/2005/8/layout/hList1"/>
    <dgm:cxn modelId="{5CF39853-614D-415D-AEA5-EE3A9D34D683}" type="presParOf" srcId="{4721D8DC-3156-463A-8E72-1D7292ECC79B}" destId="{CCFA2B7B-D12E-4595-8528-815966F4194E}" srcOrd="0" destOrd="0" presId="urn:microsoft.com/office/officeart/2005/8/layout/hList1"/>
    <dgm:cxn modelId="{4D95A6CF-2D32-4864-BDA1-55100EC96284}" type="presParOf" srcId="{CCFA2B7B-D12E-4595-8528-815966F4194E}" destId="{7BE92059-F89C-4B42-B125-09C03E354BF6}" srcOrd="0" destOrd="0" presId="urn:microsoft.com/office/officeart/2005/8/layout/hList1"/>
    <dgm:cxn modelId="{9A006BCF-DD5D-4D8D-A909-3DF7E3C29037}" type="presParOf" srcId="{CCFA2B7B-D12E-4595-8528-815966F4194E}" destId="{22608017-4BAF-447E-B290-D403310D2744}" srcOrd="1" destOrd="0" presId="urn:microsoft.com/office/officeart/2005/8/layout/hList1"/>
    <dgm:cxn modelId="{CE6B2203-E88E-43F9-A046-E5AA245D01AB}" type="presParOf" srcId="{4721D8DC-3156-463A-8E72-1D7292ECC79B}" destId="{F7E936AF-62CC-449D-AAB6-6D1C35B69ED6}" srcOrd="1" destOrd="0" presId="urn:microsoft.com/office/officeart/2005/8/layout/hList1"/>
    <dgm:cxn modelId="{DA84A1B1-200B-4432-9743-A548ED74CB87}" type="presParOf" srcId="{4721D8DC-3156-463A-8E72-1D7292ECC79B}" destId="{C2EE6F75-017E-4587-98A6-96D990950259}" srcOrd="2" destOrd="0" presId="urn:microsoft.com/office/officeart/2005/8/layout/hList1"/>
    <dgm:cxn modelId="{1E096666-78D6-4FEE-B701-23A970F3F259}" type="presParOf" srcId="{C2EE6F75-017E-4587-98A6-96D990950259}" destId="{CCEDA2F0-7C55-4FF3-A69C-2ED1CD3A4B55}" srcOrd="0" destOrd="0" presId="urn:microsoft.com/office/officeart/2005/8/layout/hList1"/>
    <dgm:cxn modelId="{E41970C4-C8F0-405D-8A2E-76BD5A8CFB38}" type="presParOf" srcId="{C2EE6F75-017E-4587-98A6-96D990950259}" destId="{0F645142-90A6-4004-B916-E95826A50F21}" srcOrd="1" destOrd="0" presId="urn:microsoft.com/office/officeart/2005/8/layout/hList1"/>
    <dgm:cxn modelId="{AA780610-1043-435A-8712-07A265E5CBE6}" type="presParOf" srcId="{4721D8DC-3156-463A-8E72-1D7292ECC79B}" destId="{A10456F7-060B-4599-91D0-BCA37B8E946B}" srcOrd="3" destOrd="0" presId="urn:microsoft.com/office/officeart/2005/8/layout/hList1"/>
    <dgm:cxn modelId="{039C80EE-8E15-4BB4-96A6-0C58E47BCC38}" type="presParOf" srcId="{4721D8DC-3156-463A-8E72-1D7292ECC79B}" destId="{8DCFC41C-D7EB-435E-B10D-5D2DA21F64C3}" srcOrd="4" destOrd="0" presId="urn:microsoft.com/office/officeart/2005/8/layout/hList1"/>
    <dgm:cxn modelId="{AB07622F-1903-4A34-B6AA-8D5BE5F672E5}" type="presParOf" srcId="{8DCFC41C-D7EB-435E-B10D-5D2DA21F64C3}" destId="{6A81DF88-96F7-4B84-9CF7-4A4D458D9664}" srcOrd="0" destOrd="0" presId="urn:microsoft.com/office/officeart/2005/8/layout/hList1"/>
    <dgm:cxn modelId="{8AD95D41-2C62-49F4-80FF-213716B8E98E}" type="presParOf" srcId="{8DCFC41C-D7EB-435E-B10D-5D2DA21F64C3}" destId="{2A3DA9B2-1F97-4FB3-992D-3D96561C5C4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C2818B8-4FD6-446F-8D7F-FE7EDF015E48}"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306EF4F0-EAC5-4548-AC64-E26EB5E6279C}">
      <dgm:prSet custT="1"/>
      <dgm:spPr/>
      <dgm:t>
        <a:bodyPr/>
        <a:lstStyle/>
        <a:p>
          <a:pPr rtl="0"/>
          <a:r>
            <a:rPr lang="en-US" sz="1600" b="1">
              <a:latin typeface="Times New Roman" panose="02020603050405020304" pitchFamily="18" charset="0"/>
              <a:cs typeface="Times New Roman" panose="02020603050405020304" pitchFamily="18" charset="0"/>
            </a:rPr>
            <a:t>Your business process engineering team</a:t>
          </a:r>
          <a:r>
            <a:rPr lang="en-US" sz="1600">
              <a:latin typeface="Times New Roman" panose="02020603050405020304" pitchFamily="18" charset="0"/>
              <a:cs typeface="Times New Roman" panose="02020603050405020304" pitchFamily="18" charset="0"/>
            </a:rPr>
            <a:t> must be highly motivated, well-informed, and ready to think out of the box.</a:t>
          </a:r>
        </a:p>
      </dgm:t>
    </dgm:pt>
    <dgm:pt modelId="{042B5652-AAF0-4D8C-BDAC-0CE6BA1237DB}" type="parTrans" cxnId="{B3E1AB81-2BE2-4FCE-AC14-B78267BD0CEB}">
      <dgm:prSet/>
      <dgm:spPr/>
      <dgm:t>
        <a:bodyPr/>
        <a:lstStyle/>
        <a:p>
          <a:endParaRPr lang="en-US" sz="1600">
            <a:latin typeface="Times New Roman" panose="02020603050405020304" pitchFamily="18" charset="0"/>
            <a:cs typeface="Times New Roman" panose="02020603050405020304" pitchFamily="18" charset="0"/>
          </a:endParaRPr>
        </a:p>
      </dgm:t>
    </dgm:pt>
    <dgm:pt modelId="{AD11175B-2319-45C9-8182-3509F8D5AFF1}" type="sibTrans" cxnId="{B3E1AB81-2BE2-4FCE-AC14-B78267BD0CEB}">
      <dgm:prSet/>
      <dgm:spPr/>
      <dgm:t>
        <a:bodyPr/>
        <a:lstStyle/>
        <a:p>
          <a:endParaRPr lang="en-US" sz="1600">
            <a:latin typeface="Times New Roman" panose="02020603050405020304" pitchFamily="18" charset="0"/>
            <a:cs typeface="Times New Roman" panose="02020603050405020304" pitchFamily="18" charset="0"/>
          </a:endParaRPr>
        </a:p>
      </dgm:t>
    </dgm:pt>
    <dgm:pt modelId="{78D04198-8F39-414D-B9A0-3C97ADF9E3AA}">
      <dgm:prSet custT="1"/>
      <dgm:spPr/>
      <dgm:t>
        <a:bodyPr/>
        <a:lstStyle/>
        <a:p>
          <a:pPr rtl="0"/>
          <a:r>
            <a:rPr lang="en-US" sz="1600" b="1" dirty="0">
              <a:latin typeface="Times New Roman" panose="02020603050405020304" pitchFamily="18" charset="0"/>
              <a:cs typeface="Times New Roman" panose="02020603050405020304" pitchFamily="18" charset="0"/>
            </a:rPr>
            <a:t>Know what business needs you seek to address</a:t>
          </a:r>
          <a:r>
            <a:rPr lang="en-US" sz="1600" dirty="0">
              <a:latin typeface="Times New Roman" panose="02020603050405020304" pitchFamily="18" charset="0"/>
              <a:cs typeface="Times New Roman" panose="02020603050405020304" pitchFamily="18" charset="0"/>
            </a:rPr>
            <a:t>. Do you hope to deliver an excellent customer experience? Are you seeking more cost-effective ways to get things done? Your goals inform the way in which you engineer your processes for efficiency.</a:t>
          </a:r>
        </a:p>
      </dgm:t>
    </dgm:pt>
    <dgm:pt modelId="{0C618797-BF53-41D7-8ABB-37FC270AF431}" type="parTrans" cxnId="{82883B04-8308-4094-AC55-D741D83F5C84}">
      <dgm:prSet/>
      <dgm:spPr/>
      <dgm:t>
        <a:bodyPr/>
        <a:lstStyle/>
        <a:p>
          <a:endParaRPr lang="en-US" sz="1600">
            <a:latin typeface="Times New Roman" panose="02020603050405020304" pitchFamily="18" charset="0"/>
            <a:cs typeface="Times New Roman" panose="02020603050405020304" pitchFamily="18" charset="0"/>
          </a:endParaRPr>
        </a:p>
      </dgm:t>
    </dgm:pt>
    <dgm:pt modelId="{3BBFC256-972A-457C-AA1A-2D37F105579D}" type="sibTrans" cxnId="{82883B04-8308-4094-AC55-D741D83F5C84}">
      <dgm:prSet/>
      <dgm:spPr/>
      <dgm:t>
        <a:bodyPr/>
        <a:lstStyle/>
        <a:p>
          <a:endParaRPr lang="en-US" sz="1600">
            <a:latin typeface="Times New Roman" panose="02020603050405020304" pitchFamily="18" charset="0"/>
            <a:cs typeface="Times New Roman" panose="02020603050405020304" pitchFamily="18" charset="0"/>
          </a:endParaRPr>
        </a:p>
      </dgm:t>
    </dgm:pt>
    <dgm:pt modelId="{C8D64755-24D3-42E9-8326-D02EC95F0F16}">
      <dgm:prSet custT="1"/>
      <dgm:spPr/>
      <dgm:t>
        <a:bodyPr/>
        <a:lstStyle/>
        <a:p>
          <a:pPr rtl="0"/>
          <a:r>
            <a:rPr lang="en-US" sz="1600" b="1" dirty="0">
              <a:latin typeface="Times New Roman" panose="02020603050405020304" pitchFamily="18" charset="0"/>
              <a:cs typeface="Times New Roman" panose="02020603050405020304" pitchFamily="18" charset="0"/>
            </a:rPr>
            <a:t>Have the IT infrastructure you need</a:t>
          </a:r>
          <a:r>
            <a:rPr lang="en-US" sz="1600" dirty="0">
              <a:latin typeface="Times New Roman" panose="02020603050405020304" pitchFamily="18" charset="0"/>
              <a:cs typeface="Times New Roman" panose="02020603050405020304" pitchFamily="18" charset="0"/>
            </a:rPr>
            <a:t>. With business process engineering, IT infrastructure provides the tools and data that are needed.</a:t>
          </a:r>
        </a:p>
      </dgm:t>
    </dgm:pt>
    <dgm:pt modelId="{8F339C7F-0C09-45CA-91C5-B1574F5C1DAF}" type="parTrans" cxnId="{F934AF85-C886-4FFC-B0A1-2A5883826F0A}">
      <dgm:prSet/>
      <dgm:spPr/>
      <dgm:t>
        <a:bodyPr/>
        <a:lstStyle/>
        <a:p>
          <a:endParaRPr lang="en-US" sz="1600">
            <a:latin typeface="Times New Roman" panose="02020603050405020304" pitchFamily="18" charset="0"/>
            <a:cs typeface="Times New Roman" panose="02020603050405020304" pitchFamily="18" charset="0"/>
          </a:endParaRPr>
        </a:p>
      </dgm:t>
    </dgm:pt>
    <dgm:pt modelId="{B28FE180-8FB6-4DFA-B4F9-46E5B22BDE76}" type="sibTrans" cxnId="{F934AF85-C886-4FFC-B0A1-2A5883826F0A}">
      <dgm:prSet/>
      <dgm:spPr/>
      <dgm:t>
        <a:bodyPr/>
        <a:lstStyle/>
        <a:p>
          <a:endParaRPr lang="en-US" sz="1600">
            <a:latin typeface="Times New Roman" panose="02020603050405020304" pitchFamily="18" charset="0"/>
            <a:cs typeface="Times New Roman" panose="02020603050405020304" pitchFamily="18" charset="0"/>
          </a:endParaRPr>
        </a:p>
      </dgm:t>
    </dgm:pt>
    <dgm:pt modelId="{E7460D91-66FE-408C-9CF9-D966D5905481}">
      <dgm:prSet custT="1"/>
      <dgm:spPr/>
      <dgm:t>
        <a:bodyPr/>
        <a:lstStyle/>
        <a:p>
          <a:pPr rtl="0"/>
          <a:r>
            <a:rPr lang="en-US" sz="1600" b="1" dirty="0">
              <a:latin typeface="Times New Roman" panose="02020603050405020304" pitchFamily="18" charset="0"/>
              <a:cs typeface="Times New Roman" panose="02020603050405020304" pitchFamily="18" charset="0"/>
            </a:rPr>
            <a:t>Effective change management strategies </a:t>
          </a:r>
          <a:r>
            <a:rPr lang="en-US" sz="1600" dirty="0">
              <a:latin typeface="Times New Roman" panose="02020603050405020304" pitchFamily="18" charset="0"/>
              <a:cs typeface="Times New Roman" panose="02020603050405020304" pitchFamily="18" charset="0"/>
            </a:rPr>
            <a:t>help to get all the affected parties working together towards common goals.</a:t>
          </a:r>
        </a:p>
      </dgm:t>
    </dgm:pt>
    <dgm:pt modelId="{9D75C7BE-EA86-4D75-ACE6-9E40F0D5CA57}" type="parTrans" cxnId="{C0497ED7-DC6A-4F57-AD5D-F90EC485C067}">
      <dgm:prSet/>
      <dgm:spPr/>
      <dgm:t>
        <a:bodyPr/>
        <a:lstStyle/>
        <a:p>
          <a:endParaRPr lang="en-US" sz="1600">
            <a:latin typeface="Times New Roman" panose="02020603050405020304" pitchFamily="18" charset="0"/>
            <a:cs typeface="Times New Roman" panose="02020603050405020304" pitchFamily="18" charset="0"/>
          </a:endParaRPr>
        </a:p>
      </dgm:t>
    </dgm:pt>
    <dgm:pt modelId="{2F78F253-FED4-430D-BE58-3A8A7141A4A3}" type="sibTrans" cxnId="{C0497ED7-DC6A-4F57-AD5D-F90EC485C067}">
      <dgm:prSet/>
      <dgm:spPr/>
      <dgm:t>
        <a:bodyPr/>
        <a:lstStyle/>
        <a:p>
          <a:endParaRPr lang="en-US" sz="1600">
            <a:latin typeface="Times New Roman" panose="02020603050405020304" pitchFamily="18" charset="0"/>
            <a:cs typeface="Times New Roman" panose="02020603050405020304" pitchFamily="18" charset="0"/>
          </a:endParaRPr>
        </a:p>
      </dgm:t>
    </dgm:pt>
    <dgm:pt modelId="{B49C111C-7BFB-4A74-8534-48D68E75E3AE}">
      <dgm:prSet custT="1"/>
      <dgm:spPr/>
      <dgm:t>
        <a:bodyPr/>
        <a:lstStyle/>
        <a:p>
          <a:pPr rtl="0"/>
          <a:r>
            <a:rPr lang="en-US" sz="1600" b="1" dirty="0">
              <a:latin typeface="Times New Roman" panose="02020603050405020304" pitchFamily="18" charset="0"/>
              <a:cs typeface="Times New Roman" panose="02020603050405020304" pitchFamily="18" charset="0"/>
            </a:rPr>
            <a:t>Commitment to continuous improvement </a:t>
          </a:r>
          <a:r>
            <a:rPr lang="en-US" sz="1600" dirty="0">
              <a:latin typeface="Times New Roman" panose="02020603050405020304" pitchFamily="18" charset="0"/>
              <a:cs typeface="Times New Roman" panose="02020603050405020304" pitchFamily="18" charset="0"/>
            </a:rPr>
            <a:t>is a must. Whether you are setting up processes that will run for the first time or are streamlining, changing or revising existing systems, the actual results you achieve will point towards areas for further improvement.</a:t>
          </a:r>
        </a:p>
      </dgm:t>
    </dgm:pt>
    <dgm:pt modelId="{45BE4B69-0159-4A7D-AA4C-273A89F8CCA7}" type="parTrans" cxnId="{282D9740-A564-4A01-85AB-B0D654B20CE5}">
      <dgm:prSet/>
      <dgm:spPr/>
      <dgm:t>
        <a:bodyPr/>
        <a:lstStyle/>
        <a:p>
          <a:endParaRPr lang="en-US" sz="1600">
            <a:latin typeface="Times New Roman" panose="02020603050405020304" pitchFamily="18" charset="0"/>
            <a:cs typeface="Times New Roman" panose="02020603050405020304" pitchFamily="18" charset="0"/>
          </a:endParaRPr>
        </a:p>
      </dgm:t>
    </dgm:pt>
    <dgm:pt modelId="{4F8FB3B4-753D-423F-B256-854277FA1DF1}" type="sibTrans" cxnId="{282D9740-A564-4A01-85AB-B0D654B20CE5}">
      <dgm:prSet/>
      <dgm:spPr/>
      <dgm:t>
        <a:bodyPr/>
        <a:lstStyle/>
        <a:p>
          <a:endParaRPr lang="en-US" sz="1600">
            <a:latin typeface="Times New Roman" panose="02020603050405020304" pitchFamily="18" charset="0"/>
            <a:cs typeface="Times New Roman" panose="02020603050405020304" pitchFamily="18" charset="0"/>
          </a:endParaRPr>
        </a:p>
      </dgm:t>
    </dgm:pt>
    <dgm:pt modelId="{F672A6DC-374A-446F-9D5D-E75ACB470559}" type="pres">
      <dgm:prSet presAssocID="{4C2818B8-4FD6-446F-8D7F-FE7EDF015E48}" presName="vert0" presStyleCnt="0">
        <dgm:presLayoutVars>
          <dgm:dir/>
          <dgm:animOne val="branch"/>
          <dgm:animLvl val="lvl"/>
        </dgm:presLayoutVars>
      </dgm:prSet>
      <dgm:spPr/>
    </dgm:pt>
    <dgm:pt modelId="{521EFC2C-1871-491E-827E-B2C2AF223A2B}" type="pres">
      <dgm:prSet presAssocID="{306EF4F0-EAC5-4548-AC64-E26EB5E6279C}" presName="thickLine" presStyleLbl="alignNode1" presStyleIdx="0" presStyleCnt="5"/>
      <dgm:spPr/>
    </dgm:pt>
    <dgm:pt modelId="{AA97478C-2C94-429F-A135-841A471E828E}" type="pres">
      <dgm:prSet presAssocID="{306EF4F0-EAC5-4548-AC64-E26EB5E6279C}" presName="horz1" presStyleCnt="0"/>
      <dgm:spPr/>
    </dgm:pt>
    <dgm:pt modelId="{DF84D231-FEAF-4535-B8B9-4EA8A45BB44C}" type="pres">
      <dgm:prSet presAssocID="{306EF4F0-EAC5-4548-AC64-E26EB5E6279C}" presName="tx1" presStyleLbl="revTx" presStyleIdx="0" presStyleCnt="5"/>
      <dgm:spPr/>
    </dgm:pt>
    <dgm:pt modelId="{6163A3D3-ED83-422E-98B4-C6C1C2D60F1C}" type="pres">
      <dgm:prSet presAssocID="{306EF4F0-EAC5-4548-AC64-E26EB5E6279C}" presName="vert1" presStyleCnt="0"/>
      <dgm:spPr/>
    </dgm:pt>
    <dgm:pt modelId="{DB1B5766-FDDA-4CB2-944A-4B75AE936540}" type="pres">
      <dgm:prSet presAssocID="{78D04198-8F39-414D-B9A0-3C97ADF9E3AA}" presName="thickLine" presStyleLbl="alignNode1" presStyleIdx="1" presStyleCnt="5"/>
      <dgm:spPr/>
    </dgm:pt>
    <dgm:pt modelId="{0820DE23-5CD9-4C8B-816E-3CA4E82CF0FA}" type="pres">
      <dgm:prSet presAssocID="{78D04198-8F39-414D-B9A0-3C97ADF9E3AA}" presName="horz1" presStyleCnt="0"/>
      <dgm:spPr/>
    </dgm:pt>
    <dgm:pt modelId="{26B23502-54D4-48EC-B016-78E737086411}" type="pres">
      <dgm:prSet presAssocID="{78D04198-8F39-414D-B9A0-3C97ADF9E3AA}" presName="tx1" presStyleLbl="revTx" presStyleIdx="1" presStyleCnt="5"/>
      <dgm:spPr/>
    </dgm:pt>
    <dgm:pt modelId="{141FEB5D-0FD5-4A74-BB17-804099FA70B1}" type="pres">
      <dgm:prSet presAssocID="{78D04198-8F39-414D-B9A0-3C97ADF9E3AA}" presName="vert1" presStyleCnt="0"/>
      <dgm:spPr/>
    </dgm:pt>
    <dgm:pt modelId="{42185CB4-1D3C-46C2-8F0C-2FBB54D1C1D7}" type="pres">
      <dgm:prSet presAssocID="{C8D64755-24D3-42E9-8326-D02EC95F0F16}" presName="thickLine" presStyleLbl="alignNode1" presStyleIdx="2" presStyleCnt="5"/>
      <dgm:spPr/>
    </dgm:pt>
    <dgm:pt modelId="{9AE3EE6B-228D-421C-94C5-AB1D5F8484B4}" type="pres">
      <dgm:prSet presAssocID="{C8D64755-24D3-42E9-8326-D02EC95F0F16}" presName="horz1" presStyleCnt="0"/>
      <dgm:spPr/>
    </dgm:pt>
    <dgm:pt modelId="{2B419C5D-2ECA-433D-83B5-C1704649E172}" type="pres">
      <dgm:prSet presAssocID="{C8D64755-24D3-42E9-8326-D02EC95F0F16}" presName="tx1" presStyleLbl="revTx" presStyleIdx="2" presStyleCnt="5"/>
      <dgm:spPr/>
    </dgm:pt>
    <dgm:pt modelId="{9881E9D0-1F81-4EED-AC31-7B1E8B61A9EE}" type="pres">
      <dgm:prSet presAssocID="{C8D64755-24D3-42E9-8326-D02EC95F0F16}" presName="vert1" presStyleCnt="0"/>
      <dgm:spPr/>
    </dgm:pt>
    <dgm:pt modelId="{DEC2E3B4-CC2C-442C-9A63-BC38C5459E17}" type="pres">
      <dgm:prSet presAssocID="{E7460D91-66FE-408C-9CF9-D966D5905481}" presName="thickLine" presStyleLbl="alignNode1" presStyleIdx="3" presStyleCnt="5"/>
      <dgm:spPr/>
    </dgm:pt>
    <dgm:pt modelId="{09DEA731-3BCC-4CF7-99F9-78DE66D20004}" type="pres">
      <dgm:prSet presAssocID="{E7460D91-66FE-408C-9CF9-D966D5905481}" presName="horz1" presStyleCnt="0"/>
      <dgm:spPr/>
    </dgm:pt>
    <dgm:pt modelId="{6CCE2537-B1E7-4EC9-BC3D-7C0835A2B59F}" type="pres">
      <dgm:prSet presAssocID="{E7460D91-66FE-408C-9CF9-D966D5905481}" presName="tx1" presStyleLbl="revTx" presStyleIdx="3" presStyleCnt="5"/>
      <dgm:spPr/>
    </dgm:pt>
    <dgm:pt modelId="{2E8B2D34-D993-422F-ABF6-01E5F378E680}" type="pres">
      <dgm:prSet presAssocID="{E7460D91-66FE-408C-9CF9-D966D5905481}" presName="vert1" presStyleCnt="0"/>
      <dgm:spPr/>
    </dgm:pt>
    <dgm:pt modelId="{697615C0-F286-4C1F-9B4E-72B782F7E994}" type="pres">
      <dgm:prSet presAssocID="{B49C111C-7BFB-4A74-8534-48D68E75E3AE}" presName="thickLine" presStyleLbl="alignNode1" presStyleIdx="4" presStyleCnt="5"/>
      <dgm:spPr/>
    </dgm:pt>
    <dgm:pt modelId="{0D7C922D-AE7E-4E23-8F25-396A181244D5}" type="pres">
      <dgm:prSet presAssocID="{B49C111C-7BFB-4A74-8534-48D68E75E3AE}" presName="horz1" presStyleCnt="0"/>
      <dgm:spPr/>
    </dgm:pt>
    <dgm:pt modelId="{465C8564-D56E-40F7-A1CE-5C647F1CB53F}" type="pres">
      <dgm:prSet presAssocID="{B49C111C-7BFB-4A74-8534-48D68E75E3AE}" presName="tx1" presStyleLbl="revTx" presStyleIdx="4" presStyleCnt="5"/>
      <dgm:spPr/>
    </dgm:pt>
    <dgm:pt modelId="{08DC924C-E99E-4BCB-8C7F-F5FEBD441A4A}" type="pres">
      <dgm:prSet presAssocID="{B49C111C-7BFB-4A74-8534-48D68E75E3AE}" presName="vert1" presStyleCnt="0"/>
      <dgm:spPr/>
    </dgm:pt>
  </dgm:ptLst>
  <dgm:cxnLst>
    <dgm:cxn modelId="{82883B04-8308-4094-AC55-D741D83F5C84}" srcId="{4C2818B8-4FD6-446F-8D7F-FE7EDF015E48}" destId="{78D04198-8F39-414D-B9A0-3C97ADF9E3AA}" srcOrd="1" destOrd="0" parTransId="{0C618797-BF53-41D7-8ABB-37FC270AF431}" sibTransId="{3BBFC256-972A-457C-AA1A-2D37F105579D}"/>
    <dgm:cxn modelId="{7EF3080A-E959-4D9C-9796-96391243E7AC}" type="presOf" srcId="{78D04198-8F39-414D-B9A0-3C97ADF9E3AA}" destId="{26B23502-54D4-48EC-B016-78E737086411}" srcOrd="0" destOrd="0" presId="urn:microsoft.com/office/officeart/2008/layout/LinedList"/>
    <dgm:cxn modelId="{95AD041D-14D6-4946-A763-8C78C17F1EC0}" type="presOf" srcId="{306EF4F0-EAC5-4548-AC64-E26EB5E6279C}" destId="{DF84D231-FEAF-4535-B8B9-4EA8A45BB44C}" srcOrd="0" destOrd="0" presId="urn:microsoft.com/office/officeart/2008/layout/LinedList"/>
    <dgm:cxn modelId="{282D9740-A564-4A01-85AB-B0D654B20CE5}" srcId="{4C2818B8-4FD6-446F-8D7F-FE7EDF015E48}" destId="{B49C111C-7BFB-4A74-8534-48D68E75E3AE}" srcOrd="4" destOrd="0" parTransId="{45BE4B69-0159-4A7D-AA4C-273A89F8CCA7}" sibTransId="{4F8FB3B4-753D-423F-B256-854277FA1DF1}"/>
    <dgm:cxn modelId="{57E5094B-561B-46DA-B20E-AE2B106FA4B5}" type="presOf" srcId="{B49C111C-7BFB-4A74-8534-48D68E75E3AE}" destId="{465C8564-D56E-40F7-A1CE-5C647F1CB53F}" srcOrd="0" destOrd="0" presId="urn:microsoft.com/office/officeart/2008/layout/LinedList"/>
    <dgm:cxn modelId="{B3E1AB81-2BE2-4FCE-AC14-B78267BD0CEB}" srcId="{4C2818B8-4FD6-446F-8D7F-FE7EDF015E48}" destId="{306EF4F0-EAC5-4548-AC64-E26EB5E6279C}" srcOrd="0" destOrd="0" parTransId="{042B5652-AAF0-4D8C-BDAC-0CE6BA1237DB}" sibTransId="{AD11175B-2319-45C9-8182-3509F8D5AFF1}"/>
    <dgm:cxn modelId="{F934AF85-C886-4FFC-B0A1-2A5883826F0A}" srcId="{4C2818B8-4FD6-446F-8D7F-FE7EDF015E48}" destId="{C8D64755-24D3-42E9-8326-D02EC95F0F16}" srcOrd="2" destOrd="0" parTransId="{8F339C7F-0C09-45CA-91C5-B1574F5C1DAF}" sibTransId="{B28FE180-8FB6-4DFA-B4F9-46E5B22BDE76}"/>
    <dgm:cxn modelId="{C17592CF-C0BE-4A9D-88FA-966E4EBE1FE7}" type="presOf" srcId="{C8D64755-24D3-42E9-8326-D02EC95F0F16}" destId="{2B419C5D-2ECA-433D-83B5-C1704649E172}" srcOrd="0" destOrd="0" presId="urn:microsoft.com/office/officeart/2008/layout/LinedList"/>
    <dgm:cxn modelId="{C0497ED7-DC6A-4F57-AD5D-F90EC485C067}" srcId="{4C2818B8-4FD6-446F-8D7F-FE7EDF015E48}" destId="{E7460D91-66FE-408C-9CF9-D966D5905481}" srcOrd="3" destOrd="0" parTransId="{9D75C7BE-EA86-4D75-ACE6-9E40F0D5CA57}" sibTransId="{2F78F253-FED4-430D-BE58-3A8A7141A4A3}"/>
    <dgm:cxn modelId="{62E340D9-B70A-4A4D-B8C4-EDD9170F05CE}" type="presOf" srcId="{4C2818B8-4FD6-446F-8D7F-FE7EDF015E48}" destId="{F672A6DC-374A-446F-9D5D-E75ACB470559}" srcOrd="0" destOrd="0" presId="urn:microsoft.com/office/officeart/2008/layout/LinedList"/>
    <dgm:cxn modelId="{C37F3BE1-BD8A-4774-BBC8-05C9786B2D2C}" type="presOf" srcId="{E7460D91-66FE-408C-9CF9-D966D5905481}" destId="{6CCE2537-B1E7-4EC9-BC3D-7C0835A2B59F}" srcOrd="0" destOrd="0" presId="urn:microsoft.com/office/officeart/2008/layout/LinedList"/>
    <dgm:cxn modelId="{D4172AC1-E438-45F0-9626-B8EB6DC25F23}" type="presParOf" srcId="{F672A6DC-374A-446F-9D5D-E75ACB470559}" destId="{521EFC2C-1871-491E-827E-B2C2AF223A2B}" srcOrd="0" destOrd="0" presId="urn:microsoft.com/office/officeart/2008/layout/LinedList"/>
    <dgm:cxn modelId="{EAE0F595-A256-4C0C-9F2A-EF7EED16CF98}" type="presParOf" srcId="{F672A6DC-374A-446F-9D5D-E75ACB470559}" destId="{AA97478C-2C94-429F-A135-841A471E828E}" srcOrd="1" destOrd="0" presId="urn:microsoft.com/office/officeart/2008/layout/LinedList"/>
    <dgm:cxn modelId="{9EA1748E-8C3C-4F3F-BC8E-AB618313CCAF}" type="presParOf" srcId="{AA97478C-2C94-429F-A135-841A471E828E}" destId="{DF84D231-FEAF-4535-B8B9-4EA8A45BB44C}" srcOrd="0" destOrd="0" presId="urn:microsoft.com/office/officeart/2008/layout/LinedList"/>
    <dgm:cxn modelId="{42DFC6AB-B8A6-4879-BAB4-43F0ED926BC2}" type="presParOf" srcId="{AA97478C-2C94-429F-A135-841A471E828E}" destId="{6163A3D3-ED83-422E-98B4-C6C1C2D60F1C}" srcOrd="1" destOrd="0" presId="urn:microsoft.com/office/officeart/2008/layout/LinedList"/>
    <dgm:cxn modelId="{5AD36529-643D-44DF-8503-9827E0B9492B}" type="presParOf" srcId="{F672A6DC-374A-446F-9D5D-E75ACB470559}" destId="{DB1B5766-FDDA-4CB2-944A-4B75AE936540}" srcOrd="2" destOrd="0" presId="urn:microsoft.com/office/officeart/2008/layout/LinedList"/>
    <dgm:cxn modelId="{7BA68AD5-87B4-4A93-81BB-B14631FAC243}" type="presParOf" srcId="{F672A6DC-374A-446F-9D5D-E75ACB470559}" destId="{0820DE23-5CD9-4C8B-816E-3CA4E82CF0FA}" srcOrd="3" destOrd="0" presId="urn:microsoft.com/office/officeart/2008/layout/LinedList"/>
    <dgm:cxn modelId="{E328FFB9-0DFF-4ED2-9F4A-09467C27B86B}" type="presParOf" srcId="{0820DE23-5CD9-4C8B-816E-3CA4E82CF0FA}" destId="{26B23502-54D4-48EC-B016-78E737086411}" srcOrd="0" destOrd="0" presId="urn:microsoft.com/office/officeart/2008/layout/LinedList"/>
    <dgm:cxn modelId="{2B7075F1-447A-4CEA-B607-62F202F00B3D}" type="presParOf" srcId="{0820DE23-5CD9-4C8B-816E-3CA4E82CF0FA}" destId="{141FEB5D-0FD5-4A74-BB17-804099FA70B1}" srcOrd="1" destOrd="0" presId="urn:microsoft.com/office/officeart/2008/layout/LinedList"/>
    <dgm:cxn modelId="{1BAFB6E2-32E9-48DC-8063-9CB5CC1654DA}" type="presParOf" srcId="{F672A6DC-374A-446F-9D5D-E75ACB470559}" destId="{42185CB4-1D3C-46C2-8F0C-2FBB54D1C1D7}" srcOrd="4" destOrd="0" presId="urn:microsoft.com/office/officeart/2008/layout/LinedList"/>
    <dgm:cxn modelId="{00496656-D433-44A0-8C75-FFF50D465BC6}" type="presParOf" srcId="{F672A6DC-374A-446F-9D5D-E75ACB470559}" destId="{9AE3EE6B-228D-421C-94C5-AB1D5F8484B4}" srcOrd="5" destOrd="0" presId="urn:microsoft.com/office/officeart/2008/layout/LinedList"/>
    <dgm:cxn modelId="{28280BCC-0E58-4830-B7D7-5D2BA1FE8F77}" type="presParOf" srcId="{9AE3EE6B-228D-421C-94C5-AB1D5F8484B4}" destId="{2B419C5D-2ECA-433D-83B5-C1704649E172}" srcOrd="0" destOrd="0" presId="urn:microsoft.com/office/officeart/2008/layout/LinedList"/>
    <dgm:cxn modelId="{11296A0A-6ADE-4451-8495-9C28D3682E9A}" type="presParOf" srcId="{9AE3EE6B-228D-421C-94C5-AB1D5F8484B4}" destId="{9881E9D0-1F81-4EED-AC31-7B1E8B61A9EE}" srcOrd="1" destOrd="0" presId="urn:microsoft.com/office/officeart/2008/layout/LinedList"/>
    <dgm:cxn modelId="{AEBA4684-48DF-4453-8C68-698AE9EBF4D8}" type="presParOf" srcId="{F672A6DC-374A-446F-9D5D-E75ACB470559}" destId="{DEC2E3B4-CC2C-442C-9A63-BC38C5459E17}" srcOrd="6" destOrd="0" presId="urn:microsoft.com/office/officeart/2008/layout/LinedList"/>
    <dgm:cxn modelId="{A722553F-BA69-4C87-B0DC-52CE3087833D}" type="presParOf" srcId="{F672A6DC-374A-446F-9D5D-E75ACB470559}" destId="{09DEA731-3BCC-4CF7-99F9-78DE66D20004}" srcOrd="7" destOrd="0" presId="urn:microsoft.com/office/officeart/2008/layout/LinedList"/>
    <dgm:cxn modelId="{01DAC55B-5F0C-4913-BA6D-8B2E544B1BEC}" type="presParOf" srcId="{09DEA731-3BCC-4CF7-99F9-78DE66D20004}" destId="{6CCE2537-B1E7-4EC9-BC3D-7C0835A2B59F}" srcOrd="0" destOrd="0" presId="urn:microsoft.com/office/officeart/2008/layout/LinedList"/>
    <dgm:cxn modelId="{7996FEB4-4D2A-49D4-A1B3-A886C1C56960}" type="presParOf" srcId="{09DEA731-3BCC-4CF7-99F9-78DE66D20004}" destId="{2E8B2D34-D993-422F-ABF6-01E5F378E680}" srcOrd="1" destOrd="0" presId="urn:microsoft.com/office/officeart/2008/layout/LinedList"/>
    <dgm:cxn modelId="{09537CAF-4F2A-4E97-AD05-7096D0EE0413}" type="presParOf" srcId="{F672A6DC-374A-446F-9D5D-E75ACB470559}" destId="{697615C0-F286-4C1F-9B4E-72B782F7E994}" srcOrd="8" destOrd="0" presId="urn:microsoft.com/office/officeart/2008/layout/LinedList"/>
    <dgm:cxn modelId="{A4CEDBB3-6547-45B4-8DA4-75B8F82FE265}" type="presParOf" srcId="{F672A6DC-374A-446F-9D5D-E75ACB470559}" destId="{0D7C922D-AE7E-4E23-8F25-396A181244D5}" srcOrd="9" destOrd="0" presId="urn:microsoft.com/office/officeart/2008/layout/LinedList"/>
    <dgm:cxn modelId="{86932948-1FBD-414C-A4EE-DBFF5C477BB1}" type="presParOf" srcId="{0D7C922D-AE7E-4E23-8F25-396A181244D5}" destId="{465C8564-D56E-40F7-A1CE-5C647F1CB53F}" srcOrd="0" destOrd="0" presId="urn:microsoft.com/office/officeart/2008/layout/LinedList"/>
    <dgm:cxn modelId="{A1DAB793-4E1F-4EF0-8126-DCDB85E85DDC}" type="presParOf" srcId="{0D7C922D-AE7E-4E23-8F25-396A181244D5}" destId="{08DC924C-E99E-4BCB-8C7F-F5FEBD441A4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E92059-F89C-4B42-B125-09C03E354BF6}">
      <dsp:nvSpPr>
        <dsp:cNvPr id="0" name=""/>
        <dsp:cNvSpPr/>
      </dsp:nvSpPr>
      <dsp:spPr>
        <a:xfrm>
          <a:off x="2786" y="19930"/>
          <a:ext cx="2716410" cy="624930"/>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just" defTabSz="800100" rtl="0">
            <a:lnSpc>
              <a:spcPct val="90000"/>
            </a:lnSpc>
            <a:spcBef>
              <a:spcPct val="0"/>
            </a:spcBef>
            <a:spcAft>
              <a:spcPct val="35000"/>
            </a:spcAft>
            <a:buNone/>
          </a:pPr>
          <a:r>
            <a:rPr lang="en-US" sz="1800" b="1" kern="1200">
              <a:latin typeface="Times New Roman" panose="02020603050405020304" pitchFamily="18" charset="0"/>
              <a:cs typeface="Times New Roman" panose="02020603050405020304" pitchFamily="18" charset="0"/>
            </a:rPr>
            <a:t>It saves time</a:t>
          </a:r>
          <a:endParaRPr lang="en-US" sz="1800" kern="1200">
            <a:latin typeface="Times New Roman" panose="02020603050405020304" pitchFamily="18" charset="0"/>
            <a:cs typeface="Times New Roman" panose="02020603050405020304" pitchFamily="18" charset="0"/>
          </a:endParaRPr>
        </a:p>
      </dsp:txBody>
      <dsp:txXfrm>
        <a:off x="2786" y="19930"/>
        <a:ext cx="2716410" cy="624930"/>
      </dsp:txXfrm>
    </dsp:sp>
    <dsp:sp modelId="{22608017-4BAF-447E-B290-D403310D2744}">
      <dsp:nvSpPr>
        <dsp:cNvPr id="0" name=""/>
        <dsp:cNvSpPr/>
      </dsp:nvSpPr>
      <dsp:spPr>
        <a:xfrm>
          <a:off x="2786" y="644861"/>
          <a:ext cx="2716410" cy="3112830"/>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just" defTabSz="800100" rtl="0">
            <a:lnSpc>
              <a:spcPct val="90000"/>
            </a:lnSpc>
            <a:spcBef>
              <a:spcPct val="0"/>
            </a:spcBef>
            <a:spcAft>
              <a:spcPct val="15000"/>
            </a:spcAft>
            <a:buChar char="•"/>
          </a:pPr>
          <a:r>
            <a:rPr lang="en-US" sz="1800" kern="1200" dirty="0">
              <a:latin typeface="Times New Roman" panose="02020603050405020304" pitchFamily="18" charset="0"/>
              <a:cs typeface="Times New Roman" panose="02020603050405020304" pitchFamily="18" charset="0"/>
            </a:rPr>
            <a:t>Time is money’ is being used since ages and is still relevant. When your business processes are aligned and crystal clear, you can save a lot of time for your employees and customers. Time is precious for the customers, and when you are able to deliver your promises in time,</a:t>
          </a:r>
        </a:p>
      </dsp:txBody>
      <dsp:txXfrm>
        <a:off x="2786" y="644861"/>
        <a:ext cx="2716410" cy="3112830"/>
      </dsp:txXfrm>
    </dsp:sp>
    <dsp:sp modelId="{CCEDA2F0-7C55-4FF3-A69C-2ED1CD3A4B55}">
      <dsp:nvSpPr>
        <dsp:cNvPr id="0" name=""/>
        <dsp:cNvSpPr/>
      </dsp:nvSpPr>
      <dsp:spPr>
        <a:xfrm>
          <a:off x="3099494" y="19930"/>
          <a:ext cx="2716410" cy="624930"/>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l" defTabSz="800100" rtl="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Reduces Opportunity cost</a:t>
          </a:r>
          <a:endParaRPr lang="en-US" sz="1800" kern="1200" dirty="0">
            <a:latin typeface="Times New Roman" panose="02020603050405020304" pitchFamily="18" charset="0"/>
            <a:cs typeface="Times New Roman" panose="02020603050405020304" pitchFamily="18" charset="0"/>
          </a:endParaRPr>
        </a:p>
      </dsp:txBody>
      <dsp:txXfrm>
        <a:off x="3099494" y="19930"/>
        <a:ext cx="2716410" cy="624930"/>
      </dsp:txXfrm>
    </dsp:sp>
    <dsp:sp modelId="{0F645142-90A6-4004-B916-E95826A50F21}">
      <dsp:nvSpPr>
        <dsp:cNvPr id="0" name=""/>
        <dsp:cNvSpPr/>
      </dsp:nvSpPr>
      <dsp:spPr>
        <a:xfrm>
          <a:off x="3099494" y="644861"/>
          <a:ext cx="2716410" cy="3112830"/>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just" defTabSz="800100">
            <a:lnSpc>
              <a:spcPct val="90000"/>
            </a:lnSpc>
            <a:spcBef>
              <a:spcPct val="0"/>
            </a:spcBef>
            <a:spcAft>
              <a:spcPct val="15000"/>
            </a:spcAft>
            <a:buChar char="•"/>
          </a:pPr>
          <a:r>
            <a:rPr lang="en-US" sz="1800" kern="1200" dirty="0">
              <a:latin typeface="Times New Roman" panose="02020603050405020304" pitchFamily="18" charset="0"/>
              <a:cs typeface="Times New Roman" panose="02020603050405020304" pitchFamily="18" charset="0"/>
            </a:rPr>
            <a:t>It may sound like you are missing big benefits and making a bad choice that can hurt a business. In reality, the opportunity cost is evaluating which is the best choice in a given situation and why</a:t>
          </a:r>
        </a:p>
      </dsp:txBody>
      <dsp:txXfrm>
        <a:off x="3099494" y="644861"/>
        <a:ext cx="2716410" cy="3112830"/>
      </dsp:txXfrm>
    </dsp:sp>
    <dsp:sp modelId="{6A81DF88-96F7-4B84-9CF7-4A4D458D9664}">
      <dsp:nvSpPr>
        <dsp:cNvPr id="0" name=""/>
        <dsp:cNvSpPr/>
      </dsp:nvSpPr>
      <dsp:spPr>
        <a:xfrm>
          <a:off x="6196202" y="19930"/>
          <a:ext cx="2716410" cy="624930"/>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just" defTabSz="800100" rtl="0">
            <a:lnSpc>
              <a:spcPct val="90000"/>
            </a:lnSpc>
            <a:spcBef>
              <a:spcPct val="0"/>
            </a:spcBef>
            <a:spcAft>
              <a:spcPct val="35000"/>
            </a:spcAft>
            <a:buNone/>
          </a:pPr>
          <a:r>
            <a:rPr lang="en-US" sz="1800" b="1" kern="1200">
              <a:latin typeface="Times New Roman" panose="02020603050405020304" pitchFamily="18" charset="0"/>
              <a:cs typeface="Times New Roman" panose="02020603050405020304" pitchFamily="18" charset="0"/>
            </a:rPr>
            <a:t>Increases the efficiency</a:t>
          </a:r>
          <a:endParaRPr lang="en-US" sz="1800" kern="1200">
            <a:latin typeface="Times New Roman" panose="02020603050405020304" pitchFamily="18" charset="0"/>
            <a:cs typeface="Times New Roman" panose="02020603050405020304" pitchFamily="18" charset="0"/>
          </a:endParaRPr>
        </a:p>
      </dsp:txBody>
      <dsp:txXfrm>
        <a:off x="6196202" y="19930"/>
        <a:ext cx="2716410" cy="624930"/>
      </dsp:txXfrm>
    </dsp:sp>
    <dsp:sp modelId="{2A3DA9B2-1F97-4FB3-992D-3D96561C5C45}">
      <dsp:nvSpPr>
        <dsp:cNvPr id="0" name=""/>
        <dsp:cNvSpPr/>
      </dsp:nvSpPr>
      <dsp:spPr>
        <a:xfrm>
          <a:off x="6196202" y="644861"/>
          <a:ext cx="2716410" cy="3112830"/>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just" defTabSz="800100">
            <a:lnSpc>
              <a:spcPct val="90000"/>
            </a:lnSpc>
            <a:spcBef>
              <a:spcPct val="0"/>
            </a:spcBef>
            <a:spcAft>
              <a:spcPct val="15000"/>
            </a:spcAft>
            <a:buChar char="•"/>
          </a:pPr>
          <a:r>
            <a:rPr lang="en-US" sz="1800" kern="1200" dirty="0">
              <a:latin typeface="Times New Roman" panose="02020603050405020304" pitchFamily="18" charset="0"/>
              <a:cs typeface="Times New Roman" panose="02020603050405020304" pitchFamily="18" charset="0"/>
            </a:rPr>
            <a:t>When everyone in the organization knows what they are supposed to do chronologically, it decreases a lot of redundancies and increases the efficiency of the whole organization.</a:t>
          </a:r>
        </a:p>
      </dsp:txBody>
      <dsp:txXfrm>
        <a:off x="6196202" y="644861"/>
        <a:ext cx="2716410" cy="31128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1EFC2C-1871-491E-827E-B2C2AF223A2B}">
      <dsp:nvSpPr>
        <dsp:cNvPr id="0" name=""/>
        <dsp:cNvSpPr/>
      </dsp:nvSpPr>
      <dsp:spPr>
        <a:xfrm>
          <a:off x="0" y="461"/>
          <a:ext cx="891540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84D231-FEAF-4535-B8B9-4EA8A45BB44C}">
      <dsp:nvSpPr>
        <dsp:cNvPr id="0" name=""/>
        <dsp:cNvSpPr/>
      </dsp:nvSpPr>
      <dsp:spPr>
        <a:xfrm>
          <a:off x="0" y="461"/>
          <a:ext cx="8915400" cy="7553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rtl="0">
            <a:lnSpc>
              <a:spcPct val="90000"/>
            </a:lnSpc>
            <a:spcBef>
              <a:spcPct val="0"/>
            </a:spcBef>
            <a:spcAft>
              <a:spcPct val="35000"/>
            </a:spcAft>
            <a:buNone/>
          </a:pPr>
          <a:r>
            <a:rPr lang="en-US" sz="1600" b="1" kern="1200">
              <a:latin typeface="Times New Roman" panose="02020603050405020304" pitchFamily="18" charset="0"/>
              <a:cs typeface="Times New Roman" panose="02020603050405020304" pitchFamily="18" charset="0"/>
            </a:rPr>
            <a:t>Your business process engineering team</a:t>
          </a:r>
          <a:r>
            <a:rPr lang="en-US" sz="1600" kern="1200">
              <a:latin typeface="Times New Roman" panose="02020603050405020304" pitchFamily="18" charset="0"/>
              <a:cs typeface="Times New Roman" panose="02020603050405020304" pitchFamily="18" charset="0"/>
            </a:rPr>
            <a:t> must be highly motivated, well-informed, and ready to think out of the box.</a:t>
          </a:r>
        </a:p>
      </dsp:txBody>
      <dsp:txXfrm>
        <a:off x="0" y="461"/>
        <a:ext cx="8915400" cy="755339"/>
      </dsp:txXfrm>
    </dsp:sp>
    <dsp:sp modelId="{DB1B5766-FDDA-4CB2-944A-4B75AE936540}">
      <dsp:nvSpPr>
        <dsp:cNvPr id="0" name=""/>
        <dsp:cNvSpPr/>
      </dsp:nvSpPr>
      <dsp:spPr>
        <a:xfrm>
          <a:off x="0" y="755801"/>
          <a:ext cx="891540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B23502-54D4-48EC-B016-78E737086411}">
      <dsp:nvSpPr>
        <dsp:cNvPr id="0" name=""/>
        <dsp:cNvSpPr/>
      </dsp:nvSpPr>
      <dsp:spPr>
        <a:xfrm>
          <a:off x="0" y="755801"/>
          <a:ext cx="8915400" cy="7553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rtl="0">
            <a:lnSpc>
              <a:spcPct val="90000"/>
            </a:lnSpc>
            <a:spcBef>
              <a:spcPct val="0"/>
            </a:spcBef>
            <a:spcAft>
              <a:spcPct val="35000"/>
            </a:spcAft>
            <a:buNone/>
          </a:pPr>
          <a:r>
            <a:rPr lang="en-US" sz="1600" b="1" kern="1200" dirty="0">
              <a:latin typeface="Times New Roman" panose="02020603050405020304" pitchFamily="18" charset="0"/>
              <a:cs typeface="Times New Roman" panose="02020603050405020304" pitchFamily="18" charset="0"/>
            </a:rPr>
            <a:t>Know what business needs you seek to address</a:t>
          </a:r>
          <a:r>
            <a:rPr lang="en-US" sz="1600" kern="1200" dirty="0">
              <a:latin typeface="Times New Roman" panose="02020603050405020304" pitchFamily="18" charset="0"/>
              <a:cs typeface="Times New Roman" panose="02020603050405020304" pitchFamily="18" charset="0"/>
            </a:rPr>
            <a:t>. Do you hope to deliver an excellent customer experience? Are you seeking more cost-effective ways to get things done? Your goals inform the way in which you engineer your processes for efficiency.</a:t>
          </a:r>
        </a:p>
      </dsp:txBody>
      <dsp:txXfrm>
        <a:off x="0" y="755801"/>
        <a:ext cx="8915400" cy="755339"/>
      </dsp:txXfrm>
    </dsp:sp>
    <dsp:sp modelId="{42185CB4-1D3C-46C2-8F0C-2FBB54D1C1D7}">
      <dsp:nvSpPr>
        <dsp:cNvPr id="0" name=""/>
        <dsp:cNvSpPr/>
      </dsp:nvSpPr>
      <dsp:spPr>
        <a:xfrm>
          <a:off x="0" y="1511141"/>
          <a:ext cx="891540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419C5D-2ECA-433D-83B5-C1704649E172}">
      <dsp:nvSpPr>
        <dsp:cNvPr id="0" name=""/>
        <dsp:cNvSpPr/>
      </dsp:nvSpPr>
      <dsp:spPr>
        <a:xfrm>
          <a:off x="0" y="1511141"/>
          <a:ext cx="8915400" cy="7553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rtl="0">
            <a:lnSpc>
              <a:spcPct val="90000"/>
            </a:lnSpc>
            <a:spcBef>
              <a:spcPct val="0"/>
            </a:spcBef>
            <a:spcAft>
              <a:spcPct val="35000"/>
            </a:spcAft>
            <a:buNone/>
          </a:pPr>
          <a:r>
            <a:rPr lang="en-US" sz="1600" b="1" kern="1200" dirty="0">
              <a:latin typeface="Times New Roman" panose="02020603050405020304" pitchFamily="18" charset="0"/>
              <a:cs typeface="Times New Roman" panose="02020603050405020304" pitchFamily="18" charset="0"/>
            </a:rPr>
            <a:t>Have the IT infrastructure you need</a:t>
          </a:r>
          <a:r>
            <a:rPr lang="en-US" sz="1600" kern="1200" dirty="0">
              <a:latin typeface="Times New Roman" panose="02020603050405020304" pitchFamily="18" charset="0"/>
              <a:cs typeface="Times New Roman" panose="02020603050405020304" pitchFamily="18" charset="0"/>
            </a:rPr>
            <a:t>. With business process engineering, IT infrastructure provides the tools and data that are needed.</a:t>
          </a:r>
        </a:p>
      </dsp:txBody>
      <dsp:txXfrm>
        <a:off x="0" y="1511141"/>
        <a:ext cx="8915400" cy="755339"/>
      </dsp:txXfrm>
    </dsp:sp>
    <dsp:sp modelId="{DEC2E3B4-CC2C-442C-9A63-BC38C5459E17}">
      <dsp:nvSpPr>
        <dsp:cNvPr id="0" name=""/>
        <dsp:cNvSpPr/>
      </dsp:nvSpPr>
      <dsp:spPr>
        <a:xfrm>
          <a:off x="0" y="2266480"/>
          <a:ext cx="891540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CE2537-B1E7-4EC9-BC3D-7C0835A2B59F}">
      <dsp:nvSpPr>
        <dsp:cNvPr id="0" name=""/>
        <dsp:cNvSpPr/>
      </dsp:nvSpPr>
      <dsp:spPr>
        <a:xfrm>
          <a:off x="0" y="2266480"/>
          <a:ext cx="8915400" cy="7553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rtl="0">
            <a:lnSpc>
              <a:spcPct val="90000"/>
            </a:lnSpc>
            <a:spcBef>
              <a:spcPct val="0"/>
            </a:spcBef>
            <a:spcAft>
              <a:spcPct val="35000"/>
            </a:spcAft>
            <a:buNone/>
          </a:pPr>
          <a:r>
            <a:rPr lang="en-US" sz="1600" b="1" kern="1200" dirty="0">
              <a:latin typeface="Times New Roman" panose="02020603050405020304" pitchFamily="18" charset="0"/>
              <a:cs typeface="Times New Roman" panose="02020603050405020304" pitchFamily="18" charset="0"/>
            </a:rPr>
            <a:t>Effective change management strategies </a:t>
          </a:r>
          <a:r>
            <a:rPr lang="en-US" sz="1600" kern="1200" dirty="0">
              <a:latin typeface="Times New Roman" panose="02020603050405020304" pitchFamily="18" charset="0"/>
              <a:cs typeface="Times New Roman" panose="02020603050405020304" pitchFamily="18" charset="0"/>
            </a:rPr>
            <a:t>help to get all the affected parties working together towards common goals.</a:t>
          </a:r>
        </a:p>
      </dsp:txBody>
      <dsp:txXfrm>
        <a:off x="0" y="2266480"/>
        <a:ext cx="8915400" cy="755339"/>
      </dsp:txXfrm>
    </dsp:sp>
    <dsp:sp modelId="{697615C0-F286-4C1F-9B4E-72B782F7E994}">
      <dsp:nvSpPr>
        <dsp:cNvPr id="0" name=""/>
        <dsp:cNvSpPr/>
      </dsp:nvSpPr>
      <dsp:spPr>
        <a:xfrm>
          <a:off x="0" y="3021820"/>
          <a:ext cx="891540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5C8564-D56E-40F7-A1CE-5C647F1CB53F}">
      <dsp:nvSpPr>
        <dsp:cNvPr id="0" name=""/>
        <dsp:cNvSpPr/>
      </dsp:nvSpPr>
      <dsp:spPr>
        <a:xfrm>
          <a:off x="0" y="3021820"/>
          <a:ext cx="8915400" cy="7553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rtl="0">
            <a:lnSpc>
              <a:spcPct val="90000"/>
            </a:lnSpc>
            <a:spcBef>
              <a:spcPct val="0"/>
            </a:spcBef>
            <a:spcAft>
              <a:spcPct val="35000"/>
            </a:spcAft>
            <a:buNone/>
          </a:pPr>
          <a:r>
            <a:rPr lang="en-US" sz="1600" b="1" kern="1200" dirty="0">
              <a:latin typeface="Times New Roman" panose="02020603050405020304" pitchFamily="18" charset="0"/>
              <a:cs typeface="Times New Roman" panose="02020603050405020304" pitchFamily="18" charset="0"/>
            </a:rPr>
            <a:t>Commitment to continuous improvement </a:t>
          </a:r>
          <a:r>
            <a:rPr lang="en-US" sz="1600" kern="1200" dirty="0">
              <a:latin typeface="Times New Roman" panose="02020603050405020304" pitchFamily="18" charset="0"/>
              <a:cs typeface="Times New Roman" panose="02020603050405020304" pitchFamily="18" charset="0"/>
            </a:rPr>
            <a:t>is a must. Whether you are setting up processes that will run for the first time or are streamlining, changing or revising existing systems, the actual results you achieve will point towards areas for further improvement.</a:t>
          </a:r>
        </a:p>
      </dsp:txBody>
      <dsp:txXfrm>
        <a:off x="0" y="3021820"/>
        <a:ext cx="8915400" cy="75533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A20078-376C-4EC9-9B35-3283D4F330F1}"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AF889C2-980D-49CA-AB7C-1E654BA5E52F}" type="slidenum">
              <a:rPr lang="en-US" smtClean="0"/>
              <a:t>‹#›</a:t>
            </a:fld>
            <a:endParaRPr lang="en-US"/>
          </a:p>
        </p:txBody>
      </p:sp>
    </p:spTree>
    <p:extLst>
      <p:ext uri="{BB962C8B-B14F-4D97-AF65-F5344CB8AC3E}">
        <p14:creationId xmlns:p14="http://schemas.microsoft.com/office/powerpoint/2010/main" val="3048641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A20078-376C-4EC9-9B35-3283D4F330F1}"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F889C2-980D-49CA-AB7C-1E654BA5E52F}" type="slidenum">
              <a:rPr lang="en-US" smtClean="0"/>
              <a:t>‹#›</a:t>
            </a:fld>
            <a:endParaRPr lang="en-US"/>
          </a:p>
        </p:txBody>
      </p:sp>
    </p:spTree>
    <p:extLst>
      <p:ext uri="{BB962C8B-B14F-4D97-AF65-F5344CB8AC3E}">
        <p14:creationId xmlns:p14="http://schemas.microsoft.com/office/powerpoint/2010/main" val="2417507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A20078-376C-4EC9-9B35-3283D4F330F1}"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F889C2-980D-49CA-AB7C-1E654BA5E52F}"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969125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CA20078-376C-4EC9-9B35-3283D4F330F1}" type="datetimeFigureOut">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F889C2-980D-49CA-AB7C-1E654BA5E52F}" type="slidenum">
              <a:rPr lang="en-US" smtClean="0"/>
              <a:t>‹#›</a:t>
            </a:fld>
            <a:endParaRPr lang="en-US"/>
          </a:p>
        </p:txBody>
      </p:sp>
    </p:spTree>
    <p:extLst>
      <p:ext uri="{BB962C8B-B14F-4D97-AF65-F5344CB8AC3E}">
        <p14:creationId xmlns:p14="http://schemas.microsoft.com/office/powerpoint/2010/main" val="19947713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CA20078-376C-4EC9-9B35-3283D4F330F1}" type="datetimeFigureOut">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F889C2-980D-49CA-AB7C-1E654BA5E52F}"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82007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CA20078-376C-4EC9-9B35-3283D4F330F1}" type="datetimeFigureOut">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F889C2-980D-49CA-AB7C-1E654BA5E52F}" type="slidenum">
              <a:rPr lang="en-US" smtClean="0"/>
              <a:t>‹#›</a:t>
            </a:fld>
            <a:endParaRPr lang="en-US"/>
          </a:p>
        </p:txBody>
      </p:sp>
    </p:spTree>
    <p:extLst>
      <p:ext uri="{BB962C8B-B14F-4D97-AF65-F5344CB8AC3E}">
        <p14:creationId xmlns:p14="http://schemas.microsoft.com/office/powerpoint/2010/main" val="33707496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A20078-376C-4EC9-9B35-3283D4F330F1}"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F889C2-980D-49CA-AB7C-1E654BA5E52F}" type="slidenum">
              <a:rPr lang="en-US" smtClean="0"/>
              <a:t>‹#›</a:t>
            </a:fld>
            <a:endParaRPr lang="en-US"/>
          </a:p>
        </p:txBody>
      </p:sp>
    </p:spTree>
    <p:extLst>
      <p:ext uri="{BB962C8B-B14F-4D97-AF65-F5344CB8AC3E}">
        <p14:creationId xmlns:p14="http://schemas.microsoft.com/office/powerpoint/2010/main" val="15178755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A20078-376C-4EC9-9B35-3283D4F330F1}"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F889C2-980D-49CA-AB7C-1E654BA5E52F}" type="slidenum">
              <a:rPr lang="en-US" smtClean="0"/>
              <a:t>‹#›</a:t>
            </a:fld>
            <a:endParaRPr lang="en-US"/>
          </a:p>
        </p:txBody>
      </p:sp>
    </p:spTree>
    <p:extLst>
      <p:ext uri="{BB962C8B-B14F-4D97-AF65-F5344CB8AC3E}">
        <p14:creationId xmlns:p14="http://schemas.microsoft.com/office/powerpoint/2010/main" val="2876182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A20078-376C-4EC9-9B35-3283D4F330F1}"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F889C2-980D-49CA-AB7C-1E654BA5E52F}" type="slidenum">
              <a:rPr lang="en-US" smtClean="0"/>
              <a:t>‹#›</a:t>
            </a:fld>
            <a:endParaRPr lang="en-US"/>
          </a:p>
        </p:txBody>
      </p:sp>
    </p:spTree>
    <p:extLst>
      <p:ext uri="{BB962C8B-B14F-4D97-AF65-F5344CB8AC3E}">
        <p14:creationId xmlns:p14="http://schemas.microsoft.com/office/powerpoint/2010/main" val="1884651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A20078-376C-4EC9-9B35-3283D4F330F1}"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F889C2-980D-49CA-AB7C-1E654BA5E52F}" type="slidenum">
              <a:rPr lang="en-US" smtClean="0"/>
              <a:t>‹#›</a:t>
            </a:fld>
            <a:endParaRPr lang="en-US"/>
          </a:p>
        </p:txBody>
      </p:sp>
    </p:spTree>
    <p:extLst>
      <p:ext uri="{BB962C8B-B14F-4D97-AF65-F5344CB8AC3E}">
        <p14:creationId xmlns:p14="http://schemas.microsoft.com/office/powerpoint/2010/main" val="85441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A20078-376C-4EC9-9B35-3283D4F330F1}" type="datetimeFigureOut">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AF889C2-980D-49CA-AB7C-1E654BA5E52F}" type="slidenum">
              <a:rPr lang="en-US" smtClean="0"/>
              <a:t>‹#›</a:t>
            </a:fld>
            <a:endParaRPr lang="en-US"/>
          </a:p>
        </p:txBody>
      </p:sp>
    </p:spTree>
    <p:extLst>
      <p:ext uri="{BB962C8B-B14F-4D97-AF65-F5344CB8AC3E}">
        <p14:creationId xmlns:p14="http://schemas.microsoft.com/office/powerpoint/2010/main" val="1400285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A20078-376C-4EC9-9B35-3283D4F330F1}" type="datetimeFigureOut">
              <a:rPr lang="en-US" smtClean="0"/>
              <a:t>1/24/2024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AF889C2-980D-49CA-AB7C-1E654BA5E52F}" type="slidenum">
              <a:rPr lang="en-US" smtClean="0"/>
              <a:t>‹#›</a:t>
            </a:fld>
            <a:endParaRPr lang="en-US"/>
          </a:p>
        </p:txBody>
      </p:sp>
    </p:spTree>
    <p:extLst>
      <p:ext uri="{BB962C8B-B14F-4D97-AF65-F5344CB8AC3E}">
        <p14:creationId xmlns:p14="http://schemas.microsoft.com/office/powerpoint/2010/main" val="2203507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A20078-376C-4EC9-9B35-3283D4F330F1}" type="datetimeFigureOut">
              <a:rPr lang="en-US" smtClean="0"/>
              <a:t>1/24/2024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AF889C2-980D-49CA-AB7C-1E654BA5E52F}" type="slidenum">
              <a:rPr lang="en-US" smtClean="0"/>
              <a:t>‹#›</a:t>
            </a:fld>
            <a:endParaRPr lang="en-US"/>
          </a:p>
        </p:txBody>
      </p:sp>
    </p:spTree>
    <p:extLst>
      <p:ext uri="{BB962C8B-B14F-4D97-AF65-F5344CB8AC3E}">
        <p14:creationId xmlns:p14="http://schemas.microsoft.com/office/powerpoint/2010/main" val="3211213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A20078-376C-4EC9-9B35-3283D4F330F1}" type="datetimeFigureOut">
              <a:rPr lang="en-US" smtClean="0"/>
              <a:t>1/24/2024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AF889C2-980D-49CA-AB7C-1E654BA5E52F}" type="slidenum">
              <a:rPr lang="en-US" smtClean="0"/>
              <a:t>‹#›</a:t>
            </a:fld>
            <a:endParaRPr lang="en-US"/>
          </a:p>
        </p:txBody>
      </p:sp>
    </p:spTree>
    <p:extLst>
      <p:ext uri="{BB962C8B-B14F-4D97-AF65-F5344CB8AC3E}">
        <p14:creationId xmlns:p14="http://schemas.microsoft.com/office/powerpoint/2010/main" val="3409106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A20078-376C-4EC9-9B35-3283D4F330F1}" type="datetimeFigureOut">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AF889C2-980D-49CA-AB7C-1E654BA5E52F}" type="slidenum">
              <a:rPr lang="en-US" smtClean="0"/>
              <a:t>‹#›</a:t>
            </a:fld>
            <a:endParaRPr lang="en-US"/>
          </a:p>
        </p:txBody>
      </p:sp>
    </p:spTree>
    <p:extLst>
      <p:ext uri="{BB962C8B-B14F-4D97-AF65-F5344CB8AC3E}">
        <p14:creationId xmlns:p14="http://schemas.microsoft.com/office/powerpoint/2010/main" val="20613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A20078-376C-4EC9-9B35-3283D4F330F1}" type="datetimeFigureOut">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F889C2-980D-49CA-AB7C-1E654BA5E52F}" type="slidenum">
              <a:rPr lang="en-US" smtClean="0"/>
              <a:t>‹#›</a:t>
            </a:fld>
            <a:endParaRPr lang="en-US"/>
          </a:p>
        </p:txBody>
      </p:sp>
    </p:spTree>
    <p:extLst>
      <p:ext uri="{BB962C8B-B14F-4D97-AF65-F5344CB8AC3E}">
        <p14:creationId xmlns:p14="http://schemas.microsoft.com/office/powerpoint/2010/main" val="2987669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CA20078-376C-4EC9-9B35-3283D4F330F1}" type="datetimeFigureOut">
              <a:rPr lang="en-US" smtClean="0"/>
              <a:t>1/24/2024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AF889C2-980D-49CA-AB7C-1E654BA5E52F}" type="slidenum">
              <a:rPr lang="en-US" smtClean="0"/>
              <a:t>‹#›</a:t>
            </a:fld>
            <a:endParaRPr lang="en-US"/>
          </a:p>
        </p:txBody>
      </p:sp>
    </p:spTree>
    <p:extLst>
      <p:ext uri="{BB962C8B-B14F-4D97-AF65-F5344CB8AC3E}">
        <p14:creationId xmlns:p14="http://schemas.microsoft.com/office/powerpoint/2010/main" val="1151386301"/>
      </p:ext>
    </p:extLst>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 id="2147483863" r:id="rId12"/>
    <p:sldLayoutId id="2147483864" r:id="rId13"/>
    <p:sldLayoutId id="2147483865" r:id="rId14"/>
    <p:sldLayoutId id="2147483866" r:id="rId15"/>
    <p:sldLayoutId id="214748386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Business Process Engineering </a:t>
            </a:r>
          </a:p>
        </p:txBody>
      </p:sp>
      <p:sp>
        <p:nvSpPr>
          <p:cNvPr id="3" name="Subtitle 2"/>
          <p:cNvSpPr>
            <a:spLocks noGrp="1"/>
          </p:cNvSpPr>
          <p:nvPr>
            <p:ph type="subTitle" idx="1"/>
          </p:nvPr>
        </p:nvSpPr>
        <p:spPr>
          <a:xfrm>
            <a:off x="2589213" y="4777379"/>
            <a:ext cx="8915399" cy="1946694"/>
          </a:xfrm>
        </p:spPr>
        <p:txBody>
          <a:bodyPr>
            <a:normAutofit/>
          </a:bodyPr>
          <a:lstStyle/>
          <a:p>
            <a:pPr algn="ctr"/>
            <a:r>
              <a:rPr lang="en-US" dirty="0"/>
              <a:t>Week 01</a:t>
            </a:r>
          </a:p>
          <a:p>
            <a:endParaRPr lang="en-US" dirty="0"/>
          </a:p>
        </p:txBody>
      </p:sp>
    </p:spTree>
    <p:extLst>
      <p:ext uri="{BB962C8B-B14F-4D97-AF65-F5344CB8AC3E}">
        <p14:creationId xmlns:p14="http://schemas.microsoft.com/office/powerpoint/2010/main" val="598754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0325" y="971243"/>
            <a:ext cx="8911687" cy="1280890"/>
          </a:xfrm>
        </p:spPr>
        <p:txBody>
          <a:bodyPr>
            <a:normAutofit/>
          </a:bodyPr>
          <a:lstStyle/>
          <a:p>
            <a:r>
              <a:rPr lang="en-US" b="1" dirty="0"/>
              <a:t>Why are business processes important?</a:t>
            </a:r>
            <a:br>
              <a:rPr lang="en-US" dirty="0"/>
            </a:b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704004828"/>
              </p:ext>
            </p:extLst>
          </p:nvPr>
        </p:nvGraphicFramePr>
        <p:xfrm>
          <a:off x="2436812" y="1828800"/>
          <a:ext cx="8915400" cy="37776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1203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3058" y="107644"/>
            <a:ext cx="8911687" cy="1280890"/>
          </a:xfrm>
        </p:spPr>
        <p:txBody>
          <a:bodyPr/>
          <a:lstStyle/>
          <a:p>
            <a:r>
              <a:rPr lang="en-US" dirty="0"/>
              <a:t>Example</a:t>
            </a:r>
          </a:p>
        </p:txBody>
      </p:sp>
      <p:sp>
        <p:nvSpPr>
          <p:cNvPr id="3" name="Content Placeholder 2"/>
          <p:cNvSpPr>
            <a:spLocks noGrp="1"/>
          </p:cNvSpPr>
          <p:nvPr>
            <p:ph idx="1"/>
          </p:nvPr>
        </p:nvSpPr>
        <p:spPr>
          <a:xfrm>
            <a:off x="1784878" y="922867"/>
            <a:ext cx="10157739" cy="5613400"/>
          </a:xfrm>
        </p:spPr>
        <p:txBody>
          <a:bodyPr>
            <a:normAutofit/>
          </a:bodyPr>
          <a:lstStyle/>
          <a:p>
            <a:pPr algn="just"/>
            <a:r>
              <a:rPr lang="en-US" b="1" dirty="0">
                <a:latin typeface="Times New Roman" panose="02020603050405020304" pitchFamily="18" charset="0"/>
                <a:cs typeface="Times New Roman" panose="02020603050405020304" pitchFamily="18" charset="0"/>
              </a:rPr>
              <a:t>Example 1 – Purchasing Inventory vs Hiring More Employees</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There may arise a situation in your business where you have to make a decision between buying new inventory and hiring new employees to tackle a rise in demand. While the rising demand will require you to purchase more inventory, hiring new employees is a long-term gain as it can boost the production capabilities of a business.</a:t>
            </a:r>
          </a:p>
          <a:p>
            <a:pPr algn="just"/>
            <a:r>
              <a:rPr lang="en-US" dirty="0">
                <a:latin typeface="Times New Roman" panose="02020603050405020304" pitchFamily="18" charset="0"/>
                <a:cs typeface="Times New Roman" panose="02020603050405020304" pitchFamily="18" charset="0"/>
              </a:rPr>
              <a:t>However, let us say there is a sudden influx of a new trend in the market. If you want to cash in on this trend, it is ideal to stock the required items quickly to earn as much revenue as possible until this trend lasts. On the other hand, if you decide to hire new employees to increase your productivity, you may not be able to meet your requirements due to urgency and a lack of time. Training new employees and helping them align with the business objective will take time and in the meanwhile, the trend may die down. The opportunity cost of hiring new employees in this situation is high and not a decision business owners would take.</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2739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Business Process</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pPr fontAlgn="base"/>
            <a:r>
              <a:rPr lang="en-US" dirty="0"/>
              <a:t>Here is a simplified example of how Business Process looks like.</a:t>
            </a:r>
          </a:p>
          <a:p>
            <a:pPr fontAlgn="base"/>
            <a:r>
              <a:rPr lang="en-US" b="1" dirty="0"/>
              <a:t>1. Industry</a:t>
            </a:r>
            <a:r>
              <a:rPr lang="en-US" dirty="0"/>
              <a:t>: Marketing</a:t>
            </a:r>
          </a:p>
          <a:p>
            <a:pPr fontAlgn="base"/>
            <a:r>
              <a:rPr lang="en-US" b="1" dirty="0"/>
              <a:t>Company type</a:t>
            </a:r>
            <a:r>
              <a:rPr lang="en-US" dirty="0"/>
              <a:t>: Ad agency</a:t>
            </a:r>
          </a:p>
          <a:p>
            <a:pPr fontAlgn="base"/>
            <a:r>
              <a:rPr lang="en-US" b="1" dirty="0"/>
              <a:t>Process</a:t>
            </a:r>
            <a:r>
              <a:rPr lang="en-US" dirty="0"/>
              <a:t>: Ad creation</a:t>
            </a:r>
          </a:p>
          <a:p>
            <a:pPr fontAlgn="base"/>
            <a:r>
              <a:rPr lang="en-US" dirty="0"/>
              <a:t>Marketing agency processes can be a bit tricky as there is more qualitative output to be delivered. Here are the steps of an ad creation process:</a:t>
            </a:r>
          </a:p>
          <a:p>
            <a:pPr fontAlgn="base"/>
            <a:r>
              <a:rPr lang="en-US" dirty="0"/>
              <a:t>Understanding client requirements</a:t>
            </a:r>
          </a:p>
          <a:p>
            <a:pPr fontAlgn="base"/>
            <a:r>
              <a:rPr lang="en-US" dirty="0"/>
              <a:t>Brainstorming idea for the ad</a:t>
            </a:r>
          </a:p>
          <a:p>
            <a:pPr fontAlgn="base"/>
            <a:r>
              <a:rPr lang="en-US" dirty="0"/>
              <a:t>Preparing a campaign</a:t>
            </a:r>
          </a:p>
          <a:p>
            <a:pPr fontAlgn="base"/>
            <a:r>
              <a:rPr lang="en-US" dirty="0"/>
              <a:t>Pitching the idea to the client</a:t>
            </a:r>
          </a:p>
          <a:p>
            <a:pPr fontAlgn="base"/>
            <a:r>
              <a:rPr lang="en-US" dirty="0"/>
              <a:t>Getting the approval</a:t>
            </a:r>
          </a:p>
          <a:p>
            <a:pPr fontAlgn="base"/>
            <a:r>
              <a:rPr lang="en-US" dirty="0"/>
              <a:t>Making necessary changes</a:t>
            </a:r>
          </a:p>
          <a:p>
            <a:pPr fontAlgn="base"/>
            <a:r>
              <a:rPr lang="en-US" dirty="0"/>
              <a:t>Providing the deliverables</a:t>
            </a:r>
          </a:p>
          <a:p>
            <a:endParaRPr lang="en-US" dirty="0"/>
          </a:p>
        </p:txBody>
      </p:sp>
    </p:spTree>
    <p:extLst>
      <p:ext uri="{BB962C8B-B14F-4D97-AF65-F5344CB8AC3E}">
        <p14:creationId xmlns:p14="http://schemas.microsoft.com/office/powerpoint/2010/main" val="4185294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Business Process</a:t>
            </a:r>
            <a:br>
              <a:rPr lang="en-US" dirty="0"/>
            </a:br>
            <a:endParaRPr lang="en-US" dirty="0"/>
          </a:p>
        </p:txBody>
      </p:sp>
      <p:sp>
        <p:nvSpPr>
          <p:cNvPr id="3" name="Content Placeholder 2"/>
          <p:cNvSpPr>
            <a:spLocks noGrp="1"/>
          </p:cNvSpPr>
          <p:nvPr>
            <p:ph idx="1"/>
          </p:nvPr>
        </p:nvSpPr>
        <p:spPr>
          <a:xfrm>
            <a:off x="2592925" y="1710267"/>
            <a:ext cx="8915400" cy="4548089"/>
          </a:xfrm>
        </p:spPr>
        <p:txBody>
          <a:bodyPr>
            <a:normAutofit fontScale="70000" lnSpcReduction="20000"/>
          </a:bodyPr>
          <a:lstStyle/>
          <a:p>
            <a:pPr fontAlgn="base"/>
            <a:r>
              <a:rPr lang="en-US" b="1" dirty="0"/>
              <a:t>2. Industry</a:t>
            </a:r>
            <a:r>
              <a:rPr lang="en-US" dirty="0"/>
              <a:t>: Information Technology</a:t>
            </a:r>
          </a:p>
          <a:p>
            <a:pPr fontAlgn="base"/>
            <a:r>
              <a:rPr lang="en-US" b="1" dirty="0"/>
              <a:t>Company type</a:t>
            </a:r>
            <a:r>
              <a:rPr lang="en-US" dirty="0"/>
              <a:t>: SaaS tool</a:t>
            </a:r>
          </a:p>
          <a:p>
            <a:pPr fontAlgn="base"/>
            <a:r>
              <a:rPr lang="en-US" b="1" dirty="0"/>
              <a:t>Process</a:t>
            </a:r>
            <a:r>
              <a:rPr lang="en-US" dirty="0"/>
              <a:t>: Developing the product</a:t>
            </a:r>
          </a:p>
          <a:p>
            <a:pPr fontAlgn="base"/>
            <a:r>
              <a:rPr lang="en-US" dirty="0"/>
              <a:t>SaaS industry is booming and the solutions provided by these companies are value and utility-driven. Here’s how the process of developing the product looks like:</a:t>
            </a:r>
          </a:p>
          <a:p>
            <a:pPr fontAlgn="base"/>
            <a:r>
              <a:rPr lang="en-US" dirty="0"/>
              <a:t>Understanding market demand</a:t>
            </a:r>
          </a:p>
          <a:p>
            <a:pPr fontAlgn="base"/>
            <a:r>
              <a:rPr lang="en-US" dirty="0"/>
              <a:t>Finalizing a product outline</a:t>
            </a:r>
          </a:p>
          <a:p>
            <a:pPr fontAlgn="base"/>
            <a:r>
              <a:rPr lang="en-US" dirty="0"/>
              <a:t>Programming the backend</a:t>
            </a:r>
          </a:p>
          <a:p>
            <a:pPr fontAlgn="base"/>
            <a:r>
              <a:rPr lang="en-US" dirty="0"/>
              <a:t>Coordinate with the designer to program</a:t>
            </a:r>
          </a:p>
          <a:p>
            <a:pPr fontAlgn="base"/>
            <a:r>
              <a:rPr lang="en-US" dirty="0"/>
              <a:t>The front end and the UX</a:t>
            </a:r>
          </a:p>
          <a:p>
            <a:pPr fontAlgn="base"/>
            <a:r>
              <a:rPr lang="en-US" dirty="0"/>
              <a:t>Preparing an Onboarding experience</a:t>
            </a:r>
          </a:p>
          <a:p>
            <a:pPr fontAlgn="base"/>
            <a:r>
              <a:rPr lang="en-US" dirty="0"/>
              <a:t>Testing the product internally</a:t>
            </a:r>
          </a:p>
          <a:p>
            <a:pPr fontAlgn="base"/>
            <a:r>
              <a:rPr lang="en-US" dirty="0"/>
              <a:t>Solving bugs and errors</a:t>
            </a:r>
          </a:p>
          <a:p>
            <a:pPr fontAlgn="base"/>
            <a:r>
              <a:rPr lang="en-US" dirty="0"/>
              <a:t>Running a beta test</a:t>
            </a:r>
          </a:p>
          <a:p>
            <a:pPr fontAlgn="base"/>
            <a:r>
              <a:rPr lang="en-US" dirty="0"/>
              <a:t>Taking feedbacks from the users</a:t>
            </a:r>
          </a:p>
          <a:p>
            <a:pPr fontAlgn="base"/>
            <a:r>
              <a:rPr lang="en-US" dirty="0"/>
              <a:t>Improve further</a:t>
            </a:r>
          </a:p>
        </p:txBody>
      </p:sp>
    </p:spTree>
    <p:extLst>
      <p:ext uri="{BB962C8B-B14F-4D97-AF65-F5344CB8AC3E}">
        <p14:creationId xmlns:p14="http://schemas.microsoft.com/office/powerpoint/2010/main" val="2050358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Business Process</a:t>
            </a:r>
          </a:p>
        </p:txBody>
      </p:sp>
      <p:sp>
        <p:nvSpPr>
          <p:cNvPr id="3" name="Content Placeholder 2"/>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Management processes</a:t>
            </a:r>
          </a:p>
          <a:p>
            <a:r>
              <a:rPr lang="en-US" b="1" dirty="0">
                <a:latin typeface="Times New Roman" panose="02020603050405020304" pitchFamily="18" charset="0"/>
                <a:cs typeface="Times New Roman" panose="02020603050405020304" pitchFamily="18" charset="0"/>
              </a:rPr>
              <a:t>Operational Processes</a:t>
            </a:r>
          </a:p>
          <a:p>
            <a:r>
              <a:rPr lang="en-US" b="1" dirty="0">
                <a:latin typeface="Times New Roman" panose="02020603050405020304" pitchFamily="18" charset="0"/>
                <a:cs typeface="Times New Roman" panose="02020603050405020304" pitchFamily="18" charset="0"/>
              </a:rPr>
              <a:t>Supporting Processes</a:t>
            </a:r>
            <a:endParaRPr lang="en-US" dirty="0">
              <a:latin typeface="Times New Roman" panose="02020603050405020304" pitchFamily="18" charset="0"/>
              <a:cs typeface="Times New Roman" panose="02020603050405020304" pitchFamily="18" charset="0"/>
            </a:endParaRPr>
          </a:p>
        </p:txBody>
      </p:sp>
      <p:pic>
        <p:nvPicPr>
          <p:cNvPr id="2050" name="Picture 2" descr="https://fasproc.com/blog/wp-content/uploads/2020/04/Types-of-Business-process-1.jpg"/>
          <p:cNvPicPr>
            <a:picLocks noChangeAspect="1" noChangeArrowheads="1"/>
          </p:cNvPicPr>
          <p:nvPr/>
        </p:nvPicPr>
        <p:blipFill rotWithShape="1">
          <a:blip r:embed="rId2">
            <a:extLst>
              <a:ext uri="{28A0092B-C50C-407E-A947-70E740481C1C}">
                <a14:useLocalDpi xmlns:a14="http://schemas.microsoft.com/office/drawing/2010/main" val="0"/>
              </a:ext>
            </a:extLst>
          </a:blip>
          <a:srcRect l="16402" t="2244" r="16479" b="2511"/>
          <a:stretch/>
        </p:blipFill>
        <p:spPr bwMode="auto">
          <a:xfrm>
            <a:off x="6096000" y="1671780"/>
            <a:ext cx="5408612" cy="4804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900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 processes</a:t>
            </a:r>
          </a:p>
        </p:txBody>
      </p:sp>
      <p:sp>
        <p:nvSpPr>
          <p:cNvPr id="3" name="Content Placeholder 2"/>
          <p:cNvSpPr>
            <a:spLocks noGrp="1"/>
          </p:cNvSpPr>
          <p:nvPr>
            <p:ph idx="1"/>
          </p:nvPr>
        </p:nvSpPr>
        <p:spPr>
          <a:xfrm>
            <a:off x="2275945" y="1583267"/>
            <a:ext cx="8915400" cy="3777622"/>
          </a:xfrm>
        </p:spPr>
        <p:txBody>
          <a:bodyPr/>
          <a:lstStyle/>
          <a:p>
            <a:r>
              <a:rPr lang="en-US" dirty="0"/>
              <a:t>The processes that plan, organize, coordinate and control all the functions of the business fall under managing processes. </a:t>
            </a:r>
          </a:p>
          <a:p>
            <a:r>
              <a:rPr lang="en-US" dirty="0"/>
              <a:t>These processes are goal-oriented. It includes helping and motivating your team to achieve their targets. </a:t>
            </a:r>
          </a:p>
          <a:p>
            <a:r>
              <a:rPr lang="en-US" dirty="0"/>
              <a:t>These processes also help in forming a direction for the further growth of your business. Regulating day to day tasks, teaching employees how to complete a task effectively, launching a new product, etc. </a:t>
            </a:r>
          </a:p>
          <a:p>
            <a:r>
              <a:rPr lang="en-US" dirty="0"/>
              <a:t>E.g., CEOs, managers, and top-level management are generally involved in management processes.</a:t>
            </a:r>
          </a:p>
          <a:p>
            <a:r>
              <a:rPr lang="en-US" dirty="0"/>
              <a:t>The processes that govern the operation of a system. Typical management processes include "</a:t>
            </a:r>
            <a:r>
              <a:rPr lang="en-US" u="sng" dirty="0"/>
              <a:t>corporate governance</a:t>
            </a:r>
            <a:r>
              <a:rPr lang="en-US" dirty="0"/>
              <a:t>" and "</a:t>
            </a:r>
            <a:r>
              <a:rPr lang="en-US" u="sng" dirty="0"/>
              <a:t>strategic management</a:t>
            </a:r>
            <a:r>
              <a:rPr lang="en-US" dirty="0"/>
              <a:t>".</a:t>
            </a:r>
          </a:p>
          <a:p>
            <a:endParaRPr lang="en-US" dirty="0"/>
          </a:p>
        </p:txBody>
      </p:sp>
      <p:sp>
        <p:nvSpPr>
          <p:cNvPr id="4" name="Rounded Rectangle 3"/>
          <p:cNvSpPr/>
          <p:nvPr/>
        </p:nvSpPr>
        <p:spPr>
          <a:xfrm>
            <a:off x="1541877" y="5358714"/>
            <a:ext cx="5708822" cy="14992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The framework of rules and practices by which a board of directors ensures accountability, fairness, and transparency in a company's relationship with all its stakeholders (financiers, customers, management, employees, government, and the community).</a:t>
            </a:r>
          </a:p>
        </p:txBody>
      </p:sp>
      <p:sp>
        <p:nvSpPr>
          <p:cNvPr id="5" name="Rounded Rectangle 4"/>
          <p:cNvSpPr/>
          <p:nvPr/>
        </p:nvSpPr>
        <p:spPr>
          <a:xfrm>
            <a:off x="7699137" y="5358714"/>
            <a:ext cx="4411363" cy="14992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 </a:t>
            </a:r>
            <a:r>
              <a:rPr lang="en-US" b="1" dirty="0"/>
              <a:t>business strategy</a:t>
            </a:r>
            <a:r>
              <a:rPr lang="en-US" dirty="0"/>
              <a:t> is the means by which an organization sets out to achieve its desired objectives. It can simply be described as long-term business planning. </a:t>
            </a:r>
          </a:p>
        </p:txBody>
      </p:sp>
    </p:spTree>
    <p:extLst>
      <p:ext uri="{BB962C8B-B14F-4D97-AF65-F5344CB8AC3E}">
        <p14:creationId xmlns:p14="http://schemas.microsoft.com/office/powerpoint/2010/main" val="2137537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31"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fltVal val="0"/>
                                          </p:val>
                                        </p:tav>
                                        <p:tav tm="100000">
                                          <p:val>
                                            <p:strVal val="#ppt_w"/>
                                          </p:val>
                                        </p:tav>
                                      </p:tavLst>
                                    </p:anim>
                                    <p:anim calcmode="lin" valueType="num">
                                      <p:cBhvr>
                                        <p:cTn id="13" dur="1000" fill="hold"/>
                                        <p:tgtEl>
                                          <p:spTgt spid="5"/>
                                        </p:tgtEl>
                                        <p:attrNameLst>
                                          <p:attrName>ppt_h</p:attrName>
                                        </p:attrNameLst>
                                      </p:cBhvr>
                                      <p:tavLst>
                                        <p:tav tm="0">
                                          <p:val>
                                            <p:fltVal val="0"/>
                                          </p:val>
                                        </p:tav>
                                        <p:tav tm="100000">
                                          <p:val>
                                            <p:strVal val="#ppt_h"/>
                                          </p:val>
                                        </p:tav>
                                      </p:tavLst>
                                    </p:anim>
                                    <p:anim calcmode="lin" valueType="num">
                                      <p:cBhvr>
                                        <p:cTn id="14" dur="1000" fill="hold"/>
                                        <p:tgtEl>
                                          <p:spTgt spid="5"/>
                                        </p:tgtEl>
                                        <p:attrNameLst>
                                          <p:attrName>style.rotation</p:attrName>
                                        </p:attrNameLst>
                                      </p:cBhvr>
                                      <p:tavLst>
                                        <p:tav tm="0">
                                          <p:val>
                                            <p:fltVal val="90"/>
                                          </p:val>
                                        </p:tav>
                                        <p:tav tm="100000">
                                          <p:val>
                                            <p:fltVal val="0"/>
                                          </p:val>
                                        </p:tav>
                                      </p:tavLst>
                                    </p:anim>
                                    <p:animEffect transition="in" filter="fade">
                                      <p:cBhvr>
                                        <p:cTn id="15"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1192" y="674910"/>
            <a:ext cx="8911687" cy="1280890"/>
          </a:xfrm>
        </p:spPr>
        <p:txBody>
          <a:bodyPr>
            <a:normAutofit/>
          </a:bodyPr>
          <a:lstStyle/>
          <a:p>
            <a:r>
              <a:rPr lang="en-US" dirty="0"/>
              <a:t>Operational Processes</a:t>
            </a:r>
            <a:br>
              <a:rPr lang="en-US" dirty="0"/>
            </a:br>
            <a:endParaRPr lang="en-US" dirty="0"/>
          </a:p>
        </p:txBody>
      </p:sp>
      <p:sp>
        <p:nvSpPr>
          <p:cNvPr id="3" name="Content Placeholder 2"/>
          <p:cNvSpPr>
            <a:spLocks noGrp="1"/>
          </p:cNvSpPr>
          <p:nvPr>
            <p:ph idx="1"/>
          </p:nvPr>
        </p:nvSpPr>
        <p:spPr>
          <a:xfrm>
            <a:off x="2589212" y="1522399"/>
            <a:ext cx="8915400" cy="3777622"/>
          </a:xfrm>
        </p:spPr>
        <p:txBody>
          <a:bodyPr/>
          <a:lstStyle/>
          <a:p>
            <a:pPr fontAlgn="base"/>
            <a:r>
              <a:rPr lang="en-US" dirty="0"/>
              <a:t>These processes are directly related to the fundamental values, vision, and mission of the business. They are also known as primary processes. You need to give extra attention to these processes as they are the primary revenue streams of the company. Filling the gaps and adding necessary improvements in these processes is essential. Once you complete the evaluation of these processes, it will have a direct impact on the growth of your business.</a:t>
            </a:r>
          </a:p>
          <a:p>
            <a:pPr fontAlgn="base"/>
            <a:r>
              <a:rPr lang="en-US" dirty="0"/>
              <a:t>E.g., McDonald’s restaurant’s operating process would be taking orders, making food, and serving it to the customers.</a:t>
            </a:r>
          </a:p>
        </p:txBody>
      </p:sp>
    </p:spTree>
    <p:extLst>
      <p:ext uri="{BB962C8B-B14F-4D97-AF65-F5344CB8AC3E}">
        <p14:creationId xmlns:p14="http://schemas.microsoft.com/office/powerpoint/2010/main" val="2988062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Supporting Process</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pPr fontAlgn="base"/>
            <a:r>
              <a:rPr lang="en-US" dirty="0"/>
              <a:t>These are the processes that are not directly related to the delivery of the service or product to the customer. But they help the business create an environment where the primary processes can work better. That is where the name “supporting process” comes from. These are the processes under the accounting department, human resource management department, and any other department that supports the main functions of the business.</a:t>
            </a:r>
          </a:p>
          <a:p>
            <a:pPr fontAlgn="base"/>
            <a:r>
              <a:rPr lang="en-US" dirty="0"/>
              <a:t>E.g., Hiring a new employee is a supporting function that helps the business expand.</a:t>
            </a:r>
          </a:p>
          <a:p>
            <a:pPr fontAlgn="base"/>
            <a:r>
              <a:rPr lang="en-US" dirty="0"/>
              <a:t>Let’s take a look at this example of a call center to understand all the types of these processes.</a:t>
            </a:r>
          </a:p>
          <a:p>
            <a:pPr fontAlgn="base"/>
            <a:r>
              <a:rPr lang="en-US" dirty="0"/>
              <a:t>Solving queries of clients on the call is the operating function. Managing the whole staff falls under managing processes. While the IT department assisting the employees at the time of any technical or hardware problems will be a supporting process.</a:t>
            </a:r>
          </a:p>
          <a:p>
            <a:endParaRPr lang="en-US" dirty="0"/>
          </a:p>
        </p:txBody>
      </p:sp>
    </p:spTree>
    <p:extLst>
      <p:ext uri="{BB962C8B-B14F-4D97-AF65-F5344CB8AC3E}">
        <p14:creationId xmlns:p14="http://schemas.microsoft.com/office/powerpoint/2010/main" val="2884751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process Engineering</a:t>
            </a:r>
          </a:p>
        </p:txBody>
      </p:sp>
      <p:sp>
        <p:nvSpPr>
          <p:cNvPr id="3" name="Content Placeholder 2"/>
          <p:cNvSpPr>
            <a:spLocks noGrp="1"/>
          </p:cNvSpPr>
          <p:nvPr>
            <p:ph idx="1"/>
          </p:nvPr>
        </p:nvSpPr>
        <p:spPr>
          <a:xfrm>
            <a:off x="2428345" y="1701800"/>
            <a:ext cx="8915400" cy="3777622"/>
          </a:xfrm>
        </p:spPr>
        <p:txBody>
          <a:bodyPr/>
          <a:lstStyle/>
          <a:p>
            <a:r>
              <a:rPr lang="en-US" u="sng" dirty="0"/>
              <a:t>Business</a:t>
            </a:r>
            <a:r>
              <a:rPr lang="en-US" dirty="0"/>
              <a:t> process engineering is a way in which organizations study their current business processes and develop new methods to improve productivity, efficiency, and operational costs. </a:t>
            </a:r>
          </a:p>
          <a:p>
            <a:r>
              <a:rPr lang="en-US" dirty="0"/>
              <a:t>Business process engineering refers to the study of business processes so that they can be improved and streamlined for optimum efficiency in terms of both performance and cost.</a:t>
            </a:r>
          </a:p>
          <a:p>
            <a:endParaRPr lang="en-US" dirty="0"/>
          </a:p>
        </p:txBody>
      </p:sp>
    </p:spTree>
    <p:extLst>
      <p:ext uri="{BB962C8B-B14F-4D97-AF65-F5344CB8AC3E}">
        <p14:creationId xmlns:p14="http://schemas.microsoft.com/office/powerpoint/2010/main" val="17212452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process Engineering</a:t>
            </a:r>
          </a:p>
        </p:txBody>
      </p:sp>
      <p:sp>
        <p:nvSpPr>
          <p:cNvPr id="3" name="Content Placeholder 2"/>
          <p:cNvSpPr>
            <a:spLocks noGrp="1"/>
          </p:cNvSpPr>
          <p:nvPr>
            <p:ph idx="1"/>
          </p:nvPr>
        </p:nvSpPr>
        <p:spPr/>
        <p:txBody>
          <a:bodyPr/>
          <a:lstStyle/>
          <a:p>
            <a:r>
              <a:rPr lang="en-US" dirty="0"/>
              <a:t>The goal of business process engineering (BPE) is to define architectures that will enable a business to use information effectively.</a:t>
            </a:r>
          </a:p>
          <a:p>
            <a:r>
              <a:rPr lang="en-US" dirty="0"/>
              <a:t>Three different architectures must be analyzed and designed within the context of Business objective and goals. </a:t>
            </a:r>
          </a:p>
          <a:p>
            <a:pPr lvl="1"/>
            <a:r>
              <a:rPr lang="en-US" dirty="0"/>
              <a:t>Data architecture </a:t>
            </a:r>
          </a:p>
          <a:p>
            <a:pPr lvl="1"/>
            <a:r>
              <a:rPr lang="en-US" dirty="0"/>
              <a:t>Application architecture </a:t>
            </a:r>
          </a:p>
          <a:p>
            <a:pPr lvl="1"/>
            <a:r>
              <a:rPr lang="en-US" dirty="0"/>
              <a:t>Technology infrastructure</a:t>
            </a:r>
          </a:p>
        </p:txBody>
      </p:sp>
    </p:spTree>
    <p:extLst>
      <p:ext uri="{BB962C8B-B14F-4D97-AF65-F5344CB8AC3E}">
        <p14:creationId xmlns:p14="http://schemas.microsoft.com/office/powerpoint/2010/main" val="4129491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70ED9-B392-4B68-9974-B33213F62055}"/>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GCR Code</a:t>
            </a:r>
            <a:endParaRPr lang="en-US" dirty="0"/>
          </a:p>
        </p:txBody>
      </p:sp>
      <p:sp>
        <p:nvSpPr>
          <p:cNvPr id="3" name="Content Placeholder 2">
            <a:extLst>
              <a:ext uri="{FF2B5EF4-FFF2-40B4-BE49-F238E27FC236}">
                <a16:creationId xmlns:a16="http://schemas.microsoft.com/office/drawing/2014/main" id="{53494803-2385-34BD-2022-05322EA756E7}"/>
              </a:ext>
            </a:extLst>
          </p:cNvPr>
          <p:cNvSpPr>
            <a:spLocks noGrp="1"/>
          </p:cNvSpPr>
          <p:nvPr>
            <p:ph idx="1"/>
          </p:nvPr>
        </p:nvSpPr>
        <p:spPr/>
        <p:txBody>
          <a:bodyPr>
            <a:noAutofit/>
          </a:bodyPr>
          <a:lstStyle/>
          <a:p>
            <a:r>
              <a:rPr lang="en-US" sz="3200" dirty="0">
                <a:latin typeface="Times New Roman" panose="02020603050405020304" pitchFamily="18" charset="0"/>
                <a:cs typeface="Times New Roman" panose="02020603050405020304" pitchFamily="18" charset="0"/>
              </a:rPr>
              <a:t>BSE-6A 	</a:t>
            </a:r>
            <a:r>
              <a:rPr lang="en-US" sz="3200" b="0" i="0" dirty="0">
                <a:solidFill>
                  <a:srgbClr val="5F6368"/>
                </a:solidFill>
                <a:effectLst/>
                <a:latin typeface="Roboto" panose="02000000000000000000" pitchFamily="2" charset="0"/>
              </a:rPr>
              <a:t> </a:t>
            </a:r>
          </a:p>
          <a:p>
            <a:pPr marL="0" indent="0">
              <a:buNone/>
            </a:pPr>
            <a:r>
              <a:rPr lang="en-US" sz="3200" b="0" i="0" dirty="0">
                <a:solidFill>
                  <a:srgbClr val="5F6368"/>
                </a:solidFill>
                <a:effectLst/>
                <a:latin typeface="Roboto" panose="02000000000000000000" pitchFamily="2" charset="0"/>
              </a:rPr>
              <a:t>				</a:t>
            </a:r>
            <a:r>
              <a:rPr lang="en-US" sz="3600" b="1" i="0" dirty="0">
                <a:solidFill>
                  <a:srgbClr val="FF0000"/>
                </a:solidFill>
                <a:effectLst/>
                <a:latin typeface="Roboto" panose="02000000000000000000" pitchFamily="2" charset="0"/>
              </a:rPr>
              <a:t>bs6hkxe</a:t>
            </a:r>
            <a:r>
              <a:rPr lang="en-US" sz="36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	</a:t>
            </a:r>
          </a:p>
          <a:p>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BSE-6B	</a:t>
            </a:r>
            <a:r>
              <a:rPr lang="en-US" sz="3200" b="0" i="0" dirty="0">
                <a:solidFill>
                  <a:srgbClr val="5F6368"/>
                </a:solidFill>
                <a:effectLst/>
                <a:latin typeface="Roboto" panose="02000000000000000000" pitchFamily="2" charset="0"/>
              </a:rPr>
              <a:t> </a:t>
            </a:r>
          </a:p>
          <a:p>
            <a:pPr marL="0" indent="0">
              <a:buNone/>
            </a:pPr>
            <a:r>
              <a:rPr lang="en-US" sz="3200" b="0" i="0" dirty="0">
                <a:solidFill>
                  <a:srgbClr val="5F6368"/>
                </a:solidFill>
                <a:effectLst/>
                <a:latin typeface="Roboto" panose="02000000000000000000" pitchFamily="2" charset="0"/>
              </a:rPr>
              <a:t>				</a:t>
            </a:r>
            <a:r>
              <a:rPr lang="en-US" sz="3600" b="1" i="0" dirty="0">
                <a:solidFill>
                  <a:srgbClr val="00B050"/>
                </a:solidFill>
                <a:effectLst/>
                <a:latin typeface="Roboto" panose="02000000000000000000" pitchFamily="2" charset="0"/>
              </a:rPr>
              <a:t>vhkp35w</a:t>
            </a:r>
            <a:endParaRPr lang="en-US" sz="3600" b="1" dirty="0">
              <a:solidFill>
                <a:srgbClr val="00B050"/>
              </a:solidFill>
              <a:latin typeface="Times New Roman" panose="02020603050405020304" pitchFamily="18" charset="0"/>
              <a:cs typeface="Times New Roman" panose="02020603050405020304" pitchFamily="18" charset="0"/>
            </a:endParaRPr>
          </a:p>
          <a:p>
            <a:endParaRPr lang="en-US" sz="3200" dirty="0"/>
          </a:p>
        </p:txBody>
      </p:sp>
    </p:spTree>
    <p:extLst>
      <p:ext uri="{BB962C8B-B14F-4D97-AF65-F5344CB8AC3E}">
        <p14:creationId xmlns:p14="http://schemas.microsoft.com/office/powerpoint/2010/main" val="3303329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Business Process Engineering Approaches</a:t>
            </a:r>
            <a:endParaRPr lang="en-US" dirty="0"/>
          </a:p>
        </p:txBody>
      </p:sp>
      <p:sp>
        <p:nvSpPr>
          <p:cNvPr id="3" name="Content Placeholder 2"/>
          <p:cNvSpPr>
            <a:spLocks noGrp="1"/>
          </p:cNvSpPr>
          <p:nvPr>
            <p:ph idx="1"/>
          </p:nvPr>
        </p:nvSpPr>
        <p:spPr/>
        <p:txBody>
          <a:bodyPr/>
          <a:lstStyle/>
          <a:p>
            <a:r>
              <a:rPr lang="en-US" dirty="0"/>
              <a:t>Understanding the Present Mode of Operation (PMO).</a:t>
            </a:r>
          </a:p>
          <a:p>
            <a:r>
              <a:rPr lang="en-US" dirty="0"/>
              <a:t>Determining the Future Mode of Operation (FMO)</a:t>
            </a:r>
          </a:p>
          <a:p>
            <a:r>
              <a:rPr lang="en-US" dirty="0"/>
              <a:t>Gap Analysis and Transition Plan</a:t>
            </a:r>
          </a:p>
          <a:p>
            <a:r>
              <a:rPr lang="en-US" dirty="0"/>
              <a:t>Implementation.</a:t>
            </a:r>
          </a:p>
        </p:txBody>
      </p:sp>
    </p:spTree>
    <p:extLst>
      <p:ext uri="{BB962C8B-B14F-4D97-AF65-F5344CB8AC3E}">
        <p14:creationId xmlns:p14="http://schemas.microsoft.com/office/powerpoint/2010/main" val="21603977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Makes Business Process Engineering a Success?</a:t>
            </a:r>
            <a:br>
              <a:rPr lang="en-US" dirty="0"/>
            </a:b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938876460"/>
              </p:ext>
            </p:extLst>
          </p:nvPr>
        </p:nvGraphicFramePr>
        <p:xfrm>
          <a:off x="2589212" y="2133600"/>
          <a:ext cx="8915400" cy="37776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60774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Process Engineering includes: </a:t>
            </a:r>
          </a:p>
        </p:txBody>
      </p:sp>
      <p:sp>
        <p:nvSpPr>
          <p:cNvPr id="3" name="Content Placeholder 2"/>
          <p:cNvSpPr>
            <a:spLocks noGrp="1"/>
          </p:cNvSpPr>
          <p:nvPr>
            <p:ph idx="1"/>
          </p:nvPr>
        </p:nvSpPr>
        <p:spPr/>
        <p:txBody>
          <a:bodyPr/>
          <a:lstStyle/>
          <a:p>
            <a:r>
              <a:rPr lang="en-US" dirty="0"/>
              <a:t>Business Process Management</a:t>
            </a:r>
          </a:p>
          <a:p>
            <a:r>
              <a:rPr lang="en-US" dirty="0"/>
              <a:t>Business Process Modeling</a:t>
            </a:r>
          </a:p>
          <a:p>
            <a:r>
              <a:rPr lang="en-US" dirty="0"/>
              <a:t>Business Process Architecture</a:t>
            </a:r>
          </a:p>
          <a:p>
            <a:r>
              <a:rPr lang="en-US" dirty="0"/>
              <a:t>Business Process Improvement</a:t>
            </a:r>
          </a:p>
          <a:p>
            <a:endParaRPr lang="en-US" dirty="0"/>
          </a:p>
        </p:txBody>
      </p:sp>
    </p:spTree>
    <p:extLst>
      <p:ext uri="{BB962C8B-B14F-4D97-AF65-F5344CB8AC3E}">
        <p14:creationId xmlns:p14="http://schemas.microsoft.com/office/powerpoint/2010/main" val="32386929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Business process Management</a:t>
            </a:r>
            <a:br>
              <a:rPr lang="en-US" dirty="0"/>
            </a:br>
            <a:endParaRPr lang="en-US" dirty="0"/>
          </a:p>
        </p:txBody>
      </p:sp>
      <p:sp>
        <p:nvSpPr>
          <p:cNvPr id="3" name="Content Placeholder 2"/>
          <p:cNvSpPr>
            <a:spLocks noGrp="1"/>
          </p:cNvSpPr>
          <p:nvPr>
            <p:ph idx="1"/>
          </p:nvPr>
        </p:nvSpPr>
        <p:spPr/>
        <p:txBody>
          <a:bodyPr/>
          <a:lstStyle/>
          <a:p>
            <a:r>
              <a:rPr lang="en-US" dirty="0"/>
              <a:t>The achievement of an organization’s objectives through the improvement, management and control of essential business processes.</a:t>
            </a:r>
          </a:p>
          <a:p>
            <a:r>
              <a:rPr lang="en-US" dirty="0"/>
              <a:t>Managing business processes is a huge challenge in most organizations. Many business owners assume that it is a huge expense or that it is only worth it for massive processes</a:t>
            </a:r>
          </a:p>
          <a:p>
            <a:r>
              <a:rPr lang="en-US" dirty="0"/>
              <a:t>Business process management (BPM) is also defined as an organizational discipline where a company takes a step back and looks at all of these processes in total and individually. It analyzes the current state and identifies areas of improvement to create a more efficient and effective organization.</a:t>
            </a:r>
          </a:p>
        </p:txBody>
      </p:sp>
    </p:spTree>
    <p:extLst>
      <p:ext uri="{BB962C8B-B14F-4D97-AF65-F5344CB8AC3E}">
        <p14:creationId xmlns:p14="http://schemas.microsoft.com/office/powerpoint/2010/main" val="28238871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Business process Management</a:t>
            </a:r>
            <a:br>
              <a:rPr lang="en-US" dirty="0"/>
            </a:br>
            <a:endParaRPr lang="en-US" dirty="0"/>
          </a:p>
        </p:txBody>
      </p:sp>
      <p:sp>
        <p:nvSpPr>
          <p:cNvPr id="3" name="Content Placeholder 2"/>
          <p:cNvSpPr>
            <a:spLocks noGrp="1"/>
          </p:cNvSpPr>
          <p:nvPr>
            <p:ph idx="1"/>
          </p:nvPr>
        </p:nvSpPr>
        <p:spPr>
          <a:xfrm>
            <a:off x="2375028" y="1664043"/>
            <a:ext cx="8915400" cy="3777622"/>
          </a:xfrm>
        </p:spPr>
        <p:txBody>
          <a:bodyPr/>
          <a:lstStyle/>
          <a:p>
            <a:r>
              <a:rPr lang="en-US" dirty="0"/>
              <a:t>Business process management (BPM) is an organizational discipline where a company takes a step back and looks at all of these processes in total and individually. It analyzes the current state and identifies areas of improvement to create a more efficient and effective organization</a:t>
            </a:r>
          </a:p>
        </p:txBody>
      </p:sp>
      <p:pic>
        <p:nvPicPr>
          <p:cNvPr id="1026" name="Picture 2" descr="https://kissflow.com/wp-content/uploads/2021/06/3cs-cop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8244" y="2944933"/>
            <a:ext cx="7339850" cy="3894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67275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Purpose of Business Process Management?</a:t>
            </a:r>
          </a:p>
        </p:txBody>
      </p:sp>
      <p:pic>
        <p:nvPicPr>
          <p:cNvPr id="4" name="Picture 2" descr="https://kissflow.com/wp-content/uploads/2021/04/Chaotic-100.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478566" y="2133600"/>
            <a:ext cx="7136694" cy="377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81130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process lifecycle </a:t>
            </a:r>
          </a:p>
        </p:txBody>
      </p:sp>
      <p:pic>
        <p:nvPicPr>
          <p:cNvPr id="4" name="Content Placeholder 3"/>
          <p:cNvPicPr>
            <a:picLocks noGrp="1" noChangeAspect="1"/>
          </p:cNvPicPr>
          <p:nvPr>
            <p:ph idx="1"/>
          </p:nvPr>
        </p:nvPicPr>
        <p:blipFill>
          <a:blip r:embed="rId2"/>
          <a:stretch>
            <a:fillRect/>
          </a:stretch>
        </p:blipFill>
        <p:spPr>
          <a:xfrm>
            <a:off x="3437466" y="2091267"/>
            <a:ext cx="6250175" cy="4619356"/>
          </a:xfrm>
          <a:prstGeom prst="rect">
            <a:avLst/>
          </a:prstGeom>
        </p:spPr>
      </p:pic>
    </p:spTree>
    <p:extLst>
      <p:ext uri="{BB962C8B-B14F-4D97-AF65-F5344CB8AC3E}">
        <p14:creationId xmlns:p14="http://schemas.microsoft.com/office/powerpoint/2010/main" val="36696913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and Analysis</a:t>
            </a:r>
          </a:p>
        </p:txBody>
      </p:sp>
      <p:sp>
        <p:nvSpPr>
          <p:cNvPr id="3" name="Content Placeholder 2"/>
          <p:cNvSpPr>
            <a:spLocks noGrp="1"/>
          </p:cNvSpPr>
          <p:nvPr>
            <p:ph idx="1"/>
          </p:nvPr>
        </p:nvSpPr>
        <p:spPr/>
        <p:txBody>
          <a:bodyPr/>
          <a:lstStyle/>
          <a:p>
            <a:r>
              <a:rPr lang="en-US" dirty="0"/>
              <a:t>The business process lifecycle is entered in the Design and Analysis phase, in which surveys on the business processes and their organizational and technical environment are conducted. </a:t>
            </a:r>
          </a:p>
          <a:p>
            <a:r>
              <a:rPr lang="en-US" dirty="0"/>
              <a:t>Based on these surveys, business processes are identified, reviewed, validated, and represented by business process models.</a:t>
            </a:r>
          </a:p>
        </p:txBody>
      </p:sp>
    </p:spTree>
    <p:extLst>
      <p:ext uri="{BB962C8B-B14F-4D97-AF65-F5344CB8AC3E}">
        <p14:creationId xmlns:p14="http://schemas.microsoft.com/office/powerpoint/2010/main" val="9664602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a:t>
            </a:r>
          </a:p>
        </p:txBody>
      </p:sp>
      <p:sp>
        <p:nvSpPr>
          <p:cNvPr id="3" name="Content Placeholder 2"/>
          <p:cNvSpPr>
            <a:spLocks noGrp="1"/>
          </p:cNvSpPr>
          <p:nvPr>
            <p:ph idx="1"/>
          </p:nvPr>
        </p:nvSpPr>
        <p:spPr/>
        <p:txBody>
          <a:bodyPr/>
          <a:lstStyle/>
          <a:p>
            <a:r>
              <a:rPr lang="en-US" dirty="0"/>
              <a:t>Once the business process model is designed and verified, the business process needs to be implemented. There are different ways to do so. It can be implemented by a set of policies and procedures that the employees of the enterprise need to comply with.</a:t>
            </a:r>
          </a:p>
          <a:p>
            <a:endParaRPr lang="en-US" dirty="0"/>
          </a:p>
          <a:p>
            <a:r>
              <a:rPr lang="en-US" dirty="0"/>
              <a:t>The configuration of a business process management system might also involve transactional aspects. Transactions are a well-known concept from database technology, where a transaction manager guarantees that application programs run as transactions and obey the ACID principle: </a:t>
            </a:r>
            <a:r>
              <a:rPr lang="en-US" dirty="0" err="1"/>
              <a:t>atomicitiy</a:t>
            </a:r>
            <a:r>
              <a:rPr lang="en-US" dirty="0"/>
              <a:t>, consistency, isolation, and durability</a:t>
            </a:r>
          </a:p>
        </p:txBody>
      </p:sp>
    </p:spTree>
    <p:extLst>
      <p:ext uri="{BB962C8B-B14F-4D97-AF65-F5344CB8AC3E}">
        <p14:creationId xmlns:p14="http://schemas.microsoft.com/office/powerpoint/2010/main" val="36852886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Atomicity</a:t>
            </a:r>
            <a:br>
              <a:rPr lang="en-US" dirty="0"/>
            </a:br>
            <a:endParaRPr lang="en-US" dirty="0"/>
          </a:p>
        </p:txBody>
      </p:sp>
      <p:sp>
        <p:nvSpPr>
          <p:cNvPr id="3" name="Content Placeholder 2"/>
          <p:cNvSpPr>
            <a:spLocks noGrp="1"/>
          </p:cNvSpPr>
          <p:nvPr>
            <p:ph idx="1"/>
          </p:nvPr>
        </p:nvSpPr>
        <p:spPr/>
        <p:txBody>
          <a:bodyPr/>
          <a:lstStyle/>
          <a:p>
            <a:r>
              <a:rPr lang="en-US" dirty="0"/>
              <a:t>Atomicity is a property that ensures that a database follows the all or nothing rule. In other words, the database considers all transaction operations as one whole unit or atom.</a:t>
            </a:r>
          </a:p>
          <a:p>
            <a:r>
              <a:rPr lang="en-US" dirty="0"/>
              <a:t>For example, user A wants to withdraw $50 from his account and then transfer it to the account of user B. Each transaction (withdrawing $50 from account A and transferring $50 to account B) is counted as separate. If the first transaction (withdrawing $50) fails because (say) the server crashes during the transaction, user A cannot transfer the money to user B.</a:t>
            </a:r>
          </a:p>
        </p:txBody>
      </p:sp>
    </p:spTree>
    <p:extLst>
      <p:ext uri="{BB962C8B-B14F-4D97-AF65-F5344CB8AC3E}">
        <p14:creationId xmlns:p14="http://schemas.microsoft.com/office/powerpoint/2010/main" val="2060435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A2219A53-983C-4CAC-81BB-5FADEB962F35}"/>
              </a:ext>
            </a:extLst>
          </p:cNvPr>
          <p:cNvSpPr txBox="1">
            <a:spLocks/>
          </p:cNvSpPr>
          <p:nvPr/>
        </p:nvSpPr>
        <p:spPr>
          <a:xfrm>
            <a:off x="2504112" y="1065401"/>
            <a:ext cx="6371439" cy="603170"/>
          </a:xfrm>
          <a:prstGeom prst="rect">
            <a:avLst/>
          </a:prstGeom>
        </p:spPr>
        <p:txBody>
          <a:bodyPr>
            <a:normAutofit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t>Marks Distribution </a:t>
            </a:r>
            <a:endParaRPr lang="en-US" dirty="0"/>
          </a:p>
        </p:txBody>
      </p:sp>
      <p:graphicFrame>
        <p:nvGraphicFramePr>
          <p:cNvPr id="4" name="Table 3">
            <a:extLst>
              <a:ext uri="{FF2B5EF4-FFF2-40B4-BE49-F238E27FC236}">
                <a16:creationId xmlns:a16="http://schemas.microsoft.com/office/drawing/2014/main" id="{B5CDC27D-42B1-B2D5-A993-8B17AE788766}"/>
              </a:ext>
            </a:extLst>
          </p:cNvPr>
          <p:cNvGraphicFramePr>
            <a:graphicFrameLocks noGrp="1"/>
          </p:cNvGraphicFramePr>
          <p:nvPr>
            <p:extLst>
              <p:ext uri="{D42A27DB-BD31-4B8C-83A1-F6EECF244321}">
                <p14:modId xmlns:p14="http://schemas.microsoft.com/office/powerpoint/2010/main" val="245657618"/>
              </p:ext>
            </p:extLst>
          </p:nvPr>
        </p:nvGraphicFramePr>
        <p:xfrm>
          <a:off x="2504112" y="2334639"/>
          <a:ext cx="5752762" cy="3308784"/>
        </p:xfrm>
        <a:graphic>
          <a:graphicData uri="http://schemas.openxmlformats.org/drawingml/2006/table">
            <a:tbl>
              <a:tblPr firstRow="1" firstCol="1" bandRow="1">
                <a:tableStyleId>{5C22544A-7EE6-4342-B048-85BDC9FD1C3A}</a:tableStyleId>
              </a:tblPr>
              <a:tblGrid>
                <a:gridCol w="3123326">
                  <a:extLst>
                    <a:ext uri="{9D8B030D-6E8A-4147-A177-3AD203B41FA5}">
                      <a16:colId xmlns:a16="http://schemas.microsoft.com/office/drawing/2014/main" val="1988807240"/>
                    </a:ext>
                  </a:extLst>
                </a:gridCol>
                <a:gridCol w="2629436">
                  <a:extLst>
                    <a:ext uri="{9D8B030D-6E8A-4147-A177-3AD203B41FA5}">
                      <a16:colId xmlns:a16="http://schemas.microsoft.com/office/drawing/2014/main" val="3587967003"/>
                    </a:ext>
                  </a:extLst>
                </a:gridCol>
              </a:tblGrid>
              <a:tr h="551149">
                <a:tc gridSpan="2">
                  <a:txBody>
                    <a:bodyPr/>
                    <a:lstStyle/>
                    <a:p>
                      <a:pPr marL="0" marR="0" algn="ctr">
                        <a:lnSpc>
                          <a:spcPct val="107000"/>
                        </a:lnSpc>
                        <a:spcBef>
                          <a:spcPts val="0"/>
                        </a:spcBef>
                        <a:spcAft>
                          <a:spcPts val="0"/>
                        </a:spcAft>
                      </a:pPr>
                      <a:r>
                        <a:rPr lang="en-US" sz="2000" kern="100" dirty="0">
                          <a:effectLst/>
                        </a:rPr>
                        <a:t>Marks Distribution:</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701787234"/>
                  </a:ext>
                </a:extLst>
              </a:tr>
              <a:tr h="551527">
                <a:tc>
                  <a:txBody>
                    <a:bodyPr/>
                    <a:lstStyle/>
                    <a:p>
                      <a:pPr marL="0" marR="0">
                        <a:lnSpc>
                          <a:spcPct val="107000"/>
                        </a:lnSpc>
                        <a:spcBef>
                          <a:spcPts val="0"/>
                        </a:spcBef>
                        <a:spcAft>
                          <a:spcPts val="0"/>
                        </a:spcAft>
                      </a:pPr>
                      <a:r>
                        <a:rPr lang="en-US" sz="2000" kern="100">
                          <a:effectLst/>
                        </a:rPr>
                        <a:t>Assignments:</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2000" kern="100">
                          <a:effectLst/>
                        </a:rPr>
                        <a:t>04</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47293747"/>
                  </a:ext>
                </a:extLst>
              </a:tr>
              <a:tr h="551527">
                <a:tc>
                  <a:txBody>
                    <a:bodyPr/>
                    <a:lstStyle/>
                    <a:p>
                      <a:pPr marL="0" marR="0">
                        <a:lnSpc>
                          <a:spcPct val="107000"/>
                        </a:lnSpc>
                        <a:spcBef>
                          <a:spcPts val="0"/>
                        </a:spcBef>
                        <a:spcAft>
                          <a:spcPts val="0"/>
                        </a:spcAft>
                      </a:pPr>
                      <a:r>
                        <a:rPr lang="en-US" sz="2000" kern="100">
                          <a:effectLst/>
                        </a:rPr>
                        <a:t>Quiz:</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2000" kern="100">
                          <a:effectLst/>
                        </a:rPr>
                        <a:t>08</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11151328"/>
                  </a:ext>
                </a:extLst>
              </a:tr>
              <a:tr h="551527">
                <a:tc>
                  <a:txBody>
                    <a:bodyPr/>
                    <a:lstStyle/>
                    <a:p>
                      <a:pPr marL="0" marR="0">
                        <a:lnSpc>
                          <a:spcPct val="107000"/>
                        </a:lnSpc>
                        <a:spcBef>
                          <a:spcPts val="0"/>
                        </a:spcBef>
                        <a:spcAft>
                          <a:spcPts val="0"/>
                        </a:spcAft>
                      </a:pPr>
                      <a:r>
                        <a:rPr lang="en-US" sz="2000" kern="100">
                          <a:effectLst/>
                        </a:rPr>
                        <a:t>Project:</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2000" kern="100">
                          <a:effectLst/>
                        </a:rPr>
                        <a:t>08</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37331706"/>
                  </a:ext>
                </a:extLst>
              </a:tr>
              <a:tr h="551527">
                <a:tc>
                  <a:txBody>
                    <a:bodyPr/>
                    <a:lstStyle/>
                    <a:p>
                      <a:pPr marL="0" marR="0">
                        <a:lnSpc>
                          <a:spcPct val="107000"/>
                        </a:lnSpc>
                        <a:spcBef>
                          <a:spcPts val="0"/>
                        </a:spcBef>
                        <a:spcAft>
                          <a:spcPts val="0"/>
                        </a:spcAft>
                      </a:pPr>
                      <a:r>
                        <a:rPr lang="en-US" sz="2000" kern="100">
                          <a:effectLst/>
                        </a:rPr>
                        <a:t>Midterm (15 X 2):</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2000" kern="100">
                          <a:effectLst/>
                        </a:rPr>
                        <a:t>30</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08704876"/>
                  </a:ext>
                </a:extLst>
              </a:tr>
              <a:tr h="551527">
                <a:tc>
                  <a:txBody>
                    <a:bodyPr/>
                    <a:lstStyle/>
                    <a:p>
                      <a:pPr marL="0" marR="0">
                        <a:lnSpc>
                          <a:spcPct val="107000"/>
                        </a:lnSpc>
                        <a:spcBef>
                          <a:spcPts val="0"/>
                        </a:spcBef>
                        <a:spcAft>
                          <a:spcPts val="0"/>
                        </a:spcAft>
                      </a:pPr>
                      <a:r>
                        <a:rPr lang="en-US" sz="2000" kern="100">
                          <a:effectLst/>
                        </a:rPr>
                        <a:t>Final:</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2000" kern="100" dirty="0">
                          <a:effectLst/>
                        </a:rPr>
                        <a:t>50</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23414600"/>
                  </a:ext>
                </a:extLst>
              </a:tr>
            </a:tbl>
          </a:graphicData>
        </a:graphic>
      </p:graphicFrame>
    </p:spTree>
    <p:extLst>
      <p:ext uri="{BB962C8B-B14F-4D97-AF65-F5344CB8AC3E}">
        <p14:creationId xmlns:p14="http://schemas.microsoft.com/office/powerpoint/2010/main" val="14740080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Consistency</a:t>
            </a:r>
          </a:p>
        </p:txBody>
      </p:sp>
      <p:sp>
        <p:nvSpPr>
          <p:cNvPr id="3" name="Content Placeholder 2"/>
          <p:cNvSpPr>
            <a:spLocks noGrp="1"/>
          </p:cNvSpPr>
          <p:nvPr>
            <p:ph idx="1"/>
          </p:nvPr>
        </p:nvSpPr>
        <p:spPr/>
        <p:txBody>
          <a:bodyPr/>
          <a:lstStyle/>
          <a:p>
            <a:r>
              <a:rPr lang="en-US" dirty="0"/>
              <a:t>Consistency is a property ensuring that only valid data following all rules and constraints is written in the database.</a:t>
            </a:r>
          </a:p>
          <a:p>
            <a:r>
              <a:rPr lang="en-US" dirty="0"/>
              <a:t>For example, if user A wants to withdraw $1,000 from his account, but only has a balance of $500, consistency will prevent him from withdrawing money and the transaction will be aborted</a:t>
            </a:r>
          </a:p>
        </p:txBody>
      </p:sp>
    </p:spTree>
    <p:extLst>
      <p:ext uri="{BB962C8B-B14F-4D97-AF65-F5344CB8AC3E}">
        <p14:creationId xmlns:p14="http://schemas.microsoft.com/office/powerpoint/2010/main" val="25285387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Isolation</a:t>
            </a:r>
            <a:br>
              <a:rPr lang="en-US" dirty="0"/>
            </a:br>
            <a:endParaRPr lang="en-US" dirty="0"/>
          </a:p>
        </p:txBody>
      </p:sp>
      <p:sp>
        <p:nvSpPr>
          <p:cNvPr id="3" name="Content Placeholder 2"/>
          <p:cNvSpPr>
            <a:spLocks noGrp="1"/>
          </p:cNvSpPr>
          <p:nvPr>
            <p:ph idx="1"/>
          </p:nvPr>
        </p:nvSpPr>
        <p:spPr/>
        <p:txBody>
          <a:bodyPr/>
          <a:lstStyle/>
          <a:p>
            <a:r>
              <a:rPr lang="en-US" dirty="0"/>
              <a:t>Isolation is a property that guarantees the individuality of each transaction, and prevents them from being affected from other transactions. It ensures that transactions are securely and independently processed at the same time without interference, but it does not ensure the order of transactions.</a:t>
            </a:r>
          </a:p>
          <a:p>
            <a:r>
              <a:rPr lang="en-US" dirty="0"/>
              <a:t>For example, user A withdraws $100 and user B withdraws $250 from user Z’s account, which has a balance of $1,000. Since both A and B draw from Z’s account, one of the users is required to wait until the other user transaction is completed, avoiding inconsistent data.</a:t>
            </a:r>
          </a:p>
          <a:p>
            <a:r>
              <a:rPr lang="en-US" dirty="0"/>
              <a:t>If B is required to wait, then B must wait until A’s transaction is completed, and Z’s account balance changes to $900. Now, B can withdraw $250 from this $900 balance</a:t>
            </a:r>
          </a:p>
          <a:p>
            <a:endParaRPr lang="en-US" dirty="0"/>
          </a:p>
        </p:txBody>
      </p:sp>
    </p:spTree>
    <p:extLst>
      <p:ext uri="{BB962C8B-B14F-4D97-AF65-F5344CB8AC3E}">
        <p14:creationId xmlns:p14="http://schemas.microsoft.com/office/powerpoint/2010/main" val="28346995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Durability</a:t>
            </a:r>
            <a:br>
              <a:rPr lang="en-US" dirty="0"/>
            </a:br>
            <a:endParaRPr lang="en-US" dirty="0"/>
          </a:p>
        </p:txBody>
      </p:sp>
      <p:sp>
        <p:nvSpPr>
          <p:cNvPr id="3" name="Content Placeholder 2"/>
          <p:cNvSpPr>
            <a:spLocks noGrp="1"/>
          </p:cNvSpPr>
          <p:nvPr>
            <p:ph idx="1"/>
          </p:nvPr>
        </p:nvSpPr>
        <p:spPr/>
        <p:txBody>
          <a:bodyPr/>
          <a:lstStyle/>
          <a:p>
            <a:r>
              <a:rPr lang="en-US" dirty="0"/>
              <a:t>Durability is a property that enforces completed transactions, guaranteeing that once each one of them has been committed, it will remain in the system even in case of subsequent failures.</a:t>
            </a:r>
          </a:p>
          <a:p>
            <a:r>
              <a:rPr lang="en-US" dirty="0"/>
              <a:t>If a transaction is successful, all changes generated by it are stored permanently.</a:t>
            </a:r>
          </a:p>
          <a:p>
            <a:r>
              <a:rPr lang="en-US" dirty="0"/>
              <a:t>In the above example, user B may withdraw $100 only after user A’s transaction is </a:t>
            </a:r>
          </a:p>
          <a:p>
            <a:endParaRPr lang="en-US" dirty="0"/>
          </a:p>
        </p:txBody>
      </p:sp>
    </p:spTree>
    <p:extLst>
      <p:ext uri="{BB962C8B-B14F-4D97-AF65-F5344CB8AC3E}">
        <p14:creationId xmlns:p14="http://schemas.microsoft.com/office/powerpoint/2010/main" val="14216537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Enactment </a:t>
            </a:r>
          </a:p>
        </p:txBody>
      </p:sp>
      <p:sp>
        <p:nvSpPr>
          <p:cNvPr id="3" name="Content Placeholder 2"/>
          <p:cNvSpPr>
            <a:spLocks noGrp="1"/>
          </p:cNvSpPr>
          <p:nvPr>
            <p:ph idx="1"/>
          </p:nvPr>
        </p:nvSpPr>
        <p:spPr/>
        <p:txBody>
          <a:bodyPr/>
          <a:lstStyle/>
          <a:p>
            <a:r>
              <a:rPr lang="en-US" dirty="0"/>
              <a:t>During business process enactment, valuable execution data is gathered, typically in some form of log file. These log files consist of ordered sets of log entries, indicating events that have occurred during business processes. Start of activity and end of activity is typical information stored in execution logs.</a:t>
            </a:r>
          </a:p>
        </p:txBody>
      </p:sp>
    </p:spTree>
    <p:extLst>
      <p:ext uri="{BB962C8B-B14F-4D97-AF65-F5344CB8AC3E}">
        <p14:creationId xmlns:p14="http://schemas.microsoft.com/office/powerpoint/2010/main" val="13676548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a:t>
            </a:r>
          </a:p>
        </p:txBody>
      </p:sp>
      <p:sp>
        <p:nvSpPr>
          <p:cNvPr id="3" name="Content Placeholder 2"/>
          <p:cNvSpPr>
            <a:spLocks noGrp="1"/>
          </p:cNvSpPr>
          <p:nvPr>
            <p:ph idx="1"/>
          </p:nvPr>
        </p:nvSpPr>
        <p:spPr/>
        <p:txBody>
          <a:bodyPr/>
          <a:lstStyle/>
          <a:p>
            <a:r>
              <a:rPr lang="en-US" dirty="0"/>
              <a:t>. Execution logs are evaluated using business activity monitoring and process mining techniques. These techniques aim at identifying the quality of business process models and the adequacy of the execution environment.</a:t>
            </a:r>
          </a:p>
        </p:txBody>
      </p:sp>
    </p:spTree>
    <p:extLst>
      <p:ext uri="{BB962C8B-B14F-4D97-AF65-F5344CB8AC3E}">
        <p14:creationId xmlns:p14="http://schemas.microsoft.com/office/powerpoint/2010/main" val="3547829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 </a:t>
            </a: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Business process management</a:t>
            </a:r>
          </a:p>
          <a:p>
            <a:r>
              <a:rPr lang="en-US" sz="2400" dirty="0">
                <a:latin typeface="Times New Roman" panose="02020603050405020304" pitchFamily="18" charset="0"/>
                <a:cs typeface="Times New Roman" panose="02020603050405020304" pitchFamily="18" charset="0"/>
              </a:rPr>
              <a:t>Manufacturing and services processes</a:t>
            </a:r>
          </a:p>
          <a:p>
            <a:r>
              <a:rPr lang="en-US" sz="2400" dirty="0">
                <a:latin typeface="Times New Roman" panose="02020603050405020304" pitchFamily="18" charset="0"/>
                <a:cs typeface="Times New Roman" panose="02020603050405020304" pitchFamily="18" charset="0"/>
              </a:rPr>
              <a:t>Lean processes Improvement workshop techniques</a:t>
            </a:r>
          </a:p>
          <a:p>
            <a:r>
              <a:rPr lang="en-US" sz="2400" dirty="0">
                <a:latin typeface="Times New Roman" panose="02020603050405020304" pitchFamily="18" charset="0"/>
                <a:cs typeface="Times New Roman" panose="02020603050405020304" pitchFamily="18" charset="0"/>
              </a:rPr>
              <a:t>Modelling and charting tools</a:t>
            </a:r>
          </a:p>
          <a:p>
            <a:r>
              <a:rPr lang="en-US" sz="2400" dirty="0">
                <a:latin typeface="Times New Roman" panose="02020603050405020304" pitchFamily="18" charset="0"/>
                <a:cs typeface="Times New Roman" panose="02020603050405020304" pitchFamily="18" charset="0"/>
              </a:rPr>
              <a:t>Business process outsourcing</a:t>
            </a:r>
          </a:p>
          <a:p>
            <a:r>
              <a:rPr lang="en-US" sz="2400" dirty="0">
                <a:latin typeface="Times New Roman" panose="02020603050405020304" pitchFamily="18" charset="0"/>
                <a:cs typeface="Times New Roman" panose="02020603050405020304" pitchFamily="18" charset="0"/>
              </a:rPr>
              <a:t>Re-engineering and improvement cases </a:t>
            </a:r>
          </a:p>
        </p:txBody>
      </p:sp>
    </p:spTree>
    <p:extLst>
      <p:ext uri="{BB962C8B-B14F-4D97-AF65-F5344CB8AC3E}">
        <p14:creationId xmlns:p14="http://schemas.microsoft.com/office/powerpoint/2010/main" val="812178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Tentative Course Description </a:t>
            </a:r>
          </a:p>
        </p:txBody>
      </p:sp>
      <p:pic>
        <p:nvPicPr>
          <p:cNvPr id="4" name="Picture 3"/>
          <p:cNvPicPr>
            <a:picLocks noChangeAspect="1"/>
          </p:cNvPicPr>
          <p:nvPr/>
        </p:nvPicPr>
        <p:blipFill>
          <a:blip r:embed="rId2"/>
          <a:stretch>
            <a:fillRect/>
          </a:stretch>
        </p:blipFill>
        <p:spPr>
          <a:xfrm>
            <a:off x="3294062" y="1536170"/>
            <a:ext cx="6619875" cy="3819525"/>
          </a:xfrm>
          <a:prstGeom prst="rect">
            <a:avLst/>
          </a:prstGeom>
        </p:spPr>
      </p:pic>
    </p:spTree>
    <p:extLst>
      <p:ext uri="{BB962C8B-B14F-4D97-AF65-F5344CB8AC3E}">
        <p14:creationId xmlns:p14="http://schemas.microsoft.com/office/powerpoint/2010/main" val="2425960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Tentative Course Description </a:t>
            </a:r>
          </a:p>
        </p:txBody>
      </p:sp>
      <p:pic>
        <p:nvPicPr>
          <p:cNvPr id="3" name="Picture 2"/>
          <p:cNvPicPr>
            <a:picLocks noChangeAspect="1"/>
          </p:cNvPicPr>
          <p:nvPr/>
        </p:nvPicPr>
        <p:blipFill>
          <a:blip r:embed="rId2"/>
          <a:stretch>
            <a:fillRect/>
          </a:stretch>
        </p:blipFill>
        <p:spPr>
          <a:xfrm>
            <a:off x="2809875" y="1819275"/>
            <a:ext cx="6572250" cy="3219450"/>
          </a:xfrm>
          <a:prstGeom prst="rect">
            <a:avLst/>
          </a:prstGeom>
        </p:spPr>
      </p:pic>
    </p:spTree>
    <p:extLst>
      <p:ext uri="{BB962C8B-B14F-4D97-AF65-F5344CB8AC3E}">
        <p14:creationId xmlns:p14="http://schemas.microsoft.com/office/powerpoint/2010/main" val="1510247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Tentative Course Description </a:t>
            </a:r>
          </a:p>
        </p:txBody>
      </p:sp>
      <p:pic>
        <p:nvPicPr>
          <p:cNvPr id="3" name="Picture 2"/>
          <p:cNvPicPr>
            <a:picLocks noChangeAspect="1"/>
          </p:cNvPicPr>
          <p:nvPr/>
        </p:nvPicPr>
        <p:blipFill>
          <a:blip r:embed="rId2"/>
          <a:stretch>
            <a:fillRect/>
          </a:stretch>
        </p:blipFill>
        <p:spPr>
          <a:xfrm>
            <a:off x="2753784" y="1802341"/>
            <a:ext cx="6667500" cy="476250"/>
          </a:xfrm>
          <a:prstGeom prst="rect">
            <a:avLst/>
          </a:prstGeom>
        </p:spPr>
      </p:pic>
      <p:pic>
        <p:nvPicPr>
          <p:cNvPr id="5" name="Picture 4"/>
          <p:cNvPicPr>
            <a:picLocks noChangeAspect="1"/>
          </p:cNvPicPr>
          <p:nvPr/>
        </p:nvPicPr>
        <p:blipFill>
          <a:blip r:embed="rId3"/>
          <a:stretch>
            <a:fillRect/>
          </a:stretch>
        </p:blipFill>
        <p:spPr>
          <a:xfrm>
            <a:off x="2829983" y="2278591"/>
            <a:ext cx="6667500" cy="3419475"/>
          </a:xfrm>
          <a:prstGeom prst="rect">
            <a:avLst/>
          </a:prstGeom>
        </p:spPr>
      </p:pic>
    </p:spTree>
    <p:extLst>
      <p:ext uri="{BB962C8B-B14F-4D97-AF65-F5344CB8AC3E}">
        <p14:creationId xmlns:p14="http://schemas.microsoft.com/office/powerpoint/2010/main" val="1194597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Business Process?</a:t>
            </a:r>
          </a:p>
        </p:txBody>
      </p:sp>
      <p:sp>
        <p:nvSpPr>
          <p:cNvPr id="3" name="Content Placeholder 2"/>
          <p:cNvSpPr>
            <a:spLocks noGrp="1"/>
          </p:cNvSpPr>
          <p:nvPr>
            <p:ph idx="1"/>
          </p:nvPr>
        </p:nvSpPr>
        <p:spPr>
          <a:xfrm>
            <a:off x="2424455" y="1905000"/>
            <a:ext cx="8915400" cy="3777622"/>
          </a:xfrm>
        </p:spPr>
        <p:txBody>
          <a:bodyPr/>
          <a:lstStyle/>
          <a:p>
            <a:r>
              <a:rPr lang="en-US" dirty="0"/>
              <a:t>A business process is defined as a series of tasks, or a set of activities performed by a group of stakeholders to achieve an organizational goal</a:t>
            </a:r>
          </a:p>
          <a:p>
            <a:r>
              <a:rPr lang="en-US" dirty="0"/>
              <a:t>The processes are performed by people or systems in a structured manner to attain a pre-defined objective. </a:t>
            </a:r>
          </a:p>
          <a:p>
            <a:r>
              <a:rPr lang="en-US" dirty="0"/>
              <a:t>A company can reach its business goals in an efficient and effective manner only if people and other enterprise resources, such as information systems, work together well. </a:t>
            </a:r>
          </a:p>
          <a:p>
            <a:r>
              <a:rPr lang="en-US" dirty="0"/>
              <a:t> It is the fundamental building block for several related ideas such as business process management, process automation, etc.</a:t>
            </a:r>
          </a:p>
          <a:p>
            <a:r>
              <a:rPr lang="en-US" dirty="0"/>
              <a:t>it’s essential to understand why they are so important to your business.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3192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Short</a:t>
            </a:r>
          </a:p>
        </p:txBody>
      </p:sp>
      <p:sp>
        <p:nvSpPr>
          <p:cNvPr id="3" name="Content Placeholder 2"/>
          <p:cNvSpPr>
            <a:spLocks noGrp="1"/>
          </p:cNvSpPr>
          <p:nvPr>
            <p:ph idx="1"/>
          </p:nvPr>
        </p:nvSpPr>
        <p:spPr/>
        <p:txBody>
          <a:bodyPr/>
          <a:lstStyle/>
          <a:p>
            <a:r>
              <a:rPr lang="en-US" dirty="0"/>
              <a:t>Business Process is a set of tasks that directly or indirectly help your business provide the products/services to the customer. </a:t>
            </a:r>
          </a:p>
          <a:p>
            <a:r>
              <a:rPr lang="en-US" dirty="0"/>
              <a:t>Processes are the core of any business. </a:t>
            </a:r>
          </a:p>
          <a:p>
            <a:r>
              <a:rPr lang="en-US" dirty="0"/>
              <a:t>Everyday productivity of employees and long-term growth of the business is determined by how well you have managed your business processes.</a:t>
            </a:r>
          </a:p>
        </p:txBody>
      </p:sp>
    </p:spTree>
    <p:extLst>
      <p:ext uri="{BB962C8B-B14F-4D97-AF65-F5344CB8AC3E}">
        <p14:creationId xmlns:p14="http://schemas.microsoft.com/office/powerpoint/2010/main" val="407301974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13207</TotalTime>
  <Words>2338</Words>
  <Application>Microsoft Office PowerPoint</Application>
  <PresentationFormat>Widescreen</PresentationFormat>
  <Paragraphs>158</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Century Gothic</vt:lpstr>
      <vt:lpstr>Roboto</vt:lpstr>
      <vt:lpstr>Times New Roman</vt:lpstr>
      <vt:lpstr>Wingdings 3</vt:lpstr>
      <vt:lpstr>Wisp</vt:lpstr>
      <vt:lpstr>Business Process Engineering </vt:lpstr>
      <vt:lpstr>GCR Code</vt:lpstr>
      <vt:lpstr>PowerPoint Presentation</vt:lpstr>
      <vt:lpstr>Course Outline </vt:lpstr>
      <vt:lpstr>Tentative Course Description </vt:lpstr>
      <vt:lpstr>Tentative Course Description </vt:lpstr>
      <vt:lpstr>Tentative Course Description </vt:lpstr>
      <vt:lpstr>What is Business Process?</vt:lpstr>
      <vt:lpstr>To Short</vt:lpstr>
      <vt:lpstr>Why are business processes important? </vt:lpstr>
      <vt:lpstr>Example</vt:lpstr>
      <vt:lpstr>Examples of Business Process </vt:lpstr>
      <vt:lpstr>Examples of Business Process </vt:lpstr>
      <vt:lpstr>Types of Business Process</vt:lpstr>
      <vt:lpstr>Management processes</vt:lpstr>
      <vt:lpstr>Operational Processes </vt:lpstr>
      <vt:lpstr>Supporting Process </vt:lpstr>
      <vt:lpstr>Business process Engineering</vt:lpstr>
      <vt:lpstr>Business process Engineering</vt:lpstr>
      <vt:lpstr>Business Process Engineering Approaches</vt:lpstr>
      <vt:lpstr>What Makes Business Process Engineering a Success? </vt:lpstr>
      <vt:lpstr>Business Process Engineering includes: </vt:lpstr>
      <vt:lpstr>Business process Management </vt:lpstr>
      <vt:lpstr>Business process Management </vt:lpstr>
      <vt:lpstr>What is the Purpose of Business Process Management?</vt:lpstr>
      <vt:lpstr>Business process lifecycle </vt:lpstr>
      <vt:lpstr>Design and Analysis</vt:lpstr>
      <vt:lpstr>Configuration</vt:lpstr>
      <vt:lpstr>Atomicity </vt:lpstr>
      <vt:lpstr>Consistency</vt:lpstr>
      <vt:lpstr>Isolation </vt:lpstr>
      <vt:lpstr>Durability </vt:lpstr>
      <vt:lpstr>Enactment </vt:lpstr>
      <vt:lpstr>Evaluation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Process Engineering</dc:title>
  <dc:creator>Administrator</dc:creator>
  <cp:lastModifiedBy>Dr. Abdul Aziz</cp:lastModifiedBy>
  <cp:revision>38</cp:revision>
  <dcterms:created xsi:type="dcterms:W3CDTF">2023-01-16T07:23:56Z</dcterms:created>
  <dcterms:modified xsi:type="dcterms:W3CDTF">2024-01-25T08:05:49Z</dcterms:modified>
</cp:coreProperties>
</file>