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324" r:id="rId3"/>
    <p:sldId id="327" r:id="rId4"/>
    <p:sldId id="283" r:id="rId5"/>
    <p:sldId id="284" r:id="rId6"/>
    <p:sldId id="285" r:id="rId7"/>
    <p:sldId id="286" r:id="rId8"/>
    <p:sldId id="310" r:id="rId9"/>
    <p:sldId id="311" r:id="rId10"/>
    <p:sldId id="325" r:id="rId11"/>
    <p:sldId id="326" r:id="rId12"/>
    <p:sldId id="328" r:id="rId13"/>
    <p:sldId id="329" r:id="rId14"/>
    <p:sldId id="330" r:id="rId15"/>
    <p:sldId id="331" r:id="rId16"/>
    <p:sldId id="332" r:id="rId17"/>
    <p:sldId id="333" r:id="rId18"/>
    <p:sldId id="334" r:id="rId19"/>
    <p:sldId id="335" r:id="rId20"/>
    <p:sldId id="336" r:id="rId21"/>
    <p:sldId id="337" r:id="rId22"/>
    <p:sldId id="338" r:id="rId23"/>
    <p:sldId id="339" r:id="rId24"/>
    <p:sldId id="340" r:id="rId25"/>
    <p:sldId id="341" r:id="rId26"/>
    <p:sldId id="342" r:id="rId27"/>
    <p:sldId id="343" r:id="rId28"/>
    <p:sldId id="34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9" d="100"/>
          <a:sy n="99" d="100"/>
        </p:scale>
        <p:origin x="34"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048641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417507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69125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9947713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82007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3707496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5178755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87618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884651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A20078-376C-4EC9-9B35-3283D4F330F1}" type="datetimeFigureOut">
              <a:rPr lang="en-US" smtClean="0"/>
              <a:t>1/31/2024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85441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A20078-376C-4EC9-9B35-3283D4F330F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1400285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A20078-376C-4EC9-9B35-3283D4F330F1}" type="datetimeFigureOut">
              <a:rPr lang="en-US" smtClean="0"/>
              <a:t>1/31/2024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203507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A20078-376C-4EC9-9B35-3283D4F330F1}" type="datetimeFigureOut">
              <a:rPr lang="en-US" smtClean="0"/>
              <a:t>1/31/2024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211213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20078-376C-4EC9-9B35-3283D4F330F1}" type="datetimeFigureOut">
              <a:rPr lang="en-US" smtClean="0"/>
              <a:t>1/31/2024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340910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0613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A20078-376C-4EC9-9B35-3283D4F330F1}" type="datetimeFigureOut">
              <a:rPr lang="en-US" smtClean="0"/>
              <a:t>1/31/2024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t>‹#›</a:t>
            </a:fld>
            <a:endParaRPr lang="en-US"/>
          </a:p>
        </p:txBody>
      </p:sp>
    </p:spTree>
    <p:extLst>
      <p:ext uri="{BB962C8B-B14F-4D97-AF65-F5344CB8AC3E}">
        <p14:creationId xmlns:p14="http://schemas.microsoft.com/office/powerpoint/2010/main" val="2987669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A20078-376C-4EC9-9B35-3283D4F330F1}" type="datetimeFigureOut">
              <a:rPr lang="en-US" smtClean="0"/>
              <a:t>1/31/2024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F889C2-980D-49CA-AB7C-1E654BA5E52F}" type="slidenum">
              <a:rPr lang="en-US" smtClean="0"/>
              <a:t>‹#›</a:t>
            </a:fld>
            <a:endParaRPr lang="en-US"/>
          </a:p>
        </p:txBody>
      </p:sp>
    </p:spTree>
    <p:extLst>
      <p:ext uri="{BB962C8B-B14F-4D97-AF65-F5344CB8AC3E}">
        <p14:creationId xmlns:p14="http://schemas.microsoft.com/office/powerpoint/2010/main" val="1151386301"/>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Business Process Engineering </a:t>
            </a:r>
          </a:p>
        </p:txBody>
      </p:sp>
      <p:sp>
        <p:nvSpPr>
          <p:cNvPr id="3" name="Subtitle 2"/>
          <p:cNvSpPr>
            <a:spLocks noGrp="1"/>
          </p:cNvSpPr>
          <p:nvPr>
            <p:ph type="subTitle" idx="1"/>
          </p:nvPr>
        </p:nvSpPr>
        <p:spPr>
          <a:xfrm>
            <a:off x="2589213" y="4777379"/>
            <a:ext cx="8915399" cy="1946694"/>
          </a:xfrm>
        </p:spPr>
        <p:txBody>
          <a:bodyPr>
            <a:normAutofit/>
          </a:bodyPr>
          <a:lstStyle/>
          <a:p>
            <a:pPr algn="ctr"/>
            <a:r>
              <a:rPr lang="en-US" dirty="0"/>
              <a:t>Week 02</a:t>
            </a:r>
          </a:p>
          <a:p>
            <a:endParaRPr lang="en-US" dirty="0"/>
          </a:p>
        </p:txBody>
      </p:sp>
    </p:spTree>
    <p:extLst>
      <p:ext uri="{BB962C8B-B14F-4D97-AF65-F5344CB8AC3E}">
        <p14:creationId xmlns:p14="http://schemas.microsoft.com/office/powerpoint/2010/main" val="598754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Levels of business processes: from business strategy to implemented business processes</a:t>
            </a:r>
          </a:p>
        </p:txBody>
      </p:sp>
      <p:pic>
        <p:nvPicPr>
          <p:cNvPr id="4" name="Content Placeholder 3"/>
          <p:cNvPicPr>
            <a:picLocks noGrp="1" noChangeAspect="1"/>
          </p:cNvPicPr>
          <p:nvPr>
            <p:ph idx="1"/>
          </p:nvPr>
        </p:nvPicPr>
        <p:blipFill>
          <a:blip r:embed="rId2"/>
          <a:stretch>
            <a:fillRect/>
          </a:stretch>
        </p:blipFill>
        <p:spPr>
          <a:xfrm>
            <a:off x="9177867" y="1638776"/>
            <a:ext cx="1822096" cy="5219224"/>
          </a:xfrm>
          <a:prstGeom prst="rect">
            <a:avLst/>
          </a:prstGeom>
        </p:spPr>
      </p:pic>
      <p:sp>
        <p:nvSpPr>
          <p:cNvPr id="5" name="Rectangle 4"/>
          <p:cNvSpPr/>
          <p:nvPr/>
        </p:nvSpPr>
        <p:spPr>
          <a:xfrm>
            <a:off x="2726267" y="1841269"/>
            <a:ext cx="6096000" cy="923330"/>
          </a:xfrm>
          <a:prstGeom prst="rect">
            <a:avLst/>
          </a:prstGeom>
        </p:spPr>
        <p:txBody>
          <a:bodyPr>
            <a:spAutoFit/>
          </a:bodyPr>
          <a:lstStyle/>
          <a:p>
            <a:r>
              <a:rPr lang="en-US" dirty="0"/>
              <a:t>At the highest level, the strategy of the company is specified, which describes its long-term concepts to develop</a:t>
            </a:r>
          </a:p>
        </p:txBody>
      </p:sp>
      <p:sp>
        <p:nvSpPr>
          <p:cNvPr id="6" name="Rectangle 5"/>
          <p:cNvSpPr/>
          <p:nvPr/>
        </p:nvSpPr>
        <p:spPr>
          <a:xfrm>
            <a:off x="2726267" y="2798234"/>
            <a:ext cx="6096000" cy="923330"/>
          </a:xfrm>
          <a:prstGeom prst="rect">
            <a:avLst/>
          </a:prstGeom>
        </p:spPr>
        <p:txBody>
          <a:bodyPr>
            <a:spAutoFit/>
          </a:bodyPr>
          <a:lstStyle/>
          <a:p>
            <a:r>
              <a:rPr lang="en-US" dirty="0"/>
              <a:t>These goals can be organized, so that each goal can be divided into a set of sub-goals. Reducing the cost for supplied materials is a sample goal</a:t>
            </a:r>
          </a:p>
        </p:txBody>
      </p:sp>
      <p:sp>
        <p:nvSpPr>
          <p:cNvPr id="7" name="Rectangle 6"/>
          <p:cNvSpPr/>
          <p:nvPr/>
        </p:nvSpPr>
        <p:spPr>
          <a:xfrm>
            <a:off x="2726267" y="3925222"/>
            <a:ext cx="6096000" cy="1200329"/>
          </a:xfrm>
          <a:prstGeom prst="rect">
            <a:avLst/>
          </a:prstGeom>
        </p:spPr>
        <p:txBody>
          <a:bodyPr>
            <a:spAutoFit/>
          </a:bodyPr>
          <a:lstStyle/>
          <a:p>
            <a:r>
              <a:rPr lang="en-US" dirty="0"/>
              <a:t>These business processes act as supplier or consumer processes the activities and their relationships are specified</a:t>
            </a:r>
          </a:p>
          <a:p>
            <a:endParaRPr lang="en-US" dirty="0"/>
          </a:p>
        </p:txBody>
      </p:sp>
      <p:sp>
        <p:nvSpPr>
          <p:cNvPr id="9" name="Rectangle 8"/>
          <p:cNvSpPr/>
          <p:nvPr/>
        </p:nvSpPr>
        <p:spPr>
          <a:xfrm>
            <a:off x="2726267" y="5125551"/>
            <a:ext cx="6096000" cy="1200329"/>
          </a:xfrm>
          <a:prstGeom prst="rect">
            <a:avLst/>
          </a:prstGeom>
        </p:spPr>
        <p:txBody>
          <a:bodyPr>
            <a:spAutoFit/>
          </a:bodyPr>
          <a:lstStyle/>
          <a:p>
            <a:r>
              <a:rPr lang="en-US" dirty="0"/>
              <a:t>Implemented business processes contain information on the execution of the process activities and the technical and organizational environment in which they will be executed.</a:t>
            </a:r>
          </a:p>
        </p:txBody>
      </p:sp>
    </p:spTree>
    <p:extLst>
      <p:ext uri="{BB962C8B-B14F-4D97-AF65-F5344CB8AC3E}">
        <p14:creationId xmlns:p14="http://schemas.microsoft.com/office/powerpoint/2010/main" val="2976285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Intraorganizational Processes versus Process Choreographies</a:t>
            </a:r>
          </a:p>
        </p:txBody>
      </p:sp>
      <p:sp>
        <p:nvSpPr>
          <p:cNvPr id="3" name="Content Placeholder 2"/>
          <p:cNvSpPr>
            <a:spLocks noGrp="1"/>
          </p:cNvSpPr>
          <p:nvPr>
            <p:ph idx="1"/>
          </p:nvPr>
        </p:nvSpPr>
        <p:spPr/>
        <p:txBody>
          <a:bodyPr/>
          <a:lstStyle/>
          <a:p>
            <a:r>
              <a:rPr lang="en-US" dirty="0"/>
              <a:t>Single organization. If there is no interaction with business processes performed by other parties, then the business process is called intraorganizational.</a:t>
            </a:r>
          </a:p>
          <a:p>
            <a:r>
              <a:rPr lang="en-US" dirty="0"/>
              <a:t>Interact with business processes in other organizations, forming process choreographies.</a:t>
            </a:r>
          </a:p>
        </p:txBody>
      </p:sp>
    </p:spTree>
    <p:extLst>
      <p:ext uri="{BB962C8B-B14F-4D97-AF65-F5344CB8AC3E}">
        <p14:creationId xmlns:p14="http://schemas.microsoft.com/office/powerpoint/2010/main" val="2985644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7DDFB-50C9-F14F-A05C-836C743095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8D15AE-DBCA-709A-936B-DAC9AB99D99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E884D26-4F3A-7B4D-D00E-EEEA1987A23A}"/>
              </a:ext>
            </a:extLst>
          </p:cNvPr>
          <p:cNvPicPr>
            <a:picLocks noChangeAspect="1"/>
          </p:cNvPicPr>
          <p:nvPr/>
        </p:nvPicPr>
        <p:blipFill>
          <a:blip r:embed="rId2"/>
          <a:stretch>
            <a:fillRect/>
          </a:stretch>
        </p:blipFill>
        <p:spPr>
          <a:xfrm>
            <a:off x="2519139" y="1264555"/>
            <a:ext cx="9055546" cy="4927865"/>
          </a:xfrm>
          <a:prstGeom prst="rect">
            <a:avLst/>
          </a:prstGeom>
        </p:spPr>
      </p:pic>
    </p:spTree>
    <p:extLst>
      <p:ext uri="{BB962C8B-B14F-4D97-AF65-F5344CB8AC3E}">
        <p14:creationId xmlns:p14="http://schemas.microsoft.com/office/powerpoint/2010/main" val="191368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A31EA-F00A-D9D4-4DD5-DA3D71378A50}"/>
              </a:ext>
            </a:extLst>
          </p:cNvPr>
          <p:cNvSpPr>
            <a:spLocks noGrp="1"/>
          </p:cNvSpPr>
          <p:nvPr>
            <p:ph type="title"/>
          </p:nvPr>
        </p:nvSpPr>
        <p:spPr/>
        <p:txBody>
          <a:bodyPr/>
          <a:lstStyle/>
          <a:p>
            <a:r>
              <a:rPr lang="en-US" dirty="0"/>
              <a:t>ERP</a:t>
            </a:r>
          </a:p>
        </p:txBody>
      </p:sp>
      <p:sp>
        <p:nvSpPr>
          <p:cNvPr id="3" name="Content Placeholder 2">
            <a:extLst>
              <a:ext uri="{FF2B5EF4-FFF2-40B4-BE49-F238E27FC236}">
                <a16:creationId xmlns:a16="http://schemas.microsoft.com/office/drawing/2014/main" id="{C2B35E0B-B220-5DE8-7633-BA628FADF6A2}"/>
              </a:ext>
            </a:extLst>
          </p:cNvPr>
          <p:cNvSpPr>
            <a:spLocks noGrp="1"/>
          </p:cNvSpPr>
          <p:nvPr>
            <p:ph idx="1"/>
          </p:nvPr>
        </p:nvSpPr>
        <p:spPr>
          <a:xfrm>
            <a:off x="2592924" y="1505527"/>
            <a:ext cx="8911688" cy="4405695"/>
          </a:xfrm>
        </p:spPr>
        <p:txBody>
          <a:bodyPr>
            <a:normAutofit/>
          </a:bodyPr>
          <a:lstStyle/>
          <a:p>
            <a:r>
              <a:rPr lang="en-US" sz="2400" dirty="0"/>
              <a:t>Enterprise Resource Planning (ERP) software systems are used by companies to oversee, customize and automate time-consuming daily activities. </a:t>
            </a:r>
          </a:p>
          <a:p>
            <a:r>
              <a:rPr lang="en-US" sz="2400" dirty="0"/>
              <a:t>In many ERP systems, these common functional areas are grouped into ERP modules, including but not limited to:</a:t>
            </a:r>
          </a:p>
          <a:p>
            <a:pPr marL="0" indent="0">
              <a:buNone/>
            </a:pPr>
            <a:r>
              <a:rPr lang="en-US" sz="2000" dirty="0"/>
              <a:t>◦</a:t>
            </a:r>
          </a:p>
        </p:txBody>
      </p:sp>
      <p:sp>
        <p:nvSpPr>
          <p:cNvPr id="5" name="TextBox 4">
            <a:extLst>
              <a:ext uri="{FF2B5EF4-FFF2-40B4-BE49-F238E27FC236}">
                <a16:creationId xmlns:a16="http://schemas.microsoft.com/office/drawing/2014/main" id="{1D59CFEF-13D0-92D0-5A78-74DDFD500751}"/>
              </a:ext>
            </a:extLst>
          </p:cNvPr>
          <p:cNvSpPr txBox="1"/>
          <p:nvPr/>
        </p:nvSpPr>
        <p:spPr>
          <a:xfrm>
            <a:off x="4821382" y="3602385"/>
            <a:ext cx="6096000" cy="2862322"/>
          </a:xfrm>
          <a:prstGeom prst="rect">
            <a:avLst/>
          </a:prstGeom>
          <a:noFill/>
        </p:spPr>
        <p:txBody>
          <a:bodyPr wrap="square">
            <a:spAutoFit/>
          </a:bodyPr>
          <a:lstStyle/>
          <a:p>
            <a:pPr marL="0" indent="0">
              <a:buNone/>
            </a:pPr>
            <a:r>
              <a:rPr lang="en-US" sz="2000" dirty="0">
                <a:solidFill>
                  <a:srgbClr val="FF0000"/>
                </a:solidFill>
                <a:highlight>
                  <a:srgbClr val="FFFF00"/>
                </a:highlight>
              </a:rPr>
              <a:t>◦ Financial Accounting</a:t>
            </a:r>
          </a:p>
          <a:p>
            <a:pPr marL="0" indent="0">
              <a:buNone/>
            </a:pPr>
            <a:r>
              <a:rPr lang="en-US" sz="2000" dirty="0">
                <a:solidFill>
                  <a:srgbClr val="FF0000"/>
                </a:solidFill>
                <a:highlight>
                  <a:srgbClr val="FFFF00"/>
                </a:highlight>
              </a:rPr>
              <a:t>◦ Management Accounting</a:t>
            </a:r>
          </a:p>
          <a:p>
            <a:pPr marL="0" indent="0">
              <a:buNone/>
            </a:pPr>
            <a:r>
              <a:rPr lang="en-US" sz="2000" dirty="0">
                <a:solidFill>
                  <a:srgbClr val="FF0000"/>
                </a:solidFill>
                <a:highlight>
                  <a:srgbClr val="FFFF00"/>
                </a:highlight>
              </a:rPr>
              <a:t>◦ Human Resources</a:t>
            </a:r>
          </a:p>
          <a:p>
            <a:pPr marL="0" indent="0">
              <a:buNone/>
            </a:pPr>
            <a:r>
              <a:rPr lang="en-US" sz="2000" dirty="0">
                <a:solidFill>
                  <a:srgbClr val="FF0000"/>
                </a:solidFill>
                <a:highlight>
                  <a:srgbClr val="FFFF00"/>
                </a:highlight>
              </a:rPr>
              <a:t>◦ Manufacturing</a:t>
            </a:r>
          </a:p>
          <a:p>
            <a:pPr marL="0" indent="0">
              <a:buNone/>
            </a:pPr>
            <a:r>
              <a:rPr lang="en-US" sz="2000" dirty="0">
                <a:solidFill>
                  <a:srgbClr val="FF0000"/>
                </a:solidFill>
                <a:highlight>
                  <a:srgbClr val="FFFF00"/>
                </a:highlight>
              </a:rPr>
              <a:t>◦ Order Processing</a:t>
            </a:r>
          </a:p>
          <a:p>
            <a:pPr marL="0" indent="0">
              <a:buNone/>
            </a:pPr>
            <a:r>
              <a:rPr lang="en-US" sz="2000" dirty="0">
                <a:solidFill>
                  <a:srgbClr val="FF0000"/>
                </a:solidFill>
                <a:highlight>
                  <a:srgbClr val="FFFF00"/>
                </a:highlight>
              </a:rPr>
              <a:t>◦ Supply Chain Management</a:t>
            </a:r>
          </a:p>
          <a:p>
            <a:pPr marL="0" indent="0">
              <a:buNone/>
            </a:pPr>
            <a:r>
              <a:rPr lang="en-US" sz="2000" dirty="0">
                <a:solidFill>
                  <a:srgbClr val="FF0000"/>
                </a:solidFill>
                <a:highlight>
                  <a:srgbClr val="FFFF00"/>
                </a:highlight>
              </a:rPr>
              <a:t>◦ Project Management</a:t>
            </a:r>
          </a:p>
          <a:p>
            <a:pPr marL="0" indent="0">
              <a:buNone/>
            </a:pPr>
            <a:r>
              <a:rPr lang="en-US" sz="2000" dirty="0">
                <a:solidFill>
                  <a:srgbClr val="FF0000"/>
                </a:solidFill>
                <a:highlight>
                  <a:srgbClr val="FFFF00"/>
                </a:highlight>
              </a:rPr>
              <a:t>◦ Customer Relationship Management (CRM)</a:t>
            </a:r>
          </a:p>
          <a:p>
            <a:pPr marL="0" indent="0">
              <a:buNone/>
            </a:pPr>
            <a:r>
              <a:rPr lang="en-US" sz="2000" dirty="0">
                <a:solidFill>
                  <a:srgbClr val="FF0000"/>
                </a:solidFill>
                <a:highlight>
                  <a:srgbClr val="FFFF00"/>
                </a:highlight>
              </a:rPr>
              <a:t>◦ Data Services</a:t>
            </a:r>
          </a:p>
        </p:txBody>
      </p:sp>
    </p:spTree>
    <p:extLst>
      <p:ext uri="{BB962C8B-B14F-4D97-AF65-F5344CB8AC3E}">
        <p14:creationId xmlns:p14="http://schemas.microsoft.com/office/powerpoint/2010/main" val="839801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C65EA-29C4-8410-4769-93AFCF3D3495}"/>
              </a:ext>
            </a:extLst>
          </p:cNvPr>
          <p:cNvSpPr>
            <a:spLocks noGrp="1"/>
          </p:cNvSpPr>
          <p:nvPr>
            <p:ph type="title"/>
          </p:nvPr>
        </p:nvSpPr>
        <p:spPr/>
        <p:txBody>
          <a:bodyPr/>
          <a:lstStyle/>
          <a:p>
            <a:r>
              <a:rPr lang="en-US" dirty="0"/>
              <a:t>Two aspects to operational management of business processes</a:t>
            </a:r>
          </a:p>
        </p:txBody>
      </p:sp>
      <p:sp>
        <p:nvSpPr>
          <p:cNvPr id="3" name="Content Placeholder 2">
            <a:extLst>
              <a:ext uri="{FF2B5EF4-FFF2-40B4-BE49-F238E27FC236}">
                <a16:creationId xmlns:a16="http://schemas.microsoft.com/office/drawing/2014/main" id="{692B010A-439E-45A4-B8CC-C65995027814}"/>
              </a:ext>
            </a:extLst>
          </p:cNvPr>
          <p:cNvSpPr>
            <a:spLocks noGrp="1"/>
          </p:cNvSpPr>
          <p:nvPr>
            <p:ph idx="1"/>
          </p:nvPr>
        </p:nvSpPr>
        <p:spPr/>
        <p:txBody>
          <a:bodyPr>
            <a:normAutofit/>
          </a:bodyPr>
          <a:lstStyle/>
          <a:p>
            <a:r>
              <a:rPr lang="en-US" sz="2000" dirty="0"/>
              <a:t>1. Management of business processes as an integral part of ‘</a:t>
            </a:r>
            <a:r>
              <a:rPr lang="en-US" sz="2000" b="1" dirty="0">
                <a:solidFill>
                  <a:srgbClr val="FF0000"/>
                </a:solidFill>
              </a:rPr>
              <a:t>management</a:t>
            </a:r>
            <a:r>
              <a:rPr lang="en-US" sz="2000" dirty="0"/>
              <a:t>’</a:t>
            </a:r>
          </a:p>
          <a:p>
            <a:endParaRPr lang="en-US" sz="2000" dirty="0"/>
          </a:p>
          <a:p>
            <a:r>
              <a:rPr lang="en-US" sz="2000" dirty="0"/>
              <a:t>2. Management of business process </a:t>
            </a:r>
            <a:r>
              <a:rPr lang="en-US" sz="2000" b="1" dirty="0">
                <a:solidFill>
                  <a:srgbClr val="FF0000"/>
                </a:solidFill>
              </a:rPr>
              <a:t>improvement</a:t>
            </a:r>
            <a:r>
              <a:rPr lang="en-US" sz="2000" dirty="0"/>
              <a:t>.</a:t>
            </a:r>
          </a:p>
        </p:txBody>
      </p:sp>
    </p:spTree>
    <p:extLst>
      <p:ext uri="{BB962C8B-B14F-4D97-AF65-F5344CB8AC3E}">
        <p14:creationId xmlns:p14="http://schemas.microsoft.com/office/powerpoint/2010/main" val="2521616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2A32A-57CD-6A0C-6191-02B1D0DAEE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9DFC31-78B9-1862-A298-AA52AD26631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474E99-C642-E5C7-5B11-8D4EE6494FF5}"/>
              </a:ext>
            </a:extLst>
          </p:cNvPr>
          <p:cNvPicPr>
            <a:picLocks noChangeAspect="1"/>
          </p:cNvPicPr>
          <p:nvPr/>
        </p:nvPicPr>
        <p:blipFill>
          <a:blip r:embed="rId2"/>
          <a:stretch>
            <a:fillRect/>
          </a:stretch>
        </p:blipFill>
        <p:spPr>
          <a:xfrm>
            <a:off x="3070224" y="257175"/>
            <a:ext cx="7953375" cy="6343650"/>
          </a:xfrm>
          <a:prstGeom prst="rect">
            <a:avLst/>
          </a:prstGeom>
        </p:spPr>
      </p:pic>
      <p:sp>
        <p:nvSpPr>
          <p:cNvPr id="7" name="TextBox 6">
            <a:extLst>
              <a:ext uri="{FF2B5EF4-FFF2-40B4-BE49-F238E27FC236}">
                <a16:creationId xmlns:a16="http://schemas.microsoft.com/office/drawing/2014/main" id="{841E438C-C547-E832-BA72-5A6B46DDBDE8}"/>
              </a:ext>
            </a:extLst>
          </p:cNvPr>
          <p:cNvSpPr txBox="1"/>
          <p:nvPr/>
        </p:nvSpPr>
        <p:spPr>
          <a:xfrm>
            <a:off x="4230256" y="3957756"/>
            <a:ext cx="5273962" cy="584775"/>
          </a:xfrm>
          <a:prstGeom prst="rect">
            <a:avLst/>
          </a:prstGeom>
          <a:noFill/>
        </p:spPr>
        <p:txBody>
          <a:bodyPr wrap="square">
            <a:spAutoFit/>
          </a:bodyPr>
          <a:lstStyle/>
          <a:p>
            <a:r>
              <a:rPr lang="en-US" sz="1600" dirty="0">
                <a:solidFill>
                  <a:srgbClr val="FF0000"/>
                </a:solidFill>
                <a:highlight>
                  <a:srgbClr val="FFFF00"/>
                </a:highlight>
              </a:rPr>
              <a:t>Operational managers should be working with clearly defined processes and related objectives.</a:t>
            </a:r>
          </a:p>
        </p:txBody>
      </p:sp>
      <p:sp>
        <p:nvSpPr>
          <p:cNvPr id="9" name="TextBox 8">
            <a:extLst>
              <a:ext uri="{FF2B5EF4-FFF2-40B4-BE49-F238E27FC236}">
                <a16:creationId xmlns:a16="http://schemas.microsoft.com/office/drawing/2014/main" id="{864DADCF-13DF-994D-1DA1-4EA7C01CC6D0}"/>
              </a:ext>
            </a:extLst>
          </p:cNvPr>
          <p:cNvSpPr txBox="1"/>
          <p:nvPr/>
        </p:nvSpPr>
        <p:spPr>
          <a:xfrm>
            <a:off x="5144220" y="2900244"/>
            <a:ext cx="3805382" cy="584775"/>
          </a:xfrm>
          <a:prstGeom prst="rect">
            <a:avLst/>
          </a:prstGeom>
          <a:noFill/>
        </p:spPr>
        <p:txBody>
          <a:bodyPr wrap="square">
            <a:spAutoFit/>
          </a:bodyPr>
          <a:lstStyle/>
          <a:p>
            <a:r>
              <a:rPr lang="en-US" sz="1600" dirty="0">
                <a:solidFill>
                  <a:srgbClr val="FF0000"/>
                </a:solidFill>
                <a:highlight>
                  <a:srgbClr val="FFFF00"/>
                </a:highlight>
              </a:rPr>
              <a:t>Tactical managers will be looking at improvements of the processes.</a:t>
            </a:r>
          </a:p>
        </p:txBody>
      </p:sp>
      <p:sp>
        <p:nvSpPr>
          <p:cNvPr id="11" name="TextBox 10">
            <a:extLst>
              <a:ext uri="{FF2B5EF4-FFF2-40B4-BE49-F238E27FC236}">
                <a16:creationId xmlns:a16="http://schemas.microsoft.com/office/drawing/2014/main" id="{43377FA0-B488-DB29-951C-932E27C675F9}"/>
              </a:ext>
            </a:extLst>
          </p:cNvPr>
          <p:cNvSpPr txBox="1"/>
          <p:nvPr/>
        </p:nvSpPr>
        <p:spPr>
          <a:xfrm>
            <a:off x="4530436" y="1957414"/>
            <a:ext cx="4673601" cy="584775"/>
          </a:xfrm>
          <a:prstGeom prst="rect">
            <a:avLst/>
          </a:prstGeom>
          <a:noFill/>
        </p:spPr>
        <p:txBody>
          <a:bodyPr wrap="square">
            <a:spAutoFit/>
          </a:bodyPr>
          <a:lstStyle/>
          <a:p>
            <a:r>
              <a:rPr lang="en-US" sz="1600" dirty="0">
                <a:solidFill>
                  <a:srgbClr val="FF0000"/>
                </a:solidFill>
                <a:highlight>
                  <a:srgbClr val="FFFF00"/>
                </a:highlight>
              </a:rPr>
              <a:t>Strategic managers will be looking at the business model and the related processes.</a:t>
            </a:r>
          </a:p>
        </p:txBody>
      </p:sp>
      <p:sp>
        <p:nvSpPr>
          <p:cNvPr id="13" name="TextBox 12">
            <a:extLst>
              <a:ext uri="{FF2B5EF4-FFF2-40B4-BE49-F238E27FC236}">
                <a16:creationId xmlns:a16="http://schemas.microsoft.com/office/drawing/2014/main" id="{25E0E6E0-06DD-2AD4-3104-3A4FADF0DA1E}"/>
              </a:ext>
            </a:extLst>
          </p:cNvPr>
          <p:cNvSpPr txBox="1"/>
          <p:nvPr/>
        </p:nvSpPr>
        <p:spPr>
          <a:xfrm>
            <a:off x="9204037" y="3014926"/>
            <a:ext cx="1865745" cy="830997"/>
          </a:xfrm>
          <a:prstGeom prst="rect">
            <a:avLst/>
          </a:prstGeom>
          <a:noFill/>
        </p:spPr>
        <p:txBody>
          <a:bodyPr wrap="square">
            <a:spAutoFit/>
          </a:bodyPr>
          <a:lstStyle/>
          <a:p>
            <a:pPr algn="ctr"/>
            <a:r>
              <a:rPr lang="en-US" sz="2400" b="1" dirty="0">
                <a:solidFill>
                  <a:srgbClr val="FF0000"/>
                </a:solidFill>
                <a:highlight>
                  <a:srgbClr val="FFFF00"/>
                </a:highlight>
              </a:rPr>
              <a:t>Line Managers</a:t>
            </a:r>
          </a:p>
        </p:txBody>
      </p:sp>
    </p:spTree>
    <p:extLst>
      <p:ext uri="{BB962C8B-B14F-4D97-AF65-F5344CB8AC3E}">
        <p14:creationId xmlns:p14="http://schemas.microsoft.com/office/powerpoint/2010/main" val="1734795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D428F-A89B-5431-6AC7-973AF8B90DF2}"/>
              </a:ext>
            </a:extLst>
          </p:cNvPr>
          <p:cNvSpPr>
            <a:spLocks noGrp="1"/>
          </p:cNvSpPr>
          <p:nvPr>
            <p:ph type="title"/>
          </p:nvPr>
        </p:nvSpPr>
        <p:spPr/>
        <p:txBody>
          <a:bodyPr/>
          <a:lstStyle/>
          <a:p>
            <a:r>
              <a:rPr lang="en-US" dirty="0"/>
              <a:t>Responsibilities</a:t>
            </a:r>
          </a:p>
        </p:txBody>
      </p:sp>
      <p:sp>
        <p:nvSpPr>
          <p:cNvPr id="3" name="Content Placeholder 2">
            <a:extLst>
              <a:ext uri="{FF2B5EF4-FFF2-40B4-BE49-F238E27FC236}">
                <a16:creationId xmlns:a16="http://schemas.microsoft.com/office/drawing/2014/main" id="{46F67E1E-147E-D6CB-8FDC-FBD1BC0DA157}"/>
              </a:ext>
            </a:extLst>
          </p:cNvPr>
          <p:cNvSpPr>
            <a:spLocks noGrp="1"/>
          </p:cNvSpPr>
          <p:nvPr>
            <p:ph idx="1"/>
          </p:nvPr>
        </p:nvSpPr>
        <p:spPr>
          <a:xfrm>
            <a:off x="2099684" y="1652654"/>
            <a:ext cx="9695152" cy="4581236"/>
          </a:xfrm>
        </p:spPr>
        <p:txBody>
          <a:bodyPr>
            <a:normAutofit/>
          </a:bodyPr>
          <a:lstStyle/>
          <a:p>
            <a:pPr marL="0" indent="0">
              <a:buNone/>
            </a:pPr>
            <a:r>
              <a:rPr lang="en-US" dirty="0"/>
              <a:t>1. specifying objectives (goals) and measures that relate to the objectives and targets to be achieved </a:t>
            </a:r>
          </a:p>
          <a:p>
            <a:pPr marL="0" indent="0">
              <a:buNone/>
            </a:pPr>
            <a:r>
              <a:rPr lang="en-US" dirty="0"/>
              <a:t>	– these targets should be broken down into daily or weekly measures to enable 	continuous monitoring and management </a:t>
            </a:r>
          </a:p>
          <a:p>
            <a:pPr marL="0" indent="0">
              <a:buNone/>
            </a:pPr>
            <a:r>
              <a:rPr lang="en-US" dirty="0"/>
              <a:t>2. communicating the objectives, measures and targets to the people executing the processes and, if necessary, providing rewards and incentives </a:t>
            </a:r>
          </a:p>
          <a:p>
            <a:pPr marL="0" indent="0">
              <a:buNone/>
            </a:pPr>
            <a:r>
              <a:rPr lang="en-US" dirty="0"/>
              <a:t>3. monitoring and managing progress of the targets, and verifying whether the objectives and measures are still accurate and relevant </a:t>
            </a:r>
          </a:p>
          <a:p>
            <a:pPr marL="0" indent="0">
              <a:buNone/>
            </a:pPr>
            <a:r>
              <a:rPr lang="en-US" dirty="0"/>
              <a:t>4. motivating staff to exceed objectives and deal with process disturbances</a:t>
            </a:r>
          </a:p>
          <a:p>
            <a:pPr marL="0" indent="0">
              <a:buNone/>
            </a:pPr>
            <a:r>
              <a:rPr lang="en-US" dirty="0"/>
              <a:t>5. encouraging staff to identify bottlenecks and possible process improvements.</a:t>
            </a:r>
          </a:p>
        </p:txBody>
      </p:sp>
    </p:spTree>
    <p:extLst>
      <p:ext uri="{BB962C8B-B14F-4D97-AF65-F5344CB8AC3E}">
        <p14:creationId xmlns:p14="http://schemas.microsoft.com/office/powerpoint/2010/main" val="16061097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BA797-E842-EC46-7072-E1BDF9BB9F24}"/>
              </a:ext>
            </a:extLst>
          </p:cNvPr>
          <p:cNvSpPr>
            <a:spLocks noGrp="1"/>
          </p:cNvSpPr>
          <p:nvPr>
            <p:ph type="title"/>
          </p:nvPr>
        </p:nvSpPr>
        <p:spPr/>
        <p:txBody>
          <a:bodyPr>
            <a:normAutofit fontScale="90000"/>
          </a:bodyPr>
          <a:lstStyle/>
          <a:p>
            <a:r>
              <a:rPr lang="en-US" dirty="0"/>
              <a:t>Why are organizational strategy and process architecture important in BPM implementation?</a:t>
            </a:r>
          </a:p>
        </p:txBody>
      </p:sp>
      <p:sp>
        <p:nvSpPr>
          <p:cNvPr id="3" name="Content Placeholder 2">
            <a:extLst>
              <a:ext uri="{FF2B5EF4-FFF2-40B4-BE49-F238E27FC236}">
                <a16:creationId xmlns:a16="http://schemas.microsoft.com/office/drawing/2014/main" id="{456D92D2-4AF7-3A51-3377-FF214CB546C8}"/>
              </a:ext>
            </a:extLst>
          </p:cNvPr>
          <p:cNvSpPr>
            <a:spLocks noGrp="1"/>
          </p:cNvSpPr>
          <p:nvPr>
            <p:ph idx="1"/>
          </p:nvPr>
        </p:nvSpPr>
        <p:spPr>
          <a:xfrm>
            <a:off x="2592925" y="2456268"/>
            <a:ext cx="8915400" cy="3777622"/>
          </a:xfrm>
        </p:spPr>
        <p:txBody>
          <a:bodyPr>
            <a:normAutofit fontScale="92500" lnSpcReduction="20000"/>
          </a:bodyPr>
          <a:lstStyle/>
          <a:p>
            <a:r>
              <a:rPr lang="en-US" dirty="0"/>
              <a:t>◦ Organizational Strategy due to:</a:t>
            </a:r>
          </a:p>
          <a:p>
            <a:pPr lvl="1"/>
            <a:r>
              <a:rPr lang="en-US" dirty="0"/>
              <a:t>◦ Sets Direction And Priorities</a:t>
            </a:r>
          </a:p>
          <a:p>
            <a:pPr lvl="1"/>
            <a:r>
              <a:rPr lang="en-US" dirty="0"/>
              <a:t>◦ Aligns Teams And Departments In A Common Goal</a:t>
            </a:r>
          </a:p>
          <a:p>
            <a:pPr lvl="1"/>
            <a:r>
              <a:rPr lang="en-US" dirty="0"/>
              <a:t>◦ Clarifies And Simplifies Decision Making</a:t>
            </a:r>
          </a:p>
          <a:p>
            <a:pPr lvl="1"/>
            <a:r>
              <a:rPr lang="en-US" dirty="0"/>
              <a:t>◦ Allows Your Business To Adapt</a:t>
            </a:r>
          </a:p>
          <a:p>
            <a:r>
              <a:rPr lang="en-US" dirty="0"/>
              <a:t>◦ Process Architecture</a:t>
            </a:r>
          </a:p>
          <a:p>
            <a:pPr lvl="1"/>
            <a:r>
              <a:rPr lang="en-US" dirty="0"/>
              <a:t>◦ A good process architecture will ensure that more time and effort is saved by its use. It will also provide a</a:t>
            </a:r>
          </a:p>
          <a:p>
            <a:pPr lvl="1"/>
            <a:r>
              <a:rPr lang="en-US" dirty="0"/>
              <a:t>means of communicating, specifying and agreeing the process objectives and principles in a way that it is</a:t>
            </a:r>
          </a:p>
          <a:p>
            <a:pPr lvl="1"/>
            <a:r>
              <a:rPr lang="en-US" dirty="0"/>
              <a:t>clear for everyone. Where process architecture already exists, it will be much easier to identify the impact</a:t>
            </a:r>
          </a:p>
          <a:p>
            <a:pPr lvl="1"/>
            <a:r>
              <a:rPr lang="en-US" dirty="0"/>
              <a:t>of the suggested changes against the agreed standard.</a:t>
            </a:r>
          </a:p>
        </p:txBody>
      </p:sp>
    </p:spTree>
    <p:extLst>
      <p:ext uri="{BB962C8B-B14F-4D97-AF65-F5344CB8AC3E}">
        <p14:creationId xmlns:p14="http://schemas.microsoft.com/office/powerpoint/2010/main" val="3922964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4C443-B436-496A-9F56-B031A1156F0B}"/>
              </a:ext>
            </a:extLst>
          </p:cNvPr>
          <p:cNvSpPr>
            <a:spLocks noGrp="1"/>
          </p:cNvSpPr>
          <p:nvPr>
            <p:ph type="title"/>
          </p:nvPr>
        </p:nvSpPr>
        <p:spPr/>
        <p:txBody>
          <a:bodyPr/>
          <a:lstStyle/>
          <a:p>
            <a:r>
              <a:rPr lang="en-US" dirty="0"/>
              <a:t>Organizational Strategy</a:t>
            </a:r>
          </a:p>
        </p:txBody>
      </p:sp>
      <p:sp>
        <p:nvSpPr>
          <p:cNvPr id="3" name="Content Placeholder 2">
            <a:extLst>
              <a:ext uri="{FF2B5EF4-FFF2-40B4-BE49-F238E27FC236}">
                <a16:creationId xmlns:a16="http://schemas.microsoft.com/office/drawing/2014/main" id="{1AF28E55-9BFE-ABD2-3AE7-8318BDE831E6}"/>
              </a:ext>
            </a:extLst>
          </p:cNvPr>
          <p:cNvSpPr>
            <a:spLocks noGrp="1"/>
          </p:cNvSpPr>
          <p:nvPr>
            <p:ph idx="1"/>
          </p:nvPr>
        </p:nvSpPr>
        <p:spPr/>
        <p:txBody>
          <a:bodyPr/>
          <a:lstStyle/>
          <a:p>
            <a:r>
              <a:rPr lang="en-US" dirty="0"/>
              <a:t>◦ An organizational strategy is an action plan for how a company will achieve its long-term goals. </a:t>
            </a:r>
          </a:p>
          <a:p>
            <a:r>
              <a:rPr lang="en-US" dirty="0"/>
              <a:t>◦ Organizational strategy is a plan that specifies how your business will allocate the following resources :</a:t>
            </a:r>
          </a:p>
          <a:p>
            <a:pPr lvl="1"/>
            <a:r>
              <a:rPr lang="en-US" dirty="0"/>
              <a:t>◦ Money</a:t>
            </a:r>
          </a:p>
          <a:p>
            <a:pPr lvl="1"/>
            <a:r>
              <a:rPr lang="en-US" dirty="0"/>
              <a:t>◦ Labor</a:t>
            </a:r>
          </a:p>
          <a:p>
            <a:pPr lvl="1"/>
            <a:r>
              <a:rPr lang="en-US" dirty="0"/>
              <a:t>◦ inventory</a:t>
            </a:r>
          </a:p>
        </p:txBody>
      </p:sp>
    </p:spTree>
    <p:extLst>
      <p:ext uri="{BB962C8B-B14F-4D97-AF65-F5344CB8AC3E}">
        <p14:creationId xmlns:p14="http://schemas.microsoft.com/office/powerpoint/2010/main" val="1976707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A14-71A3-AE8F-EAAF-B9E3F5711B57}"/>
              </a:ext>
            </a:extLst>
          </p:cNvPr>
          <p:cNvSpPr>
            <a:spLocks noGrp="1"/>
          </p:cNvSpPr>
          <p:nvPr>
            <p:ph type="title"/>
          </p:nvPr>
        </p:nvSpPr>
        <p:spPr/>
        <p:txBody>
          <a:bodyPr/>
          <a:lstStyle/>
          <a:p>
            <a:r>
              <a:rPr lang="en-US" dirty="0"/>
              <a:t>Organizational Strategy Categories</a:t>
            </a:r>
          </a:p>
        </p:txBody>
      </p:sp>
      <p:sp>
        <p:nvSpPr>
          <p:cNvPr id="3" name="Content Placeholder 2">
            <a:extLst>
              <a:ext uri="{FF2B5EF4-FFF2-40B4-BE49-F238E27FC236}">
                <a16:creationId xmlns:a16="http://schemas.microsoft.com/office/drawing/2014/main" id="{70369F78-3659-1EAC-DC00-3B207AF0BE3C}"/>
              </a:ext>
            </a:extLst>
          </p:cNvPr>
          <p:cNvSpPr>
            <a:spLocks noGrp="1"/>
          </p:cNvSpPr>
          <p:nvPr>
            <p:ph idx="1"/>
          </p:nvPr>
        </p:nvSpPr>
        <p:spPr/>
        <p:txBody>
          <a:bodyPr>
            <a:normAutofit fontScale="70000" lnSpcReduction="20000"/>
          </a:bodyPr>
          <a:lstStyle/>
          <a:p>
            <a:r>
              <a:rPr lang="en-US" dirty="0"/>
              <a:t>When you sit down to create your organizational strategy, you should first divide it into three distinct </a:t>
            </a:r>
          </a:p>
          <a:p>
            <a:r>
              <a:rPr lang="en-US" dirty="0"/>
              <a:t>categories:</a:t>
            </a:r>
          </a:p>
          <a:p>
            <a:r>
              <a:rPr lang="en-US" dirty="0"/>
              <a:t>1. Corporate level strategy: </a:t>
            </a:r>
          </a:p>
          <a:p>
            <a:r>
              <a:rPr lang="en-US" dirty="0"/>
              <a:t>a. The Corporate Level is the highest level in any organization, so choices here will impact the main</a:t>
            </a:r>
          </a:p>
          <a:p>
            <a:r>
              <a:rPr lang="en-US" dirty="0"/>
              <a:t>business goal.</a:t>
            </a:r>
          </a:p>
          <a:p>
            <a:r>
              <a:rPr lang="en-US" dirty="0"/>
              <a:t>b. Business leaders here identify the actions to take that will best position the organization to meet the</a:t>
            </a:r>
          </a:p>
          <a:p>
            <a:r>
              <a:rPr lang="en-US" dirty="0"/>
              <a:t>marketplace’s needs</a:t>
            </a:r>
          </a:p>
          <a:p>
            <a:r>
              <a:rPr lang="en-US" dirty="0"/>
              <a:t>2. Business level strategy: </a:t>
            </a:r>
          </a:p>
          <a:p>
            <a:r>
              <a:rPr lang="en-US" dirty="0"/>
              <a:t>a. At the Business Level, managers identify how a company is going to react to a market and bring value to</a:t>
            </a:r>
          </a:p>
          <a:p>
            <a:r>
              <a:rPr lang="en-US" dirty="0"/>
              <a:t>its customers.</a:t>
            </a:r>
          </a:p>
          <a:p>
            <a:r>
              <a:rPr lang="en-US" dirty="0"/>
              <a:t>3. Functional level strategy:</a:t>
            </a:r>
          </a:p>
          <a:p>
            <a:r>
              <a:rPr lang="en-US" dirty="0"/>
              <a:t>a. daily operations and ensuring they are aligned with the organization’s higher-level goals.</a:t>
            </a:r>
          </a:p>
        </p:txBody>
      </p:sp>
    </p:spTree>
    <p:extLst>
      <p:ext uri="{BB962C8B-B14F-4D97-AF65-F5344CB8AC3E}">
        <p14:creationId xmlns:p14="http://schemas.microsoft.com/office/powerpoint/2010/main" val="2944240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Administration and Stakeholders</a:t>
            </a:r>
          </a:p>
        </p:txBody>
      </p:sp>
      <p:sp>
        <p:nvSpPr>
          <p:cNvPr id="3" name="Content Placeholder 2"/>
          <p:cNvSpPr>
            <a:spLocks noGrp="1"/>
          </p:cNvSpPr>
          <p:nvPr>
            <p:ph idx="1"/>
          </p:nvPr>
        </p:nvSpPr>
        <p:spPr/>
        <p:txBody>
          <a:bodyPr>
            <a:normAutofit lnSpcReduction="10000"/>
          </a:bodyPr>
          <a:lstStyle/>
          <a:p>
            <a:r>
              <a:rPr lang="en-US" dirty="0"/>
              <a:t>The business process domain is characterized by several types of stakeholders with different knowledge, expertise, and experience; these are classified into the following roles:</a:t>
            </a:r>
          </a:p>
          <a:p>
            <a:pPr lvl="1"/>
            <a:r>
              <a:rPr lang="en-US" b="1" dirty="0"/>
              <a:t>Chief Process Officer</a:t>
            </a:r>
            <a:r>
              <a:rPr lang="en-US" dirty="0"/>
              <a:t>: Top level management.</a:t>
            </a:r>
          </a:p>
          <a:p>
            <a:pPr lvl="1"/>
            <a:r>
              <a:rPr lang="en-US" b="1" dirty="0"/>
              <a:t>Business Engineer </a:t>
            </a:r>
            <a:r>
              <a:rPr lang="en-US" dirty="0"/>
              <a:t>: Must have a nontechnical educational background</a:t>
            </a:r>
          </a:p>
          <a:p>
            <a:pPr lvl="1"/>
            <a:r>
              <a:rPr lang="en-US" b="1" dirty="0"/>
              <a:t>Process Designer</a:t>
            </a:r>
            <a:r>
              <a:rPr lang="en-US" dirty="0"/>
              <a:t>: Process designers are responsible for modelling business processes by communicating with business domain experts and other stakeholders</a:t>
            </a:r>
          </a:p>
          <a:p>
            <a:pPr lvl="1"/>
            <a:r>
              <a:rPr lang="en-US" b="1" dirty="0"/>
              <a:t>Process Participant:</a:t>
            </a:r>
          </a:p>
          <a:p>
            <a:pPr lvl="1"/>
            <a:r>
              <a:rPr lang="en-US" b="1" dirty="0"/>
              <a:t>Knowledge Worker </a:t>
            </a:r>
          </a:p>
          <a:p>
            <a:pPr lvl="1"/>
            <a:r>
              <a:rPr lang="en-US" b="1" dirty="0"/>
              <a:t>System Architect</a:t>
            </a:r>
          </a:p>
          <a:p>
            <a:pPr lvl="1"/>
            <a:r>
              <a:rPr lang="en-US" b="1" dirty="0"/>
              <a:t>Developers</a:t>
            </a:r>
          </a:p>
        </p:txBody>
      </p:sp>
    </p:spTree>
    <p:extLst>
      <p:ext uri="{BB962C8B-B14F-4D97-AF65-F5344CB8AC3E}">
        <p14:creationId xmlns:p14="http://schemas.microsoft.com/office/powerpoint/2010/main" val="2346768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A14-71A3-AE8F-EAAF-B9E3F5711B57}"/>
              </a:ext>
            </a:extLst>
          </p:cNvPr>
          <p:cNvSpPr>
            <a:spLocks noGrp="1"/>
          </p:cNvSpPr>
          <p:nvPr>
            <p:ph type="title"/>
          </p:nvPr>
        </p:nvSpPr>
        <p:spPr/>
        <p:txBody>
          <a:bodyPr/>
          <a:lstStyle/>
          <a:p>
            <a:r>
              <a:rPr lang="en-US" dirty="0"/>
              <a:t>Example</a:t>
            </a:r>
          </a:p>
        </p:txBody>
      </p:sp>
      <p:pic>
        <p:nvPicPr>
          <p:cNvPr id="5" name="Content Placeholder 4">
            <a:extLst>
              <a:ext uri="{FF2B5EF4-FFF2-40B4-BE49-F238E27FC236}">
                <a16:creationId xmlns:a16="http://schemas.microsoft.com/office/drawing/2014/main" id="{F4CC90AA-7CD2-5E18-786D-A5C0C882A524}"/>
              </a:ext>
            </a:extLst>
          </p:cNvPr>
          <p:cNvPicPr>
            <a:picLocks noGrp="1" noChangeAspect="1"/>
          </p:cNvPicPr>
          <p:nvPr>
            <p:ph idx="1"/>
          </p:nvPr>
        </p:nvPicPr>
        <p:blipFill>
          <a:blip r:embed="rId2"/>
          <a:stretch>
            <a:fillRect/>
          </a:stretch>
        </p:blipFill>
        <p:spPr>
          <a:xfrm>
            <a:off x="2976351" y="1264555"/>
            <a:ext cx="8144833" cy="5475683"/>
          </a:xfrm>
        </p:spPr>
      </p:pic>
    </p:spTree>
    <p:extLst>
      <p:ext uri="{BB962C8B-B14F-4D97-AF65-F5344CB8AC3E}">
        <p14:creationId xmlns:p14="http://schemas.microsoft.com/office/powerpoint/2010/main" val="3613974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A14-71A3-AE8F-EAAF-B9E3F5711B57}"/>
              </a:ext>
            </a:extLst>
          </p:cNvPr>
          <p:cNvSpPr>
            <a:spLocks noGrp="1"/>
          </p:cNvSpPr>
          <p:nvPr>
            <p:ph type="title"/>
          </p:nvPr>
        </p:nvSpPr>
        <p:spPr/>
        <p:txBody>
          <a:bodyPr/>
          <a:lstStyle/>
          <a:p>
            <a:r>
              <a:rPr lang="en-US" dirty="0"/>
              <a:t>Process Architecture </a:t>
            </a:r>
          </a:p>
        </p:txBody>
      </p:sp>
      <p:sp>
        <p:nvSpPr>
          <p:cNvPr id="3" name="Content Placeholder 2">
            <a:extLst>
              <a:ext uri="{FF2B5EF4-FFF2-40B4-BE49-F238E27FC236}">
                <a16:creationId xmlns:a16="http://schemas.microsoft.com/office/drawing/2014/main" id="{70369F78-3659-1EAC-DC00-3B207AF0BE3C}"/>
              </a:ext>
            </a:extLst>
          </p:cNvPr>
          <p:cNvSpPr>
            <a:spLocks noGrp="1"/>
          </p:cNvSpPr>
          <p:nvPr>
            <p:ph idx="1"/>
          </p:nvPr>
        </p:nvSpPr>
        <p:spPr/>
        <p:txBody>
          <a:bodyPr/>
          <a:lstStyle/>
          <a:p>
            <a:r>
              <a:rPr lang="en-US" dirty="0"/>
              <a:t>Process architecture is much more than a process model; </a:t>
            </a:r>
          </a:p>
          <a:p>
            <a:r>
              <a:rPr lang="en-US" dirty="0"/>
              <a:t>it also includes the objectives, principles, strategies and guidelines that are the foundation of the</a:t>
            </a:r>
          </a:p>
          <a:p>
            <a:r>
              <a:rPr lang="en-US" dirty="0"/>
              <a:t>models.</a:t>
            </a:r>
          </a:p>
          <a:p>
            <a:r>
              <a:rPr lang="en-US" dirty="0"/>
              <a:t> A process model is just a snapshot of the current thinking, and does not provide sufficient guidance for</a:t>
            </a:r>
          </a:p>
          <a:p>
            <a:r>
              <a:rPr lang="en-US" dirty="0"/>
              <a:t>reviewing existing or creating new processes.</a:t>
            </a:r>
          </a:p>
        </p:txBody>
      </p:sp>
    </p:spTree>
    <p:extLst>
      <p:ext uri="{BB962C8B-B14F-4D97-AF65-F5344CB8AC3E}">
        <p14:creationId xmlns:p14="http://schemas.microsoft.com/office/powerpoint/2010/main" val="148760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A14-71A3-AE8F-EAAF-B9E3F5711B5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369F78-3659-1EAC-DC00-3B207AF0BE3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1BFA6F9-7CF7-3AC0-A1C3-0B2BEB1646BC}"/>
              </a:ext>
            </a:extLst>
          </p:cNvPr>
          <p:cNvPicPr>
            <a:picLocks noChangeAspect="1"/>
          </p:cNvPicPr>
          <p:nvPr/>
        </p:nvPicPr>
        <p:blipFill>
          <a:blip r:embed="rId2"/>
          <a:stretch>
            <a:fillRect/>
          </a:stretch>
        </p:blipFill>
        <p:spPr>
          <a:xfrm>
            <a:off x="2256703" y="624110"/>
            <a:ext cx="9573628" cy="6109199"/>
          </a:xfrm>
          <a:prstGeom prst="rect">
            <a:avLst/>
          </a:prstGeom>
        </p:spPr>
      </p:pic>
    </p:spTree>
    <p:extLst>
      <p:ext uri="{BB962C8B-B14F-4D97-AF65-F5344CB8AC3E}">
        <p14:creationId xmlns:p14="http://schemas.microsoft.com/office/powerpoint/2010/main" val="2782829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369F78-3659-1EAC-DC00-3B207AF0BE3C}"/>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117C8613-20C9-98D7-40B9-3B2EAAE75346}"/>
              </a:ext>
            </a:extLst>
          </p:cNvPr>
          <p:cNvPicPr>
            <a:picLocks noChangeAspect="1"/>
          </p:cNvPicPr>
          <p:nvPr/>
        </p:nvPicPr>
        <p:blipFill>
          <a:blip r:embed="rId2"/>
          <a:stretch>
            <a:fillRect/>
          </a:stretch>
        </p:blipFill>
        <p:spPr>
          <a:xfrm>
            <a:off x="2660073" y="142759"/>
            <a:ext cx="9454139" cy="6591574"/>
          </a:xfrm>
          <a:prstGeom prst="rect">
            <a:avLst/>
          </a:prstGeom>
        </p:spPr>
      </p:pic>
      <p:sp>
        <p:nvSpPr>
          <p:cNvPr id="2" name="Title 1">
            <a:extLst>
              <a:ext uri="{FF2B5EF4-FFF2-40B4-BE49-F238E27FC236}">
                <a16:creationId xmlns:a16="http://schemas.microsoft.com/office/drawing/2014/main" id="{295C7A14-71A3-AE8F-EAAF-B9E3F5711B57}"/>
              </a:ext>
            </a:extLst>
          </p:cNvPr>
          <p:cNvSpPr>
            <a:spLocks noGrp="1"/>
          </p:cNvSpPr>
          <p:nvPr>
            <p:ph type="title"/>
          </p:nvPr>
        </p:nvSpPr>
        <p:spPr>
          <a:xfrm>
            <a:off x="2740708" y="5270777"/>
            <a:ext cx="1960602" cy="1280890"/>
          </a:xfrm>
        </p:spPr>
        <p:txBody>
          <a:bodyPr/>
          <a:lstStyle/>
          <a:p>
            <a:r>
              <a:rPr lang="en-US" dirty="0"/>
              <a:t>Process</a:t>
            </a:r>
            <a:br>
              <a:rPr lang="en-US" dirty="0"/>
            </a:br>
            <a:r>
              <a:rPr lang="en-US" dirty="0"/>
              <a:t>Model</a:t>
            </a:r>
          </a:p>
        </p:txBody>
      </p:sp>
    </p:spTree>
    <p:extLst>
      <p:ext uri="{BB962C8B-B14F-4D97-AF65-F5344CB8AC3E}">
        <p14:creationId xmlns:p14="http://schemas.microsoft.com/office/powerpoint/2010/main" val="203271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A14-71A3-AE8F-EAAF-B9E3F5711B57}"/>
              </a:ext>
            </a:extLst>
          </p:cNvPr>
          <p:cNvSpPr>
            <a:spLocks noGrp="1"/>
          </p:cNvSpPr>
          <p:nvPr>
            <p:ph type="title"/>
          </p:nvPr>
        </p:nvSpPr>
        <p:spPr/>
        <p:txBody>
          <a:bodyPr/>
          <a:lstStyle/>
          <a:p>
            <a:r>
              <a:rPr lang="en-US" dirty="0"/>
              <a:t>How do you sell BPM technology to the</a:t>
            </a:r>
            <a:br>
              <a:rPr lang="en-US" dirty="0"/>
            </a:br>
            <a:r>
              <a:rPr lang="en-US" dirty="0"/>
              <a:t>organization?</a:t>
            </a:r>
          </a:p>
        </p:txBody>
      </p:sp>
      <p:sp>
        <p:nvSpPr>
          <p:cNvPr id="3" name="Content Placeholder 2">
            <a:extLst>
              <a:ext uri="{FF2B5EF4-FFF2-40B4-BE49-F238E27FC236}">
                <a16:creationId xmlns:a16="http://schemas.microsoft.com/office/drawing/2014/main" id="{70369F78-3659-1EAC-DC00-3B207AF0BE3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016912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A14-71A3-AE8F-EAAF-B9E3F5711B57}"/>
              </a:ext>
            </a:extLst>
          </p:cNvPr>
          <p:cNvSpPr>
            <a:spLocks noGrp="1"/>
          </p:cNvSpPr>
          <p:nvPr>
            <p:ph type="title"/>
          </p:nvPr>
        </p:nvSpPr>
        <p:spPr/>
        <p:txBody>
          <a:bodyPr/>
          <a:lstStyle/>
          <a:p>
            <a:r>
              <a:rPr lang="en-US" dirty="0"/>
              <a:t>Who is buying BPM technology? </a:t>
            </a:r>
          </a:p>
        </p:txBody>
      </p:sp>
      <p:sp>
        <p:nvSpPr>
          <p:cNvPr id="3" name="Content Placeholder 2">
            <a:extLst>
              <a:ext uri="{FF2B5EF4-FFF2-40B4-BE49-F238E27FC236}">
                <a16:creationId xmlns:a16="http://schemas.microsoft.com/office/drawing/2014/main" id="{70369F78-3659-1EAC-DC00-3B207AF0BE3C}"/>
              </a:ext>
            </a:extLst>
          </p:cNvPr>
          <p:cNvSpPr>
            <a:spLocks noGrp="1"/>
          </p:cNvSpPr>
          <p:nvPr>
            <p:ph idx="1"/>
          </p:nvPr>
        </p:nvSpPr>
        <p:spPr/>
        <p:txBody>
          <a:bodyPr/>
          <a:lstStyle/>
          <a:p>
            <a:r>
              <a:rPr lang="en-US" dirty="0"/>
              <a:t>Business manager can buy an automated BPM solution. Generic arguments for any business</a:t>
            </a:r>
          </a:p>
          <a:p>
            <a:r>
              <a:rPr lang="en-US" dirty="0"/>
              <a:t>manager include the following: </a:t>
            </a:r>
          </a:p>
          <a:p>
            <a:r>
              <a:rPr lang="en-US" dirty="0"/>
              <a:t>a. BPM technology provides business process transparency </a:t>
            </a:r>
          </a:p>
          <a:p>
            <a:r>
              <a:rPr lang="en-US" dirty="0"/>
              <a:t>b. the business becomes more agile</a:t>
            </a:r>
          </a:p>
        </p:txBody>
      </p:sp>
    </p:spTree>
    <p:extLst>
      <p:ext uri="{BB962C8B-B14F-4D97-AF65-F5344CB8AC3E}">
        <p14:creationId xmlns:p14="http://schemas.microsoft.com/office/powerpoint/2010/main" val="2469338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7A14-71A3-AE8F-EAAF-B9E3F5711B57}"/>
              </a:ext>
            </a:extLst>
          </p:cNvPr>
          <p:cNvSpPr>
            <a:spLocks noGrp="1"/>
          </p:cNvSpPr>
          <p:nvPr>
            <p:ph type="title"/>
          </p:nvPr>
        </p:nvSpPr>
        <p:spPr/>
        <p:txBody>
          <a:bodyPr>
            <a:normAutofit/>
          </a:bodyPr>
          <a:lstStyle/>
          <a:p>
            <a:r>
              <a:rPr lang="en-US" dirty="0"/>
              <a:t>Outcome</a:t>
            </a:r>
          </a:p>
        </p:txBody>
      </p:sp>
      <p:sp>
        <p:nvSpPr>
          <p:cNvPr id="3" name="Content Placeholder 2">
            <a:extLst>
              <a:ext uri="{FF2B5EF4-FFF2-40B4-BE49-F238E27FC236}">
                <a16:creationId xmlns:a16="http://schemas.microsoft.com/office/drawing/2014/main" id="{70369F78-3659-1EAC-DC00-3B207AF0BE3C}"/>
              </a:ext>
            </a:extLst>
          </p:cNvPr>
          <p:cNvSpPr>
            <a:spLocks noGrp="1"/>
          </p:cNvSpPr>
          <p:nvPr>
            <p:ph idx="1"/>
          </p:nvPr>
        </p:nvSpPr>
        <p:spPr/>
        <p:txBody>
          <a:bodyPr/>
          <a:lstStyle/>
          <a:p>
            <a:r>
              <a:rPr lang="en-US" dirty="0"/>
              <a:t>1. productivity is increased at a lower cost </a:t>
            </a:r>
          </a:p>
          <a:p>
            <a:r>
              <a:rPr lang="en-US" dirty="0"/>
              <a:t>2. compliance can be provided </a:t>
            </a:r>
          </a:p>
          <a:p>
            <a:r>
              <a:rPr lang="en-US" dirty="0"/>
              <a:t>3. customer service is improved.</a:t>
            </a:r>
          </a:p>
          <a:p>
            <a:endParaRPr lang="en-US" dirty="0"/>
          </a:p>
          <a:p>
            <a:r>
              <a:rPr lang="en-US" dirty="0"/>
              <a:t>With BPM technology, the earlier investment in IT applications will not be wasted </a:t>
            </a:r>
          </a:p>
          <a:p>
            <a:r>
              <a:rPr lang="en-US" dirty="0"/>
              <a:t>BPM will link these independent applications together </a:t>
            </a:r>
          </a:p>
          <a:p>
            <a:r>
              <a:rPr lang="en-US" dirty="0"/>
              <a:t>More responsive to the changing business requirements </a:t>
            </a:r>
          </a:p>
          <a:p>
            <a:r>
              <a:rPr lang="en-US" dirty="0"/>
              <a:t>New applications can be provided faster, cheaper and more flexibly </a:t>
            </a:r>
          </a:p>
        </p:txBody>
      </p:sp>
    </p:spTree>
    <p:extLst>
      <p:ext uri="{BB962C8B-B14F-4D97-AF65-F5344CB8AC3E}">
        <p14:creationId xmlns:p14="http://schemas.microsoft.com/office/powerpoint/2010/main" val="37818407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B910D-77A1-C02C-6F44-6B1E15B49B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AB894F-86C9-D936-B982-40313A02513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21893C6-0AB0-F694-B513-A2C8AC8181B4}"/>
              </a:ext>
            </a:extLst>
          </p:cNvPr>
          <p:cNvPicPr>
            <a:picLocks noChangeAspect="1"/>
          </p:cNvPicPr>
          <p:nvPr/>
        </p:nvPicPr>
        <p:blipFill>
          <a:blip r:embed="rId2"/>
          <a:stretch>
            <a:fillRect/>
          </a:stretch>
        </p:blipFill>
        <p:spPr>
          <a:xfrm>
            <a:off x="2488270" y="1729220"/>
            <a:ext cx="9117284" cy="4182002"/>
          </a:xfrm>
          <a:prstGeom prst="rect">
            <a:avLst/>
          </a:prstGeom>
        </p:spPr>
      </p:pic>
    </p:spTree>
    <p:extLst>
      <p:ext uri="{BB962C8B-B14F-4D97-AF65-F5344CB8AC3E}">
        <p14:creationId xmlns:p14="http://schemas.microsoft.com/office/powerpoint/2010/main" val="464708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47059-AA04-8764-A551-907AF6BFADE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12CA65-AEA6-89AE-D651-78B505B6808D}"/>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96492586-1F35-6E4B-EC7E-354C6C49B419}"/>
              </a:ext>
            </a:extLst>
          </p:cNvPr>
          <p:cNvPicPr>
            <a:picLocks noChangeAspect="1"/>
          </p:cNvPicPr>
          <p:nvPr/>
        </p:nvPicPr>
        <p:blipFill>
          <a:blip r:embed="rId2"/>
          <a:stretch>
            <a:fillRect/>
          </a:stretch>
        </p:blipFill>
        <p:spPr>
          <a:xfrm>
            <a:off x="1967590" y="785444"/>
            <a:ext cx="10158643" cy="5287112"/>
          </a:xfrm>
          <a:prstGeom prst="rect">
            <a:avLst/>
          </a:prstGeom>
        </p:spPr>
      </p:pic>
    </p:spTree>
    <p:extLst>
      <p:ext uri="{BB962C8B-B14F-4D97-AF65-F5344CB8AC3E}">
        <p14:creationId xmlns:p14="http://schemas.microsoft.com/office/powerpoint/2010/main" val="1673073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045A6-4658-16A3-C987-368698BB8410}"/>
              </a:ext>
            </a:extLst>
          </p:cNvPr>
          <p:cNvSpPr>
            <a:spLocks noGrp="1"/>
          </p:cNvSpPr>
          <p:nvPr>
            <p:ph type="title"/>
          </p:nvPr>
        </p:nvSpPr>
        <p:spPr/>
        <p:txBody>
          <a:bodyPr/>
          <a:lstStyle/>
          <a:p>
            <a:r>
              <a:rPr lang="en-US" dirty="0"/>
              <a:t>Level of Management</a:t>
            </a:r>
          </a:p>
        </p:txBody>
      </p:sp>
      <p:sp>
        <p:nvSpPr>
          <p:cNvPr id="3" name="Content Placeholder 2">
            <a:extLst>
              <a:ext uri="{FF2B5EF4-FFF2-40B4-BE49-F238E27FC236}">
                <a16:creationId xmlns:a16="http://schemas.microsoft.com/office/drawing/2014/main" id="{20CA3395-30FD-CCAE-0FAA-3D64EB367B44}"/>
              </a:ext>
            </a:extLst>
          </p:cNvPr>
          <p:cNvSpPr>
            <a:spLocks noGrp="1"/>
          </p:cNvSpPr>
          <p:nvPr>
            <p:ph idx="1"/>
          </p:nvPr>
        </p:nvSpPr>
        <p:spPr/>
        <p:txBody>
          <a:bodyPr/>
          <a:lstStyle/>
          <a:p>
            <a:endParaRPr lang="en-US"/>
          </a:p>
        </p:txBody>
      </p:sp>
      <p:sp>
        <p:nvSpPr>
          <p:cNvPr id="4" name="AutoShape 2" descr="Levels of Management - Top, Middle and Lower - GeeksforGeeks">
            <a:extLst>
              <a:ext uri="{FF2B5EF4-FFF2-40B4-BE49-F238E27FC236}">
                <a16:creationId xmlns:a16="http://schemas.microsoft.com/office/drawing/2014/main" id="{B69D353D-4629-992A-5B74-C97B682A3A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99114A47-BB6B-FAE3-FDEA-6BD01EF7D192}"/>
              </a:ext>
            </a:extLst>
          </p:cNvPr>
          <p:cNvPicPr>
            <a:picLocks noChangeAspect="1"/>
          </p:cNvPicPr>
          <p:nvPr/>
        </p:nvPicPr>
        <p:blipFill rotWithShape="1">
          <a:blip r:embed="rId2"/>
          <a:srcRect b="8525"/>
          <a:stretch/>
        </p:blipFill>
        <p:spPr>
          <a:xfrm>
            <a:off x="2509579" y="1905000"/>
            <a:ext cx="7953921" cy="3777623"/>
          </a:xfrm>
          <a:prstGeom prst="rect">
            <a:avLst/>
          </a:prstGeom>
        </p:spPr>
      </p:pic>
    </p:spTree>
    <p:extLst>
      <p:ext uri="{BB962C8B-B14F-4D97-AF65-F5344CB8AC3E}">
        <p14:creationId xmlns:p14="http://schemas.microsoft.com/office/powerpoint/2010/main" val="2522703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PM lifecycle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9891" y="1842338"/>
            <a:ext cx="5415255" cy="483504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a:t>BPM lifecycle</a:t>
            </a:r>
            <a:br>
              <a:rPr lang="en-US" b="1" dirty="0"/>
            </a:br>
            <a:endParaRPr lang="en-US" dirty="0"/>
          </a:p>
        </p:txBody>
      </p:sp>
      <p:sp>
        <p:nvSpPr>
          <p:cNvPr id="3" name="Content Placeholder 2"/>
          <p:cNvSpPr>
            <a:spLocks noGrp="1"/>
          </p:cNvSpPr>
          <p:nvPr>
            <p:ph idx="1"/>
          </p:nvPr>
        </p:nvSpPr>
        <p:spPr>
          <a:xfrm>
            <a:off x="1066800" y="1463040"/>
            <a:ext cx="9403492" cy="3931920"/>
          </a:xfrm>
        </p:spPr>
        <p:txBody>
          <a:bodyPr/>
          <a:lstStyle/>
          <a:p>
            <a:r>
              <a:rPr lang="en-US" dirty="0"/>
              <a:t>BPM consists of several steps. Many BPM experts refer to these five:</a:t>
            </a:r>
          </a:p>
          <a:p>
            <a:pPr lvl="1"/>
            <a:r>
              <a:rPr lang="en-US" b="1" dirty="0"/>
              <a:t>Create a plan: (Primary , Secondary, Management )</a:t>
            </a:r>
          </a:p>
          <a:p>
            <a:pPr lvl="1"/>
            <a:r>
              <a:rPr lang="en-US" b="1" dirty="0"/>
              <a:t>Analyze the processes of your organization (qualitative, quantitative  )</a:t>
            </a:r>
          </a:p>
          <a:p>
            <a:pPr lvl="1"/>
            <a:r>
              <a:rPr lang="en-US" b="1" dirty="0"/>
              <a:t>Design the ideal model</a:t>
            </a:r>
          </a:p>
          <a:p>
            <a:pPr lvl="1"/>
            <a:r>
              <a:rPr lang="en-US" b="1" dirty="0"/>
              <a:t>Implement </a:t>
            </a:r>
          </a:p>
          <a:p>
            <a:pPr lvl="1"/>
            <a:r>
              <a:rPr lang="en-US" b="1" dirty="0"/>
              <a:t>Monitor </a:t>
            </a:r>
          </a:p>
          <a:p>
            <a:pPr lvl="1"/>
            <a:endParaRPr lang="en-US" b="1" dirty="0"/>
          </a:p>
          <a:p>
            <a:pPr lvl="1"/>
            <a:endParaRPr lang="en-US" b="1" dirty="0"/>
          </a:p>
        </p:txBody>
      </p:sp>
    </p:spTree>
    <p:extLst>
      <p:ext uri="{BB962C8B-B14F-4D97-AF65-F5344CB8AC3E}">
        <p14:creationId xmlns:p14="http://schemas.microsoft.com/office/powerpoint/2010/main" val="355755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BPM is Not</a:t>
            </a:r>
          </a:p>
        </p:txBody>
      </p:sp>
      <p:sp>
        <p:nvSpPr>
          <p:cNvPr id="3" name="Content Placeholder 2"/>
          <p:cNvSpPr>
            <a:spLocks noGrp="1"/>
          </p:cNvSpPr>
          <p:nvPr>
            <p:ph idx="1"/>
          </p:nvPr>
        </p:nvSpPr>
        <p:spPr/>
        <p:txBody>
          <a:bodyPr/>
          <a:lstStyle/>
          <a:p>
            <a:r>
              <a:rPr lang="en-US" b="1" dirty="0"/>
              <a:t>BPM is not a software product</a:t>
            </a:r>
          </a:p>
          <a:p>
            <a:r>
              <a:rPr lang="en-US" b="1" dirty="0"/>
              <a:t>BPM is not Task Management</a:t>
            </a:r>
            <a:endParaRPr lang="en-US" dirty="0"/>
          </a:p>
        </p:txBody>
      </p:sp>
    </p:spTree>
    <p:extLst>
      <p:ext uri="{BB962C8B-B14F-4D97-AF65-F5344CB8AC3E}">
        <p14:creationId xmlns:p14="http://schemas.microsoft.com/office/powerpoint/2010/main" val="41915349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Types of BPM</a:t>
            </a:r>
            <a:br>
              <a:rPr lang="en-US" dirty="0"/>
            </a:br>
            <a:endParaRPr lang="en-US" dirty="0"/>
          </a:p>
        </p:txBody>
      </p:sp>
      <p:pic>
        <p:nvPicPr>
          <p:cNvPr id="5" name="Picture 4"/>
          <p:cNvPicPr>
            <a:picLocks noChangeAspect="1"/>
          </p:cNvPicPr>
          <p:nvPr/>
        </p:nvPicPr>
        <p:blipFill>
          <a:blip r:embed="rId2"/>
          <a:stretch>
            <a:fillRect/>
          </a:stretch>
        </p:blipFill>
        <p:spPr>
          <a:xfrm>
            <a:off x="2087228" y="2305725"/>
            <a:ext cx="2533650" cy="2276475"/>
          </a:xfrm>
          <a:prstGeom prst="rect">
            <a:avLst/>
          </a:prstGeom>
        </p:spPr>
      </p:pic>
      <p:pic>
        <p:nvPicPr>
          <p:cNvPr id="6" name="Picture 5"/>
          <p:cNvPicPr>
            <a:picLocks noChangeAspect="1"/>
          </p:cNvPicPr>
          <p:nvPr/>
        </p:nvPicPr>
        <p:blipFill>
          <a:blip r:embed="rId3"/>
          <a:stretch>
            <a:fillRect/>
          </a:stretch>
        </p:blipFill>
        <p:spPr>
          <a:xfrm>
            <a:off x="4647154" y="2290760"/>
            <a:ext cx="2514600" cy="2276475"/>
          </a:xfrm>
          <a:prstGeom prst="rect">
            <a:avLst/>
          </a:prstGeom>
        </p:spPr>
      </p:pic>
      <p:pic>
        <p:nvPicPr>
          <p:cNvPr id="7" name="Picture 6"/>
          <p:cNvPicPr>
            <a:picLocks noChangeAspect="1"/>
          </p:cNvPicPr>
          <p:nvPr/>
        </p:nvPicPr>
        <p:blipFill rotWithShape="1">
          <a:blip r:embed="rId4"/>
          <a:srcRect b="7579"/>
          <a:stretch/>
        </p:blipFill>
        <p:spPr>
          <a:xfrm>
            <a:off x="7316485" y="2314189"/>
            <a:ext cx="2276475" cy="2306405"/>
          </a:xfrm>
          <a:prstGeom prst="rect">
            <a:avLst/>
          </a:prstGeom>
        </p:spPr>
      </p:pic>
    </p:spTree>
    <p:extLst>
      <p:ext uri="{BB962C8B-B14F-4D97-AF65-F5344CB8AC3E}">
        <p14:creationId xmlns:p14="http://schemas.microsoft.com/office/powerpoint/2010/main" val="268972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1. Document-centric BPM</a:t>
            </a:r>
            <a:endParaRPr lang="en-US" dirty="0"/>
          </a:p>
        </p:txBody>
      </p:sp>
      <p:sp>
        <p:nvSpPr>
          <p:cNvPr id="3" name="Content Placeholder 2"/>
          <p:cNvSpPr>
            <a:spLocks noGrp="1"/>
          </p:cNvSpPr>
          <p:nvPr>
            <p:ph idx="1"/>
          </p:nvPr>
        </p:nvSpPr>
        <p:spPr>
          <a:xfrm>
            <a:off x="2743200" y="2103120"/>
            <a:ext cx="8506436" cy="3931920"/>
          </a:xfrm>
        </p:spPr>
        <p:txBody>
          <a:bodyPr>
            <a:normAutofit/>
          </a:bodyPr>
          <a:lstStyle/>
          <a:p>
            <a:r>
              <a:rPr lang="en-US" sz="1600" dirty="0"/>
              <a:t>A document-centric process is one where a document like a contract or legal agreement is at the heart of that process. Document-centric processes define procedures for distributing, reviewing, and validating documents.</a:t>
            </a:r>
          </a:p>
          <a:p>
            <a:r>
              <a:rPr lang="en-US" sz="1600" dirty="0"/>
              <a:t>A good example would be the process for approving and signing customer contracts or contracts signed while procuring the services of external vendors.</a:t>
            </a:r>
          </a:p>
        </p:txBody>
      </p:sp>
      <p:pic>
        <p:nvPicPr>
          <p:cNvPr id="3074" name="Picture 2" descr="Document-centric-B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3508" y="3848100"/>
            <a:ext cx="1895475" cy="199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9438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dirty="0"/>
              <a:t>Human-centric processes are those that have the most involvement and interaction performed by humans. They are generally decision-based instead of rules-based processes; humans decide the process's path based on their decisions.</a:t>
            </a:r>
          </a:p>
          <a:p>
            <a:endParaRPr lang="en-US" dirty="0"/>
          </a:p>
          <a:p>
            <a:r>
              <a:rPr lang="en-US" dirty="0"/>
              <a:t>An example of a human-centric process in an organization is hiring new talent by the Human Resources team.</a:t>
            </a:r>
          </a:p>
          <a:p>
            <a:endParaRPr lang="en-US" dirty="0"/>
          </a:p>
          <a:p>
            <a:r>
              <a:rPr lang="en-US" dirty="0"/>
              <a:t>Human-centric-BPM</a:t>
            </a:r>
          </a:p>
          <a:p>
            <a:endParaRPr lang="en-US" dirty="0"/>
          </a:p>
          <a:p>
            <a:r>
              <a:rPr lang="en-US" dirty="0"/>
              <a:t>The decision-based nature of human-centric processes presents challenges where automation is concerned. Whereas automation teams are beginning to ramp up their use of intelligent automation, this type of automation is still very much in the experimental stage and not quite ready for prime time.</a:t>
            </a:r>
          </a:p>
        </p:txBody>
      </p:sp>
      <p:sp>
        <p:nvSpPr>
          <p:cNvPr id="6" name="Title 1"/>
          <p:cNvSpPr>
            <a:spLocks noGrp="1"/>
          </p:cNvSpPr>
          <p:nvPr>
            <p:ph type="title"/>
          </p:nvPr>
        </p:nvSpPr>
        <p:spPr/>
        <p:txBody>
          <a:bodyPr/>
          <a:lstStyle/>
          <a:p>
            <a:r>
              <a:rPr lang="en-US" b="1" dirty="0"/>
              <a:t>2. Human-centric BPM</a:t>
            </a:r>
            <a:endParaRPr lang="en-US" dirty="0"/>
          </a:p>
        </p:txBody>
      </p:sp>
    </p:spTree>
    <p:extLst>
      <p:ext uri="{BB962C8B-B14F-4D97-AF65-F5344CB8AC3E}">
        <p14:creationId xmlns:p14="http://schemas.microsoft.com/office/powerpoint/2010/main" val="2666515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3. Integration-centric BPM</a:t>
            </a:r>
            <a:br>
              <a:rPr lang="en-US" dirty="0"/>
            </a:br>
            <a:endParaRPr lang="en-US" dirty="0"/>
          </a:p>
        </p:txBody>
      </p:sp>
      <p:sp>
        <p:nvSpPr>
          <p:cNvPr id="3" name="Content Placeholder 2"/>
          <p:cNvSpPr>
            <a:spLocks noGrp="1"/>
          </p:cNvSpPr>
          <p:nvPr>
            <p:ph idx="1"/>
          </p:nvPr>
        </p:nvSpPr>
        <p:spPr/>
        <p:txBody>
          <a:bodyPr/>
          <a:lstStyle/>
          <a:p>
            <a:r>
              <a:rPr lang="en-US" dirty="0"/>
              <a:t>Integration-centric processes define the transfer of information and data between different systems without significant human intervention. These processes lend themselves very well to automation, increasing the speed of execution and limiting errors based on humans' decreased involvement.</a:t>
            </a:r>
          </a:p>
          <a:p>
            <a:endParaRPr lang="en-US" dirty="0"/>
          </a:p>
          <a:p>
            <a:r>
              <a:rPr lang="en-US" dirty="0"/>
              <a:t>Integration-centric-BPM</a:t>
            </a:r>
          </a:p>
          <a:p>
            <a:endParaRPr lang="en-US" dirty="0"/>
          </a:p>
          <a:p>
            <a:r>
              <a:rPr lang="en-US" dirty="0"/>
              <a:t>An excellent example of an integration-centric process is the connection between marketing tools like </a:t>
            </a:r>
            <a:r>
              <a:rPr lang="en-US" dirty="0" err="1"/>
              <a:t>HubSpot</a:t>
            </a:r>
            <a:r>
              <a:rPr lang="en-US" dirty="0"/>
              <a:t> or </a:t>
            </a:r>
            <a:r>
              <a:rPr lang="en-US" dirty="0" err="1"/>
              <a:t>Marketo</a:t>
            </a:r>
            <a:r>
              <a:rPr lang="en-US" dirty="0"/>
              <a:t> with sales-based CRMs (client relationship manager) like Salesforce or Siebel to transfer data on lead generation and engagement between those two systems.</a:t>
            </a:r>
          </a:p>
        </p:txBody>
      </p:sp>
      <p:pic>
        <p:nvPicPr>
          <p:cNvPr id="6150" name="Picture 6" descr="Integration-centric-BP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2442" y="3572933"/>
            <a:ext cx="887693" cy="932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50575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13452</TotalTime>
  <Words>1264</Words>
  <Application>Microsoft Office PowerPoint</Application>
  <PresentationFormat>Widescreen</PresentationFormat>
  <Paragraphs>129</Paragraphs>
  <Slides>28</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Wisp</vt:lpstr>
      <vt:lpstr>Business Process Engineering </vt:lpstr>
      <vt:lpstr>Administration and Stakeholders</vt:lpstr>
      <vt:lpstr>Level of Management</vt:lpstr>
      <vt:lpstr>BPM lifecycle </vt:lpstr>
      <vt:lpstr>What BPM is Not</vt:lpstr>
      <vt:lpstr>Types of BPM </vt:lpstr>
      <vt:lpstr>1. Document-centric BPM</vt:lpstr>
      <vt:lpstr>2. Human-centric BPM</vt:lpstr>
      <vt:lpstr>3. Integration-centric BPM </vt:lpstr>
      <vt:lpstr>Levels of business processes: from business strategy to implemented business processes</vt:lpstr>
      <vt:lpstr>Intraorganizational Processes versus Process Choreographies</vt:lpstr>
      <vt:lpstr>PowerPoint Presentation</vt:lpstr>
      <vt:lpstr>ERP</vt:lpstr>
      <vt:lpstr>Two aspects to operational management of business processes</vt:lpstr>
      <vt:lpstr>PowerPoint Presentation</vt:lpstr>
      <vt:lpstr>Responsibilities</vt:lpstr>
      <vt:lpstr>Why are organizational strategy and process architecture important in BPM implementation?</vt:lpstr>
      <vt:lpstr>Organizational Strategy</vt:lpstr>
      <vt:lpstr>Organizational Strategy Categories</vt:lpstr>
      <vt:lpstr>Example</vt:lpstr>
      <vt:lpstr>Process Architecture </vt:lpstr>
      <vt:lpstr>PowerPoint Presentation</vt:lpstr>
      <vt:lpstr>Process Model</vt:lpstr>
      <vt:lpstr>How do you sell BPM technology to the organization?</vt:lpstr>
      <vt:lpstr>Who is buying BPM technology? </vt:lpstr>
      <vt:lpstr>Outcome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Dr. Abdul Aziz</cp:lastModifiedBy>
  <cp:revision>43</cp:revision>
  <dcterms:created xsi:type="dcterms:W3CDTF">2023-01-16T07:23:56Z</dcterms:created>
  <dcterms:modified xsi:type="dcterms:W3CDTF">2024-01-31T07:02:15Z</dcterms:modified>
</cp:coreProperties>
</file>