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04864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41750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6912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994771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200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370749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517875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87618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88465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8544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A20078-376C-4EC9-9B35-3283D4F330F1}"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40028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A20078-376C-4EC9-9B35-3283D4F330F1}"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20350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A20078-376C-4EC9-9B35-3283D4F330F1}"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21121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20078-376C-4EC9-9B35-3283D4F330F1}"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40910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0613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98766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A20078-376C-4EC9-9B35-3283D4F330F1}" type="datetimeFigureOut">
              <a:rPr lang="en-US" smtClean="0"/>
              <a:t>2/12/2024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F889C2-980D-49CA-AB7C-1E654BA5E52F}" type="slidenum">
              <a:rPr lang="en-US" smtClean="0"/>
              <a:t>‹#›</a:t>
            </a:fld>
            <a:endParaRPr lang="en-US"/>
          </a:p>
        </p:txBody>
      </p:sp>
    </p:spTree>
    <p:extLst>
      <p:ext uri="{BB962C8B-B14F-4D97-AF65-F5344CB8AC3E}">
        <p14:creationId xmlns:p14="http://schemas.microsoft.com/office/powerpoint/2010/main" val="115138630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 </a:t>
            </a:r>
          </a:p>
        </p:txBody>
      </p:sp>
      <p:sp>
        <p:nvSpPr>
          <p:cNvPr id="3" name="Subtitle 2"/>
          <p:cNvSpPr>
            <a:spLocks noGrp="1"/>
          </p:cNvSpPr>
          <p:nvPr>
            <p:ph type="subTitle" idx="1"/>
          </p:nvPr>
        </p:nvSpPr>
        <p:spPr>
          <a:xfrm>
            <a:off x="2589213" y="4777379"/>
            <a:ext cx="8915399" cy="1946694"/>
          </a:xfrm>
        </p:spPr>
        <p:txBody>
          <a:bodyPr>
            <a:normAutofit/>
          </a:bodyPr>
          <a:lstStyle/>
          <a:p>
            <a:pPr algn="ctr"/>
            <a:r>
              <a:rPr lang="en-US" dirty="0"/>
              <a:t>Week 03</a:t>
            </a:r>
          </a:p>
          <a:p>
            <a:endParaRPr lang="en-US" dirty="0"/>
          </a:p>
        </p:txBody>
      </p:sp>
    </p:spTree>
    <p:extLst>
      <p:ext uri="{BB962C8B-B14F-4D97-AF65-F5344CB8AC3E}">
        <p14:creationId xmlns:p14="http://schemas.microsoft.com/office/powerpoint/2010/main" val="59875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BDA26-59C7-197F-90D9-175BB57C4D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59F649-F50F-66C1-B1AE-A202C1A3C55A}"/>
              </a:ext>
            </a:extLst>
          </p:cNvPr>
          <p:cNvSpPr>
            <a:spLocks noGrp="1"/>
          </p:cNvSpPr>
          <p:nvPr>
            <p:ph type="title"/>
          </p:nvPr>
        </p:nvSpPr>
        <p:spPr/>
        <p:txBody>
          <a:bodyPr/>
          <a:lstStyle/>
          <a:p>
            <a:r>
              <a:rPr lang="en-US" b="0" i="0" dirty="0">
                <a:solidFill>
                  <a:srgbClr val="111111"/>
                </a:solidFill>
                <a:effectLst/>
                <a:latin typeface="Cabin-semi-bold"/>
              </a:rPr>
              <a:t>Support Activities</a:t>
            </a:r>
            <a:endParaRPr lang="en-US" dirty="0"/>
          </a:p>
        </p:txBody>
      </p:sp>
      <p:sp>
        <p:nvSpPr>
          <p:cNvPr id="3" name="Content Placeholder 2">
            <a:extLst>
              <a:ext uri="{FF2B5EF4-FFF2-40B4-BE49-F238E27FC236}">
                <a16:creationId xmlns:a16="http://schemas.microsoft.com/office/drawing/2014/main" id="{31EC077C-928D-996A-DD12-D3F3EBF44DAC}"/>
              </a:ext>
            </a:extLst>
          </p:cNvPr>
          <p:cNvSpPr>
            <a:spLocks noGrp="1"/>
          </p:cNvSpPr>
          <p:nvPr>
            <p:ph idx="1"/>
          </p:nvPr>
        </p:nvSpPr>
        <p:spPr/>
        <p:txBody>
          <a:bodyPr/>
          <a:lstStyle/>
          <a:p>
            <a:r>
              <a:rPr lang="en-US" b="0" i="0" dirty="0">
                <a:solidFill>
                  <a:srgbClr val="111111"/>
                </a:solidFill>
                <a:effectLst/>
                <a:latin typeface="SourceSansPro"/>
              </a:rPr>
              <a:t>The role of support activities is to help make the primary activities more efficient. When you increase the efficiency of any of the four support activities, it benefits at least one of the five primary activities. These support activities are generally denoted as overhead costs on a </a:t>
            </a:r>
            <a:r>
              <a:rPr lang="en-US" dirty="0">
                <a:solidFill>
                  <a:srgbClr val="111111"/>
                </a:solidFill>
                <a:latin typeface="SourceSansPro"/>
              </a:rPr>
              <a:t>company’s income.</a:t>
            </a:r>
          </a:p>
          <a:p>
            <a:pPr algn="l">
              <a:buFont typeface="+mj-lt"/>
              <a:buAutoNum type="arabicPeriod"/>
            </a:pPr>
            <a:r>
              <a:rPr lang="en-US" b="1" i="0" dirty="0">
                <a:solidFill>
                  <a:srgbClr val="111111"/>
                </a:solidFill>
                <a:effectLst/>
                <a:latin typeface="Cabin-semi-bold"/>
              </a:rPr>
              <a:t>Procurement</a:t>
            </a:r>
            <a:r>
              <a:rPr lang="en-US" b="0" i="1" dirty="0">
                <a:solidFill>
                  <a:srgbClr val="111111"/>
                </a:solidFill>
                <a:effectLst/>
                <a:latin typeface="SourceSansPro"/>
              </a:rPr>
              <a:t> </a:t>
            </a:r>
            <a:r>
              <a:rPr lang="en-US" b="0" i="0" dirty="0">
                <a:solidFill>
                  <a:srgbClr val="111111"/>
                </a:solidFill>
                <a:effectLst/>
                <a:latin typeface="SourceSansPro"/>
              </a:rPr>
              <a:t>concerns how a company obtains raw materials.</a:t>
            </a:r>
          </a:p>
          <a:p>
            <a:pPr algn="l">
              <a:buFont typeface="+mj-lt"/>
              <a:buAutoNum type="arabicPeriod"/>
            </a:pPr>
            <a:r>
              <a:rPr lang="en-US" b="1" i="0" dirty="0">
                <a:solidFill>
                  <a:srgbClr val="111111"/>
                </a:solidFill>
                <a:effectLst/>
                <a:latin typeface="Cabin-semi-bold"/>
              </a:rPr>
              <a:t>Technological development</a:t>
            </a:r>
            <a:r>
              <a:rPr lang="en-US" b="0" i="0" dirty="0">
                <a:solidFill>
                  <a:srgbClr val="111111"/>
                </a:solidFill>
                <a:effectLst/>
                <a:latin typeface="SourceSansPro"/>
              </a:rPr>
              <a:t> is used at a firm's research and development (R&amp;D) stage—like designing and developing manufacturing techniques and automating processes.</a:t>
            </a:r>
          </a:p>
          <a:p>
            <a:pPr algn="l">
              <a:buFont typeface="+mj-lt"/>
              <a:buAutoNum type="arabicPeriod"/>
            </a:pPr>
            <a:r>
              <a:rPr lang="en-US" b="1" i="0" dirty="0">
                <a:solidFill>
                  <a:srgbClr val="111111"/>
                </a:solidFill>
                <a:effectLst/>
                <a:latin typeface="Cabin-semi-bold"/>
              </a:rPr>
              <a:t>Human resources (HR) management</a:t>
            </a:r>
            <a:r>
              <a:rPr lang="en-US" b="0" i="0" dirty="0">
                <a:solidFill>
                  <a:srgbClr val="111111"/>
                </a:solidFill>
                <a:effectLst/>
                <a:latin typeface="SourceSansPro"/>
              </a:rPr>
              <a:t> involves hiring and retaining employees who will fulfill the firm's business strategy and help design, market, and sell the product.</a:t>
            </a:r>
          </a:p>
          <a:p>
            <a:pPr algn="l">
              <a:buFont typeface="+mj-lt"/>
              <a:buAutoNum type="arabicPeriod"/>
            </a:pPr>
            <a:r>
              <a:rPr lang="en-US" b="1" i="0" dirty="0">
                <a:solidFill>
                  <a:srgbClr val="111111"/>
                </a:solidFill>
                <a:effectLst/>
                <a:latin typeface="Cabin-semi-bold"/>
              </a:rPr>
              <a:t>Infrastructure</a:t>
            </a:r>
            <a:r>
              <a:rPr lang="en-US" b="0" i="0" dirty="0">
                <a:solidFill>
                  <a:srgbClr val="111111"/>
                </a:solidFill>
                <a:effectLst/>
                <a:latin typeface="SourceSansPro"/>
              </a:rPr>
              <a:t> includes company systems and the composition of its management team—such as planning, accounting, finance, and quality control.</a:t>
            </a:r>
          </a:p>
          <a:p>
            <a:endParaRPr lang="en-US" dirty="0">
              <a:solidFill>
                <a:srgbClr val="111111"/>
              </a:solidFill>
              <a:latin typeface="SourceSansPro"/>
            </a:endParaRPr>
          </a:p>
        </p:txBody>
      </p:sp>
    </p:spTree>
    <p:extLst>
      <p:ext uri="{BB962C8B-B14F-4D97-AF65-F5344CB8AC3E}">
        <p14:creationId xmlns:p14="http://schemas.microsoft.com/office/powerpoint/2010/main" val="380468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1765-75FB-A194-8704-8E33B1B72581}"/>
              </a:ext>
            </a:extLst>
          </p:cNvPr>
          <p:cNvSpPr>
            <a:spLocks noGrp="1"/>
          </p:cNvSpPr>
          <p:nvPr>
            <p:ph type="title"/>
          </p:nvPr>
        </p:nvSpPr>
        <p:spPr/>
        <p:txBody>
          <a:bodyPr/>
          <a:lstStyle/>
          <a:p>
            <a:r>
              <a:rPr lang="en-US" dirty="0"/>
              <a:t>Business-to-Business Processes</a:t>
            </a:r>
          </a:p>
        </p:txBody>
      </p:sp>
      <p:sp>
        <p:nvSpPr>
          <p:cNvPr id="3" name="Content Placeholder 2">
            <a:extLst>
              <a:ext uri="{FF2B5EF4-FFF2-40B4-BE49-F238E27FC236}">
                <a16:creationId xmlns:a16="http://schemas.microsoft.com/office/drawing/2014/main" id="{DD955B7F-6FB8-1878-0A0C-93896C91585A}"/>
              </a:ext>
            </a:extLst>
          </p:cNvPr>
          <p:cNvSpPr>
            <a:spLocks noGrp="1"/>
          </p:cNvSpPr>
          <p:nvPr>
            <p:ph idx="1"/>
          </p:nvPr>
        </p:nvSpPr>
        <p:spPr/>
        <p:txBody>
          <a:bodyPr/>
          <a:lstStyle/>
          <a:p>
            <a:r>
              <a:rPr lang="en-US" dirty="0"/>
              <a:t>The business motivation behind interacting business processes stems from value systems, which represent collaborations between the value chains of multiple companies.</a:t>
            </a:r>
          </a:p>
          <a:p>
            <a:endParaRPr lang="en-US" dirty="0"/>
          </a:p>
          <a:p>
            <a:r>
              <a:rPr lang="en-US" dirty="0"/>
              <a:t>These high-level collaborations are realized by interacting business processes, each of which is run by one company in a business to business process scenario.</a:t>
            </a:r>
          </a:p>
        </p:txBody>
      </p:sp>
    </p:spTree>
    <p:extLst>
      <p:ext uri="{BB962C8B-B14F-4D97-AF65-F5344CB8AC3E}">
        <p14:creationId xmlns:p14="http://schemas.microsoft.com/office/powerpoint/2010/main" val="109982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B937F-DA62-3DA8-7072-4CF8A4ADBE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FB7FFB-2D37-8764-7359-62B1E75ACBB2}"/>
              </a:ext>
            </a:extLst>
          </p:cNvPr>
          <p:cNvSpPr>
            <a:spLocks noGrp="1"/>
          </p:cNvSpPr>
          <p:nvPr>
            <p:ph type="title"/>
          </p:nvPr>
        </p:nvSpPr>
        <p:spPr/>
        <p:txBody>
          <a:bodyPr/>
          <a:lstStyle/>
          <a:p>
            <a:r>
              <a:rPr lang="en-US" dirty="0"/>
              <a:t>Business-to-Business Processes</a:t>
            </a:r>
          </a:p>
        </p:txBody>
      </p:sp>
      <p:sp>
        <p:nvSpPr>
          <p:cNvPr id="3" name="Content Placeholder 2">
            <a:extLst>
              <a:ext uri="{FF2B5EF4-FFF2-40B4-BE49-F238E27FC236}">
                <a16:creationId xmlns:a16="http://schemas.microsoft.com/office/drawing/2014/main" id="{CF8BB969-663F-D73B-DA53-4EF5AAAA1CED}"/>
              </a:ext>
            </a:extLst>
          </p:cNvPr>
          <p:cNvSpPr>
            <a:spLocks noGrp="1"/>
          </p:cNvSpPr>
          <p:nvPr>
            <p:ph idx="1"/>
          </p:nvPr>
        </p:nvSpPr>
        <p:spPr/>
        <p:txBody>
          <a:bodyPr/>
          <a:lstStyle/>
          <a:p>
            <a:r>
              <a:rPr lang="en-US" dirty="0"/>
              <a:t>A buyer orders goods from a reseller, who acts as an intermediary. </a:t>
            </a:r>
          </a:p>
          <a:p>
            <a:r>
              <a:rPr lang="en-US" dirty="0"/>
              <a:t>The reseller sends a respective product request to a manufacturer, who delivers to product to the buyer. In addition, the reseller asks a payment organization to take care of the billing.</a:t>
            </a:r>
          </a:p>
        </p:txBody>
      </p:sp>
      <p:pic>
        <p:nvPicPr>
          <p:cNvPr id="5" name="Picture 4">
            <a:extLst>
              <a:ext uri="{FF2B5EF4-FFF2-40B4-BE49-F238E27FC236}">
                <a16:creationId xmlns:a16="http://schemas.microsoft.com/office/drawing/2014/main" id="{1967C4DB-F380-6F11-7109-E8093D49685A}"/>
              </a:ext>
            </a:extLst>
          </p:cNvPr>
          <p:cNvPicPr>
            <a:picLocks noChangeAspect="1"/>
          </p:cNvPicPr>
          <p:nvPr/>
        </p:nvPicPr>
        <p:blipFill>
          <a:blip r:embed="rId2"/>
          <a:stretch>
            <a:fillRect/>
          </a:stretch>
        </p:blipFill>
        <p:spPr>
          <a:xfrm>
            <a:off x="4837112" y="4022411"/>
            <a:ext cx="4419600" cy="1609725"/>
          </a:xfrm>
          <a:prstGeom prst="rect">
            <a:avLst/>
          </a:prstGeom>
        </p:spPr>
      </p:pic>
    </p:spTree>
    <p:extLst>
      <p:ext uri="{BB962C8B-B14F-4D97-AF65-F5344CB8AC3E}">
        <p14:creationId xmlns:p14="http://schemas.microsoft.com/office/powerpoint/2010/main" val="417952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24184-C49E-203F-9816-9363EA96BA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03FF3C-6791-513B-377A-6A2644AD5EA3}"/>
              </a:ext>
            </a:extLst>
          </p:cNvPr>
          <p:cNvSpPr>
            <a:spLocks noGrp="1"/>
          </p:cNvSpPr>
          <p:nvPr>
            <p:ph type="title"/>
          </p:nvPr>
        </p:nvSpPr>
        <p:spPr/>
        <p:txBody>
          <a:bodyPr>
            <a:normAutofit fontScale="90000"/>
          </a:bodyPr>
          <a:lstStyle/>
          <a:p>
            <a:r>
              <a:rPr lang="en-US" dirty="0"/>
              <a:t>Example of business-to-business collaboration through interacting </a:t>
            </a:r>
            <a:br>
              <a:rPr lang="en-US" dirty="0"/>
            </a:br>
            <a:r>
              <a:rPr lang="en-US" dirty="0"/>
              <a:t>business processes</a:t>
            </a:r>
          </a:p>
        </p:txBody>
      </p:sp>
      <p:pic>
        <p:nvPicPr>
          <p:cNvPr id="5" name="Content Placeholder 4">
            <a:extLst>
              <a:ext uri="{FF2B5EF4-FFF2-40B4-BE49-F238E27FC236}">
                <a16:creationId xmlns:a16="http://schemas.microsoft.com/office/drawing/2014/main" id="{2032C981-8FF5-F484-0FC6-E95425DA41A9}"/>
              </a:ext>
            </a:extLst>
          </p:cNvPr>
          <p:cNvPicPr>
            <a:picLocks noGrp="1" noChangeAspect="1"/>
          </p:cNvPicPr>
          <p:nvPr>
            <p:ph idx="1"/>
          </p:nvPr>
        </p:nvPicPr>
        <p:blipFill>
          <a:blip r:embed="rId2"/>
          <a:stretch>
            <a:fillRect/>
          </a:stretch>
        </p:blipFill>
        <p:spPr>
          <a:xfrm>
            <a:off x="3745942" y="2294139"/>
            <a:ext cx="4700115" cy="4204760"/>
          </a:xfrm>
        </p:spPr>
      </p:pic>
    </p:spTree>
    <p:extLst>
      <p:ext uri="{BB962C8B-B14F-4D97-AF65-F5344CB8AC3E}">
        <p14:creationId xmlns:p14="http://schemas.microsoft.com/office/powerpoint/2010/main" val="384076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4F5FC-B0D0-86C2-3797-400A40BC4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C3C397-948E-ECBB-882A-36CF90284BF8}"/>
              </a:ext>
            </a:extLst>
          </p:cNvPr>
          <p:cNvSpPr>
            <a:spLocks noGrp="1"/>
          </p:cNvSpPr>
          <p:nvPr>
            <p:ph type="title"/>
          </p:nvPr>
        </p:nvSpPr>
        <p:spPr/>
        <p:txBody>
          <a:bodyPr/>
          <a:lstStyle/>
          <a:p>
            <a:r>
              <a:rPr lang="en-US" dirty="0"/>
              <a:t>Business-to-Business Processes</a:t>
            </a:r>
          </a:p>
        </p:txBody>
      </p:sp>
      <p:sp>
        <p:nvSpPr>
          <p:cNvPr id="3" name="Content Placeholder 2">
            <a:extLst>
              <a:ext uri="{FF2B5EF4-FFF2-40B4-BE49-F238E27FC236}">
                <a16:creationId xmlns:a16="http://schemas.microsoft.com/office/drawing/2014/main" id="{C4C7FCAC-B854-E84C-3ADB-14692D66D34D}"/>
              </a:ext>
            </a:extLst>
          </p:cNvPr>
          <p:cNvSpPr>
            <a:spLocks noGrp="1"/>
          </p:cNvSpPr>
          <p:nvPr>
            <p:ph idx="1"/>
          </p:nvPr>
        </p:nvSpPr>
        <p:spPr/>
        <p:txBody>
          <a:bodyPr/>
          <a:lstStyle/>
          <a:p>
            <a:r>
              <a:rPr lang="en-US" dirty="0"/>
              <a:t>Workflows in which humans are actively involved and interact with information systems are called human interaction workflows.</a:t>
            </a:r>
          </a:p>
        </p:txBody>
      </p:sp>
      <p:pic>
        <p:nvPicPr>
          <p:cNvPr id="5" name="Picture 4">
            <a:extLst>
              <a:ext uri="{FF2B5EF4-FFF2-40B4-BE49-F238E27FC236}">
                <a16:creationId xmlns:a16="http://schemas.microsoft.com/office/drawing/2014/main" id="{F83A5278-EE29-D7DA-5019-5CAC95727F43}"/>
              </a:ext>
            </a:extLst>
          </p:cNvPr>
          <p:cNvPicPr>
            <a:picLocks noChangeAspect="1"/>
          </p:cNvPicPr>
          <p:nvPr/>
        </p:nvPicPr>
        <p:blipFill>
          <a:blip r:embed="rId2"/>
          <a:stretch>
            <a:fillRect/>
          </a:stretch>
        </p:blipFill>
        <p:spPr>
          <a:xfrm>
            <a:off x="3309937" y="3025147"/>
            <a:ext cx="5572125" cy="3114675"/>
          </a:xfrm>
          <a:prstGeom prst="rect">
            <a:avLst/>
          </a:prstGeom>
        </p:spPr>
      </p:pic>
    </p:spTree>
    <p:extLst>
      <p:ext uri="{BB962C8B-B14F-4D97-AF65-F5344CB8AC3E}">
        <p14:creationId xmlns:p14="http://schemas.microsoft.com/office/powerpoint/2010/main" val="3141277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4DEBB-48E4-9AF1-3876-E35822757A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325625-F28B-093D-B3D8-02EE2BE45E3C}"/>
              </a:ext>
            </a:extLst>
          </p:cNvPr>
          <p:cNvSpPr>
            <a:spLocks noGrp="1"/>
          </p:cNvSpPr>
          <p:nvPr>
            <p:ph type="title"/>
          </p:nvPr>
        </p:nvSpPr>
        <p:spPr/>
        <p:txBody>
          <a:bodyPr/>
          <a:lstStyle/>
          <a:p>
            <a:r>
              <a:rPr lang="en-US" dirty="0"/>
              <a:t>Value Chain Model</a:t>
            </a:r>
          </a:p>
        </p:txBody>
      </p:sp>
      <p:pic>
        <p:nvPicPr>
          <p:cNvPr id="5" name="Content Placeholder 4">
            <a:extLst>
              <a:ext uri="{FF2B5EF4-FFF2-40B4-BE49-F238E27FC236}">
                <a16:creationId xmlns:a16="http://schemas.microsoft.com/office/drawing/2014/main" id="{4B5B8EA1-C045-BBB3-3DE2-C93192F463B6}"/>
              </a:ext>
            </a:extLst>
          </p:cNvPr>
          <p:cNvPicPr>
            <a:picLocks noGrp="1" noChangeAspect="1"/>
          </p:cNvPicPr>
          <p:nvPr>
            <p:ph idx="1"/>
          </p:nvPr>
        </p:nvPicPr>
        <p:blipFill>
          <a:blip r:embed="rId2"/>
          <a:stretch>
            <a:fillRect/>
          </a:stretch>
        </p:blipFill>
        <p:spPr>
          <a:xfrm>
            <a:off x="3203575" y="2155825"/>
            <a:ext cx="7686675" cy="3733800"/>
          </a:xfrm>
        </p:spPr>
      </p:pic>
    </p:spTree>
    <p:extLst>
      <p:ext uri="{BB962C8B-B14F-4D97-AF65-F5344CB8AC3E}">
        <p14:creationId xmlns:p14="http://schemas.microsoft.com/office/powerpoint/2010/main" val="86773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1A4E3-2C68-E43D-0BDD-7509CA8969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CA7AD0-329A-CF2F-2B8A-6B038918065B}"/>
              </a:ext>
            </a:extLst>
          </p:cNvPr>
          <p:cNvSpPr>
            <a:spLocks noGrp="1"/>
          </p:cNvSpPr>
          <p:nvPr>
            <p:ph type="title"/>
          </p:nvPr>
        </p:nvSpPr>
        <p:spPr/>
        <p:txBody>
          <a:bodyPr/>
          <a:lstStyle/>
          <a:p>
            <a:r>
              <a:rPr lang="en-US" dirty="0"/>
              <a:t>Meaning</a:t>
            </a:r>
          </a:p>
        </p:txBody>
      </p:sp>
      <p:pic>
        <p:nvPicPr>
          <p:cNvPr id="5" name="Content Placeholder 4">
            <a:extLst>
              <a:ext uri="{FF2B5EF4-FFF2-40B4-BE49-F238E27FC236}">
                <a16:creationId xmlns:a16="http://schemas.microsoft.com/office/drawing/2014/main" id="{BA2213F7-01D1-1006-F644-2044A1D037D5}"/>
              </a:ext>
            </a:extLst>
          </p:cNvPr>
          <p:cNvPicPr>
            <a:picLocks noGrp="1" noChangeAspect="1"/>
          </p:cNvPicPr>
          <p:nvPr>
            <p:ph idx="1"/>
          </p:nvPr>
        </p:nvPicPr>
        <p:blipFill>
          <a:blip r:embed="rId2"/>
          <a:stretch>
            <a:fillRect/>
          </a:stretch>
        </p:blipFill>
        <p:spPr>
          <a:xfrm>
            <a:off x="3332163" y="2198687"/>
            <a:ext cx="7429500" cy="3648075"/>
          </a:xfrm>
        </p:spPr>
      </p:pic>
    </p:spTree>
    <p:extLst>
      <p:ext uri="{BB962C8B-B14F-4D97-AF65-F5344CB8AC3E}">
        <p14:creationId xmlns:p14="http://schemas.microsoft.com/office/powerpoint/2010/main" val="130724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596FB-9C5B-880C-3397-51182B48FF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4DA3BC-30B2-58C1-80A1-1F76FF94F06F}"/>
              </a:ext>
            </a:extLst>
          </p:cNvPr>
          <p:cNvSpPr>
            <a:spLocks noGrp="1"/>
          </p:cNvSpPr>
          <p:nvPr>
            <p:ph type="title"/>
          </p:nvPr>
        </p:nvSpPr>
        <p:spPr/>
        <p:txBody>
          <a:bodyPr/>
          <a:lstStyle/>
          <a:p>
            <a:r>
              <a:rPr lang="en-US" dirty="0"/>
              <a:t>Model</a:t>
            </a:r>
          </a:p>
        </p:txBody>
      </p:sp>
      <p:pic>
        <p:nvPicPr>
          <p:cNvPr id="5" name="Content Placeholder 4">
            <a:extLst>
              <a:ext uri="{FF2B5EF4-FFF2-40B4-BE49-F238E27FC236}">
                <a16:creationId xmlns:a16="http://schemas.microsoft.com/office/drawing/2014/main" id="{1DA893AF-A200-85BA-8B17-6D468B6DF82A}"/>
              </a:ext>
            </a:extLst>
          </p:cNvPr>
          <p:cNvPicPr>
            <a:picLocks noGrp="1" noChangeAspect="1"/>
          </p:cNvPicPr>
          <p:nvPr>
            <p:ph idx="1"/>
          </p:nvPr>
        </p:nvPicPr>
        <p:blipFill>
          <a:blip r:embed="rId2"/>
          <a:stretch>
            <a:fillRect/>
          </a:stretch>
        </p:blipFill>
        <p:spPr>
          <a:xfrm>
            <a:off x="4094865" y="2133600"/>
            <a:ext cx="5904095" cy="3778250"/>
          </a:xfrm>
        </p:spPr>
      </p:pic>
    </p:spTree>
    <p:extLst>
      <p:ext uri="{BB962C8B-B14F-4D97-AF65-F5344CB8AC3E}">
        <p14:creationId xmlns:p14="http://schemas.microsoft.com/office/powerpoint/2010/main" val="416221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61CE-1B5E-00E2-B44E-2406D402DA62}"/>
              </a:ext>
            </a:extLst>
          </p:cNvPr>
          <p:cNvSpPr>
            <a:spLocks noGrp="1"/>
          </p:cNvSpPr>
          <p:nvPr>
            <p:ph type="title"/>
          </p:nvPr>
        </p:nvSpPr>
        <p:spPr/>
        <p:txBody>
          <a:bodyPr/>
          <a:lstStyle/>
          <a:p>
            <a:r>
              <a:rPr lang="en-US" b="0" i="0" dirty="0">
                <a:solidFill>
                  <a:srgbClr val="111111"/>
                </a:solidFill>
                <a:effectLst/>
                <a:latin typeface="Cabin-semi-bold"/>
              </a:rPr>
              <a:t>Primary Activities</a:t>
            </a:r>
            <a:endParaRPr lang="en-US" dirty="0"/>
          </a:p>
        </p:txBody>
      </p:sp>
      <p:sp>
        <p:nvSpPr>
          <p:cNvPr id="3" name="Content Placeholder 2">
            <a:extLst>
              <a:ext uri="{FF2B5EF4-FFF2-40B4-BE49-F238E27FC236}">
                <a16:creationId xmlns:a16="http://schemas.microsoft.com/office/drawing/2014/main" id="{D18D87F5-7878-9621-9BA8-9D7795CF5911}"/>
              </a:ext>
            </a:extLst>
          </p:cNvPr>
          <p:cNvSpPr>
            <a:spLocks noGrp="1"/>
          </p:cNvSpPr>
          <p:nvPr>
            <p:ph idx="1"/>
          </p:nvPr>
        </p:nvSpPr>
        <p:spPr/>
        <p:txBody>
          <a:bodyPr/>
          <a:lstStyle/>
          <a:p>
            <a:pPr algn="l"/>
            <a:r>
              <a:rPr lang="en-US" b="0" i="0" dirty="0">
                <a:solidFill>
                  <a:srgbClr val="111111"/>
                </a:solidFill>
                <a:effectLst/>
                <a:latin typeface="SourceSansPro"/>
              </a:rPr>
              <a:t>Primary activities consist of five components, and all are essential for adding value and creating competitive advantage:</a:t>
            </a:r>
          </a:p>
          <a:p>
            <a:pPr algn="l"/>
            <a:endParaRPr lang="en-US" b="0" i="0" dirty="0">
              <a:solidFill>
                <a:srgbClr val="111111"/>
              </a:solidFill>
              <a:effectLst/>
              <a:latin typeface="SourceSansPro"/>
            </a:endParaRPr>
          </a:p>
          <a:p>
            <a:pPr algn="l">
              <a:buFont typeface="+mj-lt"/>
              <a:buAutoNum type="arabicPeriod"/>
            </a:pPr>
            <a:r>
              <a:rPr lang="en-US" b="1" i="0" dirty="0">
                <a:solidFill>
                  <a:srgbClr val="111111"/>
                </a:solidFill>
                <a:effectLst/>
                <a:latin typeface="Cabin-semi-bold"/>
              </a:rPr>
              <a:t>Inbound logistics </a:t>
            </a:r>
            <a:r>
              <a:rPr lang="en-US" b="0" i="0" dirty="0">
                <a:solidFill>
                  <a:srgbClr val="111111"/>
                </a:solidFill>
                <a:effectLst/>
                <a:latin typeface="SourceSansPro"/>
              </a:rPr>
              <a:t>include functions like receiving, warehousing, and managing inventory.</a:t>
            </a:r>
          </a:p>
          <a:p>
            <a:pPr algn="l">
              <a:buFont typeface="+mj-lt"/>
              <a:buAutoNum type="arabicPeriod"/>
            </a:pPr>
            <a:r>
              <a:rPr lang="en-US" b="1" i="0" dirty="0">
                <a:solidFill>
                  <a:srgbClr val="111111"/>
                </a:solidFill>
                <a:effectLst/>
                <a:latin typeface="Cabin-semi-bold"/>
              </a:rPr>
              <a:t>Operations </a:t>
            </a:r>
            <a:r>
              <a:rPr lang="en-US" b="0" i="0" dirty="0">
                <a:solidFill>
                  <a:srgbClr val="111111"/>
                </a:solidFill>
                <a:effectLst/>
                <a:latin typeface="SourceSansPro"/>
              </a:rPr>
              <a:t>include procedures for converting raw materials into a finished product.</a:t>
            </a:r>
          </a:p>
          <a:p>
            <a:pPr algn="l">
              <a:buFont typeface="+mj-lt"/>
              <a:buAutoNum type="arabicPeriod"/>
            </a:pPr>
            <a:r>
              <a:rPr lang="en-US" b="1" i="0" dirty="0">
                <a:solidFill>
                  <a:srgbClr val="111111"/>
                </a:solidFill>
                <a:effectLst/>
                <a:latin typeface="Cabin-semi-bold"/>
              </a:rPr>
              <a:t>Outbound logistics</a:t>
            </a:r>
            <a:r>
              <a:rPr lang="en-US" b="0" i="0" dirty="0">
                <a:solidFill>
                  <a:srgbClr val="111111"/>
                </a:solidFill>
                <a:effectLst/>
                <a:latin typeface="SourceSansPro"/>
              </a:rPr>
              <a:t> include activities to distribute a final product to a consumer.</a:t>
            </a:r>
          </a:p>
          <a:p>
            <a:pPr algn="l">
              <a:buFont typeface="+mj-lt"/>
              <a:buAutoNum type="arabicPeriod"/>
            </a:pPr>
            <a:r>
              <a:rPr lang="en-US" b="1" i="0" dirty="0">
                <a:solidFill>
                  <a:srgbClr val="111111"/>
                </a:solidFill>
                <a:effectLst/>
                <a:latin typeface="Cabin-semi-bold"/>
              </a:rPr>
              <a:t>Marketing and sales</a:t>
            </a:r>
            <a:r>
              <a:rPr lang="en-US" b="0" i="0" dirty="0">
                <a:solidFill>
                  <a:srgbClr val="111111"/>
                </a:solidFill>
                <a:effectLst/>
                <a:latin typeface="SourceSansPro"/>
              </a:rPr>
              <a:t> include strategies to enhance visibility and target appropriate customers—such as advertising, promotion, and pricing.</a:t>
            </a:r>
          </a:p>
          <a:p>
            <a:pPr algn="l">
              <a:buFont typeface="+mj-lt"/>
              <a:buAutoNum type="arabicPeriod"/>
            </a:pPr>
            <a:r>
              <a:rPr lang="en-US" b="1" i="0" dirty="0">
                <a:solidFill>
                  <a:srgbClr val="111111"/>
                </a:solidFill>
                <a:effectLst/>
                <a:latin typeface="Cabin-semi-bold"/>
              </a:rPr>
              <a:t>Service</a:t>
            </a:r>
            <a:r>
              <a:rPr lang="en-US" b="0" i="0" dirty="0">
                <a:solidFill>
                  <a:srgbClr val="111111"/>
                </a:solidFill>
                <a:effectLst/>
                <a:latin typeface="SourceSansPro"/>
              </a:rPr>
              <a:t> includes programs to maintain products and enhance the consumer experience—like customer service, maintenance, repair, refund, and exchange.</a:t>
            </a:r>
          </a:p>
        </p:txBody>
      </p:sp>
    </p:spTree>
    <p:extLst>
      <p:ext uri="{BB962C8B-B14F-4D97-AF65-F5344CB8AC3E}">
        <p14:creationId xmlns:p14="http://schemas.microsoft.com/office/powerpoint/2010/main" val="11245362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13218</TotalTime>
  <Words>391</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Cabin-semi-bold</vt:lpstr>
      <vt:lpstr>Century Gothic</vt:lpstr>
      <vt:lpstr>SourceSansPro</vt:lpstr>
      <vt:lpstr>Wingdings 3</vt:lpstr>
      <vt:lpstr>Wisp</vt:lpstr>
      <vt:lpstr>Business Process Engineering </vt:lpstr>
      <vt:lpstr>Business-to-Business Processes</vt:lpstr>
      <vt:lpstr>Business-to-Business Processes</vt:lpstr>
      <vt:lpstr>Example of business-to-business collaboration through interacting  business processes</vt:lpstr>
      <vt:lpstr>Business-to-Business Processes</vt:lpstr>
      <vt:lpstr>Value Chain Model</vt:lpstr>
      <vt:lpstr>Meaning</vt:lpstr>
      <vt:lpstr>Model</vt:lpstr>
      <vt:lpstr>Primary Activities</vt:lpstr>
      <vt:lpstr>Support Activities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Dr. Abdul Aziz</cp:lastModifiedBy>
  <cp:revision>41</cp:revision>
  <dcterms:created xsi:type="dcterms:W3CDTF">2023-01-16T07:23:56Z</dcterms:created>
  <dcterms:modified xsi:type="dcterms:W3CDTF">2024-02-12T05:45:30Z</dcterms:modified>
</cp:coreProperties>
</file>