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1" r:id="rId1"/>
  </p:sldMasterIdLst>
  <p:sldIdLst>
    <p:sldId id="256" r:id="rId2"/>
    <p:sldId id="270" r:id="rId3"/>
    <p:sldId id="263" r:id="rId4"/>
    <p:sldId id="266" r:id="rId5"/>
    <p:sldId id="267" r:id="rId6"/>
    <p:sldId id="268" r:id="rId7"/>
    <p:sldId id="269" r:id="rId8"/>
    <p:sldId id="271" r:id="rId9"/>
    <p:sldId id="272" r:id="rId10"/>
    <p:sldId id="273" r:id="rId11"/>
    <p:sldId id="274" r:id="rId12"/>
    <p:sldId id="275" r:id="rId13"/>
    <p:sldId id="276" r:id="rId14"/>
    <p:sldId id="277" r:id="rId15"/>
    <p:sldId id="278" r:id="rId16"/>
    <p:sldId id="279" r:id="rId17"/>
    <p:sldId id="280" r:id="rId18"/>
    <p:sldId id="281" r:id="rId19"/>
    <p:sldId id="282" r:id="rId20"/>
    <p:sldId id="283" r:id="rId21"/>
    <p:sldId id="300" r:id="rId22"/>
    <p:sldId id="284" r:id="rId23"/>
    <p:sldId id="285" r:id="rId24"/>
    <p:sldId id="286" r:id="rId25"/>
    <p:sldId id="287" r:id="rId26"/>
    <p:sldId id="288" r:id="rId27"/>
    <p:sldId id="289" r:id="rId28"/>
    <p:sldId id="290" r:id="rId29"/>
    <p:sldId id="291" r:id="rId30"/>
    <p:sldId id="292" r:id="rId31"/>
    <p:sldId id="293" r:id="rId32"/>
    <p:sldId id="294" r:id="rId33"/>
    <p:sldId id="295" r:id="rId34"/>
    <p:sldId id="296" r:id="rId35"/>
    <p:sldId id="297" r:id="rId36"/>
    <p:sldId id="298" r:id="rId37"/>
    <p:sldId id="299" r:id="rId38"/>
    <p:sldId id="301" r:id="rId39"/>
    <p:sldId id="302" r:id="rId40"/>
    <p:sldId id="303" r:id="rId41"/>
    <p:sldId id="304" r:id="rId42"/>
    <p:sldId id="305" r:id="rId43"/>
    <p:sldId id="306" r:id="rId44"/>
    <p:sldId id="307" r:id="rId45"/>
    <p:sldId id="308" r:id="rId46"/>
    <p:sldId id="309" r:id="rId47"/>
    <p:sldId id="310" r:id="rId48"/>
    <p:sldId id="311" r:id="rId49"/>
    <p:sldId id="312" r:id="rId50"/>
    <p:sldId id="313" r:id="rId51"/>
    <p:sldId id="314" r:id="rId52"/>
    <p:sldId id="315"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3" d="100"/>
          <a:sy n="83" d="100"/>
        </p:scale>
        <p:origin x="643"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CA20078-376C-4EC9-9B35-3283D4F330F1}"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AF889C2-980D-49CA-AB7C-1E654BA5E52F}" type="slidenum">
              <a:rPr lang="en-US" smtClean="0"/>
              <a:t>‹#›</a:t>
            </a:fld>
            <a:endParaRPr lang="en-US"/>
          </a:p>
        </p:txBody>
      </p:sp>
    </p:spTree>
    <p:extLst>
      <p:ext uri="{BB962C8B-B14F-4D97-AF65-F5344CB8AC3E}">
        <p14:creationId xmlns:p14="http://schemas.microsoft.com/office/powerpoint/2010/main" val="3048641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A20078-376C-4EC9-9B35-3283D4F330F1}"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F889C2-980D-49CA-AB7C-1E654BA5E52F}" type="slidenum">
              <a:rPr lang="en-US" smtClean="0"/>
              <a:t>‹#›</a:t>
            </a:fld>
            <a:endParaRPr lang="en-US"/>
          </a:p>
        </p:txBody>
      </p:sp>
    </p:spTree>
    <p:extLst>
      <p:ext uri="{BB962C8B-B14F-4D97-AF65-F5344CB8AC3E}">
        <p14:creationId xmlns:p14="http://schemas.microsoft.com/office/powerpoint/2010/main" val="2417507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A20078-376C-4EC9-9B35-3283D4F330F1}"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F889C2-980D-49CA-AB7C-1E654BA5E52F}"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969125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CA20078-376C-4EC9-9B35-3283D4F330F1}" type="datetimeFigureOut">
              <a:rPr lang="en-US" smtClean="0"/>
              <a:t>2/22/2024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F889C2-980D-49CA-AB7C-1E654BA5E52F}" type="slidenum">
              <a:rPr lang="en-US" smtClean="0"/>
              <a:t>‹#›</a:t>
            </a:fld>
            <a:endParaRPr lang="en-US"/>
          </a:p>
        </p:txBody>
      </p:sp>
    </p:spTree>
    <p:extLst>
      <p:ext uri="{BB962C8B-B14F-4D97-AF65-F5344CB8AC3E}">
        <p14:creationId xmlns:p14="http://schemas.microsoft.com/office/powerpoint/2010/main" val="19947713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CA20078-376C-4EC9-9B35-3283D4F330F1}" type="datetimeFigureOut">
              <a:rPr lang="en-US" smtClean="0"/>
              <a:t>2/22/2024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F889C2-980D-49CA-AB7C-1E654BA5E52F}"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82007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CA20078-376C-4EC9-9B35-3283D4F330F1}" type="datetimeFigureOut">
              <a:rPr lang="en-US" smtClean="0"/>
              <a:t>2/22/2024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F889C2-980D-49CA-AB7C-1E654BA5E52F}" type="slidenum">
              <a:rPr lang="en-US" smtClean="0"/>
              <a:t>‹#›</a:t>
            </a:fld>
            <a:endParaRPr lang="en-US"/>
          </a:p>
        </p:txBody>
      </p:sp>
    </p:spTree>
    <p:extLst>
      <p:ext uri="{BB962C8B-B14F-4D97-AF65-F5344CB8AC3E}">
        <p14:creationId xmlns:p14="http://schemas.microsoft.com/office/powerpoint/2010/main" val="33707496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A20078-376C-4EC9-9B35-3283D4F330F1}"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F889C2-980D-49CA-AB7C-1E654BA5E52F}" type="slidenum">
              <a:rPr lang="en-US" smtClean="0"/>
              <a:t>‹#›</a:t>
            </a:fld>
            <a:endParaRPr lang="en-US"/>
          </a:p>
        </p:txBody>
      </p:sp>
    </p:spTree>
    <p:extLst>
      <p:ext uri="{BB962C8B-B14F-4D97-AF65-F5344CB8AC3E}">
        <p14:creationId xmlns:p14="http://schemas.microsoft.com/office/powerpoint/2010/main" val="15178755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A20078-376C-4EC9-9B35-3283D4F330F1}"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F889C2-980D-49CA-AB7C-1E654BA5E52F}" type="slidenum">
              <a:rPr lang="en-US" smtClean="0"/>
              <a:t>‹#›</a:t>
            </a:fld>
            <a:endParaRPr lang="en-US"/>
          </a:p>
        </p:txBody>
      </p:sp>
    </p:spTree>
    <p:extLst>
      <p:ext uri="{BB962C8B-B14F-4D97-AF65-F5344CB8AC3E}">
        <p14:creationId xmlns:p14="http://schemas.microsoft.com/office/powerpoint/2010/main" val="2876182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A20078-376C-4EC9-9B35-3283D4F330F1}"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F889C2-980D-49CA-AB7C-1E654BA5E52F}" type="slidenum">
              <a:rPr lang="en-US" smtClean="0"/>
              <a:t>‹#›</a:t>
            </a:fld>
            <a:endParaRPr lang="en-US"/>
          </a:p>
        </p:txBody>
      </p:sp>
    </p:spTree>
    <p:extLst>
      <p:ext uri="{BB962C8B-B14F-4D97-AF65-F5344CB8AC3E}">
        <p14:creationId xmlns:p14="http://schemas.microsoft.com/office/powerpoint/2010/main" val="1884651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A20078-376C-4EC9-9B35-3283D4F330F1}"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F889C2-980D-49CA-AB7C-1E654BA5E52F}" type="slidenum">
              <a:rPr lang="en-US" smtClean="0"/>
              <a:t>‹#›</a:t>
            </a:fld>
            <a:endParaRPr lang="en-US"/>
          </a:p>
        </p:txBody>
      </p:sp>
    </p:spTree>
    <p:extLst>
      <p:ext uri="{BB962C8B-B14F-4D97-AF65-F5344CB8AC3E}">
        <p14:creationId xmlns:p14="http://schemas.microsoft.com/office/powerpoint/2010/main" val="85441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A20078-376C-4EC9-9B35-3283D4F330F1}" type="datetimeFigureOut">
              <a:rPr lang="en-US" smtClean="0"/>
              <a:t>2/22/2024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AF889C2-980D-49CA-AB7C-1E654BA5E52F}" type="slidenum">
              <a:rPr lang="en-US" smtClean="0"/>
              <a:t>‹#›</a:t>
            </a:fld>
            <a:endParaRPr lang="en-US"/>
          </a:p>
        </p:txBody>
      </p:sp>
    </p:spTree>
    <p:extLst>
      <p:ext uri="{BB962C8B-B14F-4D97-AF65-F5344CB8AC3E}">
        <p14:creationId xmlns:p14="http://schemas.microsoft.com/office/powerpoint/2010/main" val="1400285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A20078-376C-4EC9-9B35-3283D4F330F1}" type="datetimeFigureOut">
              <a:rPr lang="en-US" smtClean="0"/>
              <a:t>2/22/2024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AF889C2-980D-49CA-AB7C-1E654BA5E52F}" type="slidenum">
              <a:rPr lang="en-US" smtClean="0"/>
              <a:t>‹#›</a:t>
            </a:fld>
            <a:endParaRPr lang="en-US"/>
          </a:p>
        </p:txBody>
      </p:sp>
    </p:spTree>
    <p:extLst>
      <p:ext uri="{BB962C8B-B14F-4D97-AF65-F5344CB8AC3E}">
        <p14:creationId xmlns:p14="http://schemas.microsoft.com/office/powerpoint/2010/main" val="2203507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A20078-376C-4EC9-9B35-3283D4F330F1}" type="datetimeFigureOut">
              <a:rPr lang="en-US" smtClean="0"/>
              <a:t>2/22/2024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AF889C2-980D-49CA-AB7C-1E654BA5E52F}" type="slidenum">
              <a:rPr lang="en-US" smtClean="0"/>
              <a:t>‹#›</a:t>
            </a:fld>
            <a:endParaRPr lang="en-US"/>
          </a:p>
        </p:txBody>
      </p:sp>
    </p:spTree>
    <p:extLst>
      <p:ext uri="{BB962C8B-B14F-4D97-AF65-F5344CB8AC3E}">
        <p14:creationId xmlns:p14="http://schemas.microsoft.com/office/powerpoint/2010/main" val="3211213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A20078-376C-4EC9-9B35-3283D4F330F1}" type="datetimeFigureOut">
              <a:rPr lang="en-US" smtClean="0"/>
              <a:t>2/22/2024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AF889C2-980D-49CA-AB7C-1E654BA5E52F}" type="slidenum">
              <a:rPr lang="en-US" smtClean="0"/>
              <a:t>‹#›</a:t>
            </a:fld>
            <a:endParaRPr lang="en-US"/>
          </a:p>
        </p:txBody>
      </p:sp>
    </p:spTree>
    <p:extLst>
      <p:ext uri="{BB962C8B-B14F-4D97-AF65-F5344CB8AC3E}">
        <p14:creationId xmlns:p14="http://schemas.microsoft.com/office/powerpoint/2010/main" val="3409106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A20078-376C-4EC9-9B35-3283D4F330F1}" type="datetimeFigureOut">
              <a:rPr lang="en-US" smtClean="0"/>
              <a:t>2/22/2024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AF889C2-980D-49CA-AB7C-1E654BA5E52F}" type="slidenum">
              <a:rPr lang="en-US" smtClean="0"/>
              <a:t>‹#›</a:t>
            </a:fld>
            <a:endParaRPr lang="en-US"/>
          </a:p>
        </p:txBody>
      </p:sp>
    </p:spTree>
    <p:extLst>
      <p:ext uri="{BB962C8B-B14F-4D97-AF65-F5344CB8AC3E}">
        <p14:creationId xmlns:p14="http://schemas.microsoft.com/office/powerpoint/2010/main" val="20613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A20078-376C-4EC9-9B35-3283D4F330F1}" type="datetimeFigureOut">
              <a:rPr lang="en-US" smtClean="0"/>
              <a:t>2/22/2024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F889C2-980D-49CA-AB7C-1E654BA5E52F}" type="slidenum">
              <a:rPr lang="en-US" smtClean="0"/>
              <a:t>‹#›</a:t>
            </a:fld>
            <a:endParaRPr lang="en-US"/>
          </a:p>
        </p:txBody>
      </p:sp>
    </p:spTree>
    <p:extLst>
      <p:ext uri="{BB962C8B-B14F-4D97-AF65-F5344CB8AC3E}">
        <p14:creationId xmlns:p14="http://schemas.microsoft.com/office/powerpoint/2010/main" val="2987669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CA20078-376C-4EC9-9B35-3283D4F330F1}" type="datetimeFigureOut">
              <a:rPr lang="en-US" smtClean="0"/>
              <a:t>2/22/2024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AF889C2-980D-49CA-AB7C-1E654BA5E52F}" type="slidenum">
              <a:rPr lang="en-US" smtClean="0"/>
              <a:t>‹#›</a:t>
            </a:fld>
            <a:endParaRPr lang="en-US"/>
          </a:p>
        </p:txBody>
      </p:sp>
    </p:spTree>
    <p:extLst>
      <p:ext uri="{BB962C8B-B14F-4D97-AF65-F5344CB8AC3E}">
        <p14:creationId xmlns:p14="http://schemas.microsoft.com/office/powerpoint/2010/main" val="1151386301"/>
      </p:ext>
    </p:extLst>
  </p:cSld>
  <p:clrMap bg1="lt1" tx1="dk1" bg2="lt2" tx2="dk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 id="2147483863" r:id="rId12"/>
    <p:sldLayoutId id="2147483864" r:id="rId13"/>
    <p:sldLayoutId id="2147483865" r:id="rId14"/>
    <p:sldLayoutId id="2147483866" r:id="rId15"/>
    <p:sldLayoutId id="214748386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Business Process Engineering </a:t>
            </a:r>
          </a:p>
        </p:txBody>
      </p:sp>
      <p:sp>
        <p:nvSpPr>
          <p:cNvPr id="3" name="Subtitle 2"/>
          <p:cNvSpPr>
            <a:spLocks noGrp="1"/>
          </p:cNvSpPr>
          <p:nvPr>
            <p:ph type="subTitle" idx="1"/>
          </p:nvPr>
        </p:nvSpPr>
        <p:spPr>
          <a:xfrm>
            <a:off x="2589213" y="4777379"/>
            <a:ext cx="8915399" cy="1946694"/>
          </a:xfrm>
        </p:spPr>
        <p:txBody>
          <a:bodyPr>
            <a:normAutofit/>
          </a:bodyPr>
          <a:lstStyle/>
          <a:p>
            <a:pPr algn="ctr"/>
            <a:r>
              <a:rPr lang="en-US" dirty="0"/>
              <a:t>Week 04</a:t>
            </a:r>
          </a:p>
          <a:p>
            <a:endParaRPr lang="en-US" dirty="0"/>
          </a:p>
        </p:txBody>
      </p:sp>
    </p:spTree>
    <p:extLst>
      <p:ext uri="{BB962C8B-B14F-4D97-AF65-F5344CB8AC3E}">
        <p14:creationId xmlns:p14="http://schemas.microsoft.com/office/powerpoint/2010/main" val="598754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C86399-6FD1-7DBB-EDC6-84D705C72A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F51F99-A9E2-0BA7-E99E-14E799D6DA9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35CA4FA-C255-F30B-2875-E62A08EE0CEB}"/>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44EBC884-23FE-89F5-B243-14190A02C37E}"/>
              </a:ext>
            </a:extLst>
          </p:cNvPr>
          <p:cNvPicPr>
            <a:picLocks noChangeAspect="1"/>
          </p:cNvPicPr>
          <p:nvPr/>
        </p:nvPicPr>
        <p:blipFill>
          <a:blip r:embed="rId2"/>
          <a:stretch>
            <a:fillRect/>
          </a:stretch>
        </p:blipFill>
        <p:spPr>
          <a:xfrm>
            <a:off x="2589212" y="185418"/>
            <a:ext cx="9435374" cy="6487163"/>
          </a:xfrm>
          <a:prstGeom prst="rect">
            <a:avLst/>
          </a:prstGeom>
        </p:spPr>
      </p:pic>
    </p:spTree>
    <p:extLst>
      <p:ext uri="{BB962C8B-B14F-4D97-AF65-F5344CB8AC3E}">
        <p14:creationId xmlns:p14="http://schemas.microsoft.com/office/powerpoint/2010/main" val="3493953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B1B33-2FE4-AB87-D227-72B978C1715D}"/>
              </a:ext>
            </a:extLst>
          </p:cNvPr>
          <p:cNvSpPr>
            <a:spLocks noGrp="1"/>
          </p:cNvSpPr>
          <p:nvPr>
            <p:ph type="title"/>
          </p:nvPr>
        </p:nvSpPr>
        <p:spPr/>
        <p:txBody>
          <a:bodyPr>
            <a:normAutofit/>
          </a:bodyPr>
          <a:lstStyle/>
          <a:p>
            <a:r>
              <a:rPr lang="en-US" dirty="0"/>
              <a:t>Service Composition</a:t>
            </a:r>
          </a:p>
        </p:txBody>
      </p:sp>
      <p:sp>
        <p:nvSpPr>
          <p:cNvPr id="3" name="Content Placeholder 2">
            <a:extLst>
              <a:ext uri="{FF2B5EF4-FFF2-40B4-BE49-F238E27FC236}">
                <a16:creationId xmlns:a16="http://schemas.microsoft.com/office/drawing/2014/main" id="{A1951F09-7F34-74AB-0EE4-1595232F6C2F}"/>
              </a:ext>
            </a:extLst>
          </p:cNvPr>
          <p:cNvSpPr>
            <a:spLocks noGrp="1"/>
          </p:cNvSpPr>
          <p:nvPr>
            <p:ph idx="1"/>
          </p:nvPr>
        </p:nvSpPr>
        <p:spPr/>
        <p:txBody>
          <a:bodyPr/>
          <a:lstStyle/>
          <a:p>
            <a:r>
              <a:rPr lang="en-US" dirty="0"/>
              <a:t>Using service composition to realize composite applications</a:t>
            </a:r>
          </a:p>
        </p:txBody>
      </p:sp>
      <p:pic>
        <p:nvPicPr>
          <p:cNvPr id="7" name="Picture 6">
            <a:extLst>
              <a:ext uri="{FF2B5EF4-FFF2-40B4-BE49-F238E27FC236}">
                <a16:creationId xmlns:a16="http://schemas.microsoft.com/office/drawing/2014/main" id="{0C759E2B-2EEA-58FA-634D-F96BA2520D81}"/>
              </a:ext>
            </a:extLst>
          </p:cNvPr>
          <p:cNvPicPr>
            <a:picLocks noChangeAspect="1"/>
          </p:cNvPicPr>
          <p:nvPr/>
        </p:nvPicPr>
        <p:blipFill>
          <a:blip r:embed="rId2"/>
          <a:stretch>
            <a:fillRect/>
          </a:stretch>
        </p:blipFill>
        <p:spPr>
          <a:xfrm>
            <a:off x="3206750" y="2858654"/>
            <a:ext cx="5778500" cy="3682734"/>
          </a:xfrm>
          <a:prstGeom prst="rect">
            <a:avLst/>
          </a:prstGeom>
        </p:spPr>
      </p:pic>
    </p:spTree>
    <p:extLst>
      <p:ext uri="{BB962C8B-B14F-4D97-AF65-F5344CB8AC3E}">
        <p14:creationId xmlns:p14="http://schemas.microsoft.com/office/powerpoint/2010/main" val="1302331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3C1C8-DC27-12CD-21D1-86B0BDF30C78}"/>
              </a:ext>
            </a:extLst>
          </p:cNvPr>
          <p:cNvSpPr>
            <a:spLocks noGrp="1"/>
          </p:cNvSpPr>
          <p:nvPr>
            <p:ph type="title"/>
          </p:nvPr>
        </p:nvSpPr>
        <p:spPr/>
        <p:txBody>
          <a:bodyPr/>
          <a:lstStyle/>
          <a:p>
            <a:r>
              <a:rPr lang="en-US" dirty="0"/>
              <a:t>Business process management landscape</a:t>
            </a:r>
          </a:p>
        </p:txBody>
      </p:sp>
      <p:sp>
        <p:nvSpPr>
          <p:cNvPr id="3" name="Content Placeholder 2">
            <a:extLst>
              <a:ext uri="{FF2B5EF4-FFF2-40B4-BE49-F238E27FC236}">
                <a16:creationId xmlns:a16="http://schemas.microsoft.com/office/drawing/2014/main" id="{1874A36E-30F4-381A-6A1F-D2FFD328B53B}"/>
              </a:ext>
            </a:extLst>
          </p:cNvPr>
          <p:cNvSpPr>
            <a:spLocks noGrp="1"/>
          </p:cNvSpPr>
          <p:nvPr>
            <p:ph idx="1"/>
          </p:nvPr>
        </p:nvSpPr>
        <p:spPr>
          <a:xfrm>
            <a:off x="2589211" y="2133600"/>
            <a:ext cx="4245697" cy="3777622"/>
          </a:xfrm>
        </p:spPr>
        <p:txBody>
          <a:bodyPr/>
          <a:lstStyle/>
          <a:p>
            <a:r>
              <a:rPr lang="en-US" dirty="0"/>
              <a:t>Workflow Management Coalition defines workflows and workflow management systems as follows.</a:t>
            </a:r>
          </a:p>
        </p:txBody>
      </p:sp>
      <p:pic>
        <p:nvPicPr>
          <p:cNvPr id="5" name="Picture 4">
            <a:extLst>
              <a:ext uri="{FF2B5EF4-FFF2-40B4-BE49-F238E27FC236}">
                <a16:creationId xmlns:a16="http://schemas.microsoft.com/office/drawing/2014/main" id="{A55E6747-4302-49E6-0E28-D121DE25AB3D}"/>
              </a:ext>
            </a:extLst>
          </p:cNvPr>
          <p:cNvPicPr>
            <a:picLocks noChangeAspect="1"/>
          </p:cNvPicPr>
          <p:nvPr/>
        </p:nvPicPr>
        <p:blipFill>
          <a:blip r:embed="rId2"/>
          <a:stretch>
            <a:fillRect/>
          </a:stretch>
        </p:blipFill>
        <p:spPr>
          <a:xfrm>
            <a:off x="6733309" y="1264555"/>
            <a:ext cx="5041612" cy="5314950"/>
          </a:xfrm>
          <a:prstGeom prst="rect">
            <a:avLst/>
          </a:prstGeom>
        </p:spPr>
      </p:pic>
    </p:spTree>
    <p:extLst>
      <p:ext uri="{BB962C8B-B14F-4D97-AF65-F5344CB8AC3E}">
        <p14:creationId xmlns:p14="http://schemas.microsoft.com/office/powerpoint/2010/main" val="2330381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AA7FD-65E7-408F-FC89-1CD7DEDA4E95}"/>
              </a:ext>
            </a:extLst>
          </p:cNvPr>
          <p:cNvSpPr>
            <a:spLocks noGrp="1"/>
          </p:cNvSpPr>
          <p:nvPr>
            <p:ph type="title"/>
          </p:nvPr>
        </p:nvSpPr>
        <p:spPr/>
        <p:txBody>
          <a:bodyPr>
            <a:normAutofit/>
          </a:bodyPr>
          <a:lstStyle/>
          <a:p>
            <a:r>
              <a:rPr lang="en-US" dirty="0"/>
              <a:t>Business Process Modeling</a:t>
            </a:r>
          </a:p>
        </p:txBody>
      </p:sp>
      <p:sp>
        <p:nvSpPr>
          <p:cNvPr id="3" name="Content Placeholder 2">
            <a:extLst>
              <a:ext uri="{FF2B5EF4-FFF2-40B4-BE49-F238E27FC236}">
                <a16:creationId xmlns:a16="http://schemas.microsoft.com/office/drawing/2014/main" id="{3AFFF474-DD5C-FC8C-15A7-040003D36761}"/>
              </a:ext>
            </a:extLst>
          </p:cNvPr>
          <p:cNvSpPr>
            <a:spLocks noGrp="1"/>
          </p:cNvSpPr>
          <p:nvPr>
            <p:ph idx="1"/>
          </p:nvPr>
        </p:nvSpPr>
        <p:spPr/>
        <p:txBody>
          <a:bodyPr/>
          <a:lstStyle/>
          <a:p>
            <a:br>
              <a:rPr lang="en-US" dirty="0"/>
            </a:br>
            <a:r>
              <a:rPr lang="en-US" dirty="0"/>
              <a:t>Function modelling, data modelling, organization modelling, and modelling of the operational information technology landscape are required to</a:t>
            </a:r>
            <a:br>
              <a:rPr lang="en-US" dirty="0"/>
            </a:br>
            <a:r>
              <a:rPr lang="en-US" dirty="0"/>
              <a:t>provide a complete picture of a business process.</a:t>
            </a:r>
          </a:p>
        </p:txBody>
      </p:sp>
      <p:pic>
        <p:nvPicPr>
          <p:cNvPr id="7" name="Picture 6">
            <a:extLst>
              <a:ext uri="{FF2B5EF4-FFF2-40B4-BE49-F238E27FC236}">
                <a16:creationId xmlns:a16="http://schemas.microsoft.com/office/drawing/2014/main" id="{34D066A5-0975-E9E7-1CB0-91264BA47959}"/>
              </a:ext>
            </a:extLst>
          </p:cNvPr>
          <p:cNvPicPr>
            <a:picLocks noChangeAspect="1"/>
          </p:cNvPicPr>
          <p:nvPr/>
        </p:nvPicPr>
        <p:blipFill>
          <a:blip r:embed="rId2"/>
          <a:stretch>
            <a:fillRect/>
          </a:stretch>
        </p:blipFill>
        <p:spPr>
          <a:xfrm>
            <a:off x="2925762" y="3351852"/>
            <a:ext cx="6340475" cy="3380807"/>
          </a:xfrm>
          <a:prstGeom prst="rect">
            <a:avLst/>
          </a:prstGeom>
        </p:spPr>
      </p:pic>
    </p:spTree>
    <p:extLst>
      <p:ext uri="{BB962C8B-B14F-4D97-AF65-F5344CB8AC3E}">
        <p14:creationId xmlns:p14="http://schemas.microsoft.com/office/powerpoint/2010/main" val="3530965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93963-3545-62B8-D948-306808CAE80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E4D036F-3C87-833B-543E-1DBDBA0DE0DC}"/>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47D3C0FC-946B-E9C8-D2CA-117D78A9E884}"/>
              </a:ext>
            </a:extLst>
          </p:cNvPr>
          <p:cNvPicPr>
            <a:picLocks noChangeAspect="1"/>
          </p:cNvPicPr>
          <p:nvPr/>
        </p:nvPicPr>
        <p:blipFill>
          <a:blip r:embed="rId2"/>
          <a:stretch>
            <a:fillRect/>
          </a:stretch>
        </p:blipFill>
        <p:spPr>
          <a:xfrm>
            <a:off x="2589212" y="661988"/>
            <a:ext cx="3200400" cy="904875"/>
          </a:xfrm>
          <a:prstGeom prst="rect">
            <a:avLst/>
          </a:prstGeom>
        </p:spPr>
      </p:pic>
      <p:pic>
        <p:nvPicPr>
          <p:cNvPr id="7" name="Picture 6">
            <a:extLst>
              <a:ext uri="{FF2B5EF4-FFF2-40B4-BE49-F238E27FC236}">
                <a16:creationId xmlns:a16="http://schemas.microsoft.com/office/drawing/2014/main" id="{07376BBD-E0BA-E3C1-95CE-AA552231ADAD}"/>
              </a:ext>
            </a:extLst>
          </p:cNvPr>
          <p:cNvPicPr>
            <a:picLocks noChangeAspect="1"/>
          </p:cNvPicPr>
          <p:nvPr/>
        </p:nvPicPr>
        <p:blipFill>
          <a:blip r:embed="rId3"/>
          <a:stretch>
            <a:fillRect/>
          </a:stretch>
        </p:blipFill>
        <p:spPr>
          <a:xfrm>
            <a:off x="6899564" y="90265"/>
            <a:ext cx="5217391" cy="6677018"/>
          </a:xfrm>
          <a:prstGeom prst="rect">
            <a:avLst/>
          </a:prstGeom>
        </p:spPr>
      </p:pic>
    </p:spTree>
    <p:extLst>
      <p:ext uri="{BB962C8B-B14F-4D97-AF65-F5344CB8AC3E}">
        <p14:creationId xmlns:p14="http://schemas.microsoft.com/office/powerpoint/2010/main" val="340403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ED232-5D6E-21FD-697F-FDAF39E83D66}"/>
              </a:ext>
            </a:extLst>
          </p:cNvPr>
          <p:cNvSpPr>
            <a:spLocks noGrp="1"/>
          </p:cNvSpPr>
          <p:nvPr>
            <p:ph type="title"/>
          </p:nvPr>
        </p:nvSpPr>
        <p:spPr/>
        <p:txBody>
          <a:bodyPr/>
          <a:lstStyle/>
          <a:p>
            <a:r>
              <a:rPr lang="en-US" dirty="0"/>
              <a:t>Conceptual Model:</a:t>
            </a:r>
          </a:p>
        </p:txBody>
      </p:sp>
      <p:sp>
        <p:nvSpPr>
          <p:cNvPr id="3" name="Content Placeholder 2">
            <a:extLst>
              <a:ext uri="{FF2B5EF4-FFF2-40B4-BE49-F238E27FC236}">
                <a16:creationId xmlns:a16="http://schemas.microsoft.com/office/drawing/2014/main" id="{277D5A33-D439-E8AB-71A9-50E8B8CC8D6A}"/>
              </a:ext>
            </a:extLst>
          </p:cNvPr>
          <p:cNvSpPr>
            <a:spLocks noGrp="1"/>
          </p:cNvSpPr>
          <p:nvPr>
            <p:ph idx="1"/>
          </p:nvPr>
        </p:nvSpPr>
        <p:spPr/>
        <p:txBody>
          <a:bodyPr/>
          <a:lstStyle/>
          <a:p>
            <a:r>
              <a:rPr lang="en-US" dirty="0"/>
              <a:t>Business processes consist of activities whose coordinated execution realizes some business goal. These activities can be: </a:t>
            </a:r>
          </a:p>
          <a:p>
            <a:r>
              <a:rPr lang="en-US" dirty="0"/>
              <a:t>1. system activities</a:t>
            </a:r>
          </a:p>
          <a:p>
            <a:r>
              <a:rPr lang="en-US" dirty="0"/>
              <a:t>2. user inter-action activities</a:t>
            </a:r>
          </a:p>
          <a:p>
            <a:r>
              <a:rPr lang="en-US" dirty="0"/>
              <a:t>3. manual activities.</a:t>
            </a:r>
          </a:p>
        </p:txBody>
      </p:sp>
    </p:spTree>
    <p:extLst>
      <p:ext uri="{BB962C8B-B14F-4D97-AF65-F5344CB8AC3E}">
        <p14:creationId xmlns:p14="http://schemas.microsoft.com/office/powerpoint/2010/main" val="1744193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27F599-A7F0-6DEA-DC85-6565518CBD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2CAC88-0A79-811D-0954-92ACC9D3F2A4}"/>
              </a:ext>
            </a:extLst>
          </p:cNvPr>
          <p:cNvSpPr>
            <a:spLocks noGrp="1"/>
          </p:cNvSpPr>
          <p:nvPr>
            <p:ph type="title"/>
          </p:nvPr>
        </p:nvSpPr>
        <p:spPr/>
        <p:txBody>
          <a:bodyPr/>
          <a:lstStyle/>
          <a:p>
            <a:r>
              <a:rPr lang="en-US" dirty="0"/>
              <a:t>Conceptual Model</a:t>
            </a:r>
          </a:p>
        </p:txBody>
      </p:sp>
      <p:sp>
        <p:nvSpPr>
          <p:cNvPr id="3" name="Content Placeholder 2">
            <a:extLst>
              <a:ext uri="{FF2B5EF4-FFF2-40B4-BE49-F238E27FC236}">
                <a16:creationId xmlns:a16="http://schemas.microsoft.com/office/drawing/2014/main" id="{92990BE4-05AA-C573-7B66-B9780824DFA8}"/>
              </a:ext>
            </a:extLst>
          </p:cNvPr>
          <p:cNvSpPr>
            <a:spLocks noGrp="1"/>
          </p:cNvSpPr>
          <p:nvPr>
            <p:ph idx="1"/>
          </p:nvPr>
        </p:nvSpPr>
        <p:spPr/>
        <p:txBody>
          <a:bodyPr>
            <a:normAutofit/>
          </a:bodyPr>
          <a:lstStyle/>
          <a:p>
            <a:pPr marL="0" indent="0">
              <a:buNone/>
            </a:pPr>
            <a:r>
              <a:rPr lang="en-US" dirty="0"/>
              <a:t>1. Manual Activity </a:t>
            </a:r>
          </a:p>
          <a:p>
            <a:r>
              <a:rPr lang="en-US" dirty="0"/>
              <a:t>manual activity is sending a parcel to a business  partner. Manual activities are not supported by information systems.</a:t>
            </a:r>
          </a:p>
          <a:p>
            <a:pPr marL="0" indent="0">
              <a:buNone/>
            </a:pPr>
            <a:r>
              <a:rPr lang="en-US" dirty="0"/>
              <a:t>2. User Interaction Activity</a:t>
            </a:r>
          </a:p>
          <a:p>
            <a:r>
              <a:rPr lang="en-US" dirty="0"/>
              <a:t>human interaction activity is entering data on an insurance claim in a call center environment. There is no physical activity  involved.</a:t>
            </a:r>
          </a:p>
          <a:p>
            <a:pPr marL="0" indent="0">
              <a:buNone/>
            </a:pPr>
            <a:r>
              <a:rPr lang="en-US" dirty="0"/>
              <a:t>3. System Activity</a:t>
            </a:r>
          </a:p>
          <a:p>
            <a:r>
              <a:rPr lang="en-US" dirty="0"/>
              <a:t>System activities do not involve a human user;  they are executed by in-formation systems. An example of a system activity is retrieving stock in formation from a stock-broker application or checking the balance of a bank account.</a:t>
            </a:r>
          </a:p>
        </p:txBody>
      </p:sp>
    </p:spTree>
    <p:extLst>
      <p:ext uri="{BB962C8B-B14F-4D97-AF65-F5344CB8AC3E}">
        <p14:creationId xmlns:p14="http://schemas.microsoft.com/office/powerpoint/2010/main" val="1632906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2C96ED-5953-7FE8-CBFD-3BAA4175F3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14C681-DB2D-EDEE-9333-991F7FB1B0C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43DE6EC-2B6D-3D1C-13F6-9A22AF4E24D2}"/>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00E861FF-2EB4-D7FC-5D13-926938935A50}"/>
              </a:ext>
            </a:extLst>
          </p:cNvPr>
          <p:cNvPicPr>
            <a:picLocks noChangeAspect="1"/>
          </p:cNvPicPr>
          <p:nvPr/>
        </p:nvPicPr>
        <p:blipFill>
          <a:blip r:embed="rId2"/>
          <a:stretch>
            <a:fillRect/>
          </a:stretch>
        </p:blipFill>
        <p:spPr>
          <a:xfrm>
            <a:off x="2084675" y="637540"/>
            <a:ext cx="9924473" cy="5823736"/>
          </a:xfrm>
          <a:prstGeom prst="rect">
            <a:avLst/>
          </a:prstGeom>
        </p:spPr>
      </p:pic>
    </p:spTree>
    <p:extLst>
      <p:ext uri="{BB962C8B-B14F-4D97-AF65-F5344CB8AC3E}">
        <p14:creationId xmlns:p14="http://schemas.microsoft.com/office/powerpoint/2010/main" val="1496385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FD2014-C7E3-0B3D-CE3E-E9684A672A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DB6191-7DEC-9068-6CAF-71510205E8E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5551B47-483E-2490-3AE6-C981A27BCA60}"/>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3FE8527B-75A7-6E0D-23A0-06984BB30329}"/>
              </a:ext>
            </a:extLst>
          </p:cNvPr>
          <p:cNvPicPr>
            <a:picLocks noChangeAspect="1"/>
          </p:cNvPicPr>
          <p:nvPr/>
        </p:nvPicPr>
        <p:blipFill>
          <a:blip r:embed="rId2"/>
          <a:stretch>
            <a:fillRect/>
          </a:stretch>
        </p:blipFill>
        <p:spPr>
          <a:xfrm>
            <a:off x="3178245" y="1810475"/>
            <a:ext cx="7737334" cy="3237049"/>
          </a:xfrm>
          <a:prstGeom prst="rect">
            <a:avLst/>
          </a:prstGeom>
        </p:spPr>
      </p:pic>
    </p:spTree>
    <p:extLst>
      <p:ext uri="{BB962C8B-B14F-4D97-AF65-F5344CB8AC3E}">
        <p14:creationId xmlns:p14="http://schemas.microsoft.com/office/powerpoint/2010/main" val="30741018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F946B-3A30-C17B-F27B-97AACC77C66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EE8CA76-6100-E077-FD9A-E3341C850ECD}"/>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05C8485F-8AB4-8F8D-5997-408B9E33B1AC}"/>
              </a:ext>
            </a:extLst>
          </p:cNvPr>
          <p:cNvPicPr>
            <a:picLocks noChangeAspect="1"/>
          </p:cNvPicPr>
          <p:nvPr/>
        </p:nvPicPr>
        <p:blipFill>
          <a:blip r:embed="rId2"/>
          <a:stretch>
            <a:fillRect/>
          </a:stretch>
        </p:blipFill>
        <p:spPr>
          <a:xfrm>
            <a:off x="1462770" y="1149403"/>
            <a:ext cx="10041842" cy="5287112"/>
          </a:xfrm>
          <a:prstGeom prst="rect">
            <a:avLst/>
          </a:prstGeom>
        </p:spPr>
      </p:pic>
    </p:spTree>
    <p:extLst>
      <p:ext uri="{BB962C8B-B14F-4D97-AF65-F5344CB8AC3E}">
        <p14:creationId xmlns:p14="http://schemas.microsoft.com/office/powerpoint/2010/main" val="1817018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CF97C-14D6-46F1-0E14-91B720A5BF89}"/>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5C4141CA-D9BD-B529-3234-5581F2743F01}"/>
              </a:ext>
            </a:extLst>
          </p:cNvPr>
          <p:cNvPicPr>
            <a:picLocks noGrp="1" noChangeAspect="1"/>
          </p:cNvPicPr>
          <p:nvPr>
            <p:ph idx="1"/>
          </p:nvPr>
        </p:nvPicPr>
        <p:blipFill>
          <a:blip r:embed="rId2"/>
          <a:stretch>
            <a:fillRect/>
          </a:stretch>
        </p:blipFill>
        <p:spPr>
          <a:xfrm>
            <a:off x="3100703" y="1073284"/>
            <a:ext cx="7896130" cy="4957787"/>
          </a:xfrm>
        </p:spPr>
      </p:pic>
    </p:spTree>
    <p:extLst>
      <p:ext uri="{BB962C8B-B14F-4D97-AF65-F5344CB8AC3E}">
        <p14:creationId xmlns:p14="http://schemas.microsoft.com/office/powerpoint/2010/main" val="13956855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6501B-4C4E-9E7D-C9E8-DFF6C71E01A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56252E8-7AE2-AAC6-9A66-FDFB81513D30}"/>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E0F59706-23CE-1EEA-E47C-E5BFBDB6A1BD}"/>
              </a:ext>
            </a:extLst>
          </p:cNvPr>
          <p:cNvPicPr>
            <a:picLocks noChangeAspect="1"/>
          </p:cNvPicPr>
          <p:nvPr/>
        </p:nvPicPr>
        <p:blipFill>
          <a:blip r:embed="rId2"/>
          <a:stretch>
            <a:fillRect/>
          </a:stretch>
        </p:blipFill>
        <p:spPr>
          <a:xfrm>
            <a:off x="2589213" y="624110"/>
            <a:ext cx="8915400" cy="5765938"/>
          </a:xfrm>
          <a:prstGeom prst="rect">
            <a:avLst/>
          </a:prstGeom>
        </p:spPr>
      </p:pic>
    </p:spTree>
    <p:extLst>
      <p:ext uri="{BB962C8B-B14F-4D97-AF65-F5344CB8AC3E}">
        <p14:creationId xmlns:p14="http://schemas.microsoft.com/office/powerpoint/2010/main" val="34529223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9059-561D-7734-831F-C40C46D62913}"/>
              </a:ext>
            </a:extLst>
          </p:cNvPr>
          <p:cNvSpPr>
            <a:spLocks noGrp="1"/>
          </p:cNvSpPr>
          <p:nvPr>
            <p:ph type="title"/>
          </p:nvPr>
        </p:nvSpPr>
        <p:spPr/>
        <p:txBody>
          <a:bodyPr/>
          <a:lstStyle/>
          <a:p>
            <a:r>
              <a:rPr lang="en-US" dirty="0"/>
              <a:t>Process </a:t>
            </a:r>
            <a:r>
              <a:rPr lang="en-US" dirty="0" err="1"/>
              <a:t>MetaModel</a:t>
            </a:r>
            <a:endParaRPr lang="en-US" dirty="0"/>
          </a:p>
        </p:txBody>
      </p:sp>
      <p:sp>
        <p:nvSpPr>
          <p:cNvPr id="3" name="Content Placeholder 2">
            <a:extLst>
              <a:ext uri="{FF2B5EF4-FFF2-40B4-BE49-F238E27FC236}">
                <a16:creationId xmlns:a16="http://schemas.microsoft.com/office/drawing/2014/main" id="{8F4A864A-A5F2-98F7-2764-F556A7D7F09C}"/>
              </a:ext>
            </a:extLst>
          </p:cNvPr>
          <p:cNvSpPr>
            <a:spLocks noGrp="1"/>
          </p:cNvSpPr>
          <p:nvPr>
            <p:ph idx="1"/>
          </p:nvPr>
        </p:nvSpPr>
        <p:spPr/>
        <p:txBody>
          <a:bodyPr/>
          <a:lstStyle/>
          <a:p>
            <a:r>
              <a:rPr lang="en-US" dirty="0"/>
              <a:t>Business processes consist of a set of related activities whose coordinated execution contributes to the realization of a business function in a technical and organizational environment. </a:t>
            </a:r>
          </a:p>
          <a:p>
            <a:r>
              <a:rPr lang="en-US" dirty="0"/>
              <a:t>Business processes are represented by business process models. </a:t>
            </a:r>
          </a:p>
        </p:txBody>
      </p:sp>
      <p:pic>
        <p:nvPicPr>
          <p:cNvPr id="5" name="Picture 4">
            <a:extLst>
              <a:ext uri="{FF2B5EF4-FFF2-40B4-BE49-F238E27FC236}">
                <a16:creationId xmlns:a16="http://schemas.microsoft.com/office/drawing/2014/main" id="{3A7D8535-647C-C5FD-82E5-4ED72A9C7BE7}"/>
              </a:ext>
            </a:extLst>
          </p:cNvPr>
          <p:cNvPicPr>
            <a:picLocks noChangeAspect="1"/>
          </p:cNvPicPr>
          <p:nvPr/>
        </p:nvPicPr>
        <p:blipFill>
          <a:blip r:embed="rId2"/>
          <a:stretch>
            <a:fillRect/>
          </a:stretch>
        </p:blipFill>
        <p:spPr>
          <a:xfrm>
            <a:off x="3424310" y="3429000"/>
            <a:ext cx="5343380" cy="3344075"/>
          </a:xfrm>
          <a:prstGeom prst="rect">
            <a:avLst/>
          </a:prstGeom>
        </p:spPr>
      </p:pic>
      <p:sp>
        <p:nvSpPr>
          <p:cNvPr id="9" name="TextBox 8">
            <a:extLst>
              <a:ext uri="{FF2B5EF4-FFF2-40B4-BE49-F238E27FC236}">
                <a16:creationId xmlns:a16="http://schemas.microsoft.com/office/drawing/2014/main" id="{001ED148-6FE9-838C-BC87-C49777F37503}"/>
              </a:ext>
            </a:extLst>
          </p:cNvPr>
          <p:cNvSpPr txBox="1"/>
          <p:nvPr/>
        </p:nvSpPr>
        <p:spPr>
          <a:xfrm>
            <a:off x="6291159" y="5911222"/>
            <a:ext cx="2563328" cy="738664"/>
          </a:xfrm>
          <a:prstGeom prst="rect">
            <a:avLst/>
          </a:prstGeom>
          <a:noFill/>
        </p:spPr>
        <p:txBody>
          <a:bodyPr wrap="square">
            <a:spAutoFit/>
          </a:bodyPr>
          <a:lstStyle/>
          <a:p>
            <a:pPr algn="ctr"/>
            <a:r>
              <a:rPr lang="en-US" sz="1400" b="1" dirty="0"/>
              <a:t>Meta Object Facility (MOF)</a:t>
            </a:r>
            <a:r>
              <a:rPr lang="en-US" sz="1400" dirty="0"/>
              <a:t> for the process</a:t>
            </a:r>
          </a:p>
          <a:p>
            <a:pPr algn="ctr"/>
            <a:r>
              <a:rPr lang="en-US" sz="1400" dirty="0"/>
              <a:t>subdomain. </a:t>
            </a:r>
          </a:p>
        </p:txBody>
      </p:sp>
    </p:spTree>
    <p:extLst>
      <p:ext uri="{BB962C8B-B14F-4D97-AF65-F5344CB8AC3E}">
        <p14:creationId xmlns:p14="http://schemas.microsoft.com/office/powerpoint/2010/main" val="25472979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6AC0D-267B-3A1A-13A6-806FB44D0EA5}"/>
              </a:ext>
            </a:extLst>
          </p:cNvPr>
          <p:cNvSpPr>
            <a:spLocks noGrp="1"/>
          </p:cNvSpPr>
          <p:nvPr>
            <p:ph type="title"/>
          </p:nvPr>
        </p:nvSpPr>
        <p:spPr/>
        <p:txBody>
          <a:bodyPr/>
          <a:lstStyle/>
          <a:p>
            <a:r>
              <a:rPr lang="en-US" dirty="0"/>
              <a:t>Process Models</a:t>
            </a:r>
          </a:p>
        </p:txBody>
      </p:sp>
      <p:sp>
        <p:nvSpPr>
          <p:cNvPr id="3" name="Content Placeholder 2">
            <a:extLst>
              <a:ext uri="{FF2B5EF4-FFF2-40B4-BE49-F238E27FC236}">
                <a16:creationId xmlns:a16="http://schemas.microsoft.com/office/drawing/2014/main" id="{BBC2A170-7DB4-3E6D-6A94-98F9D0D0C54A}"/>
              </a:ext>
            </a:extLst>
          </p:cNvPr>
          <p:cNvSpPr>
            <a:spLocks noGrp="1"/>
          </p:cNvSpPr>
          <p:nvPr>
            <p:ph idx="1"/>
          </p:nvPr>
        </p:nvSpPr>
        <p:spPr/>
        <p:txBody>
          <a:bodyPr/>
          <a:lstStyle/>
          <a:p>
            <a:r>
              <a:rPr lang="en-US" dirty="0"/>
              <a:t>Any modelling eﬀort starts with identifying the main concepts that need to be represented. </a:t>
            </a:r>
          </a:p>
          <a:p>
            <a:r>
              <a:rPr lang="en-US" dirty="0"/>
              <a:t>The following models are identiﬁed as concepts in the metamodel.</a:t>
            </a:r>
          </a:p>
          <a:p>
            <a:r>
              <a:rPr lang="en-US" b="1" dirty="0"/>
              <a:t>Process Model: </a:t>
            </a:r>
            <a:r>
              <a:rPr lang="en-US" dirty="0"/>
              <a:t>A process model represents a blue-print for a set of process instances with a similar structure. </a:t>
            </a:r>
          </a:p>
          <a:p>
            <a:pPr lvl="1"/>
            <a:r>
              <a:rPr lang="en-US" dirty="0"/>
              <a:t>Consists of a set of activity models.</a:t>
            </a:r>
          </a:p>
          <a:p>
            <a:pPr lvl="1"/>
            <a:r>
              <a:rPr lang="en-US" dirty="0"/>
              <a:t>Nesting of process models within process models is not represented,</a:t>
            </a:r>
          </a:p>
          <a:p>
            <a:pPr lvl="1"/>
            <a:r>
              <a:rPr lang="en-US" dirty="0"/>
              <a:t>Each process model consists of nodes and directed edges </a:t>
            </a:r>
          </a:p>
        </p:txBody>
      </p:sp>
    </p:spTree>
    <p:extLst>
      <p:ext uri="{BB962C8B-B14F-4D97-AF65-F5344CB8AC3E}">
        <p14:creationId xmlns:p14="http://schemas.microsoft.com/office/powerpoint/2010/main" val="27875992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E05E47-83D6-189F-DE1A-D6B8CDBFA6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BDF030-E8FC-5833-D508-F9AE9A1F6C5F}"/>
              </a:ext>
            </a:extLst>
          </p:cNvPr>
          <p:cNvSpPr>
            <a:spLocks noGrp="1"/>
          </p:cNvSpPr>
          <p:nvPr>
            <p:ph type="title"/>
          </p:nvPr>
        </p:nvSpPr>
        <p:spPr/>
        <p:txBody>
          <a:bodyPr/>
          <a:lstStyle/>
          <a:p>
            <a:r>
              <a:rPr lang="en-US" dirty="0"/>
              <a:t>Process Models</a:t>
            </a:r>
          </a:p>
        </p:txBody>
      </p:sp>
      <p:sp>
        <p:nvSpPr>
          <p:cNvPr id="3" name="Content Placeholder 2">
            <a:extLst>
              <a:ext uri="{FF2B5EF4-FFF2-40B4-BE49-F238E27FC236}">
                <a16:creationId xmlns:a16="http://schemas.microsoft.com/office/drawing/2014/main" id="{0F58E6E7-85CB-AE00-C116-09A990461777}"/>
              </a:ext>
            </a:extLst>
          </p:cNvPr>
          <p:cNvSpPr>
            <a:spLocks noGrp="1"/>
          </p:cNvSpPr>
          <p:nvPr>
            <p:ph idx="1"/>
          </p:nvPr>
        </p:nvSpPr>
        <p:spPr/>
        <p:txBody>
          <a:bodyPr>
            <a:normAutofit lnSpcReduction="10000"/>
          </a:bodyPr>
          <a:lstStyle/>
          <a:p>
            <a:r>
              <a:rPr lang="en-US" b="1" dirty="0"/>
              <a:t>Edge:</a:t>
            </a:r>
            <a:r>
              <a:rPr lang="en-US" dirty="0"/>
              <a:t> Directed edges are used to express the relationships between nodes in a process model.</a:t>
            </a:r>
          </a:p>
          <a:p>
            <a:r>
              <a:rPr lang="en-US" b="1" dirty="0"/>
              <a:t>Node:</a:t>
            </a:r>
            <a:r>
              <a:rPr lang="en-US" dirty="0"/>
              <a:t> A node in a process model can represent an activity model, an event model, or a gateway model.</a:t>
            </a:r>
          </a:p>
          <a:p>
            <a:r>
              <a:rPr lang="en-US" b="1" dirty="0"/>
              <a:t>Activity Models: </a:t>
            </a:r>
            <a:r>
              <a:rPr lang="en-US" dirty="0"/>
              <a:t>Activity models describe units of work conducted in a business process. Each activity model has exactly one incoming edge and exactly one outgoing edge.</a:t>
            </a:r>
          </a:p>
          <a:p>
            <a:r>
              <a:rPr lang="en-US" b="1" dirty="0"/>
              <a:t>Event models: </a:t>
            </a:r>
            <a:r>
              <a:rPr lang="en-US" dirty="0"/>
              <a:t>Event models capture the occurrence of states relevant for a business process. Process instances start and end with events, so process models start and end with event models.</a:t>
            </a:r>
          </a:p>
          <a:p>
            <a:r>
              <a:rPr lang="en-US" b="1" dirty="0"/>
              <a:t>Gateway Models: </a:t>
            </a:r>
            <a:r>
              <a:rPr lang="en-US" dirty="0"/>
              <a:t>Gateways are used to express control ﬂow constructs, including sequences, as well as split and join nodes.</a:t>
            </a:r>
          </a:p>
          <a:p>
            <a:endParaRPr lang="en-US" dirty="0"/>
          </a:p>
          <a:p>
            <a:endParaRPr lang="en-US" dirty="0"/>
          </a:p>
        </p:txBody>
      </p:sp>
    </p:spTree>
    <p:extLst>
      <p:ext uri="{BB962C8B-B14F-4D97-AF65-F5344CB8AC3E}">
        <p14:creationId xmlns:p14="http://schemas.microsoft.com/office/powerpoint/2010/main" val="25962539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ED7E7A-8B8B-9911-DDDF-DFA08259B4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64AA67-C899-8C46-196A-940759E4A5D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32E8DB3-E504-9C38-8E43-E9AD29EC2A00}"/>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E6B4B0C7-E5B8-1B63-FBFB-71B3A1B7F39D}"/>
              </a:ext>
            </a:extLst>
          </p:cNvPr>
          <p:cNvPicPr>
            <a:picLocks noChangeAspect="1"/>
          </p:cNvPicPr>
          <p:nvPr/>
        </p:nvPicPr>
        <p:blipFill>
          <a:blip r:embed="rId2"/>
          <a:stretch>
            <a:fillRect/>
          </a:stretch>
        </p:blipFill>
        <p:spPr>
          <a:xfrm>
            <a:off x="3297237" y="2133600"/>
            <a:ext cx="5597525" cy="4233208"/>
          </a:xfrm>
          <a:prstGeom prst="rect">
            <a:avLst/>
          </a:prstGeom>
        </p:spPr>
      </p:pic>
    </p:spTree>
    <p:extLst>
      <p:ext uri="{BB962C8B-B14F-4D97-AF65-F5344CB8AC3E}">
        <p14:creationId xmlns:p14="http://schemas.microsoft.com/office/powerpoint/2010/main" val="36156051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58C639-82B0-96D8-3CB7-E17C8BBB60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2058E4-3F10-7C13-5D95-E3CA3F1420C8}"/>
              </a:ext>
            </a:extLst>
          </p:cNvPr>
          <p:cNvSpPr>
            <a:spLocks noGrp="1"/>
          </p:cNvSpPr>
          <p:nvPr>
            <p:ph type="title"/>
          </p:nvPr>
        </p:nvSpPr>
        <p:spPr/>
        <p:txBody>
          <a:bodyPr/>
          <a:lstStyle/>
          <a:p>
            <a:endParaRPr lang="en-US" dirty="0"/>
          </a:p>
        </p:txBody>
      </p:sp>
      <p:pic>
        <p:nvPicPr>
          <p:cNvPr id="9" name="Content Placeholder 8">
            <a:extLst>
              <a:ext uri="{FF2B5EF4-FFF2-40B4-BE49-F238E27FC236}">
                <a16:creationId xmlns:a16="http://schemas.microsoft.com/office/drawing/2014/main" id="{3AA3DFC1-4E65-C037-86D6-E35AF3355B6C}"/>
              </a:ext>
            </a:extLst>
          </p:cNvPr>
          <p:cNvPicPr>
            <a:picLocks noGrp="1" noChangeAspect="1"/>
          </p:cNvPicPr>
          <p:nvPr>
            <p:ph idx="1"/>
          </p:nvPr>
        </p:nvPicPr>
        <p:blipFill>
          <a:blip r:embed="rId2"/>
          <a:stretch>
            <a:fillRect/>
          </a:stretch>
        </p:blipFill>
        <p:spPr>
          <a:xfrm>
            <a:off x="2265362" y="4408191"/>
            <a:ext cx="8915400" cy="1226688"/>
          </a:xfrm>
        </p:spPr>
      </p:pic>
      <p:pic>
        <p:nvPicPr>
          <p:cNvPr id="5" name="Picture 4">
            <a:extLst>
              <a:ext uri="{FF2B5EF4-FFF2-40B4-BE49-F238E27FC236}">
                <a16:creationId xmlns:a16="http://schemas.microsoft.com/office/drawing/2014/main" id="{538301F6-A3D3-5726-C628-7F4DD03CCB8D}"/>
              </a:ext>
            </a:extLst>
          </p:cNvPr>
          <p:cNvPicPr>
            <a:picLocks noChangeAspect="1"/>
          </p:cNvPicPr>
          <p:nvPr/>
        </p:nvPicPr>
        <p:blipFill>
          <a:blip r:embed="rId3"/>
          <a:stretch>
            <a:fillRect/>
          </a:stretch>
        </p:blipFill>
        <p:spPr>
          <a:xfrm>
            <a:off x="2589212" y="670553"/>
            <a:ext cx="8591550" cy="552450"/>
          </a:xfrm>
          <a:prstGeom prst="rect">
            <a:avLst/>
          </a:prstGeom>
        </p:spPr>
      </p:pic>
      <p:pic>
        <p:nvPicPr>
          <p:cNvPr id="7" name="Picture 6">
            <a:extLst>
              <a:ext uri="{FF2B5EF4-FFF2-40B4-BE49-F238E27FC236}">
                <a16:creationId xmlns:a16="http://schemas.microsoft.com/office/drawing/2014/main" id="{7263D791-D141-226A-5D18-96039FC2CB0B}"/>
              </a:ext>
            </a:extLst>
          </p:cNvPr>
          <p:cNvPicPr>
            <a:picLocks noChangeAspect="1"/>
          </p:cNvPicPr>
          <p:nvPr/>
        </p:nvPicPr>
        <p:blipFill>
          <a:blip r:embed="rId4"/>
          <a:stretch>
            <a:fillRect/>
          </a:stretch>
        </p:blipFill>
        <p:spPr>
          <a:xfrm>
            <a:off x="3041649" y="1520197"/>
            <a:ext cx="7686675" cy="2590800"/>
          </a:xfrm>
          <a:prstGeom prst="rect">
            <a:avLst/>
          </a:prstGeom>
        </p:spPr>
      </p:pic>
    </p:spTree>
    <p:extLst>
      <p:ext uri="{BB962C8B-B14F-4D97-AF65-F5344CB8AC3E}">
        <p14:creationId xmlns:p14="http://schemas.microsoft.com/office/powerpoint/2010/main" val="21971617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6A18DA-B7C2-89B9-25B2-3E10FA42FD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784E7C-0614-60A3-F79A-CD91B9C8B89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137F1DF-1C15-8E4E-500F-307CBFB485BA}"/>
              </a:ext>
            </a:extLst>
          </p:cNvPr>
          <p:cNvSpPr>
            <a:spLocks noGrp="1"/>
          </p:cNvSpPr>
          <p:nvPr>
            <p:ph idx="1"/>
          </p:nvPr>
        </p:nvSpPr>
        <p:spPr/>
        <p:txBody>
          <a:bodyPr>
            <a:normAutofit fontScale="92500" lnSpcReduction="20000"/>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Let C be a set of control ﬂow constructs. </a:t>
            </a:r>
          </a:p>
          <a:p>
            <a:r>
              <a:rPr lang="en-US" dirty="0"/>
              <a:t>P = (N, E, type) is a process model if it consists of a set N of nodes, and a set E of edges.</a:t>
            </a:r>
          </a:p>
          <a:p>
            <a:r>
              <a:rPr lang="en-US" dirty="0"/>
              <a:t>• N = NA ∪ NE ∪ NG, where NA is a set of activity models, NE is a set of event models, and NG is a set of gateway models. These sets are mutually disjoint.</a:t>
            </a:r>
          </a:p>
        </p:txBody>
      </p:sp>
      <p:pic>
        <p:nvPicPr>
          <p:cNvPr id="5" name="Picture 4">
            <a:extLst>
              <a:ext uri="{FF2B5EF4-FFF2-40B4-BE49-F238E27FC236}">
                <a16:creationId xmlns:a16="http://schemas.microsoft.com/office/drawing/2014/main" id="{0056428E-336C-034A-CDAD-F8FEE6BFAEAF}"/>
              </a:ext>
            </a:extLst>
          </p:cNvPr>
          <p:cNvPicPr>
            <a:picLocks noChangeAspect="1"/>
          </p:cNvPicPr>
          <p:nvPr/>
        </p:nvPicPr>
        <p:blipFill>
          <a:blip r:embed="rId2"/>
          <a:stretch>
            <a:fillRect/>
          </a:stretch>
        </p:blipFill>
        <p:spPr>
          <a:xfrm>
            <a:off x="4162407" y="731195"/>
            <a:ext cx="5769009" cy="3007875"/>
          </a:xfrm>
          <a:prstGeom prst="rect">
            <a:avLst/>
          </a:prstGeom>
        </p:spPr>
      </p:pic>
      <p:pic>
        <p:nvPicPr>
          <p:cNvPr id="7" name="Picture 6">
            <a:extLst>
              <a:ext uri="{FF2B5EF4-FFF2-40B4-BE49-F238E27FC236}">
                <a16:creationId xmlns:a16="http://schemas.microsoft.com/office/drawing/2014/main" id="{32BE27A4-99F0-64C3-4EB9-6F9B62ED484B}"/>
              </a:ext>
            </a:extLst>
          </p:cNvPr>
          <p:cNvPicPr>
            <a:picLocks noChangeAspect="1"/>
          </p:cNvPicPr>
          <p:nvPr/>
        </p:nvPicPr>
        <p:blipFill>
          <a:blip r:embed="rId3"/>
          <a:stretch>
            <a:fillRect/>
          </a:stretch>
        </p:blipFill>
        <p:spPr>
          <a:xfrm>
            <a:off x="8236671" y="3298467"/>
            <a:ext cx="2886075" cy="1095375"/>
          </a:xfrm>
          <a:prstGeom prst="rect">
            <a:avLst/>
          </a:prstGeom>
        </p:spPr>
      </p:pic>
    </p:spTree>
    <p:extLst>
      <p:ext uri="{BB962C8B-B14F-4D97-AF65-F5344CB8AC3E}">
        <p14:creationId xmlns:p14="http://schemas.microsoft.com/office/powerpoint/2010/main" val="32663944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F5AF27-9217-B8D8-F4E2-AA7A5986C8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30B8A0-2F08-9E82-0D5A-1203C0C6A33E}"/>
              </a:ext>
            </a:extLst>
          </p:cNvPr>
          <p:cNvSpPr>
            <a:spLocks noGrp="1"/>
          </p:cNvSpPr>
          <p:nvPr>
            <p:ph type="title"/>
          </p:nvPr>
        </p:nvSpPr>
        <p:spPr/>
        <p:txBody>
          <a:bodyPr/>
          <a:lstStyle/>
          <a:p>
            <a:r>
              <a:rPr lang="en-US" dirty="0"/>
              <a:t>Gateways</a:t>
            </a:r>
          </a:p>
        </p:txBody>
      </p:sp>
      <p:sp>
        <p:nvSpPr>
          <p:cNvPr id="3" name="Content Placeholder 2">
            <a:extLst>
              <a:ext uri="{FF2B5EF4-FFF2-40B4-BE49-F238E27FC236}">
                <a16:creationId xmlns:a16="http://schemas.microsoft.com/office/drawing/2014/main" id="{C46CB305-E601-E061-F6C3-BA209F0411D1}"/>
              </a:ext>
            </a:extLst>
          </p:cNvPr>
          <p:cNvSpPr>
            <a:spLocks noGrp="1"/>
          </p:cNvSpPr>
          <p:nvPr>
            <p:ph idx="1"/>
          </p:nvPr>
        </p:nvSpPr>
        <p:spPr/>
        <p:txBody>
          <a:bodyPr/>
          <a:lstStyle/>
          <a:p>
            <a:r>
              <a:rPr lang="en-US" dirty="0"/>
              <a:t>Gateways are used to control how the Process flows through Sequence Flows as they converge and diverge within a Process.</a:t>
            </a:r>
          </a:p>
          <a:p>
            <a:r>
              <a:rPr lang="en-US" dirty="0"/>
              <a:t>Route a sequence flow following a decision, </a:t>
            </a:r>
          </a:p>
          <a:p>
            <a:r>
              <a:rPr lang="en-US" dirty="0"/>
              <a:t>using an exclusive or inclusive gateway; or alternatively </a:t>
            </a:r>
          </a:p>
          <a:p>
            <a:r>
              <a:rPr lang="en-US" dirty="0"/>
              <a:t>Undertake activities in parallel, using the parallel gateway.</a:t>
            </a:r>
          </a:p>
          <a:p>
            <a:r>
              <a:rPr lang="en-US" dirty="0"/>
              <a:t>Gateways are shaped like the Decision Diamonds </a:t>
            </a:r>
          </a:p>
        </p:txBody>
      </p:sp>
    </p:spTree>
    <p:extLst>
      <p:ext uri="{BB962C8B-B14F-4D97-AF65-F5344CB8AC3E}">
        <p14:creationId xmlns:p14="http://schemas.microsoft.com/office/powerpoint/2010/main" val="23972525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7D24A8-BE83-061F-F878-49FDC54495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A054C5-AF5C-CE36-E559-D41FC46C5CB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855A40E-CA2F-3B7D-086B-C1A67B81019C}"/>
              </a:ext>
            </a:extLst>
          </p:cNvPr>
          <p:cNvSpPr>
            <a:spLocks noGrp="1"/>
          </p:cNvSpPr>
          <p:nvPr>
            <p:ph idx="1"/>
          </p:nvPr>
        </p:nvSpPr>
        <p:spPr/>
        <p:txBody>
          <a:bodyPr/>
          <a:lstStyle/>
          <a:p>
            <a:r>
              <a:rPr lang="en-US" dirty="0"/>
              <a:t>there are only a 6 types of Gateways: </a:t>
            </a:r>
          </a:p>
          <a:p>
            <a:r>
              <a:rPr lang="en-US" dirty="0"/>
              <a:t>Exclusive Gateways; </a:t>
            </a:r>
          </a:p>
          <a:p>
            <a:r>
              <a:rPr lang="en-US" dirty="0"/>
              <a:t>Inclusive Gateways; </a:t>
            </a:r>
          </a:p>
          <a:p>
            <a:r>
              <a:rPr lang="en-US" dirty="0"/>
              <a:t>Parallel Gateways; </a:t>
            </a:r>
          </a:p>
          <a:p>
            <a:r>
              <a:rPr lang="en-US" dirty="0"/>
              <a:t>Event Based Gateways; </a:t>
            </a:r>
          </a:p>
          <a:p>
            <a:r>
              <a:rPr lang="en-US" dirty="0"/>
              <a:t>Parallel Event Based Gateways; and </a:t>
            </a:r>
          </a:p>
          <a:p>
            <a:r>
              <a:rPr lang="en-US" dirty="0"/>
              <a:t>Complex Gateways. </a:t>
            </a:r>
          </a:p>
        </p:txBody>
      </p:sp>
    </p:spTree>
    <p:extLst>
      <p:ext uri="{BB962C8B-B14F-4D97-AF65-F5344CB8AC3E}">
        <p14:creationId xmlns:p14="http://schemas.microsoft.com/office/powerpoint/2010/main" val="1761103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67CD8E-1625-F62B-CD24-63019AC053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5A54F1-57A6-0AE0-F522-0B157D94BA64}"/>
              </a:ext>
            </a:extLst>
          </p:cNvPr>
          <p:cNvSpPr>
            <a:spLocks noGrp="1"/>
          </p:cNvSpPr>
          <p:nvPr>
            <p:ph type="title"/>
          </p:nvPr>
        </p:nvSpPr>
        <p:spPr/>
        <p:txBody>
          <a:bodyPr/>
          <a:lstStyle/>
          <a:p>
            <a:r>
              <a:rPr lang="en-US" dirty="0"/>
              <a:t>Exclusive Gateway</a:t>
            </a:r>
          </a:p>
        </p:txBody>
      </p:sp>
      <p:sp>
        <p:nvSpPr>
          <p:cNvPr id="3" name="Content Placeholder 2">
            <a:extLst>
              <a:ext uri="{FF2B5EF4-FFF2-40B4-BE49-F238E27FC236}">
                <a16:creationId xmlns:a16="http://schemas.microsoft.com/office/drawing/2014/main" id="{E15380E7-3E1D-099C-8D7F-936F4B780A98}"/>
              </a:ext>
            </a:extLst>
          </p:cNvPr>
          <p:cNvSpPr>
            <a:spLocks noGrp="1"/>
          </p:cNvSpPr>
          <p:nvPr>
            <p:ph idx="1"/>
          </p:nvPr>
        </p:nvSpPr>
        <p:spPr/>
        <p:txBody>
          <a:bodyPr/>
          <a:lstStyle/>
          <a:p>
            <a:r>
              <a:rPr lang="en-US" dirty="0"/>
              <a:t>The Exclusive Gateway is used to create alternative paths within a Process flow. </a:t>
            </a:r>
          </a:p>
          <a:p>
            <a:r>
              <a:rPr lang="en-US" dirty="0"/>
              <a:t>It is the “diversion point in the road” for a Process. </a:t>
            </a:r>
          </a:p>
          <a:p>
            <a:r>
              <a:rPr lang="en-US" dirty="0"/>
              <a:t>The Exclusive Gateway represents the need to make a decision where only one of the paths can be taken</a:t>
            </a:r>
          </a:p>
        </p:txBody>
      </p:sp>
      <p:pic>
        <p:nvPicPr>
          <p:cNvPr id="5" name="Picture 4">
            <a:extLst>
              <a:ext uri="{FF2B5EF4-FFF2-40B4-BE49-F238E27FC236}">
                <a16:creationId xmlns:a16="http://schemas.microsoft.com/office/drawing/2014/main" id="{E5F544D5-7F2A-B6CC-E741-FE0A17C4DC9E}"/>
              </a:ext>
            </a:extLst>
          </p:cNvPr>
          <p:cNvPicPr>
            <a:picLocks noChangeAspect="1"/>
          </p:cNvPicPr>
          <p:nvPr/>
        </p:nvPicPr>
        <p:blipFill>
          <a:blip r:embed="rId2"/>
          <a:stretch>
            <a:fillRect/>
          </a:stretch>
        </p:blipFill>
        <p:spPr>
          <a:xfrm>
            <a:off x="5718753" y="4787272"/>
            <a:ext cx="1123950" cy="1123950"/>
          </a:xfrm>
          <a:prstGeom prst="rect">
            <a:avLst/>
          </a:prstGeom>
        </p:spPr>
      </p:pic>
    </p:spTree>
    <p:extLst>
      <p:ext uri="{BB962C8B-B14F-4D97-AF65-F5344CB8AC3E}">
        <p14:creationId xmlns:p14="http://schemas.microsoft.com/office/powerpoint/2010/main" val="503486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5596FB-9C5B-880C-3397-51182B48FF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4DA3BC-30B2-58C1-80A1-1F76FF94F06F}"/>
              </a:ext>
            </a:extLst>
          </p:cNvPr>
          <p:cNvSpPr>
            <a:spLocks noGrp="1"/>
          </p:cNvSpPr>
          <p:nvPr>
            <p:ph type="title"/>
          </p:nvPr>
        </p:nvSpPr>
        <p:spPr/>
        <p:txBody>
          <a:bodyPr/>
          <a:lstStyle/>
          <a:p>
            <a:r>
              <a:rPr lang="en-US" dirty="0"/>
              <a:t>VC Model</a:t>
            </a:r>
          </a:p>
        </p:txBody>
      </p:sp>
      <p:pic>
        <p:nvPicPr>
          <p:cNvPr id="5" name="Content Placeholder 4">
            <a:extLst>
              <a:ext uri="{FF2B5EF4-FFF2-40B4-BE49-F238E27FC236}">
                <a16:creationId xmlns:a16="http://schemas.microsoft.com/office/drawing/2014/main" id="{1DA893AF-A200-85BA-8B17-6D468B6DF82A}"/>
              </a:ext>
            </a:extLst>
          </p:cNvPr>
          <p:cNvPicPr>
            <a:picLocks noGrp="1" noChangeAspect="1"/>
          </p:cNvPicPr>
          <p:nvPr>
            <p:ph idx="1"/>
          </p:nvPr>
        </p:nvPicPr>
        <p:blipFill>
          <a:blip r:embed="rId2"/>
          <a:stretch>
            <a:fillRect/>
          </a:stretch>
        </p:blipFill>
        <p:spPr>
          <a:xfrm>
            <a:off x="4094865" y="2133600"/>
            <a:ext cx="5904095" cy="3778250"/>
          </a:xfrm>
        </p:spPr>
      </p:pic>
    </p:spTree>
    <p:extLst>
      <p:ext uri="{BB962C8B-B14F-4D97-AF65-F5344CB8AC3E}">
        <p14:creationId xmlns:p14="http://schemas.microsoft.com/office/powerpoint/2010/main" val="41622148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DA9544-394A-69B7-ECE4-2ADF81A004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A1175F-31F5-0B20-E668-4AF54D72A95A}"/>
              </a:ext>
            </a:extLst>
          </p:cNvPr>
          <p:cNvSpPr>
            <a:spLocks noGrp="1"/>
          </p:cNvSpPr>
          <p:nvPr>
            <p:ph type="title"/>
          </p:nvPr>
        </p:nvSpPr>
        <p:spPr/>
        <p:txBody>
          <a:bodyPr/>
          <a:lstStyle/>
          <a:p>
            <a:r>
              <a:rPr lang="en-US" dirty="0"/>
              <a:t>Inclusive Gateway</a:t>
            </a:r>
          </a:p>
        </p:txBody>
      </p:sp>
      <p:sp>
        <p:nvSpPr>
          <p:cNvPr id="3" name="Content Placeholder 2">
            <a:extLst>
              <a:ext uri="{FF2B5EF4-FFF2-40B4-BE49-F238E27FC236}">
                <a16:creationId xmlns:a16="http://schemas.microsoft.com/office/drawing/2014/main" id="{57AE9DE7-E507-BE37-6804-E9970E1E6955}"/>
              </a:ext>
            </a:extLst>
          </p:cNvPr>
          <p:cNvSpPr>
            <a:spLocks noGrp="1"/>
          </p:cNvSpPr>
          <p:nvPr>
            <p:ph idx="1"/>
          </p:nvPr>
        </p:nvSpPr>
        <p:spPr/>
        <p:txBody>
          <a:bodyPr/>
          <a:lstStyle/>
          <a:p>
            <a:r>
              <a:rPr lang="en-US" dirty="0"/>
              <a:t>The Inclusive Gateway is used to create both alternative and parallel paths within a Process flow. </a:t>
            </a:r>
          </a:p>
          <a:p>
            <a:r>
              <a:rPr lang="en-US" dirty="0"/>
              <a:t>The Inclusive Gateway represents the need to make a decision where all conditions must be evaluated. </a:t>
            </a:r>
          </a:p>
          <a:p>
            <a:r>
              <a:rPr lang="en-US" dirty="0"/>
              <a:t>Whilst the Inclusive Gateway can be used to show that all paths must be taken, it should be used in such a way that at least one of the paths is taken. </a:t>
            </a:r>
          </a:p>
        </p:txBody>
      </p:sp>
      <p:pic>
        <p:nvPicPr>
          <p:cNvPr id="5" name="Picture 4">
            <a:extLst>
              <a:ext uri="{FF2B5EF4-FFF2-40B4-BE49-F238E27FC236}">
                <a16:creationId xmlns:a16="http://schemas.microsoft.com/office/drawing/2014/main" id="{A81C75C5-20CE-B2E2-BAE0-0008E60BA93A}"/>
              </a:ext>
            </a:extLst>
          </p:cNvPr>
          <p:cNvPicPr>
            <a:picLocks noChangeAspect="1"/>
          </p:cNvPicPr>
          <p:nvPr/>
        </p:nvPicPr>
        <p:blipFill>
          <a:blip r:embed="rId2"/>
          <a:stretch>
            <a:fillRect/>
          </a:stretch>
        </p:blipFill>
        <p:spPr>
          <a:xfrm>
            <a:off x="5567362" y="4987297"/>
            <a:ext cx="1057275" cy="1152525"/>
          </a:xfrm>
          <a:prstGeom prst="rect">
            <a:avLst/>
          </a:prstGeom>
        </p:spPr>
      </p:pic>
    </p:spTree>
    <p:extLst>
      <p:ext uri="{BB962C8B-B14F-4D97-AF65-F5344CB8AC3E}">
        <p14:creationId xmlns:p14="http://schemas.microsoft.com/office/powerpoint/2010/main" val="38324069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07F5D5-E06A-C46F-FD7F-F97F55C24E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A3B442-384C-DF24-A373-FF732A4DC2AE}"/>
              </a:ext>
            </a:extLst>
          </p:cNvPr>
          <p:cNvSpPr>
            <a:spLocks noGrp="1"/>
          </p:cNvSpPr>
          <p:nvPr>
            <p:ph type="title"/>
          </p:nvPr>
        </p:nvSpPr>
        <p:spPr/>
        <p:txBody>
          <a:bodyPr/>
          <a:lstStyle/>
          <a:p>
            <a:r>
              <a:rPr lang="en-US" dirty="0"/>
              <a:t>Parallel Gateway</a:t>
            </a:r>
          </a:p>
        </p:txBody>
      </p:sp>
      <p:sp>
        <p:nvSpPr>
          <p:cNvPr id="3" name="Content Placeholder 2">
            <a:extLst>
              <a:ext uri="{FF2B5EF4-FFF2-40B4-BE49-F238E27FC236}">
                <a16:creationId xmlns:a16="http://schemas.microsoft.com/office/drawing/2014/main" id="{AC045915-4DAC-0B89-964D-6E16E45D87BB}"/>
              </a:ext>
            </a:extLst>
          </p:cNvPr>
          <p:cNvSpPr>
            <a:spLocks noGrp="1"/>
          </p:cNvSpPr>
          <p:nvPr>
            <p:ph idx="1"/>
          </p:nvPr>
        </p:nvSpPr>
        <p:spPr/>
        <p:txBody>
          <a:bodyPr/>
          <a:lstStyle/>
          <a:p>
            <a:r>
              <a:rPr lang="en-US" dirty="0"/>
              <a:t>The Parallel Gateway is used to represent parallel paths in a process. </a:t>
            </a:r>
          </a:p>
          <a:p>
            <a:r>
              <a:rPr lang="en-US" dirty="0"/>
              <a:t>The Parallel Gateway does not check any conditions and </a:t>
            </a:r>
          </a:p>
          <a:p>
            <a:r>
              <a:rPr lang="en-US" dirty="0"/>
              <a:t>Will wait for all incoming flows before triggering the parallel path.</a:t>
            </a:r>
          </a:p>
        </p:txBody>
      </p:sp>
      <p:pic>
        <p:nvPicPr>
          <p:cNvPr id="5" name="Picture 4">
            <a:extLst>
              <a:ext uri="{FF2B5EF4-FFF2-40B4-BE49-F238E27FC236}">
                <a16:creationId xmlns:a16="http://schemas.microsoft.com/office/drawing/2014/main" id="{4A9147CF-FDA7-61F6-DC0D-82FF67FE8F52}"/>
              </a:ext>
            </a:extLst>
          </p:cNvPr>
          <p:cNvPicPr>
            <a:picLocks noChangeAspect="1"/>
          </p:cNvPicPr>
          <p:nvPr/>
        </p:nvPicPr>
        <p:blipFill>
          <a:blip r:embed="rId2"/>
          <a:stretch>
            <a:fillRect/>
          </a:stretch>
        </p:blipFill>
        <p:spPr>
          <a:xfrm>
            <a:off x="5381625" y="4520572"/>
            <a:ext cx="1428750" cy="1390650"/>
          </a:xfrm>
          <a:prstGeom prst="rect">
            <a:avLst/>
          </a:prstGeom>
        </p:spPr>
      </p:pic>
    </p:spTree>
    <p:extLst>
      <p:ext uri="{BB962C8B-B14F-4D97-AF65-F5344CB8AC3E}">
        <p14:creationId xmlns:p14="http://schemas.microsoft.com/office/powerpoint/2010/main" val="6459627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1476AD-C80A-3921-DAF2-C0A28E3B98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9854AF-4525-5212-477A-7CCEC3D097E2}"/>
              </a:ext>
            </a:extLst>
          </p:cNvPr>
          <p:cNvSpPr>
            <a:spLocks noGrp="1"/>
          </p:cNvSpPr>
          <p:nvPr>
            <p:ph type="title"/>
          </p:nvPr>
        </p:nvSpPr>
        <p:spPr/>
        <p:txBody>
          <a:bodyPr/>
          <a:lstStyle/>
          <a:p>
            <a:r>
              <a:rPr lang="en-US" dirty="0"/>
              <a:t>Event Based Gateway</a:t>
            </a:r>
          </a:p>
        </p:txBody>
      </p:sp>
      <p:sp>
        <p:nvSpPr>
          <p:cNvPr id="3" name="Content Placeholder 2">
            <a:extLst>
              <a:ext uri="{FF2B5EF4-FFF2-40B4-BE49-F238E27FC236}">
                <a16:creationId xmlns:a16="http://schemas.microsoft.com/office/drawing/2014/main" id="{CA4930CB-197F-4867-EB90-06FCEAB4E0B9}"/>
              </a:ext>
            </a:extLst>
          </p:cNvPr>
          <p:cNvSpPr>
            <a:spLocks noGrp="1"/>
          </p:cNvSpPr>
          <p:nvPr>
            <p:ph idx="1"/>
          </p:nvPr>
        </p:nvSpPr>
        <p:spPr/>
        <p:txBody>
          <a:bodyPr/>
          <a:lstStyle/>
          <a:p>
            <a:r>
              <a:rPr lang="en-US" dirty="0"/>
              <a:t>The Event-Based Gateway represents a branching point in the Process where the alternative paths that follow the Gateway are based on Events that occur rather than the evaluation of the process flow that lead to this point. </a:t>
            </a:r>
          </a:p>
          <a:p>
            <a:r>
              <a:rPr lang="en-US" dirty="0"/>
              <a:t>A specific Event such as the receipt of a message from a customer, determines the path that will be taken.</a:t>
            </a:r>
          </a:p>
        </p:txBody>
      </p:sp>
      <p:pic>
        <p:nvPicPr>
          <p:cNvPr id="5" name="Picture 4">
            <a:extLst>
              <a:ext uri="{FF2B5EF4-FFF2-40B4-BE49-F238E27FC236}">
                <a16:creationId xmlns:a16="http://schemas.microsoft.com/office/drawing/2014/main" id="{379CB160-C22A-39CF-F711-A4CCD361B621}"/>
              </a:ext>
            </a:extLst>
          </p:cNvPr>
          <p:cNvPicPr>
            <a:picLocks noChangeAspect="1"/>
          </p:cNvPicPr>
          <p:nvPr/>
        </p:nvPicPr>
        <p:blipFill>
          <a:blip r:embed="rId2"/>
          <a:stretch>
            <a:fillRect/>
          </a:stretch>
        </p:blipFill>
        <p:spPr>
          <a:xfrm>
            <a:off x="5629275" y="4539622"/>
            <a:ext cx="933450" cy="1371600"/>
          </a:xfrm>
          <a:prstGeom prst="rect">
            <a:avLst/>
          </a:prstGeom>
        </p:spPr>
      </p:pic>
    </p:spTree>
    <p:extLst>
      <p:ext uri="{BB962C8B-B14F-4D97-AF65-F5344CB8AC3E}">
        <p14:creationId xmlns:p14="http://schemas.microsoft.com/office/powerpoint/2010/main" val="8077113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860B32-7E6C-A9E5-A03C-BA26BD4E00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0BCA5B-4389-A2BD-348B-EBDC2B6FBFA8}"/>
              </a:ext>
            </a:extLst>
          </p:cNvPr>
          <p:cNvSpPr>
            <a:spLocks noGrp="1"/>
          </p:cNvSpPr>
          <p:nvPr>
            <p:ph type="title"/>
          </p:nvPr>
        </p:nvSpPr>
        <p:spPr/>
        <p:txBody>
          <a:bodyPr/>
          <a:lstStyle/>
          <a:p>
            <a:r>
              <a:rPr lang="en-US" dirty="0"/>
              <a:t>Complex Gateways</a:t>
            </a:r>
          </a:p>
        </p:txBody>
      </p:sp>
      <p:sp>
        <p:nvSpPr>
          <p:cNvPr id="3" name="Content Placeholder 2">
            <a:extLst>
              <a:ext uri="{FF2B5EF4-FFF2-40B4-BE49-F238E27FC236}">
                <a16:creationId xmlns:a16="http://schemas.microsoft.com/office/drawing/2014/main" id="{416A28DB-B85B-209A-874C-BC0205BD8545}"/>
              </a:ext>
            </a:extLst>
          </p:cNvPr>
          <p:cNvSpPr>
            <a:spLocks noGrp="1"/>
          </p:cNvSpPr>
          <p:nvPr>
            <p:ph idx="1"/>
          </p:nvPr>
        </p:nvSpPr>
        <p:spPr/>
        <p:txBody>
          <a:bodyPr/>
          <a:lstStyle/>
          <a:p>
            <a:r>
              <a:rPr lang="en-US" dirty="0"/>
              <a:t>The Complex Gateway is used to represent complex </a:t>
            </a:r>
            <a:r>
              <a:rPr lang="en-US" dirty="0" err="1"/>
              <a:t>synchronisation</a:t>
            </a:r>
            <a:r>
              <a:rPr lang="en-US" dirty="0"/>
              <a:t> </a:t>
            </a:r>
            <a:r>
              <a:rPr lang="en-US" dirty="0" err="1"/>
              <a:t>behaviour</a:t>
            </a:r>
            <a:r>
              <a:rPr lang="en-US" dirty="0"/>
              <a:t> in a process. </a:t>
            </a:r>
          </a:p>
          <a:p>
            <a:r>
              <a:rPr lang="en-US" dirty="0"/>
              <a:t>A complex gateway is used when one or more of the outgoing sequence flows from the decision may be taken. </a:t>
            </a:r>
          </a:p>
          <a:p>
            <a:r>
              <a:rPr lang="en-US" dirty="0"/>
              <a:t>The Complex Gateway must have a default path. </a:t>
            </a:r>
          </a:p>
        </p:txBody>
      </p:sp>
      <p:pic>
        <p:nvPicPr>
          <p:cNvPr id="5" name="Picture 4">
            <a:extLst>
              <a:ext uri="{FF2B5EF4-FFF2-40B4-BE49-F238E27FC236}">
                <a16:creationId xmlns:a16="http://schemas.microsoft.com/office/drawing/2014/main" id="{3BB6B515-26D8-913A-BDEE-A8210194FFA3}"/>
              </a:ext>
            </a:extLst>
          </p:cNvPr>
          <p:cNvPicPr>
            <a:picLocks noChangeAspect="1"/>
          </p:cNvPicPr>
          <p:nvPr/>
        </p:nvPicPr>
        <p:blipFill>
          <a:blip r:embed="rId2"/>
          <a:stretch>
            <a:fillRect/>
          </a:stretch>
        </p:blipFill>
        <p:spPr>
          <a:xfrm>
            <a:off x="5691187" y="4533849"/>
            <a:ext cx="809625" cy="1333500"/>
          </a:xfrm>
          <a:prstGeom prst="rect">
            <a:avLst/>
          </a:prstGeom>
        </p:spPr>
      </p:pic>
    </p:spTree>
    <p:extLst>
      <p:ext uri="{BB962C8B-B14F-4D97-AF65-F5344CB8AC3E}">
        <p14:creationId xmlns:p14="http://schemas.microsoft.com/office/powerpoint/2010/main" val="27376784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320FD4-2FC1-E99E-A2B1-AC18FB1E4A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C90F99-4E70-E5F8-F39F-574CDC63CC3B}"/>
              </a:ext>
            </a:extLst>
          </p:cNvPr>
          <p:cNvSpPr>
            <a:spLocks noGrp="1"/>
          </p:cNvSpPr>
          <p:nvPr>
            <p:ph type="title"/>
          </p:nvPr>
        </p:nvSpPr>
        <p:spPr/>
        <p:txBody>
          <a:bodyPr/>
          <a:lstStyle/>
          <a:p>
            <a:r>
              <a:rPr lang="en-US" dirty="0"/>
              <a:t>Parallel Start Gateway</a:t>
            </a:r>
          </a:p>
        </p:txBody>
      </p:sp>
      <p:pic>
        <p:nvPicPr>
          <p:cNvPr id="5" name="Content Placeholder 4">
            <a:extLst>
              <a:ext uri="{FF2B5EF4-FFF2-40B4-BE49-F238E27FC236}">
                <a16:creationId xmlns:a16="http://schemas.microsoft.com/office/drawing/2014/main" id="{EB2F12C0-DDCB-CF3D-B361-76014EA209C4}"/>
              </a:ext>
            </a:extLst>
          </p:cNvPr>
          <p:cNvPicPr>
            <a:picLocks noGrp="1" noChangeAspect="1"/>
          </p:cNvPicPr>
          <p:nvPr>
            <p:ph idx="1"/>
          </p:nvPr>
        </p:nvPicPr>
        <p:blipFill>
          <a:blip r:embed="rId2"/>
          <a:stretch>
            <a:fillRect/>
          </a:stretch>
        </p:blipFill>
        <p:spPr>
          <a:xfrm>
            <a:off x="6418263" y="3208337"/>
            <a:ext cx="1257300" cy="1628775"/>
          </a:xfrm>
        </p:spPr>
      </p:pic>
    </p:spTree>
    <p:extLst>
      <p:ext uri="{BB962C8B-B14F-4D97-AF65-F5344CB8AC3E}">
        <p14:creationId xmlns:p14="http://schemas.microsoft.com/office/powerpoint/2010/main" val="9291015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1A2275-B332-278F-C1D5-EC9B4D2DCC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ABA82A-2EE3-0A8E-CE6F-A4AFE53A4941}"/>
              </a:ext>
            </a:extLst>
          </p:cNvPr>
          <p:cNvSpPr>
            <a:spLocks noGrp="1"/>
          </p:cNvSpPr>
          <p:nvPr>
            <p:ph type="title"/>
          </p:nvPr>
        </p:nvSpPr>
        <p:spPr/>
        <p:txBody>
          <a:bodyPr/>
          <a:lstStyle/>
          <a:p>
            <a:r>
              <a:rPr lang="en-US" dirty="0"/>
              <a:t>Example </a:t>
            </a:r>
          </a:p>
        </p:txBody>
      </p:sp>
      <p:sp>
        <p:nvSpPr>
          <p:cNvPr id="3" name="Content Placeholder 2">
            <a:extLst>
              <a:ext uri="{FF2B5EF4-FFF2-40B4-BE49-F238E27FC236}">
                <a16:creationId xmlns:a16="http://schemas.microsoft.com/office/drawing/2014/main" id="{AA83C534-7ED7-BA8D-4576-FF5EE6D4ACC9}"/>
              </a:ext>
            </a:extLst>
          </p:cNvPr>
          <p:cNvSpPr>
            <a:spLocks noGrp="1"/>
          </p:cNvSpPr>
          <p:nvPr>
            <p:ph idx="1"/>
          </p:nvPr>
        </p:nvSpPr>
        <p:spPr>
          <a:xfrm>
            <a:off x="2358303" y="2224689"/>
            <a:ext cx="8915400" cy="3777622"/>
          </a:xfrm>
        </p:spPr>
        <p:txBody>
          <a:bodyPr/>
          <a:lstStyle/>
          <a:p>
            <a:endParaRPr lang="en-US" dirty="0"/>
          </a:p>
        </p:txBody>
      </p:sp>
      <p:pic>
        <p:nvPicPr>
          <p:cNvPr id="5" name="Picture 4">
            <a:extLst>
              <a:ext uri="{FF2B5EF4-FFF2-40B4-BE49-F238E27FC236}">
                <a16:creationId xmlns:a16="http://schemas.microsoft.com/office/drawing/2014/main" id="{C9012CFF-4985-5FD8-9BB3-8497C55DAF0A}"/>
              </a:ext>
            </a:extLst>
          </p:cNvPr>
          <p:cNvPicPr>
            <a:picLocks noChangeAspect="1"/>
          </p:cNvPicPr>
          <p:nvPr/>
        </p:nvPicPr>
        <p:blipFill>
          <a:blip r:embed="rId2"/>
          <a:stretch>
            <a:fillRect/>
          </a:stretch>
        </p:blipFill>
        <p:spPr>
          <a:xfrm>
            <a:off x="3624839" y="2522825"/>
            <a:ext cx="6124575" cy="1590675"/>
          </a:xfrm>
          <a:prstGeom prst="rect">
            <a:avLst/>
          </a:prstGeom>
        </p:spPr>
      </p:pic>
      <p:sp>
        <p:nvSpPr>
          <p:cNvPr id="6" name="Rectangle 5">
            <a:extLst>
              <a:ext uri="{FF2B5EF4-FFF2-40B4-BE49-F238E27FC236}">
                <a16:creationId xmlns:a16="http://schemas.microsoft.com/office/drawing/2014/main" id="{09F91A1B-8C22-62B3-717D-D63D58F8A404}"/>
              </a:ext>
            </a:extLst>
          </p:cNvPr>
          <p:cNvSpPr/>
          <p:nvPr/>
        </p:nvSpPr>
        <p:spPr>
          <a:xfrm>
            <a:off x="4922982" y="2598578"/>
            <a:ext cx="3546763" cy="44625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solidFill>
                <a:schemeClr val="bg1"/>
              </a:solidFill>
            </a:endParaRPr>
          </a:p>
        </p:txBody>
      </p:sp>
      <p:pic>
        <p:nvPicPr>
          <p:cNvPr id="8" name="Picture 7">
            <a:extLst>
              <a:ext uri="{FF2B5EF4-FFF2-40B4-BE49-F238E27FC236}">
                <a16:creationId xmlns:a16="http://schemas.microsoft.com/office/drawing/2014/main" id="{088C3042-37E9-19CE-0A56-5A6BE3E46141}"/>
              </a:ext>
            </a:extLst>
          </p:cNvPr>
          <p:cNvPicPr>
            <a:picLocks noChangeAspect="1"/>
          </p:cNvPicPr>
          <p:nvPr/>
        </p:nvPicPr>
        <p:blipFill>
          <a:blip r:embed="rId3"/>
          <a:stretch>
            <a:fillRect/>
          </a:stretch>
        </p:blipFill>
        <p:spPr>
          <a:xfrm>
            <a:off x="3624839" y="4525489"/>
            <a:ext cx="6057900" cy="1552575"/>
          </a:xfrm>
          <a:prstGeom prst="rect">
            <a:avLst/>
          </a:prstGeom>
        </p:spPr>
      </p:pic>
      <p:sp>
        <p:nvSpPr>
          <p:cNvPr id="9" name="Rectangle 8">
            <a:extLst>
              <a:ext uri="{FF2B5EF4-FFF2-40B4-BE49-F238E27FC236}">
                <a16:creationId xmlns:a16="http://schemas.microsoft.com/office/drawing/2014/main" id="{D51F2F89-1EE2-8A3F-254E-D042AF31CF8E}"/>
              </a:ext>
            </a:extLst>
          </p:cNvPr>
          <p:cNvSpPr/>
          <p:nvPr/>
        </p:nvSpPr>
        <p:spPr>
          <a:xfrm>
            <a:off x="4775200" y="5480181"/>
            <a:ext cx="932872" cy="5080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49A60D5-413A-043A-76F8-9991EACDA9D5}"/>
              </a:ext>
            </a:extLst>
          </p:cNvPr>
          <p:cNvSpPr/>
          <p:nvPr/>
        </p:nvSpPr>
        <p:spPr>
          <a:xfrm>
            <a:off x="5851673" y="5702387"/>
            <a:ext cx="932872" cy="30124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A6C0D58-7B87-6CE6-110E-3CA377C014EF}"/>
              </a:ext>
            </a:extLst>
          </p:cNvPr>
          <p:cNvSpPr/>
          <p:nvPr/>
        </p:nvSpPr>
        <p:spPr>
          <a:xfrm>
            <a:off x="6696362" y="5139775"/>
            <a:ext cx="1431637" cy="30124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B1E3922-29D3-2A54-9DFF-2A64169CD595}"/>
              </a:ext>
            </a:extLst>
          </p:cNvPr>
          <p:cNvSpPr/>
          <p:nvPr/>
        </p:nvSpPr>
        <p:spPr>
          <a:xfrm>
            <a:off x="7661563" y="5732614"/>
            <a:ext cx="932872" cy="24896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7980F59-0375-0854-AD08-CE2BC232C0AB}"/>
              </a:ext>
            </a:extLst>
          </p:cNvPr>
          <p:cNvSpPr/>
          <p:nvPr/>
        </p:nvSpPr>
        <p:spPr>
          <a:xfrm>
            <a:off x="6959896" y="5865331"/>
            <a:ext cx="932872" cy="11614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35629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ADFCD2-F436-D623-E2E1-D3D6261CD1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32FA80-3095-218C-FAC4-4F031FF3C127}"/>
              </a:ext>
            </a:extLst>
          </p:cNvPr>
          <p:cNvSpPr>
            <a:spLocks noGrp="1"/>
          </p:cNvSpPr>
          <p:nvPr>
            <p:ph type="title"/>
          </p:nvPr>
        </p:nvSpPr>
        <p:spPr/>
        <p:txBody>
          <a:bodyPr/>
          <a:lstStyle/>
          <a:p>
            <a:r>
              <a:rPr lang="en-US" dirty="0"/>
              <a:t>Process Interactions</a:t>
            </a:r>
          </a:p>
        </p:txBody>
      </p:sp>
      <p:sp>
        <p:nvSpPr>
          <p:cNvPr id="3" name="Content Placeholder 2">
            <a:extLst>
              <a:ext uri="{FF2B5EF4-FFF2-40B4-BE49-F238E27FC236}">
                <a16:creationId xmlns:a16="http://schemas.microsoft.com/office/drawing/2014/main" id="{5BB9D261-E0B4-9D1D-9B62-6C6377F3469A}"/>
              </a:ext>
            </a:extLst>
          </p:cNvPr>
          <p:cNvSpPr>
            <a:spLocks noGrp="1"/>
          </p:cNvSpPr>
          <p:nvPr>
            <p:ph idx="1"/>
          </p:nvPr>
        </p:nvSpPr>
        <p:spPr>
          <a:xfrm>
            <a:off x="2302885" y="2272146"/>
            <a:ext cx="8915400" cy="3777622"/>
          </a:xfrm>
        </p:spPr>
        <p:txBody>
          <a:bodyPr/>
          <a:lstStyle/>
          <a:p>
            <a:endParaRPr lang="en-US"/>
          </a:p>
        </p:txBody>
      </p:sp>
      <p:pic>
        <p:nvPicPr>
          <p:cNvPr id="5" name="Picture 4">
            <a:extLst>
              <a:ext uri="{FF2B5EF4-FFF2-40B4-BE49-F238E27FC236}">
                <a16:creationId xmlns:a16="http://schemas.microsoft.com/office/drawing/2014/main" id="{8A3737DB-F932-7913-E383-7FBDB0A1D445}"/>
              </a:ext>
            </a:extLst>
          </p:cNvPr>
          <p:cNvPicPr>
            <a:picLocks noChangeAspect="1"/>
          </p:cNvPicPr>
          <p:nvPr/>
        </p:nvPicPr>
        <p:blipFill>
          <a:blip r:embed="rId2"/>
          <a:stretch>
            <a:fillRect/>
          </a:stretch>
        </p:blipFill>
        <p:spPr>
          <a:xfrm>
            <a:off x="2694998" y="1414896"/>
            <a:ext cx="6229350" cy="4305300"/>
          </a:xfrm>
          <a:prstGeom prst="rect">
            <a:avLst/>
          </a:prstGeom>
        </p:spPr>
      </p:pic>
    </p:spTree>
    <p:extLst>
      <p:ext uri="{BB962C8B-B14F-4D97-AF65-F5344CB8AC3E}">
        <p14:creationId xmlns:p14="http://schemas.microsoft.com/office/powerpoint/2010/main" val="25945904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F12DA3-4450-FC35-D3E7-318833B0C2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01AD50-C358-B448-0C7C-7DB0A93D74A2}"/>
              </a:ext>
            </a:extLst>
          </p:cNvPr>
          <p:cNvSpPr>
            <a:spLocks noGrp="1"/>
          </p:cNvSpPr>
          <p:nvPr>
            <p:ph type="title"/>
          </p:nvPr>
        </p:nvSpPr>
        <p:spPr/>
        <p:txBody>
          <a:bodyPr/>
          <a:lstStyle/>
          <a:p>
            <a:r>
              <a:rPr lang="en-US" dirty="0"/>
              <a:t>Event Diagram </a:t>
            </a:r>
          </a:p>
        </p:txBody>
      </p:sp>
      <p:sp>
        <p:nvSpPr>
          <p:cNvPr id="3" name="Content Placeholder 2">
            <a:extLst>
              <a:ext uri="{FF2B5EF4-FFF2-40B4-BE49-F238E27FC236}">
                <a16:creationId xmlns:a16="http://schemas.microsoft.com/office/drawing/2014/main" id="{D9475062-8EBD-A234-C502-626676B24DDD}"/>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3C3B7269-34FF-1531-05F8-994B7490C58F}"/>
              </a:ext>
            </a:extLst>
          </p:cNvPr>
          <p:cNvPicPr>
            <a:picLocks noChangeAspect="1"/>
          </p:cNvPicPr>
          <p:nvPr/>
        </p:nvPicPr>
        <p:blipFill>
          <a:blip r:embed="rId2"/>
          <a:stretch>
            <a:fillRect/>
          </a:stretch>
        </p:blipFill>
        <p:spPr>
          <a:xfrm>
            <a:off x="2812558" y="2392167"/>
            <a:ext cx="7829897" cy="3519055"/>
          </a:xfrm>
          <a:prstGeom prst="rect">
            <a:avLst/>
          </a:prstGeom>
        </p:spPr>
      </p:pic>
    </p:spTree>
    <p:extLst>
      <p:ext uri="{BB962C8B-B14F-4D97-AF65-F5344CB8AC3E}">
        <p14:creationId xmlns:p14="http://schemas.microsoft.com/office/powerpoint/2010/main" val="40788664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94E93-4EB3-D555-98C8-CE06F1DA8BFA}"/>
              </a:ext>
            </a:extLst>
          </p:cNvPr>
          <p:cNvSpPr>
            <a:spLocks noGrp="1"/>
          </p:cNvSpPr>
          <p:nvPr>
            <p:ph type="title"/>
          </p:nvPr>
        </p:nvSpPr>
        <p:spPr/>
        <p:txBody>
          <a:bodyPr/>
          <a:lstStyle/>
          <a:p>
            <a:r>
              <a:rPr lang="en-US" dirty="0"/>
              <a:t>Modelling Process Data</a:t>
            </a:r>
          </a:p>
        </p:txBody>
      </p:sp>
      <p:sp>
        <p:nvSpPr>
          <p:cNvPr id="3" name="Content Placeholder 2">
            <a:extLst>
              <a:ext uri="{FF2B5EF4-FFF2-40B4-BE49-F238E27FC236}">
                <a16:creationId xmlns:a16="http://schemas.microsoft.com/office/drawing/2014/main" id="{D369289B-A406-FA46-5C9F-39340925DC96}"/>
              </a:ext>
            </a:extLst>
          </p:cNvPr>
          <p:cNvSpPr>
            <a:spLocks noGrp="1"/>
          </p:cNvSpPr>
          <p:nvPr>
            <p:ph idx="1"/>
          </p:nvPr>
        </p:nvSpPr>
        <p:spPr/>
        <p:txBody>
          <a:bodyPr/>
          <a:lstStyle/>
          <a:p>
            <a:r>
              <a:rPr lang="en-US" dirty="0"/>
              <a:t>Business processes operate on data. </a:t>
            </a:r>
          </a:p>
          <a:p>
            <a:r>
              <a:rPr lang="en-US" dirty="0"/>
              <a:t>Explicitly representing </a:t>
            </a:r>
            <a:r>
              <a:rPr lang="en-US" b="1" dirty="0">
                <a:solidFill>
                  <a:srgbClr val="FF0000"/>
                </a:solidFill>
              </a:rPr>
              <a:t>data</a:t>
            </a:r>
            <a:r>
              <a:rPr lang="en-US" dirty="0"/>
              <a:t>, </a:t>
            </a:r>
            <a:r>
              <a:rPr lang="en-US" b="1" dirty="0">
                <a:solidFill>
                  <a:srgbClr val="FF0000"/>
                </a:solidFill>
              </a:rPr>
              <a:t>data types</a:t>
            </a:r>
            <a:r>
              <a:rPr lang="en-US" dirty="0"/>
              <a:t>, and </a:t>
            </a:r>
            <a:r>
              <a:rPr lang="en-US" b="1" dirty="0">
                <a:solidFill>
                  <a:srgbClr val="FF0000"/>
                </a:solidFill>
              </a:rPr>
              <a:t>data dependencies </a:t>
            </a:r>
            <a:r>
              <a:rPr lang="en-US" dirty="0"/>
              <a:t>between activities of a business process puts a business process management system in a position to control the transfer of relevant data as generated and processed during processes enactment.</a:t>
            </a:r>
          </a:p>
          <a:p>
            <a:r>
              <a:rPr lang="en-US" dirty="0"/>
              <a:t>Data modelling is at the core of database design. </a:t>
            </a:r>
          </a:p>
          <a:p>
            <a:r>
              <a:rPr lang="en-US" dirty="0"/>
              <a:t>The Entity Relationship approach is used to classify and organize data in a given application domain.</a:t>
            </a:r>
          </a:p>
        </p:txBody>
      </p:sp>
    </p:spTree>
    <p:extLst>
      <p:ext uri="{BB962C8B-B14F-4D97-AF65-F5344CB8AC3E}">
        <p14:creationId xmlns:p14="http://schemas.microsoft.com/office/powerpoint/2010/main" val="13750682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799DC0-1B83-CC85-96DA-EDC9CB1713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47EEBB-5243-9AEF-2F5C-2FBC79D08522}"/>
              </a:ext>
            </a:extLst>
          </p:cNvPr>
          <p:cNvSpPr>
            <a:spLocks noGrp="1"/>
          </p:cNvSpPr>
          <p:nvPr>
            <p:ph type="title"/>
          </p:nvPr>
        </p:nvSpPr>
        <p:spPr/>
        <p:txBody>
          <a:bodyPr/>
          <a:lstStyle/>
          <a:p>
            <a:r>
              <a:rPr lang="en-US" dirty="0"/>
              <a:t>Metamodel for Data</a:t>
            </a:r>
          </a:p>
        </p:txBody>
      </p:sp>
      <p:pic>
        <p:nvPicPr>
          <p:cNvPr id="5" name="Content Placeholder 4">
            <a:extLst>
              <a:ext uri="{FF2B5EF4-FFF2-40B4-BE49-F238E27FC236}">
                <a16:creationId xmlns:a16="http://schemas.microsoft.com/office/drawing/2014/main" id="{610599A0-E189-D63F-997D-886411D16C72}"/>
              </a:ext>
            </a:extLst>
          </p:cNvPr>
          <p:cNvPicPr>
            <a:picLocks noGrp="1" noChangeAspect="1"/>
          </p:cNvPicPr>
          <p:nvPr>
            <p:ph idx="1"/>
          </p:nvPr>
        </p:nvPicPr>
        <p:blipFill>
          <a:blip r:embed="rId2"/>
          <a:stretch>
            <a:fillRect/>
          </a:stretch>
        </p:blipFill>
        <p:spPr>
          <a:xfrm>
            <a:off x="3362707" y="1749100"/>
            <a:ext cx="7372121" cy="4484790"/>
          </a:xfrm>
        </p:spPr>
      </p:pic>
    </p:spTree>
    <p:extLst>
      <p:ext uri="{BB962C8B-B14F-4D97-AF65-F5344CB8AC3E}">
        <p14:creationId xmlns:p14="http://schemas.microsoft.com/office/powerpoint/2010/main" val="1024750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1F3A47-84E0-F6DF-AF2C-CEAAF34668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78BBAD-1B63-0264-ABC5-963E01FD4D14}"/>
              </a:ext>
            </a:extLst>
          </p:cNvPr>
          <p:cNvSpPr>
            <a:spLocks noGrp="1"/>
          </p:cNvSpPr>
          <p:nvPr>
            <p:ph type="title"/>
          </p:nvPr>
        </p:nvSpPr>
        <p:spPr/>
        <p:txBody>
          <a:bodyPr/>
          <a:lstStyle/>
          <a:p>
            <a:r>
              <a:rPr lang="en-US" dirty="0"/>
              <a:t>AMAZON VC</a:t>
            </a:r>
          </a:p>
        </p:txBody>
      </p:sp>
      <p:pic>
        <p:nvPicPr>
          <p:cNvPr id="5" name="Content Placeholder 4" descr="A screenshot of a diagram&#10;&#10;Description automatically generated">
            <a:extLst>
              <a:ext uri="{FF2B5EF4-FFF2-40B4-BE49-F238E27FC236}">
                <a16:creationId xmlns:a16="http://schemas.microsoft.com/office/drawing/2014/main" id="{A17E6324-3EED-570B-92E4-CF12ABAE45E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8958" t="12370" r="8720" b="10489"/>
          <a:stretch/>
        </p:blipFill>
        <p:spPr>
          <a:xfrm>
            <a:off x="2147011" y="1264555"/>
            <a:ext cx="9803514" cy="5584082"/>
          </a:xfrm>
        </p:spPr>
      </p:pic>
    </p:spTree>
    <p:extLst>
      <p:ext uri="{BB962C8B-B14F-4D97-AF65-F5344CB8AC3E}">
        <p14:creationId xmlns:p14="http://schemas.microsoft.com/office/powerpoint/2010/main" val="14202721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C435CF-33AD-5D18-5482-C5B479369A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24C0F4-0F34-54A1-B365-A5F7DF7045A4}"/>
              </a:ext>
            </a:extLst>
          </p:cNvPr>
          <p:cNvSpPr>
            <a:spLocks noGrp="1"/>
          </p:cNvSpPr>
          <p:nvPr>
            <p:ph type="title"/>
          </p:nvPr>
        </p:nvSpPr>
        <p:spPr/>
        <p:txBody>
          <a:bodyPr/>
          <a:lstStyle/>
          <a:p>
            <a:r>
              <a:rPr lang="en-US" dirty="0"/>
              <a:t>Modelling Process Data</a:t>
            </a:r>
          </a:p>
        </p:txBody>
      </p:sp>
      <p:sp>
        <p:nvSpPr>
          <p:cNvPr id="3" name="Content Placeholder 2">
            <a:extLst>
              <a:ext uri="{FF2B5EF4-FFF2-40B4-BE49-F238E27FC236}">
                <a16:creationId xmlns:a16="http://schemas.microsoft.com/office/drawing/2014/main" id="{26E67082-6CCD-B32F-9109-18051D2B7604}"/>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F92F0C14-BAB7-F921-3C5E-03F8E74D9E68}"/>
              </a:ext>
            </a:extLst>
          </p:cNvPr>
          <p:cNvPicPr>
            <a:picLocks noChangeAspect="1"/>
          </p:cNvPicPr>
          <p:nvPr/>
        </p:nvPicPr>
        <p:blipFill>
          <a:blip r:embed="rId2"/>
          <a:stretch>
            <a:fillRect/>
          </a:stretch>
        </p:blipFill>
        <p:spPr>
          <a:xfrm>
            <a:off x="2387043" y="2344187"/>
            <a:ext cx="9319737" cy="3356448"/>
          </a:xfrm>
          <a:prstGeom prst="rect">
            <a:avLst/>
          </a:prstGeom>
        </p:spPr>
      </p:pic>
    </p:spTree>
    <p:extLst>
      <p:ext uri="{BB962C8B-B14F-4D97-AF65-F5344CB8AC3E}">
        <p14:creationId xmlns:p14="http://schemas.microsoft.com/office/powerpoint/2010/main" val="19344737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EB7297-52D1-1BBC-2D7A-B260CD3DBF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221150-E6F8-DE6E-C16C-66D0F572A2A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B1C9C566-160F-3F86-B338-57D79D5C6E1A}"/>
              </a:ext>
            </a:extLst>
          </p:cNvPr>
          <p:cNvSpPr>
            <a:spLocks noGrp="1"/>
          </p:cNvSpPr>
          <p:nvPr>
            <p:ph idx="1"/>
          </p:nvPr>
        </p:nvSpPr>
        <p:spPr/>
        <p:txBody>
          <a:bodyPr/>
          <a:lstStyle/>
          <a:p>
            <a:r>
              <a:rPr lang="en-US" dirty="0"/>
              <a:t>To organize data-related issues in business process management, workflow data patterns have been introduced.</a:t>
            </a:r>
          </a:p>
          <a:p>
            <a:r>
              <a:rPr lang="en-US" dirty="0"/>
              <a:t> </a:t>
            </a:r>
            <a:r>
              <a:rPr lang="en-US" b="1" dirty="0"/>
              <a:t>Purpose:</a:t>
            </a:r>
            <a:r>
              <a:rPr lang="en-US" dirty="0"/>
              <a:t> how to handle data in business processes.</a:t>
            </a:r>
          </a:p>
          <a:p>
            <a:r>
              <a:rPr lang="en-US" dirty="0"/>
              <a:t> They are organized according to the dimensions: </a:t>
            </a:r>
          </a:p>
          <a:p>
            <a:r>
              <a:rPr lang="en-US" dirty="0"/>
              <a:t> 		</a:t>
            </a:r>
            <a:r>
              <a:rPr lang="en-US" b="1" dirty="0">
                <a:solidFill>
                  <a:srgbClr val="FF0000"/>
                </a:solidFill>
              </a:rPr>
              <a:t>Data visibility</a:t>
            </a:r>
          </a:p>
          <a:p>
            <a:r>
              <a:rPr lang="en-US" b="1" dirty="0">
                <a:solidFill>
                  <a:srgbClr val="FF0000"/>
                </a:solidFill>
              </a:rPr>
              <a:t> 		Data interaction</a:t>
            </a:r>
          </a:p>
          <a:p>
            <a:r>
              <a:rPr lang="en-US" b="1" dirty="0">
                <a:solidFill>
                  <a:srgbClr val="FF0000"/>
                </a:solidFill>
              </a:rPr>
              <a:t> 		Data transfer</a:t>
            </a:r>
          </a:p>
          <a:p>
            <a:r>
              <a:rPr lang="en-US" b="1" dirty="0">
                <a:solidFill>
                  <a:srgbClr val="FF0000"/>
                </a:solidFill>
              </a:rPr>
              <a:t> 		Data-based routing.</a:t>
            </a:r>
          </a:p>
        </p:txBody>
      </p:sp>
      <p:pic>
        <p:nvPicPr>
          <p:cNvPr id="5" name="Picture 4">
            <a:extLst>
              <a:ext uri="{FF2B5EF4-FFF2-40B4-BE49-F238E27FC236}">
                <a16:creationId xmlns:a16="http://schemas.microsoft.com/office/drawing/2014/main" id="{71FDBC08-3F1C-1D13-97CF-220CD6C4D676}"/>
              </a:ext>
            </a:extLst>
          </p:cNvPr>
          <p:cNvPicPr>
            <a:picLocks noChangeAspect="1"/>
          </p:cNvPicPr>
          <p:nvPr/>
        </p:nvPicPr>
        <p:blipFill>
          <a:blip r:embed="rId2"/>
          <a:stretch>
            <a:fillRect/>
          </a:stretch>
        </p:blipFill>
        <p:spPr>
          <a:xfrm>
            <a:off x="2682402" y="747307"/>
            <a:ext cx="5562600" cy="752475"/>
          </a:xfrm>
          <a:prstGeom prst="rect">
            <a:avLst/>
          </a:prstGeom>
        </p:spPr>
      </p:pic>
    </p:spTree>
    <p:extLst>
      <p:ext uri="{BB962C8B-B14F-4D97-AF65-F5344CB8AC3E}">
        <p14:creationId xmlns:p14="http://schemas.microsoft.com/office/powerpoint/2010/main" val="25411159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9DDA25-7AAC-90F7-D852-984D414C8F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A5EA32-08BF-79D5-E05D-D41107711A19}"/>
              </a:ext>
            </a:extLst>
          </p:cNvPr>
          <p:cNvSpPr>
            <a:spLocks noGrp="1"/>
          </p:cNvSpPr>
          <p:nvPr>
            <p:ph type="title"/>
          </p:nvPr>
        </p:nvSpPr>
        <p:spPr/>
        <p:txBody>
          <a:bodyPr/>
          <a:lstStyle/>
          <a:p>
            <a:r>
              <a:rPr lang="en-US" dirty="0"/>
              <a:t>Data Visibility</a:t>
            </a:r>
          </a:p>
        </p:txBody>
      </p:sp>
      <p:sp>
        <p:nvSpPr>
          <p:cNvPr id="3" name="Content Placeholder 2">
            <a:extLst>
              <a:ext uri="{FF2B5EF4-FFF2-40B4-BE49-F238E27FC236}">
                <a16:creationId xmlns:a16="http://schemas.microsoft.com/office/drawing/2014/main" id="{27809884-E65E-A90A-8669-80CBBE4BF7EF}"/>
              </a:ext>
            </a:extLst>
          </p:cNvPr>
          <p:cNvSpPr>
            <a:spLocks noGrp="1"/>
          </p:cNvSpPr>
          <p:nvPr>
            <p:ph idx="1"/>
          </p:nvPr>
        </p:nvSpPr>
        <p:spPr>
          <a:xfrm>
            <a:off x="2589212" y="2133599"/>
            <a:ext cx="8915400" cy="4488873"/>
          </a:xfrm>
        </p:spPr>
        <p:txBody>
          <a:bodyPr>
            <a:normAutofit fontScale="92500" lnSpcReduction="10000"/>
          </a:bodyPr>
          <a:lstStyle/>
          <a:p>
            <a:r>
              <a:rPr lang="en-US" dirty="0"/>
              <a:t>The most important workflow data patterns regarding data visibility are as follows.</a:t>
            </a:r>
          </a:p>
          <a:p>
            <a:pPr marL="0" indent="0">
              <a:buNone/>
            </a:pPr>
            <a:r>
              <a:rPr lang="en-US" b="1" dirty="0"/>
              <a:t>1. Task data:</a:t>
            </a:r>
            <a:r>
              <a:rPr lang="en-US" dirty="0"/>
              <a:t> The data object is local to a particular activity; it is not visible to other activities of the same process or other processes.</a:t>
            </a:r>
          </a:p>
          <a:p>
            <a:pPr marL="0" indent="0">
              <a:buNone/>
            </a:pPr>
            <a:r>
              <a:rPr lang="en-US" dirty="0"/>
              <a:t> </a:t>
            </a:r>
          </a:p>
          <a:p>
            <a:pPr marL="0" indent="0">
              <a:buNone/>
            </a:pPr>
            <a:r>
              <a:rPr lang="en-US" b="1" dirty="0"/>
              <a:t>2. Block data:</a:t>
            </a:r>
            <a:r>
              <a:rPr lang="en-US" dirty="0"/>
              <a:t> The data object is visible to all activities of a given subprocess.</a:t>
            </a:r>
          </a:p>
          <a:p>
            <a:pPr marL="0" indent="0">
              <a:buNone/>
            </a:pPr>
            <a:endParaRPr lang="en-US" b="1" dirty="0"/>
          </a:p>
          <a:p>
            <a:pPr marL="0" indent="0">
              <a:buNone/>
            </a:pPr>
            <a:r>
              <a:rPr lang="en-US" b="1" dirty="0"/>
              <a:t>3. Workflow data:</a:t>
            </a:r>
            <a:r>
              <a:rPr lang="en-US" dirty="0"/>
              <a:t> The data object is visible to all activities of a given business process, but access is restricted by the business process management system, as defined in the business process model.</a:t>
            </a:r>
          </a:p>
          <a:p>
            <a:pPr marL="0" indent="0">
              <a:buNone/>
            </a:pPr>
            <a:endParaRPr lang="en-US" b="1" dirty="0"/>
          </a:p>
          <a:p>
            <a:pPr marL="0" indent="0">
              <a:buNone/>
            </a:pPr>
            <a:r>
              <a:rPr lang="en-US" b="1" dirty="0"/>
              <a:t>4. Environment data:</a:t>
            </a:r>
            <a:r>
              <a:rPr lang="en-US" dirty="0"/>
              <a:t> Data elements which exist in the external operating environment are able to be accessed by components of processes during execution.</a:t>
            </a:r>
          </a:p>
        </p:txBody>
      </p:sp>
    </p:spTree>
    <p:extLst>
      <p:ext uri="{BB962C8B-B14F-4D97-AF65-F5344CB8AC3E}">
        <p14:creationId xmlns:p14="http://schemas.microsoft.com/office/powerpoint/2010/main" val="11262016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463F32-C732-8B48-90E9-E2488124A6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429757-29F0-7ED5-6A00-EB6505B9C0B6}"/>
              </a:ext>
            </a:extLst>
          </p:cNvPr>
          <p:cNvSpPr>
            <a:spLocks noGrp="1"/>
          </p:cNvSpPr>
          <p:nvPr>
            <p:ph type="title"/>
          </p:nvPr>
        </p:nvSpPr>
        <p:spPr/>
        <p:txBody>
          <a:bodyPr/>
          <a:lstStyle/>
          <a:p>
            <a:r>
              <a:rPr lang="en-US" b="1" dirty="0"/>
              <a:t>Task data</a:t>
            </a:r>
            <a:endParaRPr lang="en-US" dirty="0"/>
          </a:p>
        </p:txBody>
      </p:sp>
      <p:pic>
        <p:nvPicPr>
          <p:cNvPr id="4" name="Content Placeholder 3"/>
          <p:cNvPicPr>
            <a:picLocks noGrp="1" noChangeAspect="1"/>
          </p:cNvPicPr>
          <p:nvPr>
            <p:ph idx="1"/>
          </p:nvPr>
        </p:nvPicPr>
        <p:blipFill>
          <a:blip r:embed="rId2"/>
          <a:stretch>
            <a:fillRect/>
          </a:stretch>
        </p:blipFill>
        <p:spPr>
          <a:xfrm>
            <a:off x="4467727" y="1905000"/>
            <a:ext cx="4010693" cy="2997160"/>
          </a:xfrm>
          <a:prstGeom prst="rect">
            <a:avLst/>
          </a:prstGeom>
        </p:spPr>
      </p:pic>
    </p:spTree>
    <p:extLst>
      <p:ext uri="{BB962C8B-B14F-4D97-AF65-F5344CB8AC3E}">
        <p14:creationId xmlns:p14="http://schemas.microsoft.com/office/powerpoint/2010/main" val="34298142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0F1EC0-ED79-DE48-AFA6-30125366E1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3A83EA-9FDF-BDE7-881B-0EE935D76EFD}"/>
              </a:ext>
            </a:extLst>
          </p:cNvPr>
          <p:cNvSpPr>
            <a:spLocks noGrp="1"/>
          </p:cNvSpPr>
          <p:nvPr>
            <p:ph type="title"/>
          </p:nvPr>
        </p:nvSpPr>
        <p:spPr/>
        <p:txBody>
          <a:bodyPr/>
          <a:lstStyle/>
          <a:p>
            <a:r>
              <a:rPr lang="en-US" b="1" dirty="0"/>
              <a:t>Block data</a:t>
            </a:r>
            <a:endParaRPr lang="en-US" dirty="0"/>
          </a:p>
        </p:txBody>
      </p:sp>
      <p:pic>
        <p:nvPicPr>
          <p:cNvPr id="4" name="Content Placeholder 3"/>
          <p:cNvPicPr>
            <a:picLocks noGrp="1" noChangeAspect="1"/>
          </p:cNvPicPr>
          <p:nvPr>
            <p:ph idx="1"/>
          </p:nvPr>
        </p:nvPicPr>
        <p:blipFill>
          <a:blip r:embed="rId2"/>
          <a:stretch>
            <a:fillRect/>
          </a:stretch>
        </p:blipFill>
        <p:spPr>
          <a:xfrm>
            <a:off x="4106778" y="1659021"/>
            <a:ext cx="4036261" cy="3038046"/>
          </a:xfrm>
          <a:prstGeom prst="rect">
            <a:avLst/>
          </a:prstGeom>
        </p:spPr>
      </p:pic>
    </p:spTree>
    <p:extLst>
      <p:ext uri="{BB962C8B-B14F-4D97-AF65-F5344CB8AC3E}">
        <p14:creationId xmlns:p14="http://schemas.microsoft.com/office/powerpoint/2010/main" val="27750566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365077-03AD-B19D-58BC-5CE1741AEC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6A7B2E-7E40-D7B7-2559-1883240EBBC4}"/>
              </a:ext>
            </a:extLst>
          </p:cNvPr>
          <p:cNvSpPr>
            <a:spLocks noGrp="1"/>
          </p:cNvSpPr>
          <p:nvPr>
            <p:ph type="title"/>
          </p:nvPr>
        </p:nvSpPr>
        <p:spPr/>
        <p:txBody>
          <a:bodyPr/>
          <a:lstStyle/>
          <a:p>
            <a:r>
              <a:rPr lang="en-US" b="1" dirty="0"/>
              <a:t>Workflow data</a:t>
            </a:r>
            <a:endParaRPr lang="en-US" dirty="0"/>
          </a:p>
        </p:txBody>
      </p:sp>
      <p:pic>
        <p:nvPicPr>
          <p:cNvPr id="4" name="Content Placeholder 3"/>
          <p:cNvPicPr>
            <a:picLocks noGrp="1" noChangeAspect="1"/>
          </p:cNvPicPr>
          <p:nvPr>
            <p:ph idx="1"/>
          </p:nvPr>
        </p:nvPicPr>
        <p:blipFill>
          <a:blip r:embed="rId2"/>
          <a:stretch>
            <a:fillRect/>
          </a:stretch>
        </p:blipFill>
        <p:spPr>
          <a:xfrm>
            <a:off x="4058654" y="1979862"/>
            <a:ext cx="4934618" cy="3714229"/>
          </a:xfrm>
          <a:prstGeom prst="rect">
            <a:avLst/>
          </a:prstGeom>
        </p:spPr>
      </p:pic>
    </p:spTree>
    <p:extLst>
      <p:ext uri="{BB962C8B-B14F-4D97-AF65-F5344CB8AC3E}">
        <p14:creationId xmlns:p14="http://schemas.microsoft.com/office/powerpoint/2010/main" val="27518694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2A3FC5-0415-68C3-9874-DC08A64818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621D3B-223A-AEC9-6B25-DD50A696253D}"/>
              </a:ext>
            </a:extLst>
          </p:cNvPr>
          <p:cNvSpPr>
            <a:spLocks noGrp="1"/>
          </p:cNvSpPr>
          <p:nvPr>
            <p:ph type="title"/>
          </p:nvPr>
        </p:nvSpPr>
        <p:spPr/>
        <p:txBody>
          <a:bodyPr/>
          <a:lstStyle/>
          <a:p>
            <a:r>
              <a:rPr lang="en-US" b="1" dirty="0"/>
              <a:t>Environment data</a:t>
            </a:r>
            <a:endParaRPr lang="en-US" dirty="0"/>
          </a:p>
        </p:txBody>
      </p:sp>
      <p:pic>
        <p:nvPicPr>
          <p:cNvPr id="4" name="Content Placeholder 3"/>
          <p:cNvPicPr>
            <a:picLocks noGrp="1" noChangeAspect="1"/>
          </p:cNvPicPr>
          <p:nvPr>
            <p:ph idx="1"/>
          </p:nvPr>
        </p:nvPicPr>
        <p:blipFill>
          <a:blip r:embed="rId2"/>
          <a:stretch>
            <a:fillRect/>
          </a:stretch>
        </p:blipFill>
        <p:spPr>
          <a:xfrm>
            <a:off x="3709645" y="2255086"/>
            <a:ext cx="5117190" cy="3086936"/>
          </a:xfrm>
          <a:prstGeom prst="rect">
            <a:avLst/>
          </a:prstGeom>
        </p:spPr>
      </p:pic>
    </p:spTree>
    <p:extLst>
      <p:ext uri="{BB962C8B-B14F-4D97-AF65-F5344CB8AC3E}">
        <p14:creationId xmlns:p14="http://schemas.microsoft.com/office/powerpoint/2010/main" val="11619687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F03088-04C9-E388-FD0D-CDD781AB78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AF8ADC-57C7-E7CF-5960-A4F005C11B2D}"/>
              </a:ext>
            </a:extLst>
          </p:cNvPr>
          <p:cNvSpPr>
            <a:spLocks noGrp="1"/>
          </p:cNvSpPr>
          <p:nvPr>
            <p:ph type="title"/>
          </p:nvPr>
        </p:nvSpPr>
        <p:spPr/>
        <p:txBody>
          <a:bodyPr/>
          <a:lstStyle/>
          <a:p>
            <a:r>
              <a:rPr lang="en-US" dirty="0"/>
              <a:t>Workflow Data Patterns</a:t>
            </a:r>
          </a:p>
        </p:txBody>
      </p:sp>
      <p:sp>
        <p:nvSpPr>
          <p:cNvPr id="3" name="Content Placeholder 2">
            <a:extLst>
              <a:ext uri="{FF2B5EF4-FFF2-40B4-BE49-F238E27FC236}">
                <a16:creationId xmlns:a16="http://schemas.microsoft.com/office/drawing/2014/main" id="{1E47ABD5-8C73-E558-BF9F-782BE0F96A1D}"/>
              </a:ext>
            </a:extLst>
          </p:cNvPr>
          <p:cNvSpPr>
            <a:spLocks noGrp="1"/>
          </p:cNvSpPr>
          <p:nvPr>
            <p:ph idx="1"/>
          </p:nvPr>
        </p:nvSpPr>
        <p:spPr/>
        <p:txBody>
          <a:bodyPr/>
          <a:lstStyle/>
          <a:p>
            <a:r>
              <a:rPr lang="en-US" b="1" dirty="0"/>
              <a:t>Data interaction patterns: </a:t>
            </a:r>
            <a:r>
              <a:rPr lang="en-US" dirty="0"/>
              <a:t>Data can also be communicated between the business process and the business process management system. </a:t>
            </a:r>
          </a:p>
          <a:p>
            <a:r>
              <a:rPr lang="en-US" b="1" dirty="0"/>
              <a:t>Data Transfer: </a:t>
            </a:r>
            <a:r>
              <a:rPr lang="en-US" dirty="0"/>
              <a:t>These data transfer patterns are very similar to call-by-value and call-by-reference, concepts used in programming languages to invoke procedures and functions. </a:t>
            </a:r>
          </a:p>
          <a:p>
            <a:r>
              <a:rPr lang="en-US" b="1" dirty="0"/>
              <a:t>Data base routing:</a:t>
            </a:r>
            <a:r>
              <a:rPr lang="en-US" dirty="0"/>
              <a:t> data can have different implications on process enactment. In the simplest case, the presence of a data object can enable a process activity. Data objects can also be used to evaluate conditions in business process models, for instance, to decide on the particular branch to take in a split node.</a:t>
            </a:r>
          </a:p>
        </p:txBody>
      </p:sp>
    </p:spTree>
    <p:extLst>
      <p:ext uri="{BB962C8B-B14F-4D97-AF65-F5344CB8AC3E}">
        <p14:creationId xmlns:p14="http://schemas.microsoft.com/office/powerpoint/2010/main" val="7009354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F03088-04C9-E388-FD0D-CDD781AB78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AF8ADC-57C7-E7CF-5960-A4F005C11B2D}"/>
              </a:ext>
            </a:extLst>
          </p:cNvPr>
          <p:cNvSpPr>
            <a:spLocks noGrp="1"/>
          </p:cNvSpPr>
          <p:nvPr>
            <p:ph type="title"/>
          </p:nvPr>
        </p:nvSpPr>
        <p:spPr/>
        <p:txBody>
          <a:bodyPr/>
          <a:lstStyle/>
          <a:p>
            <a:r>
              <a:rPr lang="en-US" dirty="0"/>
              <a:t>Modelling Organization</a:t>
            </a:r>
          </a:p>
        </p:txBody>
      </p:sp>
      <p:pic>
        <p:nvPicPr>
          <p:cNvPr id="4" name="Content Placeholder 3"/>
          <p:cNvPicPr>
            <a:picLocks noGrp="1" noChangeAspect="1"/>
          </p:cNvPicPr>
          <p:nvPr>
            <p:ph idx="1"/>
          </p:nvPr>
        </p:nvPicPr>
        <p:blipFill>
          <a:blip r:embed="rId2"/>
          <a:stretch>
            <a:fillRect/>
          </a:stretch>
        </p:blipFill>
        <p:spPr>
          <a:xfrm>
            <a:off x="3956050" y="2193925"/>
            <a:ext cx="6181725" cy="3657600"/>
          </a:xfrm>
          <a:prstGeom prst="rect">
            <a:avLst/>
          </a:prstGeom>
        </p:spPr>
      </p:pic>
    </p:spTree>
    <p:extLst>
      <p:ext uri="{BB962C8B-B14F-4D97-AF65-F5344CB8AC3E}">
        <p14:creationId xmlns:p14="http://schemas.microsoft.com/office/powerpoint/2010/main" val="30685022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F03088-04C9-E388-FD0D-CDD781AB78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AF8ADC-57C7-E7CF-5960-A4F005C11B2D}"/>
              </a:ext>
            </a:extLst>
          </p:cNvPr>
          <p:cNvSpPr>
            <a:spLocks noGrp="1"/>
          </p:cNvSpPr>
          <p:nvPr>
            <p:ph type="title"/>
          </p:nvPr>
        </p:nvSpPr>
        <p:spPr/>
        <p:txBody>
          <a:bodyPr/>
          <a:lstStyle/>
          <a:p>
            <a:r>
              <a:rPr lang="en-US" dirty="0"/>
              <a:t>Organization </a:t>
            </a:r>
            <a:r>
              <a:rPr lang="en-US" dirty="0" err="1"/>
              <a:t>metamodel</a:t>
            </a:r>
            <a:endParaRPr lang="en-US" dirty="0"/>
          </a:p>
        </p:txBody>
      </p:sp>
      <p:sp>
        <p:nvSpPr>
          <p:cNvPr id="3" name="Content Placeholder 2">
            <a:extLst>
              <a:ext uri="{FF2B5EF4-FFF2-40B4-BE49-F238E27FC236}">
                <a16:creationId xmlns:a16="http://schemas.microsoft.com/office/drawing/2014/main" id="{1E47ABD5-8C73-E558-BF9F-782BE0F96A1D}"/>
              </a:ext>
            </a:extLst>
          </p:cNvPr>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3803649" y="2503173"/>
            <a:ext cx="6486525" cy="3038475"/>
          </a:xfrm>
          <a:prstGeom prst="rect">
            <a:avLst/>
          </a:prstGeom>
        </p:spPr>
      </p:pic>
    </p:spTree>
    <p:extLst>
      <p:ext uri="{BB962C8B-B14F-4D97-AF65-F5344CB8AC3E}">
        <p14:creationId xmlns:p14="http://schemas.microsoft.com/office/powerpoint/2010/main" val="4013953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EC57F1-82C2-6A0D-0646-FA78E2ED3A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A1B58D-2FBF-9E9B-98FB-AD579D7080FF}"/>
              </a:ext>
            </a:extLst>
          </p:cNvPr>
          <p:cNvSpPr>
            <a:spLocks noGrp="1"/>
          </p:cNvSpPr>
          <p:nvPr>
            <p:ph type="title"/>
          </p:nvPr>
        </p:nvSpPr>
        <p:spPr/>
        <p:txBody>
          <a:bodyPr/>
          <a:lstStyle/>
          <a:p>
            <a:r>
              <a:rPr lang="en-US" dirty="0"/>
              <a:t>FedEx VC</a:t>
            </a:r>
          </a:p>
        </p:txBody>
      </p:sp>
      <p:pic>
        <p:nvPicPr>
          <p:cNvPr id="5" name="Content Placeholder 4" descr="A diagram with text and images&#10;&#10;Description automatically generated with medium confidence">
            <a:extLst>
              <a:ext uri="{FF2B5EF4-FFF2-40B4-BE49-F238E27FC236}">
                <a16:creationId xmlns:a16="http://schemas.microsoft.com/office/drawing/2014/main" id="{009D189A-F66F-5F53-9F32-3E92D78E82A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808" t="13045" r="7884" b="8686"/>
          <a:stretch/>
        </p:blipFill>
        <p:spPr>
          <a:xfrm>
            <a:off x="1897548" y="1264555"/>
            <a:ext cx="9765916" cy="5654932"/>
          </a:xfrm>
        </p:spPr>
      </p:pic>
    </p:spTree>
    <p:extLst>
      <p:ext uri="{BB962C8B-B14F-4D97-AF65-F5344CB8AC3E}">
        <p14:creationId xmlns:p14="http://schemas.microsoft.com/office/powerpoint/2010/main" val="13641069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F03088-04C9-E388-FD0D-CDD781AB78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AF8ADC-57C7-E7CF-5960-A4F005C11B2D}"/>
              </a:ext>
            </a:extLst>
          </p:cNvPr>
          <p:cNvSpPr>
            <a:spLocks noGrp="1"/>
          </p:cNvSpPr>
          <p:nvPr>
            <p:ph type="title"/>
          </p:nvPr>
        </p:nvSpPr>
        <p:spPr/>
        <p:txBody>
          <a:bodyPr/>
          <a:lstStyle/>
          <a:p>
            <a:r>
              <a:rPr lang="en-US" dirty="0"/>
              <a:t>Sample organizational chart</a:t>
            </a:r>
          </a:p>
        </p:txBody>
      </p:sp>
      <p:pic>
        <p:nvPicPr>
          <p:cNvPr id="4" name="Content Placeholder 3"/>
          <p:cNvPicPr>
            <a:picLocks noGrp="1" noChangeAspect="1"/>
          </p:cNvPicPr>
          <p:nvPr>
            <p:ph idx="1"/>
          </p:nvPr>
        </p:nvPicPr>
        <p:blipFill>
          <a:blip r:embed="rId2"/>
          <a:stretch>
            <a:fillRect/>
          </a:stretch>
        </p:blipFill>
        <p:spPr>
          <a:xfrm>
            <a:off x="4177716" y="2133600"/>
            <a:ext cx="5738394" cy="3778250"/>
          </a:xfrm>
          <a:prstGeom prst="rect">
            <a:avLst/>
          </a:prstGeom>
        </p:spPr>
      </p:pic>
    </p:spTree>
    <p:extLst>
      <p:ext uri="{BB962C8B-B14F-4D97-AF65-F5344CB8AC3E}">
        <p14:creationId xmlns:p14="http://schemas.microsoft.com/office/powerpoint/2010/main" val="15805458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F03088-04C9-E388-FD0D-CDD781AB78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AF8ADC-57C7-E7CF-5960-A4F005C11B2D}"/>
              </a:ext>
            </a:extLst>
          </p:cNvPr>
          <p:cNvSpPr>
            <a:spLocks noGrp="1"/>
          </p:cNvSpPr>
          <p:nvPr>
            <p:ph type="title"/>
          </p:nvPr>
        </p:nvSpPr>
        <p:spPr/>
        <p:txBody>
          <a:bodyPr/>
          <a:lstStyle/>
          <a:p>
            <a:r>
              <a:rPr lang="en-US" dirty="0"/>
              <a:t>Roll Information</a:t>
            </a:r>
          </a:p>
        </p:txBody>
      </p:sp>
      <p:pic>
        <p:nvPicPr>
          <p:cNvPr id="4" name="Content Placeholder 3"/>
          <p:cNvPicPr>
            <a:picLocks noGrp="1" noChangeAspect="1"/>
          </p:cNvPicPr>
          <p:nvPr>
            <p:ph idx="1"/>
          </p:nvPr>
        </p:nvPicPr>
        <p:blipFill>
          <a:blip r:embed="rId2"/>
          <a:stretch>
            <a:fillRect/>
          </a:stretch>
        </p:blipFill>
        <p:spPr>
          <a:xfrm>
            <a:off x="3598863" y="2546350"/>
            <a:ext cx="6896100" cy="2952750"/>
          </a:xfrm>
          <a:prstGeom prst="rect">
            <a:avLst/>
          </a:prstGeom>
        </p:spPr>
      </p:pic>
    </p:spTree>
    <p:extLst>
      <p:ext uri="{BB962C8B-B14F-4D97-AF65-F5344CB8AC3E}">
        <p14:creationId xmlns:p14="http://schemas.microsoft.com/office/powerpoint/2010/main" val="23089558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A586D-6449-D7AC-2BA6-0C5C76F6FC19}"/>
              </a:ext>
            </a:extLst>
          </p:cNvPr>
          <p:cNvSpPr>
            <a:spLocks noGrp="1"/>
          </p:cNvSpPr>
          <p:nvPr>
            <p:ph type="title"/>
          </p:nvPr>
        </p:nvSpPr>
        <p:spPr/>
        <p:txBody>
          <a:bodyPr/>
          <a:lstStyle/>
          <a:p>
            <a:r>
              <a:rPr lang="en-US" dirty="0"/>
              <a:t>SWOT Analysis</a:t>
            </a:r>
          </a:p>
        </p:txBody>
      </p:sp>
      <p:pic>
        <p:nvPicPr>
          <p:cNvPr id="1026" name="Picture 2">
            <a:extLst>
              <a:ext uri="{FF2B5EF4-FFF2-40B4-BE49-F238E27FC236}">
                <a16:creationId xmlns:a16="http://schemas.microsoft.com/office/drawing/2014/main" id="{EE593615-5D2B-379F-D73E-8D4382A8547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68352" y="1169372"/>
            <a:ext cx="5655295" cy="5688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4754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9D6D5B-1AF7-F0A7-5A85-7F94A54AE7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42FA38-3C34-BAF9-4625-D25DC1FB6C29}"/>
              </a:ext>
            </a:extLst>
          </p:cNvPr>
          <p:cNvSpPr>
            <a:spLocks noGrp="1"/>
          </p:cNvSpPr>
          <p:nvPr>
            <p:ph type="title"/>
          </p:nvPr>
        </p:nvSpPr>
        <p:spPr/>
        <p:txBody>
          <a:bodyPr/>
          <a:lstStyle/>
          <a:p>
            <a:r>
              <a:rPr lang="en-US" dirty="0"/>
              <a:t>Apple Inc. VC</a:t>
            </a:r>
          </a:p>
        </p:txBody>
      </p:sp>
      <p:pic>
        <p:nvPicPr>
          <p:cNvPr id="5" name="Content Placeholder 4" descr="A diagram of a diagram&#10;&#10;Description automatically generated">
            <a:extLst>
              <a:ext uri="{FF2B5EF4-FFF2-40B4-BE49-F238E27FC236}">
                <a16:creationId xmlns:a16="http://schemas.microsoft.com/office/drawing/2014/main" id="{ADBDE46B-8CC0-810E-9EB7-2A642EEBB8A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9846" t="16392" r="6161" b="7913"/>
          <a:stretch/>
        </p:blipFill>
        <p:spPr>
          <a:xfrm>
            <a:off x="2331807" y="1410468"/>
            <a:ext cx="9433921" cy="5252977"/>
          </a:xfrm>
        </p:spPr>
      </p:pic>
    </p:spTree>
    <p:extLst>
      <p:ext uri="{BB962C8B-B14F-4D97-AF65-F5344CB8AC3E}">
        <p14:creationId xmlns:p14="http://schemas.microsoft.com/office/powerpoint/2010/main" val="1773895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9B4627-FECC-2DC6-1348-233B29169E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334B95-8237-A1D9-39A4-86ABEC5BF6C7}"/>
              </a:ext>
            </a:extLst>
          </p:cNvPr>
          <p:cNvSpPr>
            <a:spLocks noGrp="1"/>
          </p:cNvSpPr>
          <p:nvPr>
            <p:ph type="title"/>
          </p:nvPr>
        </p:nvSpPr>
        <p:spPr/>
        <p:txBody>
          <a:bodyPr/>
          <a:lstStyle/>
          <a:p>
            <a:r>
              <a:rPr lang="en-US" dirty="0"/>
              <a:t>Business-to-Business Processes</a:t>
            </a:r>
          </a:p>
        </p:txBody>
      </p:sp>
      <p:sp>
        <p:nvSpPr>
          <p:cNvPr id="3" name="Content Placeholder 2">
            <a:extLst>
              <a:ext uri="{FF2B5EF4-FFF2-40B4-BE49-F238E27FC236}">
                <a16:creationId xmlns:a16="http://schemas.microsoft.com/office/drawing/2014/main" id="{702DAF91-79BA-D9C9-8EF7-4EF6CFE1C2C1}"/>
              </a:ext>
            </a:extLst>
          </p:cNvPr>
          <p:cNvSpPr>
            <a:spLocks noGrp="1"/>
          </p:cNvSpPr>
          <p:nvPr>
            <p:ph idx="1"/>
          </p:nvPr>
        </p:nvSpPr>
        <p:spPr/>
        <p:txBody>
          <a:bodyPr>
            <a:normAutofit/>
          </a:bodyPr>
          <a:lstStyle/>
          <a:p>
            <a:r>
              <a:rPr lang="en-US" dirty="0"/>
              <a:t>Enterprise Services Computing</a:t>
            </a:r>
          </a:p>
          <a:p>
            <a:r>
              <a:rPr lang="en-US" dirty="0"/>
              <a:t>A service captures functionality with a business value that is ready to be used. </a:t>
            </a:r>
          </a:p>
          <a:p>
            <a:r>
              <a:rPr lang="en-US" dirty="0"/>
              <a:t>Services are made available by service providers. </a:t>
            </a:r>
          </a:p>
          <a:p>
            <a:r>
              <a:rPr lang="en-US" dirty="0"/>
              <a:t>A service requires a service description that can be accessed and understood by potential service requestors.</a:t>
            </a:r>
          </a:p>
          <a:p>
            <a:r>
              <a:rPr lang="en-US" dirty="0"/>
              <a:t>Software services are services that are realized by software systems.</a:t>
            </a:r>
          </a:p>
          <a:p>
            <a:r>
              <a:rPr lang="en-US" dirty="0"/>
              <a:t>Consider a real-world service, for example, one to fix a car. The service the garage provides needs to be specified in a way that the customer can find and use. Once the car is fixed, the customer pays the bill and the service is completed. </a:t>
            </a:r>
          </a:p>
        </p:txBody>
      </p:sp>
    </p:spTree>
    <p:extLst>
      <p:ext uri="{BB962C8B-B14F-4D97-AF65-F5344CB8AC3E}">
        <p14:creationId xmlns:p14="http://schemas.microsoft.com/office/powerpoint/2010/main" val="668396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C5659E-DFE2-B1FD-1F49-51964705E4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8E3E4A-AFE2-14C8-9EE9-B4CE2BF8B908}"/>
              </a:ext>
            </a:extLst>
          </p:cNvPr>
          <p:cNvSpPr>
            <a:spLocks noGrp="1"/>
          </p:cNvSpPr>
          <p:nvPr>
            <p:ph type="title"/>
          </p:nvPr>
        </p:nvSpPr>
        <p:spPr/>
        <p:txBody>
          <a:bodyPr/>
          <a:lstStyle/>
          <a:p>
            <a:r>
              <a:rPr lang="en-US" dirty="0"/>
              <a:t>Business-to-Business Processes</a:t>
            </a:r>
          </a:p>
        </p:txBody>
      </p:sp>
      <p:pic>
        <p:nvPicPr>
          <p:cNvPr id="5" name="Content Placeholder 4">
            <a:extLst>
              <a:ext uri="{FF2B5EF4-FFF2-40B4-BE49-F238E27FC236}">
                <a16:creationId xmlns:a16="http://schemas.microsoft.com/office/drawing/2014/main" id="{C0226921-A022-34A7-9CFC-7736ABEE36A2}"/>
              </a:ext>
            </a:extLst>
          </p:cNvPr>
          <p:cNvPicPr>
            <a:picLocks noGrp="1" noChangeAspect="1"/>
          </p:cNvPicPr>
          <p:nvPr>
            <p:ph idx="1"/>
          </p:nvPr>
        </p:nvPicPr>
        <p:blipFill>
          <a:blip r:embed="rId2"/>
          <a:stretch>
            <a:fillRect/>
          </a:stretch>
        </p:blipFill>
        <p:spPr>
          <a:xfrm>
            <a:off x="1509202" y="1575884"/>
            <a:ext cx="10073233" cy="4660602"/>
          </a:xfrm>
        </p:spPr>
      </p:pic>
    </p:spTree>
    <p:extLst>
      <p:ext uri="{BB962C8B-B14F-4D97-AF65-F5344CB8AC3E}">
        <p14:creationId xmlns:p14="http://schemas.microsoft.com/office/powerpoint/2010/main" val="3338714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C7790E-3A8E-66EF-1320-BADE53F42B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884AD8-0B2D-2748-388D-D4312091CB92}"/>
              </a:ext>
            </a:extLst>
          </p:cNvPr>
          <p:cNvSpPr>
            <a:spLocks noGrp="1"/>
          </p:cNvSpPr>
          <p:nvPr>
            <p:ph type="title"/>
          </p:nvPr>
        </p:nvSpPr>
        <p:spPr/>
        <p:txBody>
          <a:bodyPr/>
          <a:lstStyle/>
          <a:p>
            <a:r>
              <a:rPr lang="en-US" dirty="0"/>
              <a:t>Composite Application</a:t>
            </a:r>
          </a:p>
        </p:txBody>
      </p:sp>
      <p:sp>
        <p:nvSpPr>
          <p:cNvPr id="3" name="Content Placeholder 2">
            <a:extLst>
              <a:ext uri="{FF2B5EF4-FFF2-40B4-BE49-F238E27FC236}">
                <a16:creationId xmlns:a16="http://schemas.microsoft.com/office/drawing/2014/main" id="{24B5976A-5185-1AA0-9E0D-9043A2175A2A}"/>
              </a:ext>
            </a:extLst>
          </p:cNvPr>
          <p:cNvSpPr>
            <a:spLocks noGrp="1"/>
          </p:cNvSpPr>
          <p:nvPr>
            <p:ph idx="1"/>
          </p:nvPr>
        </p:nvSpPr>
        <p:spPr/>
        <p:txBody>
          <a:bodyPr/>
          <a:lstStyle/>
          <a:p>
            <a:r>
              <a:rPr lang="en-US" dirty="0"/>
              <a:t>With this background in enterprise services architectures, an intra-company</a:t>
            </a:r>
          </a:p>
          <a:p>
            <a:r>
              <a:rPr lang="en-US" dirty="0"/>
              <a:t>scenario is sketched, where new applications should be built on top of an existing customer relationship management system, a supply chain management system, and an enterprise resource planning system. These systems expose enterprise services via standardized interfaces. The applications built on top are known as composite applications,</a:t>
            </a:r>
          </a:p>
        </p:txBody>
      </p:sp>
      <p:pic>
        <p:nvPicPr>
          <p:cNvPr id="5" name="Picture 4">
            <a:extLst>
              <a:ext uri="{FF2B5EF4-FFF2-40B4-BE49-F238E27FC236}">
                <a16:creationId xmlns:a16="http://schemas.microsoft.com/office/drawing/2014/main" id="{C0F2A48E-03A0-9A4F-3DF8-6B5DEDBEE0B7}"/>
              </a:ext>
            </a:extLst>
          </p:cNvPr>
          <p:cNvPicPr>
            <a:picLocks noChangeAspect="1"/>
          </p:cNvPicPr>
          <p:nvPr/>
        </p:nvPicPr>
        <p:blipFill>
          <a:blip r:embed="rId2"/>
          <a:stretch>
            <a:fillRect/>
          </a:stretch>
        </p:blipFill>
        <p:spPr>
          <a:xfrm>
            <a:off x="4570481" y="3949430"/>
            <a:ext cx="3644071" cy="2908570"/>
          </a:xfrm>
          <a:prstGeom prst="rect">
            <a:avLst/>
          </a:prstGeom>
        </p:spPr>
      </p:pic>
    </p:spTree>
    <p:extLst>
      <p:ext uri="{BB962C8B-B14F-4D97-AF65-F5344CB8AC3E}">
        <p14:creationId xmlns:p14="http://schemas.microsoft.com/office/powerpoint/2010/main" val="180672064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14192</TotalTime>
  <Words>1469</Words>
  <Application>Microsoft Office PowerPoint</Application>
  <PresentationFormat>Widescreen</PresentationFormat>
  <Paragraphs>135</Paragraphs>
  <Slides>52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52</vt:i4>
      </vt:variant>
    </vt:vector>
  </HeadingPairs>
  <TitlesOfParts>
    <vt:vector size="56" baseType="lpstr">
      <vt:lpstr>Arial</vt:lpstr>
      <vt:lpstr>Century Gothic</vt:lpstr>
      <vt:lpstr>Wingdings 3</vt:lpstr>
      <vt:lpstr>Wisp</vt:lpstr>
      <vt:lpstr>Business Process Engineering </vt:lpstr>
      <vt:lpstr>PowerPoint Presentation</vt:lpstr>
      <vt:lpstr>VC Model</vt:lpstr>
      <vt:lpstr>AMAZON VC</vt:lpstr>
      <vt:lpstr>FedEx VC</vt:lpstr>
      <vt:lpstr>Apple Inc. VC</vt:lpstr>
      <vt:lpstr>Business-to-Business Processes</vt:lpstr>
      <vt:lpstr>Business-to-Business Processes</vt:lpstr>
      <vt:lpstr>Composite Application</vt:lpstr>
      <vt:lpstr>PowerPoint Presentation</vt:lpstr>
      <vt:lpstr>Service Composition</vt:lpstr>
      <vt:lpstr>Business process management landscape</vt:lpstr>
      <vt:lpstr>Business Process Modeling</vt:lpstr>
      <vt:lpstr>PowerPoint Presentation</vt:lpstr>
      <vt:lpstr>Conceptual Model:</vt:lpstr>
      <vt:lpstr>Conceptual Model</vt:lpstr>
      <vt:lpstr>PowerPoint Presentation</vt:lpstr>
      <vt:lpstr>PowerPoint Presentation</vt:lpstr>
      <vt:lpstr>PowerPoint Presentation</vt:lpstr>
      <vt:lpstr>PowerPoint Presentation</vt:lpstr>
      <vt:lpstr>Process MetaModel</vt:lpstr>
      <vt:lpstr>Process Models</vt:lpstr>
      <vt:lpstr>Process Models</vt:lpstr>
      <vt:lpstr>PowerPoint Presentation</vt:lpstr>
      <vt:lpstr>PowerPoint Presentation</vt:lpstr>
      <vt:lpstr>PowerPoint Presentation</vt:lpstr>
      <vt:lpstr>Gateways</vt:lpstr>
      <vt:lpstr>PowerPoint Presentation</vt:lpstr>
      <vt:lpstr>Exclusive Gateway</vt:lpstr>
      <vt:lpstr>Inclusive Gateway</vt:lpstr>
      <vt:lpstr>Parallel Gateway</vt:lpstr>
      <vt:lpstr>Event Based Gateway</vt:lpstr>
      <vt:lpstr>Complex Gateways</vt:lpstr>
      <vt:lpstr>Parallel Start Gateway</vt:lpstr>
      <vt:lpstr>Example </vt:lpstr>
      <vt:lpstr>Process Interactions</vt:lpstr>
      <vt:lpstr>Event Diagram </vt:lpstr>
      <vt:lpstr>Modelling Process Data</vt:lpstr>
      <vt:lpstr>Metamodel for Data</vt:lpstr>
      <vt:lpstr>Modelling Process Data</vt:lpstr>
      <vt:lpstr>PowerPoint Presentation</vt:lpstr>
      <vt:lpstr>Data Visibility</vt:lpstr>
      <vt:lpstr>Task data</vt:lpstr>
      <vt:lpstr>Block data</vt:lpstr>
      <vt:lpstr>Workflow data</vt:lpstr>
      <vt:lpstr>Environment data</vt:lpstr>
      <vt:lpstr>Workflow Data Patterns</vt:lpstr>
      <vt:lpstr>Modelling Organization</vt:lpstr>
      <vt:lpstr>Organization metamodel</vt:lpstr>
      <vt:lpstr>Sample organizational chart</vt:lpstr>
      <vt:lpstr>Roll Information</vt:lpstr>
      <vt:lpstr>SWOT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Process Engineering</dc:title>
  <dc:creator>Administrator</dc:creator>
  <cp:lastModifiedBy>Dr. Abdul Aziz</cp:lastModifiedBy>
  <cp:revision>53</cp:revision>
  <dcterms:created xsi:type="dcterms:W3CDTF">2023-01-16T07:23:56Z</dcterms:created>
  <dcterms:modified xsi:type="dcterms:W3CDTF">2024-02-22T04:02:47Z</dcterms:modified>
</cp:coreProperties>
</file>