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41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07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6912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20070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49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7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51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28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0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1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0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69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0078-376C-4EC9-9B35-3283D4F330F1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F889C2-980D-49CA-AB7C-1E654BA5E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8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  <p:sldLayoutId id="2147483863" r:id="rId12"/>
    <p:sldLayoutId id="2147483864" r:id="rId13"/>
    <p:sldLayoutId id="2147483865" r:id="rId14"/>
    <p:sldLayoutId id="2147483866" r:id="rId15"/>
    <p:sldLayoutId id="214748386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Process Engineering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946694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Week 06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73BD-E770-7710-4D4A-76E88CD9E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13EA-A325-D53F-17E9-72E9348D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Choreography Vs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0238-8C1E-A381-FED1-471BCFB56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535055"/>
          </a:xfrm>
        </p:spPr>
        <p:txBody>
          <a:bodyPr>
            <a:normAutofit/>
          </a:bodyPr>
          <a:lstStyle/>
          <a:p>
            <a:r>
              <a:rPr lang="en-US" dirty="0"/>
              <a:t>A choreography process model is a definition of the behavior between interacting participants.</a:t>
            </a:r>
          </a:p>
          <a:p>
            <a:r>
              <a:rPr lang="en-US" dirty="0"/>
              <a:t>A choreography does not exist within a well-formed context or focus of control.</a:t>
            </a:r>
          </a:p>
          <a:p>
            <a:r>
              <a:rPr lang="en-US" dirty="0"/>
              <a:t>There is no central mechanism that drives or keeps track of a choreography. </a:t>
            </a:r>
          </a:p>
          <a:p>
            <a:r>
              <a:rPr lang="en-US" dirty="0"/>
              <a:t>Therefore, there are no shared data available to all the elements of the choreography.</a:t>
            </a:r>
          </a:p>
          <a:p>
            <a:r>
              <a:rPr lang="en-US" dirty="0"/>
              <a:t>To place choreography within BPMN diagrams is to put them between the Pools.</a:t>
            </a:r>
          </a:p>
          <a:p>
            <a:r>
              <a:rPr lang="en-US" b="1" dirty="0"/>
              <a:t>Collaboration </a:t>
            </a:r>
            <a:r>
              <a:rPr lang="en-US" dirty="0"/>
              <a:t>shows the participants and their interactions in BPMN a collaboration only shows Pools and the message flow between them</a:t>
            </a:r>
          </a:p>
        </p:txBody>
      </p:sp>
    </p:spTree>
    <p:extLst>
      <p:ext uri="{BB962C8B-B14F-4D97-AF65-F5344CB8AC3E}">
        <p14:creationId xmlns:p14="http://schemas.microsoft.com/office/powerpoint/2010/main" val="2508704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E687B-46B2-A724-C66E-EEDE519E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F780-B880-D53C-6A65-ECE281007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6D9C4C-4E9D-F04F-0C78-1760C4B6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905000"/>
            <a:ext cx="10134600" cy="4429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43E62-D971-EA3B-83C4-F81B62E32030}"/>
              </a:ext>
            </a:extLst>
          </p:cNvPr>
          <p:cNvSpPr txBox="1"/>
          <p:nvPr/>
        </p:nvSpPr>
        <p:spPr>
          <a:xfrm>
            <a:off x="2515349" y="787367"/>
            <a:ext cx="92187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term Process Conversation refers to the concrete messages that are ex-changed as specified in a given process choreography. </a:t>
            </a:r>
          </a:p>
          <a:p>
            <a:r>
              <a:rPr lang="en-US" dirty="0"/>
              <a:t>Therefore, process choreographies serve as conversation models.</a:t>
            </a:r>
          </a:p>
        </p:txBody>
      </p:sp>
    </p:spTree>
    <p:extLst>
      <p:ext uri="{BB962C8B-B14F-4D97-AF65-F5344CB8AC3E}">
        <p14:creationId xmlns:p14="http://schemas.microsoft.com/office/powerpoint/2010/main" val="1378684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9542E-18EC-A58F-7880-BF50C464D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B522-0594-F128-D4BB-337EDC9A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57AE6-65AA-5935-9010-E9AC09C75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Choreographies have a central role in ensuring interoperability between process orchestrations.</a:t>
            </a:r>
          </a:p>
          <a:p>
            <a:r>
              <a:rPr lang="en-US" dirty="0"/>
              <a:t>It is performed by a participant in a business-to-business collaboration.</a:t>
            </a:r>
          </a:p>
          <a:p>
            <a:r>
              <a:rPr lang="en-US" dirty="0"/>
              <a:t>Several industry initiatives are in place for establishing standardized choreographies in particular domains. </a:t>
            </a:r>
          </a:p>
          <a:p>
            <a:r>
              <a:rPr lang="en-US" dirty="0"/>
              <a:t>Examples: include </a:t>
            </a:r>
            <a:r>
              <a:rPr lang="en-US" dirty="0" err="1"/>
              <a:t>RosettaNet</a:t>
            </a:r>
            <a:r>
              <a:rPr lang="en-US" dirty="0"/>
              <a:t> for the supply chain domain, </a:t>
            </a:r>
            <a:r>
              <a:rPr lang="en-US" dirty="0" err="1"/>
              <a:t>SWIFTNet</a:t>
            </a:r>
            <a:r>
              <a:rPr lang="en-US" dirty="0"/>
              <a:t> for financial services, and Health Level Seven (HL7) for health care services. </a:t>
            </a:r>
          </a:p>
          <a:p>
            <a:r>
              <a:rPr lang="en-US" dirty="0"/>
              <a:t>They all define rules for the collaboration that companies need to comply with in order to collaborate with each other.</a:t>
            </a:r>
          </a:p>
        </p:txBody>
      </p:sp>
    </p:spTree>
    <p:extLst>
      <p:ext uri="{BB962C8B-B14F-4D97-AF65-F5344CB8AC3E}">
        <p14:creationId xmlns:p14="http://schemas.microsoft.com/office/powerpoint/2010/main" val="383675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49CED-38F0-3075-E799-457815C04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97CF-8348-7485-7D7E-A7A59182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36B8-7149-6F70-90B2-5191D161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introducing collaboration rules, costs for the individual companies are reduced.</a:t>
            </a:r>
          </a:p>
          <a:p>
            <a:r>
              <a:rPr lang="en-US" dirty="0"/>
              <a:t>New companies can join the market more easily, since they know the rules of that domain.</a:t>
            </a:r>
          </a:p>
          <a:p>
            <a:r>
              <a:rPr lang="en-US" dirty="0"/>
              <a:t> These collaboration rules are specified by process choreographies.</a:t>
            </a:r>
          </a:p>
        </p:txBody>
      </p:sp>
    </p:spTree>
    <p:extLst>
      <p:ext uri="{BB962C8B-B14F-4D97-AF65-F5344CB8AC3E}">
        <p14:creationId xmlns:p14="http://schemas.microsoft.com/office/powerpoint/2010/main" val="3474491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A858-898E-2287-F4D1-B19FBAA78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03DEA-96FE-F133-8738-C6AA5BAD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Choreography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8D7E0-53D2-4755-8416-4997A565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0699D2-9C45-C3B3-5D12-3E330E419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74" y="1598298"/>
            <a:ext cx="921067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64E4-8AD3-A06F-653E-E2DBBD597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2CF0B-240D-EE53-8911-72BDF289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Choreography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21EF-743B-B6A0-AFDB-4CB216A4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D3AAF-D663-E595-C820-43C3CFE66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187964"/>
            <a:ext cx="11361815" cy="573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70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DF6C6-EA39-F1D0-B141-D677D58FF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F54E-38BB-546A-F231-EC2415A1B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phases involved in the development of process choreographies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59DB-24F0-E372-0C3E-C8E43212F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7FD56-0716-7D05-127F-E638382B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664" y="1689322"/>
            <a:ext cx="6721336" cy="5165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6F4E08-2623-1C89-237C-484D09EE2416}"/>
              </a:ext>
            </a:extLst>
          </p:cNvPr>
          <p:cNvSpPr txBox="1"/>
          <p:nvPr/>
        </p:nvSpPr>
        <p:spPr>
          <a:xfrm>
            <a:off x="1181444" y="3429000"/>
            <a:ext cx="6094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three associated roles that</a:t>
            </a:r>
          </a:p>
          <a:p>
            <a:r>
              <a:rPr lang="en-US" dirty="0"/>
              <a:t>represent the stakeholders involved</a:t>
            </a:r>
          </a:p>
          <a:p>
            <a:r>
              <a:rPr lang="en-US" dirty="0"/>
              <a:t>in choreography design and</a:t>
            </a:r>
          </a:p>
          <a:p>
            <a:r>
              <a:rPr lang="en-US" dirty="0"/>
              <a:t>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73351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E34A3-FA74-4902-178D-B7FCEA5DC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089B-882E-0A15-C4E6-F2A21E739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Engineers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3270-EB97-991A-81DD-B4C835CAE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140970" cy="3777622"/>
          </a:xfrm>
        </p:spPr>
        <p:txBody>
          <a:bodyPr>
            <a:normAutofit/>
          </a:bodyPr>
          <a:lstStyle/>
          <a:p>
            <a:r>
              <a:rPr lang="en-US" dirty="0"/>
              <a:t>Business engineers are mainly involved in the choreography design phases  :</a:t>
            </a:r>
          </a:p>
          <a:p>
            <a:r>
              <a:rPr lang="en-US" dirty="0"/>
              <a:t>1. Scenario modelling--Plan</a:t>
            </a:r>
          </a:p>
          <a:p>
            <a:r>
              <a:rPr lang="en-US" dirty="0"/>
              <a:t>2. Domain scoping--what users can and cannot access</a:t>
            </a:r>
          </a:p>
          <a:p>
            <a:r>
              <a:rPr lang="en-US" dirty="0"/>
              <a:t>3. Milestone definition--Goals</a:t>
            </a:r>
          </a:p>
          <a:p>
            <a:r>
              <a:rPr lang="en-US" dirty="0"/>
              <a:t>4. Participant identification</a:t>
            </a:r>
          </a:p>
          <a:p>
            <a:r>
              <a:rPr lang="en-US" dirty="0"/>
              <a:t>Business engineers are responsible for business-related aspects of the process choreography; </a:t>
            </a:r>
          </a:p>
          <a:p>
            <a:r>
              <a:rPr lang="en-US" dirty="0"/>
              <a:t>They need to make sure that the collaboration contributes to the goals of the enterprise, similarly to organizational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1461519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E119E-59A2-BC7D-2FA9-E41F6DE78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62D2-94B4-8ECE-8B4E-8805A1720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FD6A-DCFF-DDCA-CE05-DACF8007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architects are responsible for the architectural aspects of the implemented process choreography.</a:t>
            </a:r>
          </a:p>
          <a:p>
            <a:r>
              <a:rPr lang="en-US" dirty="0"/>
              <a:t>System architects are at the border of design and implementation,</a:t>
            </a:r>
          </a:p>
        </p:txBody>
      </p:sp>
    </p:spTree>
    <p:extLst>
      <p:ext uri="{BB962C8B-B14F-4D97-AF65-F5344CB8AC3E}">
        <p14:creationId xmlns:p14="http://schemas.microsoft.com/office/powerpoint/2010/main" val="265036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A4304-6C22-AFC3-3E03-AB4CAC0C0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762D2-81BE-F9C7-B521-8CC4D9996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Choreography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D115E-5C3F-11C6-102A-C631B5686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High-level Structure Design:</a:t>
            </a:r>
          </a:p>
          <a:p>
            <a:r>
              <a:rPr lang="en-US" dirty="0"/>
              <a:t>2. High-level Behavioral Design:</a:t>
            </a:r>
          </a:p>
          <a:p>
            <a:r>
              <a:rPr lang="en-US" dirty="0"/>
              <a:t>3. Collaboration Scenarios:</a:t>
            </a:r>
          </a:p>
          <a:p>
            <a:r>
              <a:rPr lang="en-US" dirty="0"/>
              <a:t>4. Behavioral Interfaces:</a:t>
            </a:r>
          </a:p>
        </p:txBody>
      </p:sp>
    </p:spTree>
    <p:extLst>
      <p:ext uri="{BB962C8B-B14F-4D97-AF65-F5344CB8AC3E}">
        <p14:creationId xmlns:p14="http://schemas.microsoft.com/office/powerpoint/2010/main" val="1629810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C02DF-E470-9F68-3C52-5A51FE24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Business Partners in Process</a:t>
            </a:r>
            <a:br>
              <a:rPr lang="en-US" dirty="0"/>
            </a:br>
            <a:r>
              <a:rPr lang="en-US" dirty="0"/>
              <a:t>Choreographies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1CF7-E731-FA2A-1504-469F2200E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business process choreography with multiple business partners, each of which plays a specific role in the choreography. </a:t>
            </a:r>
          </a:p>
          <a:p>
            <a:r>
              <a:rPr lang="en-US" dirty="0"/>
              <a:t>If there is a role Shipper specified according to the requirements for shipping goods, it can be bound to specific enterprises that can perform the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66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BB029-B773-5B7F-FD7F-0E65BA116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48BA-F8E3-4A88-2277-F2242DF0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3BFC3-86B7-0168-D578-CA8B831B1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Auctioning brings together a seller and a buyer. The seller owns a certain good or offers a certain service. </a:t>
            </a:r>
          </a:p>
          <a:p>
            <a:r>
              <a:rPr lang="en-US" dirty="0"/>
              <a:t>There are a number of potential buyers interested in the same item offered. </a:t>
            </a:r>
          </a:p>
          <a:p>
            <a:r>
              <a:rPr lang="en-US" dirty="0"/>
              <a:t>The auctioning mechanism determines the actual buyer by allowing bidders (the potential buyers) to place bids. </a:t>
            </a:r>
          </a:p>
          <a:p>
            <a:r>
              <a:rPr lang="en-US" dirty="0"/>
              <a:t>The auction has a predefined timeframe, e.g. several days. </a:t>
            </a:r>
          </a:p>
          <a:p>
            <a:r>
              <a:rPr lang="en-US" dirty="0"/>
              <a:t>Only during the auction, the bidders are allowed to place their bids. </a:t>
            </a:r>
          </a:p>
          <a:p>
            <a:r>
              <a:rPr lang="en-US" dirty="0"/>
              <a:t>The seller might define a minimum bid and there might be a fixed bidding increment depending on the currently highest bid and the policies of the auctioning service. </a:t>
            </a:r>
          </a:p>
          <a:p>
            <a:r>
              <a:rPr lang="en-US" dirty="0"/>
              <a:t>Once the auction is over, the bidder who has placed the highest bid wins and follow-up activities such as payment and delivery are initiated.</a:t>
            </a:r>
          </a:p>
        </p:txBody>
      </p:sp>
    </p:spTree>
    <p:extLst>
      <p:ext uri="{BB962C8B-B14F-4D97-AF65-F5344CB8AC3E}">
        <p14:creationId xmlns:p14="http://schemas.microsoft.com/office/powerpoint/2010/main" val="2013766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FE595-35AB-9151-8C06-46EF7A31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68CD5-BE56-9FB1-5E97-3DA15E26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High-Level Design-Structural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42A6A-ACC7-27F4-6EAD-07BF60FC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process choreography design involves structure design and </a:t>
            </a:r>
            <a:r>
              <a:rPr lang="en-US" dirty="0" err="1"/>
              <a:t>behaviour</a:t>
            </a:r>
            <a:r>
              <a:rPr lang="en-US" dirty="0"/>
              <a:t> design. </a:t>
            </a:r>
          </a:p>
          <a:p>
            <a:r>
              <a:rPr lang="en-US" dirty="0"/>
              <a:t>In high-level structure design, participant roles of the choreography are defined,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D4C0D-CB90-0E24-4E3B-3369B4CF7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037" y="4022411"/>
            <a:ext cx="5619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BDC2-9EBF-ECAD-0DE7-745E446F1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High-</a:t>
            </a:r>
            <a:r>
              <a:rPr lang="en-US" dirty="0" err="1"/>
              <a:t>leve</a:t>
            </a:r>
            <a:r>
              <a:rPr lang="en-US" dirty="0"/>
              <a:t> design- </a:t>
            </a:r>
            <a:r>
              <a:rPr lang="en-US" dirty="0" err="1"/>
              <a:t>behaviour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FBB7-7BA6-1E36-EC67-2899DA76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process choreography design involves structure design and </a:t>
            </a:r>
            <a:r>
              <a:rPr lang="en-US" dirty="0" err="1"/>
              <a:t>behaviour</a:t>
            </a:r>
            <a:r>
              <a:rPr lang="en-US" dirty="0"/>
              <a:t> design. </a:t>
            </a:r>
          </a:p>
          <a:p>
            <a:r>
              <a:rPr lang="en-US" dirty="0"/>
              <a:t>High-level </a:t>
            </a:r>
            <a:r>
              <a:rPr lang="en-US" dirty="0" err="1"/>
              <a:t>behaviour</a:t>
            </a:r>
            <a:r>
              <a:rPr lang="en-US" dirty="0"/>
              <a:t> uses milestones that are achieved during the collaboration;</a:t>
            </a:r>
          </a:p>
          <a:p>
            <a:r>
              <a:rPr lang="en-US" dirty="0"/>
              <a:t>Each milestone represents a state in the overall collaboration that has a business meaning.</a:t>
            </a:r>
          </a:p>
        </p:txBody>
      </p:sp>
    </p:spTree>
    <p:extLst>
      <p:ext uri="{BB962C8B-B14F-4D97-AF65-F5344CB8AC3E}">
        <p14:creationId xmlns:p14="http://schemas.microsoft.com/office/powerpoint/2010/main" val="3573566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9D81-13F3-4BA4-3F0F-95CCEBEDA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074" y="624110"/>
            <a:ext cx="8915400" cy="3777622"/>
          </a:xfrm>
        </p:spPr>
        <p:txBody>
          <a:bodyPr/>
          <a:lstStyle/>
          <a:p>
            <a:r>
              <a:rPr lang="en-US" dirty="0"/>
              <a:t>milestones are defined by circles, </a:t>
            </a:r>
          </a:p>
          <a:p>
            <a:r>
              <a:rPr lang="en-US" dirty="0"/>
              <a:t>Goal where the initial milestone has a single border.</a:t>
            </a:r>
          </a:p>
          <a:p>
            <a:r>
              <a:rPr lang="en-US" dirty="0"/>
              <a:t>The intermediate milestones have double borders, and </a:t>
            </a:r>
          </a:p>
          <a:p>
            <a:r>
              <a:rPr lang="en-US" dirty="0"/>
              <a:t>The ultimate goal milestone has a bold border.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4E7902A-EEE0-773A-BBB0-382FF3967172}"/>
              </a:ext>
            </a:extLst>
          </p:cNvPr>
          <p:cNvGrpSpPr/>
          <p:nvPr/>
        </p:nvGrpSpPr>
        <p:grpSpPr>
          <a:xfrm>
            <a:off x="2251074" y="2512921"/>
            <a:ext cx="9591675" cy="3291654"/>
            <a:chOff x="2251074" y="2512921"/>
            <a:chExt cx="9591675" cy="32916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F905C0-D48B-82DE-23DB-21817CBE99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51074" y="2512921"/>
              <a:ext cx="9591675" cy="305752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19CC71-5CE7-C75E-5790-22D830E68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074" y="5080675"/>
              <a:ext cx="2379292" cy="723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A928F99-3AE2-F457-7AC3-4F3EBF93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30366" y="5208496"/>
              <a:ext cx="2400300" cy="59607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0684D97-0FAF-F046-DD0D-D7C938279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51074" y="4529553"/>
              <a:ext cx="861777" cy="723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2575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D155-7F38-2EF9-6710-99E8DA718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High-level </a:t>
            </a:r>
            <a:r>
              <a:rPr lang="en-US" dirty="0" err="1"/>
              <a:t>behavioural</a:t>
            </a:r>
            <a:r>
              <a:rPr lang="en-US" dirty="0"/>
              <a:t> model for bidding scenario, with different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7E02-03A1-09CD-6257-0B131084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 single bid is placed during the auction. In this case, delivery and payment cannot occur, and the conversation ends without the final goal being reached.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489C8-8460-F0E4-4165-741162975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062" y="3128963"/>
            <a:ext cx="902970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106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C402-02B6-1C02-EB7E-A4921826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Collaboration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B549E-7F5D-1FEF-121A-33D5A3460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049" y="1264555"/>
            <a:ext cx="8915400" cy="3777622"/>
          </a:xfrm>
        </p:spPr>
        <p:txBody>
          <a:bodyPr/>
          <a:lstStyle/>
          <a:p>
            <a:r>
              <a:rPr lang="en-US" dirty="0"/>
              <a:t>In this phase, the interactions needed to proceed from one milestone to another are specified.</a:t>
            </a:r>
          </a:p>
          <a:p>
            <a:r>
              <a:rPr lang="en-US" dirty="0"/>
              <a:t>Interactions between process participants serve as the building blocks for the resulting collaboration scenarios.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4BA93-B5D4-AF40-0BC6-56B83D142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130" y="2611028"/>
            <a:ext cx="7583238" cy="411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95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0C78-F51A-8DD1-AA5F-D966AF23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Behavioral interface for seller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8B75-3CBE-56C5-4A76-76D35DB6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behavioural</a:t>
            </a:r>
            <a:r>
              <a:rPr lang="en-US" dirty="0"/>
              <a:t> interface covers the individual view of one specific participant in the process choreography;</a:t>
            </a:r>
          </a:p>
          <a:p>
            <a:r>
              <a:rPr lang="en-US" dirty="0"/>
              <a:t>Behavioral interfaces consider parts of process orchestrations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138071-E3CF-8640-5B71-94903D344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3163873"/>
            <a:ext cx="8791864" cy="33132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224062-EA84-E3DE-E8AD-552992655860}"/>
              </a:ext>
            </a:extLst>
          </p:cNvPr>
          <p:cNvSpPr txBox="1"/>
          <p:nvPr/>
        </p:nvSpPr>
        <p:spPr>
          <a:xfrm>
            <a:off x="3001168" y="6477103"/>
            <a:ext cx="796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Behavioral interfaces consider parts of process orchestrations</a:t>
            </a:r>
          </a:p>
        </p:txBody>
      </p:sp>
    </p:spTree>
    <p:extLst>
      <p:ext uri="{BB962C8B-B14F-4D97-AF65-F5344CB8AC3E}">
        <p14:creationId xmlns:p14="http://schemas.microsoft.com/office/powerpoint/2010/main" val="24023971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0FA06-B97F-6B98-8137-1CF37385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Summary- model for bidding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ADC3-8C45-9766-C549-3DE70E5A7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A82C-53AD-65C5-22A3-7F8C1A8BAF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"/>
          <a:stretch/>
        </p:blipFill>
        <p:spPr>
          <a:xfrm>
            <a:off x="452580" y="1489478"/>
            <a:ext cx="11594955" cy="528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7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9286B-65D6-B4E1-9C3C-9F3E48D4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Model/</a:t>
            </a:r>
            <a:r>
              <a:rPr lang="en-US" dirty="0" err="1"/>
              <a:t>collabration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AE2C8A-2FDC-9262-3350-8E870DEF4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8945" y="2133600"/>
            <a:ext cx="7275936" cy="3778250"/>
          </a:xfrm>
        </p:spPr>
      </p:pic>
    </p:spTree>
    <p:extLst>
      <p:ext uri="{BB962C8B-B14F-4D97-AF65-F5344CB8AC3E}">
        <p14:creationId xmlns:p14="http://schemas.microsoft.com/office/powerpoint/2010/main" val="4006245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77A15-E761-0EA3-8966-4FB3DA86D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Racing Incoming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C333-4311-4774-70C8-D90FA1EA4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Racing incoming messages are common in business-to-business scenarios; this pattern is described as follows: a participant is waiting for a message to arrive, but other participants have the chance to send a message. </a:t>
            </a:r>
          </a:p>
          <a:p>
            <a:r>
              <a:rPr lang="en-US" dirty="0"/>
              <a:t>These messages by different participants “race” with each other. Only the first message arriving will be processed.</a:t>
            </a:r>
          </a:p>
          <a:p>
            <a:r>
              <a:rPr lang="en-US" dirty="0"/>
              <a:t>A scenario where a travel agent has reserved a flight for a customer, and now waits for a confirmation or a notification that the flight details are not acceptable. </a:t>
            </a:r>
          </a:p>
          <a:p>
            <a:r>
              <a:rPr lang="en-US" dirty="0"/>
              <a:t>In the case of confirmation the payment is initiated, and in the case of rejection a new flight reservation might be needed.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22198-0FC1-41F7-E2F1-94C5F2277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80" y="2080492"/>
            <a:ext cx="6046663" cy="34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34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84BF5-85DA-FDE3-5652-6E822C50A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13D05-E440-A286-4295-FD9F4D277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Multiple Business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A3A3-ADE5-42BE-AA60-28FD740D7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69E67-E491-4B0B-A3E1-540BC8CBE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48" y="1884048"/>
            <a:ext cx="62769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59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168E-0704-84A8-79DD-5E21F8E2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A314-6924-4C29-3344-A9DA3E216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3398D-D48D-29AF-EBD7-6B8E8436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769255"/>
            <a:ext cx="3438525" cy="495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A117D-AE54-6DFF-5D97-3E655EBE1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3" y="2835610"/>
            <a:ext cx="10870929" cy="377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3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9C65-2FF8-EDC0-E2DA-D97D7755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One-From-Many 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30560-4A97-61C7-BE9A-4465F360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one-from-many receive pattern, messages can be received from many participants.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A9393-F40C-A6D0-E092-ACA6A5243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2805112"/>
            <a:ext cx="48101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76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A63A6-135E-233E-13CC-DA19E119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 Send/Receive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7075-D8C5-76AA-BC67-601B98117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travel agency looks for the best offer for a flight on a certain route. </a:t>
            </a:r>
          </a:p>
          <a:p>
            <a:r>
              <a:rPr lang="en-US" dirty="0"/>
              <a:t>The agent therefore initiates requests and the airlines give their prices and current availability,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E513ED-4F64-D4D2-30D2-0D03D632D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287" y="3087832"/>
            <a:ext cx="488632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75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1A58-E78B-D463-47FE-D849CF7B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Contingent requests patter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EAC8-B7E7-49FD-9030-B8FF090DD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participant sends a request to another participant. </a:t>
            </a:r>
          </a:p>
          <a:p>
            <a:r>
              <a:rPr lang="en-US" dirty="0"/>
              <a:t>If this participant does not answer within a given time, the request is sent to a second participant. </a:t>
            </a:r>
          </a:p>
          <a:p>
            <a:r>
              <a:rPr lang="en-US" dirty="0"/>
              <a:t>Again, if no response comes back, a third participant is contacted, and so on. Delayed responses, i.e., responses arriving after the time-out has already occurred, might or might </a:t>
            </a:r>
            <a:r>
              <a:rPr lang="en-US"/>
              <a:t>not be discarded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83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9C1B0-9538-8A1A-ED75-09CC83CE7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44E5E-9EAB-A4F1-021F-8911BA382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Multiple Business Partners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3E33-0A24-9CAC-334C-AC940211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165C7-E9AF-3C51-9324-121D75E5C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072" y="1353942"/>
            <a:ext cx="6651336" cy="525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0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4477E-BE17-D089-AC6C-2DB7C6908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8AFF-D93B-09A3-A7D0-57F7CA2F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vs. Private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7495E-DEFB-AD2B-D094-868725F17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Often multiple agencies (organizations, companies) cooperate, e.g.</a:t>
            </a:r>
          </a:p>
          <a:p>
            <a:pPr marL="0" indent="0">
              <a:buNone/>
            </a:pPr>
            <a:r>
              <a:rPr lang="en-US" dirty="0"/>
              <a:t>	♦ Classical purchasing scenarios with customer, retailer and transporter</a:t>
            </a:r>
          </a:p>
          <a:p>
            <a:pPr marL="0" indent="0">
              <a:buNone/>
            </a:pPr>
            <a:r>
              <a:rPr lang="en-US" dirty="0"/>
              <a:t>	♦ Partnership where different partners with their resources and  know how 	contribute to a service or product</a:t>
            </a:r>
          </a:p>
          <a:p>
            <a:r>
              <a:rPr lang="en-US" dirty="0"/>
              <a:t>In this case we can distinguish between public and private processes</a:t>
            </a:r>
          </a:p>
          <a:p>
            <a:pPr marL="0" indent="0">
              <a:buNone/>
            </a:pPr>
            <a:r>
              <a:rPr lang="en-US" dirty="0"/>
              <a:t>	♦ Public Process: coordinates work between partners</a:t>
            </a:r>
          </a:p>
          <a:p>
            <a:pPr marL="0" indent="0">
              <a:buNone/>
            </a:pPr>
            <a:r>
              <a:rPr lang="en-US" dirty="0"/>
              <a:t>		● describes the inter-</a:t>
            </a:r>
            <a:r>
              <a:rPr lang="en-US" dirty="0" err="1"/>
              <a:t>organisational</a:t>
            </a:r>
            <a:r>
              <a:rPr lang="en-US" dirty="0"/>
              <a:t> cooperation</a:t>
            </a:r>
          </a:p>
          <a:p>
            <a:pPr marL="0" indent="0">
              <a:buNone/>
            </a:pPr>
            <a:r>
              <a:rPr lang="en-US" dirty="0"/>
              <a:t>		● internal processes of the partners are treated as "black boxes"</a:t>
            </a:r>
          </a:p>
          <a:p>
            <a:pPr marL="0" indent="0">
              <a:buNone/>
            </a:pPr>
            <a:r>
              <a:rPr lang="en-US" dirty="0"/>
              <a:t>		● Specifies the information and objects that are exchanges between 			           partners</a:t>
            </a:r>
          </a:p>
          <a:p>
            <a:pPr marL="0" indent="0">
              <a:buNone/>
            </a:pPr>
            <a:r>
              <a:rPr lang="en-US" dirty="0"/>
              <a:t>♦ Private Process: Process within one </a:t>
            </a:r>
            <a:r>
              <a:rPr lang="en-US" dirty="0" err="1"/>
              <a:t>organisation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● Detailed process flow for each partner</a:t>
            </a:r>
          </a:p>
        </p:txBody>
      </p:sp>
    </p:spTree>
    <p:extLst>
      <p:ext uri="{BB962C8B-B14F-4D97-AF65-F5344CB8AC3E}">
        <p14:creationId xmlns:p14="http://schemas.microsoft.com/office/powerpoint/2010/main" val="375724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FB893-CB10-5F63-A391-A273B3099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803E5-B99F-6976-EDCA-4B887146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7179A-3A2C-DF66-319E-473F8CBE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92916F-629F-94B0-B0BC-4B41C82C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139" y="1266825"/>
            <a:ext cx="84867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2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19C24-C561-D00B-546C-6005631CF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44C3-B979-3179-E25A-3E23B099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Processes in BPMN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3885-25BA-D417-F35E-9A74D3F3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BPMN uses Pools when representing the interaction between an </a:t>
            </a:r>
            <a:r>
              <a:rPr lang="en-US" dirty="0" err="1"/>
              <a:t>organisations</a:t>
            </a:r>
            <a:r>
              <a:rPr lang="en-US" dirty="0"/>
              <a:t> and participants outside of its control.</a:t>
            </a:r>
          </a:p>
          <a:p>
            <a:r>
              <a:rPr lang="en-US" dirty="0"/>
              <a:t>Each participant operates a separate process represented by pools.</a:t>
            </a:r>
          </a:p>
          <a:p>
            <a:r>
              <a:rPr lang="en-US" dirty="0"/>
              <a:t>Within a company, a single pool covers its own internal operations. It is only when it interacts with external participants that additional pools are required.</a:t>
            </a:r>
          </a:p>
          <a:p>
            <a:r>
              <a:rPr lang="en-US" dirty="0"/>
              <a:t>Message Flow cannot communicate between Tasks inside a single Pool. This is what Sequence Flow and data flow does.</a:t>
            </a:r>
          </a:p>
          <a:p>
            <a:r>
              <a:rPr lang="en-US" dirty="0"/>
              <a:t>Message Flow moves the Process from one agency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04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CD4E3-A9BD-61BD-9ACE-0BD5E9079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2BE3-A5D4-A39D-222A-BA0D68E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Orchestration, Choreography, and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36AC7-FCFC-6A22-47EE-3BDB39BC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BPMN supports three main categories of Processes:</a:t>
            </a:r>
          </a:p>
          <a:p>
            <a:pPr marL="0" indent="0">
              <a:buNone/>
            </a:pPr>
            <a:r>
              <a:rPr lang="en-US" dirty="0"/>
              <a:t>	♦ Orchestration</a:t>
            </a:r>
          </a:p>
          <a:p>
            <a:pPr marL="0" indent="0">
              <a:buNone/>
            </a:pPr>
            <a:r>
              <a:rPr lang="en-US" dirty="0"/>
              <a:t>	♦ Choreography</a:t>
            </a:r>
          </a:p>
          <a:p>
            <a:pPr marL="0" indent="0">
              <a:buNone/>
            </a:pPr>
            <a:r>
              <a:rPr lang="en-US" dirty="0"/>
              <a:t>	♦ Collaboration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64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99908-462F-083E-68BE-20E504F6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A750-3E76-EFDB-1507-4276EEF96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13508-DE6F-13F9-90E2-964DDCA7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Orchestration models imply a single coordinating point of view. </a:t>
            </a:r>
          </a:p>
          <a:p>
            <a:r>
              <a:rPr lang="en-US" dirty="0"/>
              <a:t>An orchestration Process describes a process within a single business entity.</a:t>
            </a:r>
          </a:p>
          <a:p>
            <a:r>
              <a:rPr lang="en-US" dirty="0"/>
              <a:t>An orchestration is contained within a Pool and normally has a well-formed context.</a:t>
            </a:r>
          </a:p>
          <a:p>
            <a:r>
              <a:rPr lang="en-US" dirty="0"/>
              <a:t>A BPMN diagram may contain more than one orchestration. If so, each orchestration appears within its own container called a Pool. </a:t>
            </a:r>
          </a:p>
          <a:p>
            <a:r>
              <a:rPr lang="en-US" dirty="0"/>
              <a:t>Thus, orchestrations (i.e., Processes) are always contained within a Pool.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50292-58AC-C534-2DE7-60EBA77F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46" y="4701790"/>
            <a:ext cx="7259732" cy="198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490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14345</TotalTime>
  <Words>1404</Words>
  <Application>Microsoft Office PowerPoint</Application>
  <PresentationFormat>Widescreen</PresentationFormat>
  <Paragraphs>123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Century Gothic</vt:lpstr>
      <vt:lpstr>Wingdings 3</vt:lpstr>
      <vt:lpstr>Wisp</vt:lpstr>
      <vt:lpstr>Business Process Engineering </vt:lpstr>
      <vt:lpstr>Selection of Business Partners in Process Choreographies</vt:lpstr>
      <vt:lpstr>Example of Multiple Business Partners</vt:lpstr>
      <vt:lpstr>Example of Multiple Business Partners</vt:lpstr>
      <vt:lpstr>Public vs. Private Processes</vt:lpstr>
      <vt:lpstr>Public and Private Processes</vt:lpstr>
      <vt:lpstr>Private and Public Processes in BPMN</vt:lpstr>
      <vt:lpstr>Orchestration, Choreography, and Collaboration</vt:lpstr>
      <vt:lpstr>Orchestration</vt:lpstr>
      <vt:lpstr>Choreography Vs Collaboration</vt:lpstr>
      <vt:lpstr>PowerPoint Presentation</vt:lpstr>
      <vt:lpstr>Process Choreography</vt:lpstr>
      <vt:lpstr>Process Choreography</vt:lpstr>
      <vt:lpstr>Process Choreography</vt:lpstr>
      <vt:lpstr>Choreography Example</vt:lpstr>
      <vt:lpstr>The phases involved in the development of process choreographies</vt:lpstr>
      <vt:lpstr>Business Engineers</vt:lpstr>
      <vt:lpstr>System Architecture</vt:lpstr>
      <vt:lpstr>Process Choreography Design</vt:lpstr>
      <vt:lpstr>Problem Statement</vt:lpstr>
      <vt:lpstr>1- High-Level Design-Structural</vt:lpstr>
      <vt:lpstr>2- High-leve design- behaviour</vt:lpstr>
      <vt:lpstr>PowerPoint Presentation</vt:lpstr>
      <vt:lpstr>High-level behavioural model for bidding scenario, with different outcomes</vt:lpstr>
      <vt:lpstr>3- Collaboration Scenarios</vt:lpstr>
      <vt:lpstr>4- Behavioral interface for seller</vt:lpstr>
      <vt:lpstr>Summary- model for bidding scenario</vt:lpstr>
      <vt:lpstr>Interaction Model/collabration</vt:lpstr>
      <vt:lpstr>Racing Incoming Messages</vt:lpstr>
      <vt:lpstr>PowerPoint Presentation</vt:lpstr>
      <vt:lpstr>One-From-Many Receive</vt:lpstr>
      <vt:lpstr>One-To-Many Send/Receive</vt:lpstr>
      <vt:lpstr>Contingent requests patter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Engineering</dc:title>
  <dc:creator>Administrator</dc:creator>
  <cp:lastModifiedBy>Dr. Abdul Aziz</cp:lastModifiedBy>
  <cp:revision>59</cp:revision>
  <dcterms:created xsi:type="dcterms:W3CDTF">2023-01-16T07:23:56Z</dcterms:created>
  <dcterms:modified xsi:type="dcterms:W3CDTF">2024-03-16T03:43:02Z</dcterms:modified>
</cp:coreProperties>
</file>