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7"/>
  </p:notesMasterIdLst>
  <p:handoutMasterIdLst>
    <p:handoutMasterId r:id="rId28"/>
  </p:handoutMasterIdLst>
  <p:sldIdLst>
    <p:sldId id="381" r:id="rId2"/>
    <p:sldId id="383" r:id="rId3"/>
    <p:sldId id="359" r:id="rId4"/>
    <p:sldId id="363" r:id="rId5"/>
    <p:sldId id="378" r:id="rId6"/>
    <p:sldId id="398" r:id="rId7"/>
    <p:sldId id="364" r:id="rId8"/>
    <p:sldId id="380" r:id="rId9"/>
    <p:sldId id="365" r:id="rId10"/>
    <p:sldId id="399" r:id="rId11"/>
    <p:sldId id="366" r:id="rId12"/>
    <p:sldId id="367" r:id="rId13"/>
    <p:sldId id="368" r:id="rId14"/>
    <p:sldId id="369" r:id="rId15"/>
    <p:sldId id="384" r:id="rId16"/>
    <p:sldId id="370" r:id="rId17"/>
    <p:sldId id="400" r:id="rId18"/>
    <p:sldId id="401" r:id="rId19"/>
    <p:sldId id="402" r:id="rId20"/>
    <p:sldId id="403" r:id="rId21"/>
    <p:sldId id="404" r:id="rId22"/>
    <p:sldId id="405" r:id="rId23"/>
    <p:sldId id="406" r:id="rId24"/>
    <p:sldId id="407" r:id="rId25"/>
    <p:sldId id="362"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77738" autoAdjust="0"/>
  </p:normalViewPr>
  <p:slideViewPr>
    <p:cSldViewPr>
      <p:cViewPr>
        <p:scale>
          <a:sx n="60" d="100"/>
          <a:sy n="60" d="100"/>
        </p:scale>
        <p:origin x="168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smtClean="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smtClean="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smtClean="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smtClean="0">
              <a:latin typeface="+mj-lt"/>
            </a:rPr>
            <a:t>Guarding against improper information modification or destruction, including ensuring information nonrepudiation and authenticity</a:t>
          </a:r>
          <a:endParaRPr lang="en-US" b="1" dirty="0">
            <a:latin typeface="+mj-lt"/>
          </a:endParaRP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smtClean="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smtClean="0">
              <a:latin typeface="+mj-lt"/>
            </a:rPr>
            <a:t>Ensuring timely and reliable access to and use of information</a:t>
          </a:r>
          <a:endParaRPr lang="en-US" b="1" dirty="0">
            <a:latin typeface="+mj-lt"/>
          </a:endParaRP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t>
        <a:bodyPr/>
        <a:lstStyle/>
        <a:p>
          <a:endParaRPr lang="en-US"/>
        </a:p>
      </dgm:t>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t>
        <a:bodyPr/>
        <a:lstStyle/>
        <a:p>
          <a:endParaRPr lang="en-US"/>
        </a:p>
      </dgm:t>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t>
        <a:bodyPr/>
        <a:lstStyle/>
        <a:p>
          <a:endParaRPr lang="en-US"/>
        </a:p>
      </dgm:t>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t>
        <a:bodyPr/>
        <a:lstStyle/>
        <a:p>
          <a:endParaRPr lang="en-US"/>
        </a:p>
      </dgm:t>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t>
        <a:bodyPr/>
        <a:lstStyle/>
        <a:p>
          <a:endParaRPr lang="en-US"/>
        </a:p>
      </dgm:t>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t>
        <a:bodyPr/>
        <a:lstStyle/>
        <a:p>
          <a:endParaRPr lang="en-US"/>
        </a:p>
      </dgm:t>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t>
        <a:bodyPr/>
        <a:lstStyle/>
        <a:p>
          <a:endParaRPr lang="en-US"/>
        </a:p>
      </dgm:t>
    </dgm:pt>
  </dgm:ptLst>
  <dgm:cxnLst>
    <dgm:cxn modelId="{3F9CE1E7-332D-CC4B-84C5-BFF44CC9C6DD}" type="presOf" srcId="{3C371172-F3D2-4A4B-9BEF-D3215B49ABA9}" destId="{4FE5D1E9-ED82-0F45-86A4-7E3F6D691E65}"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D4CB0DBA-23FB-B447-B9A7-94713C18E119}" srcId="{3C371172-F3D2-4A4B-9BEF-D3215B49ABA9}" destId="{EADF74B9-168E-944C-B968-82B720F1C125}" srcOrd="2" destOrd="0" parTransId="{F74FE56B-E426-A745-85F1-83912FDA8101}" sibTransId="{72BFDC2A-6676-644B-B953-978D0B972DF9}"/>
    <dgm:cxn modelId="{6FDC73AF-FBF6-2548-ABBB-22743AD94915}" srcId="{40063ED1-409C-FC44-A2F5-9C91C751F2EE}" destId="{5978D22D-D756-1D49-B818-48A1EE68D56D}" srcOrd="0" destOrd="0" parTransId="{D2589990-8548-C94F-98F7-890448CBA79D}" sibTransId="{474EE7B6-01C7-E643-BAED-BED2D46F783F}"/>
    <dgm:cxn modelId="{CA82DA86-47BB-D449-8178-DDF24B140840}" type="presOf" srcId="{40063ED1-409C-FC44-A2F5-9C91C751F2EE}" destId="{EC783FE8-0006-004E-9EC5-CCA2F7583147}"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69B92DBC-A1A9-C44F-A377-1EE237E81319}" srcId="{3C371172-F3D2-4A4B-9BEF-D3215B49ABA9}" destId="{40063ED1-409C-FC44-A2F5-9C91C751F2EE}" srcOrd="1" destOrd="0" parTransId="{63E50B16-A73A-4849-8B35-5EA33FEA9FF4}" sibTransId="{ABE2992F-EC88-5142-A882-07293919F130}"/>
    <dgm:cxn modelId="{B4587728-C9A1-FA4E-82A9-D7B261438D1E}" srcId="{3C371172-F3D2-4A4B-9BEF-D3215B49ABA9}" destId="{CC2952DF-AC03-534F-B405-EB5CAF5DE705}" srcOrd="0" destOrd="0" parTransId="{40888F45-DB02-4E44-9784-95FA75AFD454}" sibTransId="{9EB32828-026E-2046-BFE2-239970B8AE6B}"/>
    <dgm:cxn modelId="{4A7DCD0D-2283-E846-8C58-44C334E8AE5B}" type="presOf" srcId="{5978D22D-D756-1D49-B818-48A1EE68D56D}" destId="{92F85E19-9F62-2146-BBFE-59F35C65EE0E}"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smtClean="0"/>
            <a:t>Low</a:t>
          </a:r>
          <a:endParaRPr lang="en-US" dirty="0"/>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smtClean="0"/>
            <a:t>The loss could be expected to have a limited adverse effect on organizational operations, organizational assets, or individuals</a:t>
          </a:r>
          <a:endParaRPr lang="en-US" dirty="0"/>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smtClean="0"/>
            <a:t>Moderate</a:t>
          </a:r>
          <a:endParaRPr lang="en-US"/>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smtClean="0"/>
            <a:t>The loss could be expected to have a serious adverse effect on organizational operations, organizational assets, or individuals</a:t>
          </a:r>
          <a:endParaRPr lang="en-US"/>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smtClean="0"/>
            <a:t>High</a:t>
          </a:r>
          <a:endParaRPr lang="en-US"/>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smtClean="0"/>
            <a:t>The loss could be expected to have a severe or catastrophic adverse effect on organizational operations, organizational assets, or individuals</a:t>
          </a:r>
          <a:endParaRPr lang="en-US"/>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t>
        <a:bodyPr/>
        <a:lstStyle/>
        <a:p>
          <a:endParaRPr lang="en-US"/>
        </a:p>
      </dgm:t>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t>
        <a:bodyPr/>
        <a:lstStyle/>
        <a:p>
          <a:endParaRPr lang="en-US"/>
        </a:p>
      </dgm:t>
    </dgm:pt>
    <dgm:pt modelId="{CEEED511-2911-214F-B4F1-EBB78D9D6E69}" type="pres">
      <dgm:prSet presAssocID="{8312E624-8105-AB42-B5AB-AC53D8575E71}" presName="textNode" presStyleLbl="bgShp" presStyleIdx="0" presStyleCnt="3"/>
      <dgm:spPr/>
      <dgm:t>
        <a:bodyPr/>
        <a:lstStyle/>
        <a:p>
          <a:endParaRPr lang="en-US"/>
        </a:p>
      </dgm:t>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t>
        <a:bodyPr/>
        <a:lstStyle/>
        <a:p>
          <a:endParaRPr lang="en-US"/>
        </a:p>
      </dgm:t>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t>
        <a:bodyPr/>
        <a:lstStyle/>
        <a:p>
          <a:endParaRPr lang="en-US"/>
        </a:p>
      </dgm:t>
    </dgm:pt>
    <dgm:pt modelId="{61C97487-74BB-7D49-8E56-B463FCAE9E56}" type="pres">
      <dgm:prSet presAssocID="{93384590-968B-FE45-9C67-B93868C930D6}" presName="textNode" presStyleLbl="bgShp" presStyleIdx="1" presStyleCnt="3"/>
      <dgm:spPr/>
      <dgm:t>
        <a:bodyPr/>
        <a:lstStyle/>
        <a:p>
          <a:endParaRPr lang="en-US"/>
        </a:p>
      </dgm:t>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t>
        <a:bodyPr/>
        <a:lstStyle/>
        <a:p>
          <a:endParaRPr lang="en-US"/>
        </a:p>
      </dgm:t>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t>
        <a:bodyPr/>
        <a:lstStyle/>
        <a:p>
          <a:endParaRPr lang="en-US"/>
        </a:p>
      </dgm:t>
    </dgm:pt>
    <dgm:pt modelId="{24B7361E-E612-8647-80FD-B7B57AACA808}" type="pres">
      <dgm:prSet presAssocID="{2C845A89-971C-F545-B8EE-5D6C16A9EBD4}" presName="textNode" presStyleLbl="bgShp" presStyleIdx="2" presStyleCnt="3"/>
      <dgm:spPr/>
      <dgm:t>
        <a:bodyPr/>
        <a:lstStyle/>
        <a:p>
          <a:endParaRPr lang="en-US"/>
        </a:p>
      </dgm:t>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t>
        <a:bodyPr/>
        <a:lstStyle/>
        <a:p>
          <a:endParaRPr lang="en-US"/>
        </a:p>
      </dgm:t>
    </dgm:pt>
  </dgm:ptLst>
  <dgm:cxnLst>
    <dgm:cxn modelId="{6A240A7B-3F7A-8043-99D2-D45BB00DF0A4}" type="presOf" srcId="{93384590-968B-FE45-9C67-B93868C930D6}" destId="{61C97487-74BB-7D49-8E56-B463FCAE9E56}" srcOrd="1"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E393C0C4-2505-8349-9E93-E488213244EC}" type="presOf" srcId="{A98F2357-88AB-454A-80EA-89460C6FD670}" destId="{D377B63E-0BF1-C641-9393-97FAB2CE8E6C}"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AAE7F3E-14EB-D44F-8E98-AEC419D0FD43}" type="presOf" srcId="{2C845A89-971C-F545-B8EE-5D6C16A9EBD4}" destId="{24B7361E-E612-8647-80FD-B7B57AACA808}" srcOrd="1"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AE1855BC-6B8F-DA4E-AA22-000CB17E14A3}" type="presOf" srcId="{8312E624-8105-AB42-B5AB-AC53D8575E71}" destId="{F93FA195-4327-FC45-98BB-247F95256495}"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F294A108-A0A7-2146-9CEA-943E2BA91C4E}" type="presOf" srcId="{9E7936A8-7343-9D4C-92EA-663BD30E77C0}" destId="{92AF8465-1AE9-4446-96F4-4417503CDA5C}" srcOrd="0" destOrd="0" presId="urn:microsoft.com/office/officeart/2005/8/layout/lProcess2"/>
    <dgm:cxn modelId="{1C52CEF3-183E-F84D-8C98-FBE6BF8C2E5B}" type="presOf" srcId="{93384590-968B-FE45-9C67-B93868C930D6}" destId="{FA9A61D8-5551-574C-B3C6-20BD94D0AF54}" srcOrd="0" destOrd="0" presId="urn:microsoft.com/office/officeart/2005/8/layout/lProcess2"/>
    <dgm:cxn modelId="{EB799A31-7524-AA4D-9156-67C1DBF692AC}" type="presOf" srcId="{5B94EEDE-2C15-1C42-AFB7-441D81661863}" destId="{644C816D-7B3E-4542-93C8-487904F413CD}" srcOrd="0"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75D483A7-1466-904C-8978-45F3CEB4D648}" srcId="{8312E624-8105-AB42-B5AB-AC53D8575E71}" destId="{A98F2357-88AB-454A-80EA-89460C6FD670}" srcOrd="0" destOrd="0" parTransId="{7F46EEF1-822D-4D40-9AED-50D32223470D}" sibTransId="{9EE85FE2-D4E7-BD4F-89BE-AE3B56109F51}"/>
    <dgm:cxn modelId="{44FAD07D-C2E2-7C44-8D3B-745CB904D4FA}" type="presOf" srcId="{2C845A89-971C-F545-B8EE-5D6C16A9EBD4}" destId="{E3CE9194-5F75-0B43-B7E7-D9FAA7178543}" srcOrd="0" destOrd="0" presId="urn:microsoft.com/office/officeart/2005/8/layout/lProcess2"/>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smtClean="0"/>
            <a:t>1. Computer security is not as simple as it might first appear to the novice</a:t>
          </a:r>
          <a:endParaRPr lang="en-US" sz="1400" dirty="0"/>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smtClean="0"/>
            <a:t>2. In developing a particular security mechanism or algorithm, one must always consider potential attacks on those security features</a:t>
          </a:r>
          <a:endParaRPr lang="en-US" sz="1400" dirty="0"/>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smtClean="0"/>
            <a:t>3. Procedures used to provide particular services are often counterintuitive</a:t>
          </a:r>
          <a:endParaRPr lang="en-US" sz="1400" dirty="0"/>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smtClean="0"/>
            <a:t>4. Physical and logical placement needs to be determined</a:t>
          </a:r>
          <a:endParaRPr lang="en-US" sz="1400" dirty="0"/>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dirty="0"/>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smtClean="0"/>
            <a:t>6. Attackers only need to find a single weakness, while the designer must find and eliminate all weaknesses to achieve perfect security</a:t>
          </a:r>
          <a:endParaRPr lang="en-US" sz="1400" dirty="0"/>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smtClean="0"/>
            <a:t>9. There is a natural tendency on the part of users and system managers to perceive little benefit from security investment until a security failure occurs</a:t>
          </a:r>
          <a:endParaRPr lang="en-US" sz="1400" dirty="0"/>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smtClean="0"/>
            <a:t>8. Security requires regular and constant monitoring</a:t>
          </a:r>
          <a:endParaRPr lang="en-US" sz="1400" dirty="0"/>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smtClean="0"/>
            <a:t>7. Security is still too often an afterthought to be incorporated into a system after the design is complete, rather than being an integral part of the design process</a:t>
          </a:r>
          <a:endParaRPr lang="en-US" sz="1400" dirty="0"/>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smtClean="0"/>
            <a:t>10. Many users and even security administrators view strong security as an impediment to efficient and user-friendly operation of an information system or use of information</a:t>
          </a:r>
          <a:endParaRPr lang="en-US" sz="1400" dirty="0"/>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t>
        <a:bodyPr/>
        <a:lstStyle/>
        <a:p>
          <a:endParaRPr lang="en-US"/>
        </a:p>
      </dgm:t>
    </dgm:pt>
    <dgm:pt modelId="{6873EC69-5554-1946-A603-622FD2F24531}" type="pres">
      <dgm:prSet presAssocID="{C0BF9D2E-A6FF-6045-8151-37AE24795193}" presName="parentText" presStyleLbl="node1" presStyleIdx="0" presStyleCnt="10">
        <dgm:presLayoutVars>
          <dgm:chMax val="0"/>
          <dgm:bulletEnabled val="1"/>
        </dgm:presLayoutVars>
      </dgm:prSet>
      <dgm:spPr/>
      <dgm:t>
        <a:bodyPr/>
        <a:lstStyle/>
        <a:p>
          <a:endParaRPr lang="en-US"/>
        </a:p>
      </dgm:t>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t>
        <a:bodyPr/>
        <a:lstStyle/>
        <a:p>
          <a:endParaRPr lang="en-US"/>
        </a:p>
      </dgm:t>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t>
        <a:bodyPr/>
        <a:lstStyle/>
        <a:p>
          <a:endParaRPr lang="en-US"/>
        </a:p>
      </dgm:t>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t>
        <a:bodyPr/>
        <a:lstStyle/>
        <a:p>
          <a:endParaRPr lang="en-US"/>
        </a:p>
      </dgm:t>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t>
        <a:bodyPr/>
        <a:lstStyle/>
        <a:p>
          <a:endParaRPr lang="en-US"/>
        </a:p>
      </dgm:t>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t>
        <a:bodyPr/>
        <a:lstStyle/>
        <a:p>
          <a:endParaRPr lang="en-US"/>
        </a:p>
      </dgm:t>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t>
        <a:bodyPr/>
        <a:lstStyle/>
        <a:p>
          <a:endParaRPr lang="en-US"/>
        </a:p>
      </dgm:t>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t>
        <a:bodyPr/>
        <a:lstStyle/>
        <a:p>
          <a:endParaRPr lang="en-US"/>
        </a:p>
      </dgm:t>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t>
        <a:bodyPr/>
        <a:lstStyle/>
        <a:p>
          <a:endParaRPr lang="en-US"/>
        </a:p>
      </dgm:t>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t>
        <a:bodyPr/>
        <a:lstStyle/>
        <a:p>
          <a:endParaRPr lang="en-US"/>
        </a:p>
      </dgm:t>
    </dgm:pt>
  </dgm:ptLst>
  <dgm:cxnLst>
    <dgm:cxn modelId="{A1063626-8553-AA4B-B59B-38773354D5B0}" srcId="{1249DDC4-31D3-224B-8993-BDA6042EB1E3}" destId="{BD282607-209B-D94B-82EC-B7D7D51B88C7}" srcOrd="8" destOrd="0" parTransId="{28C8EBCC-FE59-FB41-9BBC-2B02F287091F}" sibTransId="{F2D66187-238D-EA4C-A2D4-2A8FA28E75A7}"/>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2F6A9E27-D5C1-D843-8B20-32484B2CA0AC}" srcId="{1249DDC4-31D3-224B-8993-BDA6042EB1E3}" destId="{5875E5B6-99EC-2142-8C93-2B38B35F688B}" srcOrd="4" destOrd="0" parTransId="{73BE2ECB-C1DA-5242-951F-6092EB4D40FC}" sibTransId="{BAB8A9BC-D36F-6A44-9A0F-94A1C07F4074}"/>
    <dgm:cxn modelId="{959AAC7A-07CA-8D48-A70C-620CF89C080B}" type="presOf" srcId="{5FA45762-0B5E-234E-8176-DC0809E271B0}" destId="{B8E735F0-D003-6942-B3ED-099C1D685E5D}"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0C6F92E5-5230-9046-8E00-8974E4EA5DFC}" type="presOf" srcId="{D206238D-B64A-3C48-9AA9-02A105F7B14A}" destId="{793D2875-7427-DB48-8DB3-CA46BFF185D3}"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BADB7F08-42E4-A245-B7FB-7DF1D8FCBB5A}" type="presOf" srcId="{BD282607-209B-D94B-82EC-B7D7D51B88C7}" destId="{591F456C-2256-9443-8F58-72257993E123}" srcOrd="0" destOrd="0" presId="urn:microsoft.com/office/officeart/2005/8/layout/vList2"/>
    <dgm:cxn modelId="{2B84E165-0E13-2840-8DB8-5181EF66AA60}" type="presOf" srcId="{38737062-B875-D04C-8454-D1D7A4AFF327}" destId="{CF5A8B8B-DEFB-E740-81CA-4AD7AAF0AAF9}" srcOrd="0" destOrd="0" presId="urn:microsoft.com/office/officeart/2005/8/layout/vList2"/>
    <dgm:cxn modelId="{159F91C2-0ADB-5341-91F3-B5838B7D939B}" srcId="{1249DDC4-31D3-224B-8993-BDA6042EB1E3}" destId="{C0BF9D2E-A6FF-6045-8151-37AE24795193}" srcOrd="0" destOrd="0" parTransId="{51F3D1C9-D2D1-0B4E-A92B-B30E5A3B4C00}" sibTransId="{681D42A9-34FB-0342-8F81-036924A1FD91}"/>
    <dgm:cxn modelId="{4F9740CA-9A9F-124E-BC06-A7F6FC5D3F9B}" type="presOf" srcId="{4D1B6B79-8B71-C34C-8F69-69541115B5A2}" destId="{E2EE7A55-3978-B04F-A3FE-9C9F056CBA11}" srcOrd="0" destOrd="0" presId="urn:microsoft.com/office/officeart/2005/8/layout/vList2"/>
    <dgm:cxn modelId="{DB8B5F57-45B2-8C4E-B4CF-FD46BB281A0E}" type="presOf" srcId="{94E76F4D-5287-4842-B1AD-60F0E334EE0C}" destId="{0776297F-1ECD-134C-BCF0-208F2852E00A}" srcOrd="0" destOrd="0" presId="urn:microsoft.com/office/officeart/2005/8/layout/vList2"/>
    <dgm:cxn modelId="{90911A03-FC7A-E346-86F8-F36E6FBD5998}" srcId="{1249DDC4-31D3-224B-8993-BDA6042EB1E3}" destId="{5FA45762-0B5E-234E-8176-DC0809E271B0}" srcOrd="9" destOrd="0" parTransId="{CF11053D-87E8-B74D-A2F5-D261BC380F7F}" sibTransId="{61AC2F5D-DCBF-DD4D-81CC-329F6A995B18}"/>
    <dgm:cxn modelId="{07457E72-B7B0-C145-B24A-918289C33945}" srcId="{1249DDC4-31D3-224B-8993-BDA6042EB1E3}" destId="{94E76F4D-5287-4842-B1AD-60F0E334EE0C}" srcOrd="6" destOrd="0" parTransId="{5A181E3C-E1D7-0B47-8768-DB527A0C430B}" sibTransId="{619A9664-8B7A-A845-A004-F7B845FFEFD3}"/>
    <dgm:cxn modelId="{AAE36478-93DE-234B-AFB9-87B1FFA200E5}" type="presOf" srcId="{5875E5B6-99EC-2142-8C93-2B38B35F688B}" destId="{C3BEE8ED-5622-8443-8726-5314A36904EC}"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BEF29EC4-E4A1-1043-99F0-06F3EA634EF8}" srcId="{1249DDC4-31D3-224B-8993-BDA6042EB1E3}" destId="{8790E657-59DC-AB4E-B2D8-E6E47498FDA6}" srcOrd="5" destOrd="0" parTransId="{1613C12A-0E45-D64E-A356-DADB4217BAF4}" sibTransId="{2EC64B36-D9FD-8848-9D42-D633207B9C98}"/>
    <dgm:cxn modelId="{23C3CA36-B202-304E-9B75-22110C8EF0AC}" type="presOf" srcId="{5C2CD799-37EF-8749-8CEF-C46C6DE32CBE}" destId="{9FEAA38D-0E1F-4E47-B5A5-B5834DBA8E5F}" srcOrd="0" destOrd="0" presId="urn:microsoft.com/office/officeart/2005/8/layout/vList2"/>
    <dgm:cxn modelId="{DB1248C1-542B-F244-99A6-B417281F8916}" srcId="{1249DDC4-31D3-224B-8993-BDA6042EB1E3}" destId="{4D1B6B79-8B71-C34C-8F69-69541115B5A2}" srcOrd="7" destOrd="0" parTransId="{0599851D-42A5-234E-8F8E-AB590B76BC39}" sibTransId="{9EADADCF-7E16-BD45-8D13-B4B901575AAC}"/>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3A98D9F7-1AC8-CE4C-AE63-B414FDBD8471}" type="presOf" srcId="{8797BC31-85AF-BA43-A31D-0D15FDFBC0B1}" destId="{CEF40D25-25D4-C24B-8BA5-2D452AC9C9B4}"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5C8E6B58-66B5-8942-B4AB-A4DF11BAFD67}" srcId="{8797BC31-85AF-BA43-A31D-0D15FDFBC0B1}" destId="{FE2F7B69-513D-2148-9440-9AF8C071657F}" srcOrd="2" destOrd="0" parTransId="{F027CA4A-19F1-1A4A-A230-7ED4029CD8F0}" sibTransId="{8E46B7CF-F4EC-D148-BDAD-91107BF27916}"/>
    <dgm:cxn modelId="{446B718D-9E44-2248-8458-E33A65CEEB21}" type="presOf" srcId="{0C07AED5-0528-824B-92E9-70876C7B45EB}" destId="{E7473E44-BB72-CC47-8CC9-60A6CA06F5BC}" srcOrd="1"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1A1FAB0F-7D1B-FE46-9694-D0DAC3AB79E2}" type="presOf" srcId="{572709AF-FBB7-5A45-B7B5-06DC2842409D}" destId="{3CE3951B-72B7-544E-8146-DFDC0DC25423}" srcOrd="0" destOrd="0" presId="urn:microsoft.com/office/officeart/2005/8/layout/target3"/>
    <dgm:cxn modelId="{37F64709-947C-5E49-A8B5-56FFCA8C77C0}" srcId="{8797BC31-85AF-BA43-A31D-0D15FDFBC0B1}" destId="{572709AF-FBB7-5A45-B7B5-06DC2842409D}" srcOrd="0" destOrd="0" parTransId="{91AA1A43-F863-1643-BA23-8E7C03BB01C4}" sibTransId="{934F42DF-6D43-3648-99F4-A7D7591F8AF3}"/>
    <dgm:cxn modelId="{C5ACCD79-D843-0F43-B963-21F8156A206F}" type="presOf" srcId="{0C07AED5-0528-824B-92E9-70876C7B45EB}" destId="{52B88712-AF31-824B-AA64-BE8A21574F6A}" srcOrd="0" destOrd="0" presId="urn:microsoft.com/office/officeart/2005/8/layout/target3"/>
    <dgm:cxn modelId="{1E439020-5947-354B-BABB-DFFB6B9D03C0}" type="presOf" srcId="{76DB9AEB-C055-F040-99A3-882717370FAF}" destId="{DA712420-D463-7D47-A442-9CE0363E4628}"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2BB3E6A4-2843-884D-B920-BCE4ED5BB4F8}" type="presOf" srcId="{572709AF-FBB7-5A45-B7B5-06DC2842409D}" destId="{A729BE86-33AA-4841-9EAF-BEC6AE287EA7}" srcOrd="1"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smtClean="0">
              <a:latin typeface="+mj-lt"/>
            </a:rPr>
            <a:t>Means used to deal with security attacks</a:t>
          </a:r>
          <a:endParaRPr lang="en-US" b="1" dirty="0">
            <a:latin typeface="+mj-lt"/>
          </a:endParaRP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smtClean="0">
              <a:latin typeface="+mj-lt"/>
            </a:rPr>
            <a:t>Prevent</a:t>
          </a:r>
          <a:endParaRPr lang="en-US" b="1" dirty="0">
            <a:latin typeface="+mj-lt"/>
          </a:endParaRP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smtClean="0">
              <a:latin typeface="+mj-lt"/>
            </a:rPr>
            <a:t>Detect</a:t>
          </a:r>
          <a:endParaRPr lang="en-US" b="1" dirty="0">
            <a:latin typeface="+mj-lt"/>
          </a:endParaRP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smtClean="0">
              <a:latin typeface="+mj-lt"/>
            </a:rPr>
            <a:t>Recover</a:t>
          </a:r>
          <a:endParaRPr lang="en-US" b="1" dirty="0">
            <a:latin typeface="+mj-lt"/>
          </a:endParaRP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smtClean="0">
              <a:latin typeface="+mj-lt"/>
            </a:rPr>
            <a:t>May itself introduce new vulnerabilities</a:t>
          </a:r>
          <a:endParaRPr lang="en-US" b="1" dirty="0">
            <a:latin typeface="+mj-lt"/>
          </a:endParaRP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smtClean="0">
              <a:latin typeface="+mj-lt"/>
            </a:rPr>
            <a:t>Residual vulnerabilities may remain</a:t>
          </a:r>
          <a:endParaRPr lang="en-US" b="1" dirty="0">
            <a:latin typeface="+mj-lt"/>
          </a:endParaRP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smtClean="0">
              <a:latin typeface="+mj-lt"/>
            </a:rPr>
            <a:t>Goal is to minimize residual level of risk to the assets</a:t>
          </a:r>
          <a:endParaRPr lang="en-US" b="1" dirty="0">
            <a:latin typeface="+mj-lt"/>
          </a:endParaRP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t>
        <a:bodyPr/>
        <a:lstStyle/>
        <a:p>
          <a:endParaRPr lang="en-US"/>
        </a:p>
      </dgm:t>
    </dgm:pt>
    <dgm:pt modelId="{5486CB17-6359-4640-972B-2307AE1451FD}" type="pres">
      <dgm:prSet presAssocID="{DCC27B66-85C3-FE47-8D25-064322B09694}" presName="triangle1" presStyleLbl="node1" presStyleIdx="0" presStyleCnt="4">
        <dgm:presLayoutVars>
          <dgm:bulletEnabled val="1"/>
        </dgm:presLayoutVars>
      </dgm:prSet>
      <dgm:spPr/>
      <dgm:t>
        <a:bodyPr/>
        <a:lstStyle/>
        <a:p>
          <a:endParaRPr lang="en-US"/>
        </a:p>
      </dgm:t>
    </dgm:pt>
    <dgm:pt modelId="{54BFD341-D1F9-D24B-95CE-68C4722408FC}" type="pres">
      <dgm:prSet presAssocID="{DCC27B66-85C3-FE47-8D25-064322B09694}" presName="triangle2" presStyleLbl="node1" presStyleIdx="1" presStyleCnt="4">
        <dgm:presLayoutVars>
          <dgm:bulletEnabled val="1"/>
        </dgm:presLayoutVars>
      </dgm:prSet>
      <dgm:spPr/>
      <dgm:t>
        <a:bodyPr/>
        <a:lstStyle/>
        <a:p>
          <a:endParaRPr lang="en-US"/>
        </a:p>
      </dgm:t>
    </dgm:pt>
    <dgm:pt modelId="{A8BE4F15-01F3-5946-9983-265B187E7DB5}" type="pres">
      <dgm:prSet presAssocID="{DCC27B66-85C3-FE47-8D25-064322B09694}" presName="triangle3" presStyleLbl="node1" presStyleIdx="2" presStyleCnt="4">
        <dgm:presLayoutVars>
          <dgm:bulletEnabled val="1"/>
        </dgm:presLayoutVars>
      </dgm:prSet>
      <dgm:spPr/>
      <dgm:t>
        <a:bodyPr/>
        <a:lstStyle/>
        <a:p>
          <a:endParaRPr lang="en-US"/>
        </a:p>
      </dgm:t>
    </dgm:pt>
    <dgm:pt modelId="{ED3A1D36-57FE-1B43-8609-452710F6D51C}" type="pres">
      <dgm:prSet presAssocID="{DCC27B66-85C3-FE47-8D25-064322B09694}" presName="triangle4" presStyleLbl="node1" presStyleIdx="3" presStyleCnt="4">
        <dgm:presLayoutVars>
          <dgm:bulletEnabled val="1"/>
        </dgm:presLayoutVars>
      </dgm:prSet>
      <dgm:spPr/>
      <dgm:t>
        <a:bodyPr/>
        <a:lstStyle/>
        <a:p>
          <a:endParaRPr lang="en-US"/>
        </a:p>
      </dgm:t>
    </dgm:pt>
  </dgm:ptLst>
  <dgm:cxnLst>
    <dgm:cxn modelId="{7A99080A-9930-AC45-960A-D6C95A21446C}" type="presOf" srcId="{B79A36A7-1CFF-984B-ADFF-C7F510B1A2B5}" destId="{5486CB17-6359-4640-972B-2307AE1451FD}" srcOrd="0" destOrd="3" presId="urn:microsoft.com/office/officeart/2005/8/layout/pyramid4"/>
    <dgm:cxn modelId="{06A66BEE-05DA-4A4D-884E-3A166B26560A}" type="presOf" srcId="{4924E0E7-2A73-5D45-8773-8AAD9100ADF7}" destId="{5486CB17-6359-4640-972B-2307AE1451FD}" srcOrd="0" destOrd="2"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974378CE-3189-4F4E-840E-9FB62D9CE438}" srcId="{DCC27B66-85C3-FE47-8D25-064322B09694}" destId="{B3DDA714-85F4-C440-A494-21D2C202C4E0}" srcOrd="0" destOrd="0" parTransId="{7A3CF0DD-68AC-1E41-A62B-38A53FEC9878}" sibTransId="{D4E3F297-86A2-F648-B63E-D29F3D88D2EB}"/>
    <dgm:cxn modelId="{0A2F6957-DA57-E84D-9614-352C3DCE41E8}" srcId="{DCC27B66-85C3-FE47-8D25-064322B09694}" destId="{9856FC2F-703A-8B4E-851A-5BF13EEF975C}" srcOrd="1" destOrd="0" parTransId="{FCF1A9B3-FF76-2B4D-9A7A-080BA326FF63}" sibTransId="{83CB9680-A6BB-F340-B5ED-1B379988E724}"/>
    <dgm:cxn modelId="{8C4AFAB5-71F4-7041-947B-EB5F4EABC601}" srcId="{B3DDA714-85F4-C440-A494-21D2C202C4E0}" destId="{4924E0E7-2A73-5D45-8773-8AAD9100ADF7}" srcOrd="1" destOrd="0" parTransId="{55BDE9C4-8D12-0845-B2A1-6C416011F409}" sibTransId="{29700473-0525-6E4A-B07A-23DB6023B509}"/>
    <dgm:cxn modelId="{33B9C261-B0AE-314F-970E-BDA903A3D5FE}" type="presOf" srcId="{B3DDA714-85F4-C440-A494-21D2C202C4E0}" destId="{5486CB17-6359-4640-972B-2307AE1451FD}"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8F5DF023-BAC0-E446-92D8-6E442620FDA7}" type="presOf" srcId="{A336DF4E-C703-7E44-9B7D-2B36305C39E9}" destId="{5486CB17-6359-4640-972B-2307AE1451FD}" srcOrd="0" destOrd="1" presId="urn:microsoft.com/office/officeart/2005/8/layout/pyramid4"/>
    <dgm:cxn modelId="{F2AEDAD5-5889-C541-BC11-80352890049C}" type="presOf" srcId="{DCC27B66-85C3-FE47-8D25-064322B09694}" destId="{ABA76624-B35D-D14B-A925-FC2AF33A8F54}" srcOrd="0" destOrd="0" presId="urn:microsoft.com/office/officeart/2005/8/layout/pyramid4"/>
    <dgm:cxn modelId="{B367E5E9-4682-8B41-B932-04E99D576417}" srcId="{DCC27B66-85C3-FE47-8D25-064322B09694}" destId="{6C42D2F8-47A0-8941-9F6F-F92D489C5F7D}" srcOrd="2" destOrd="0" parTransId="{DD9159D3-1EB1-194C-8115-639C98917B28}" sibTransId="{91565F09-7485-AB43-97B3-9D030F5AC2E9}"/>
    <dgm:cxn modelId="{FC9A0FE8-983B-2746-A001-FE034E56FBBA}" srcId="{DCC27B66-85C3-FE47-8D25-064322B09694}" destId="{116C7FB4-35FB-8846-9E98-B49D50633C24}" srcOrd="3" destOrd="0" parTransId="{49BC4B97-2746-1148-A407-7801C7FF8918}" sibTransId="{4E186EC6-CB75-054D-BA7C-ED7CC9A64BBF}"/>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smtClean="0"/>
            <a:t>Economy of mechanism</a:t>
          </a:r>
          <a:endParaRPr lang="en-US"/>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smtClean="0"/>
            <a:t>Fail-safe defaults</a:t>
          </a:r>
          <a:endParaRPr lang="en-US"/>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smtClean="0"/>
            <a:t>Complete mediation</a:t>
          </a:r>
          <a:endParaRPr lang="en-US"/>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smtClean="0"/>
            <a:t>Open design</a:t>
          </a:r>
          <a:endParaRPr lang="en-US"/>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smtClean="0"/>
            <a:t>Separation of privilege</a:t>
          </a:r>
          <a:endParaRPr lang="en-US"/>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smtClean="0"/>
            <a:t>Least privilege</a:t>
          </a:r>
          <a:endParaRPr lang="en-US"/>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smtClean="0"/>
            <a:t>Least common mechanism</a:t>
          </a:r>
          <a:endParaRPr lang="en-US"/>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smtClean="0"/>
            <a:t>Psychological acceptability</a:t>
          </a:r>
          <a:endParaRPr lang="en-US"/>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smtClean="0"/>
            <a:t>Isolation</a:t>
          </a:r>
          <a:endParaRPr lang="en-US"/>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smtClean="0"/>
            <a:t>Encapsulation</a:t>
          </a:r>
          <a:endParaRPr lang="en-US"/>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smtClean="0"/>
            <a:t>Modularity</a:t>
          </a:r>
          <a:endParaRPr lang="en-US"/>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smtClean="0"/>
            <a:t>Layering</a:t>
          </a:r>
          <a:endParaRPr lang="en-US"/>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smtClean="0"/>
            <a:t>Least astonishment</a:t>
          </a:r>
          <a:endParaRPr lang="en-US"/>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t>
        <a:bodyPr/>
        <a:lstStyle/>
        <a:p>
          <a:endParaRPr lang="en-US"/>
        </a:p>
      </dgm:t>
    </dgm:pt>
    <dgm:pt modelId="{611726A8-9358-0A43-B76F-85F36DACEEE9}" type="pres">
      <dgm:prSet presAssocID="{D70BF98C-B50C-8643-A6AE-024963950E57}" presName="node" presStyleLbl="node1" presStyleIdx="0" presStyleCnt="13">
        <dgm:presLayoutVars>
          <dgm:bulletEnabled val="1"/>
        </dgm:presLayoutVars>
      </dgm:prSet>
      <dgm:spPr/>
      <dgm:t>
        <a:bodyPr/>
        <a:lstStyle/>
        <a:p>
          <a:endParaRPr lang="en-US"/>
        </a:p>
      </dgm:t>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t>
        <a:bodyPr/>
        <a:lstStyle/>
        <a:p>
          <a:endParaRPr lang="en-US"/>
        </a:p>
      </dgm:t>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t>
        <a:bodyPr/>
        <a:lstStyle/>
        <a:p>
          <a:endParaRPr lang="en-US"/>
        </a:p>
      </dgm:t>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t>
        <a:bodyPr/>
        <a:lstStyle/>
        <a:p>
          <a:endParaRPr lang="en-US"/>
        </a:p>
      </dgm:t>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t>
        <a:bodyPr/>
        <a:lstStyle/>
        <a:p>
          <a:endParaRPr lang="en-US"/>
        </a:p>
      </dgm:t>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t>
        <a:bodyPr/>
        <a:lstStyle/>
        <a:p>
          <a:endParaRPr lang="en-US"/>
        </a:p>
      </dgm:t>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t>
        <a:bodyPr/>
        <a:lstStyle/>
        <a:p>
          <a:endParaRPr lang="en-US"/>
        </a:p>
      </dgm:t>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t>
        <a:bodyPr/>
        <a:lstStyle/>
        <a:p>
          <a:endParaRPr lang="en-US"/>
        </a:p>
      </dgm:t>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t>
        <a:bodyPr/>
        <a:lstStyle/>
        <a:p>
          <a:endParaRPr lang="en-US"/>
        </a:p>
      </dgm:t>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t>
        <a:bodyPr/>
        <a:lstStyle/>
        <a:p>
          <a:endParaRPr lang="en-US"/>
        </a:p>
      </dgm:t>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t>
        <a:bodyPr/>
        <a:lstStyle/>
        <a:p>
          <a:endParaRPr lang="en-US"/>
        </a:p>
      </dgm:t>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t>
        <a:bodyPr/>
        <a:lstStyle/>
        <a:p>
          <a:endParaRPr lang="en-US"/>
        </a:p>
      </dgm:t>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t>
        <a:bodyPr/>
        <a:lstStyle/>
        <a:p>
          <a:endParaRPr lang="en-US"/>
        </a:p>
      </dgm:t>
    </dgm:pt>
  </dgm:ptLst>
  <dgm:cxnLst>
    <dgm:cxn modelId="{6946F5CD-D941-E847-A70A-7D0E47603300}" srcId="{A46D6E17-B7BF-824C-BE29-4AD007472F5D}" destId="{E567E81F-14C7-814B-B26D-941B1D656AAC}" srcOrd="5" destOrd="0" parTransId="{9211E4CB-3D5E-A542-B8F7-95472A846D91}" sibTransId="{B0AF1F4C-3C3A-5544-97EE-D72F635696FF}"/>
    <dgm:cxn modelId="{DEC3EC25-B918-BF46-8EF2-F4A3D6008FD0}" type="presOf" srcId="{1D1798C6-686E-2F41-A11B-059C01E3378D}" destId="{A0B7849D-961F-264D-A5CE-7438B67D1122}"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91FF084E-A0C4-2F46-B797-2251593E0381}" type="presOf" srcId="{E096D36D-AD98-F845-A537-D72E9A9C9916}" destId="{52F98AC9-0F89-2D48-8798-491414A693F6}" srcOrd="0" destOrd="0" presId="urn:microsoft.com/office/officeart/2005/8/layout/default#4"/>
    <dgm:cxn modelId="{6C5D004A-C03D-1544-9908-320589761992}" type="presOf" srcId="{D4320D30-4FE2-C249-84DB-8F8BFA9A1BD9}" destId="{B1B04BD5-177B-994C-8DAA-F5E994C1AD6F}"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DD60D886-6ED6-E640-9E1A-567A2512B7F7}" srcId="{A46D6E17-B7BF-824C-BE29-4AD007472F5D}" destId="{4CA6C604-282D-1344-B38C-CFBCE0073494}" srcOrd="3" destOrd="0" parTransId="{24B11E8E-8C34-2446-99C8-EA8A4E787C25}" sibTransId="{4CA76AE7-1E8F-8D4F-B12E-2D3E115A2B0F}"/>
    <dgm:cxn modelId="{AC38D258-CDFF-254A-88D9-18C87C679859}" srcId="{A46D6E17-B7BF-824C-BE29-4AD007472F5D}" destId="{08CD168A-C0F8-8949-8DC7-46CF45D67DE9}" srcOrd="4" destOrd="0" parTransId="{4548DE09-9190-364E-ABB7-BC99D61D726E}" sibTransId="{5E5C19E1-63AE-6440-83FA-80083C77A908}"/>
    <dgm:cxn modelId="{899F58F0-ABF9-6845-8573-5327AFAD9D27}" srcId="{A46D6E17-B7BF-824C-BE29-4AD007472F5D}" destId="{C29F8BDF-F95A-134C-B394-16C21D92D78D}" srcOrd="8" destOrd="0" parTransId="{78FC66A3-CDB6-D54E-BA04-330A84832959}" sibTransId="{CD4468C9-9F52-BD45-9A59-128F3131B969}"/>
    <dgm:cxn modelId="{F6105177-E119-104E-B7AE-6B1A7ED04DE0}" srcId="{A46D6E17-B7BF-824C-BE29-4AD007472F5D}" destId="{5A3EAC2E-6D1D-A24A-854F-4D6F7DC3147D}" srcOrd="12" destOrd="0" parTransId="{17B5ADC4-E5DD-F144-830E-818164355CC5}" sibTransId="{91872233-225E-3C47-9AF8-A58AB197D25C}"/>
    <dgm:cxn modelId="{B63ADE83-BEDC-FD4A-9F4E-E0244415F892}" type="presOf" srcId="{4CA6C604-282D-1344-B38C-CFBCE0073494}" destId="{8AB866F8-93B3-154E-8C5A-E2CEC0C96E62}" srcOrd="0" destOrd="0" presId="urn:microsoft.com/office/officeart/2005/8/layout/default#4"/>
    <dgm:cxn modelId="{4A03EC88-F1F4-0A4B-BB5F-DA5DE3771C15}" type="presOf" srcId="{E567E81F-14C7-814B-B26D-941B1D656AAC}" destId="{34FB9B6E-2E7E-9245-9EF2-80839558FCD6}" srcOrd="0" destOrd="0" presId="urn:microsoft.com/office/officeart/2005/8/layout/default#4"/>
    <dgm:cxn modelId="{D16AB7F1-23E0-104C-88B6-47BAB3642626}" type="presOf" srcId="{C29F8BDF-F95A-134C-B394-16C21D92D78D}" destId="{7474431D-58B3-DF42-926D-B237B2FCDD16}"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0B0A47DA-7DC7-CD40-8FE8-1D70DE74F3BC}" srcId="{A46D6E17-B7BF-824C-BE29-4AD007472F5D}" destId="{D4320D30-4FE2-C249-84DB-8F8BFA9A1BD9}" srcOrd="9" destOrd="0" parTransId="{78D17913-4DDB-2945-955C-00FCF4D15E87}" sibTransId="{C8CCA590-7D40-4E4A-89DB-9795285B4113}"/>
    <dgm:cxn modelId="{D57BEAB8-C184-4E47-9F18-6A1BA731CCAB}" type="presOf" srcId="{08CD168A-C0F8-8949-8DC7-46CF45D67DE9}" destId="{AECCD729-44C3-8B48-8C82-1997BFB2D633}"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CBF39CD6-1AF2-A74F-915F-2E004DF2527E}" type="presOf" srcId="{D70BF98C-B50C-8643-A6AE-024963950E57}" destId="{611726A8-9358-0A43-B76F-85F36DACEEE9}"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A0E49EF-9AC9-044C-92D9-5033947F2361}" srcId="{A46D6E17-B7BF-824C-BE29-4AD007472F5D}" destId="{13885327-A068-D148-94E8-318EBCB4FCDA}" srcOrd="10" destOrd="0" parTransId="{AF9FC8F9-44C6-184B-A09C-6A888E043193}" sibTransId="{9CB3F203-E4CB-894F-9EAF-D99AC14E4DE1}"/>
    <dgm:cxn modelId="{940EF8DD-3B3E-5F4F-934D-1C3EE71780BF}" type="presOf" srcId="{5A3EAC2E-6D1D-A24A-854F-4D6F7DC3147D}" destId="{37004563-4480-D546-AC4C-71146CE2D80C}" srcOrd="0" destOrd="0" presId="urn:microsoft.com/office/officeart/2005/8/layout/default#4"/>
    <dgm:cxn modelId="{C0E17A79-0477-D743-AE34-D689E355BE02}" srcId="{A46D6E17-B7BF-824C-BE29-4AD007472F5D}" destId="{E096D36D-AD98-F845-A537-D72E9A9C9916}" srcOrd="6" destOrd="0" parTransId="{130B5AA2-3795-B943-AF55-5B4C5AEDB64E}" sibTransId="{08D19ED3-9C50-C644-85B7-C5F7B2F4BC3E}"/>
    <dgm:cxn modelId="{4010ECDA-595A-FF40-B1D5-78F769B255BA}" srcId="{A46D6E17-B7BF-824C-BE29-4AD007472F5D}" destId="{62F226FD-328D-104F-882C-20434A601B96}" srcOrd="7" destOrd="0" parTransId="{CE850696-1DE7-8948-BC47-DEE8B6096C41}" sibTransId="{D7155151-D173-1B42-8366-B5D905A6890C}"/>
    <dgm:cxn modelId="{25C307A2-BF20-4947-A4D7-536E3759A702}" type="presOf" srcId="{A46D6E17-B7BF-824C-BE29-4AD007472F5D}" destId="{C8E2AC23-C7B3-C249-AD66-9F942D776EAB}"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smtClean="0"/>
            <a:t>Consist of the reachable and exploitable vulnerabilities in a system</a:t>
          </a:r>
          <a:endParaRPr lang="en-US" dirty="0"/>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smtClean="0"/>
            <a:t>Examples:</a:t>
          </a:r>
          <a:endParaRPr lang="en-US" dirty="0"/>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smtClean="0"/>
            <a:t>Open ports on outward facing Web and other servers, and code listening on those ports</a:t>
          </a:r>
          <a:endParaRPr lang="en-US"/>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smtClean="0"/>
            <a:t>Services available on the inside of a firewall</a:t>
          </a:r>
          <a:endParaRPr lang="en-US"/>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smtClean="0"/>
            <a:t>Code that processes incoming data, email, XML, office documents, and industry-specific custom data exchange formats</a:t>
          </a:r>
          <a:endParaRPr lang="en-US"/>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smtClean="0"/>
            <a:t>Interfaces, SQL, and Web forms</a:t>
          </a:r>
          <a:endParaRPr lang="en-US"/>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smtClean="0"/>
            <a:t>An employee with access to sensitive information vulnerable to a social engineering attack</a:t>
          </a:r>
          <a:endParaRPr lang="en-US"/>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t>
        <a:bodyPr/>
        <a:lstStyle/>
        <a:p>
          <a:endParaRPr lang="en-US"/>
        </a:p>
      </dgm:t>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t>
        <a:bodyPr/>
        <a:lstStyle/>
        <a:p>
          <a:endParaRPr lang="en-US"/>
        </a:p>
      </dgm:t>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t>
        <a:bodyPr/>
        <a:lstStyle/>
        <a:p>
          <a:endParaRPr lang="en-US"/>
        </a:p>
      </dgm:t>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t>
        <a:bodyPr/>
        <a:lstStyle/>
        <a:p>
          <a:endParaRPr lang="en-US"/>
        </a:p>
      </dgm:t>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t>
        <a:bodyPr/>
        <a:lstStyle/>
        <a:p>
          <a:endParaRPr lang="en-US"/>
        </a:p>
      </dgm:t>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t>
        <a:bodyPr/>
        <a:lstStyle/>
        <a:p>
          <a:endParaRPr lang="en-US"/>
        </a:p>
      </dgm:t>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t>
        <a:bodyPr/>
        <a:lstStyle/>
        <a:p>
          <a:endParaRPr lang="en-US"/>
        </a:p>
      </dgm:t>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t>
        <a:bodyPr/>
        <a:lstStyle/>
        <a:p>
          <a:endParaRPr lang="en-US"/>
        </a:p>
      </dgm:t>
    </dgm:pt>
  </dgm:ptLst>
  <dgm:cxnLst>
    <dgm:cxn modelId="{D922F51A-6D09-B643-8B3B-1BEDCD0A3368}" srcId="{369D9B49-088E-4049-AFE8-BDD9A09712D8}" destId="{2E7A3773-9723-6746-89EE-4BD599F03A66}" srcOrd="2" destOrd="0" parTransId="{23E5AE05-CA84-DE49-8ED4-EE46582FCBFE}" sibTransId="{3F272D46-AE1F-E94C-8349-CFC55454D6BE}"/>
    <dgm:cxn modelId="{CCCE40D0-DC63-0B42-942C-86F501F4CEE4}" srcId="{369D9B49-088E-4049-AFE8-BDD9A09712D8}" destId="{FF1D8BF0-5C3D-1549-91D1-99CBD35D7090}" srcOrd="4" destOrd="0" parTransId="{2ACF553A-D933-E542-A11F-BC32B7F85A91}" sibTransId="{D6C72BDB-CD00-7C47-8969-28EA57CB145C}"/>
    <dgm:cxn modelId="{4DFC64A4-464E-BF43-9487-B919811B920A}" type="presOf" srcId="{575760FD-0991-0140-8E0D-1F548EE4C9F0}" destId="{36D2E5FA-5779-2546-8D3D-708A30C558F1}" srcOrd="0" destOrd="0" presId="urn:microsoft.com/office/officeart/2005/8/layout/target2"/>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4D3A12DE-D6C0-6B43-B239-50101F76354E}" type="presOf" srcId="{46A94791-ACA4-B545-8FFC-5AF595C52E55}" destId="{E17CFA68-B976-2A49-A3AB-9ABCA1DED13A}"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57A7B46E-7373-4E49-A940-A0EB754ACBE2}" srcId="{369D9B49-088E-4049-AFE8-BDD9A09712D8}" destId="{575760FD-0991-0140-8E0D-1F548EE4C9F0}" srcOrd="0" destOrd="0" parTransId="{CEF2CB82-8C51-4543-BDBD-3E589E4CB209}" sibTransId="{6A323F0E-4FD3-AA4D-BD94-0C022F8C81A4}"/>
    <dgm:cxn modelId="{7245DC45-7C13-314E-BB05-8DA93709A522}" type="presOf" srcId="{369D9B49-088E-4049-AFE8-BDD9A09712D8}" destId="{2838DE06-4342-6445-9DD7-7B290D51E361}" srcOrd="0" destOrd="0" presId="urn:microsoft.com/office/officeart/2005/8/layout/target2"/>
    <dgm:cxn modelId="{D6BE6973-147F-D847-B11B-ABD9471F1CE0}" type="presOf" srcId="{8C1529F2-7A60-984C-91D1-FDF1A95DDC5E}" destId="{12DBDAB8-4930-8246-9268-6B6F0F95CC4D}"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152737EE-3597-0E46-805A-4D79A27A3794}" type="presOf" srcId="{8C1B5F9E-09D5-0448-B1E4-B564B0C4FE53}" destId="{2D6E6815-1DB1-7B47-B309-99DA0362CF13}"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B6C2DD2C-2FDC-034A-9281-3757A3323AAA}" srcId="{369D9B49-088E-4049-AFE8-BDD9A09712D8}" destId="{CBC9C71D-7CA5-2E4C-B87E-E608D4E93C51}" srcOrd="3" destOrd="0" parTransId="{5F2E6F7F-9D16-C345-88E0-7DC2F5239A26}" sibTransId="{175DD8EC-264F-DB4A-8287-9316507991BC}"/>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smtClean="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smtClean="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smtClean="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smtClean="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smtClean="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smtClean="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smtClean="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smtClean="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t>
        <a:bodyPr/>
        <a:lstStyle/>
        <a:p>
          <a:endParaRPr lang="en-US"/>
        </a:p>
      </dgm:t>
    </dgm:pt>
    <dgm:pt modelId="{0CA2AB85-0DDC-A04A-AD11-DE65018085FC}" type="pres">
      <dgm:prSet presAssocID="{89167F91-235A-744D-9245-B6F9D636B5B3}" presName="compNode" presStyleCnt="0"/>
      <dgm:spPr/>
      <dgm:t>
        <a:bodyPr/>
        <a:lstStyle/>
        <a:p>
          <a:endParaRPr lang="en-US"/>
        </a:p>
      </dgm:t>
    </dgm:pt>
    <dgm:pt modelId="{E63067EB-4F1D-B448-9A77-0795A8FA027E}" type="pres">
      <dgm:prSet presAssocID="{89167F91-235A-744D-9245-B6F9D636B5B3}" presName="aNode" presStyleLbl="bgShp" presStyleIdx="0" presStyleCnt="3"/>
      <dgm:spPr/>
      <dgm:t>
        <a:bodyPr/>
        <a:lstStyle/>
        <a:p>
          <a:endParaRPr lang="en-US"/>
        </a:p>
      </dgm:t>
    </dgm:pt>
    <dgm:pt modelId="{3BBE7FE7-A0EE-9D40-B729-6BAABD4B097C}" type="pres">
      <dgm:prSet presAssocID="{89167F91-235A-744D-9245-B6F9D636B5B3}" presName="textNode" presStyleLbl="bgShp" presStyleIdx="0" presStyleCnt="3"/>
      <dgm:spPr/>
      <dgm:t>
        <a:bodyPr/>
        <a:lstStyle/>
        <a:p>
          <a:endParaRPr lang="en-US"/>
        </a:p>
      </dgm:t>
    </dgm:pt>
    <dgm:pt modelId="{98BDAFEC-55F5-3541-8E60-8057A01BE74C}" type="pres">
      <dgm:prSet presAssocID="{89167F91-235A-744D-9245-B6F9D636B5B3}" presName="compChildNode" presStyleCnt="0"/>
      <dgm:spPr/>
      <dgm:t>
        <a:bodyPr/>
        <a:lstStyle/>
        <a:p>
          <a:endParaRPr lang="en-US"/>
        </a:p>
      </dgm:t>
    </dgm:pt>
    <dgm:pt modelId="{B6240192-C150-8D42-B729-2EDC6B1D8638}" type="pres">
      <dgm:prSet presAssocID="{89167F91-235A-744D-9245-B6F9D636B5B3}" presName="theInnerList" presStyleCnt="0"/>
      <dgm:spPr/>
      <dgm:t>
        <a:bodyPr/>
        <a:lstStyle/>
        <a:p>
          <a:endParaRPr lang="en-US"/>
        </a:p>
      </dgm:t>
    </dgm:pt>
    <dgm:pt modelId="{7A4BD44D-6CE4-5347-9FEC-1A3685D77B89}" type="pres">
      <dgm:prSet presAssocID="{37720B62-E9E1-614A-AA3F-7B92EBDFBDE9}" presName="childNode" presStyleLbl="node1" presStyleIdx="0" presStyleCnt="5">
        <dgm:presLayoutVars>
          <dgm:bulletEnabled val="1"/>
        </dgm:presLayoutVars>
      </dgm:prSet>
      <dgm:spPr/>
      <dgm:t>
        <a:bodyPr/>
        <a:lstStyle/>
        <a:p>
          <a:endParaRPr lang="en-US"/>
        </a:p>
      </dgm:t>
    </dgm:pt>
    <dgm:pt modelId="{303EA37F-E2A4-E940-BB24-A3C832E7A81A}" type="pres">
      <dgm:prSet presAssocID="{37720B62-E9E1-614A-AA3F-7B92EBDFBDE9}" presName="aSpace2" presStyleCnt="0"/>
      <dgm:spPr/>
      <dgm:t>
        <a:bodyPr/>
        <a:lstStyle/>
        <a:p>
          <a:endParaRPr lang="en-US"/>
        </a:p>
      </dgm:t>
    </dgm:pt>
    <dgm:pt modelId="{8247C684-645B-1644-B256-E95D7D0B78A4}" type="pres">
      <dgm:prSet presAssocID="{842FBA2F-4E84-A04C-AF36-955EAC4A4A07}" presName="childNode" presStyleLbl="node1" presStyleIdx="1" presStyleCnt="5">
        <dgm:presLayoutVars>
          <dgm:bulletEnabled val="1"/>
        </dgm:presLayoutVars>
      </dgm:prSet>
      <dgm:spPr/>
      <dgm:t>
        <a:bodyPr/>
        <a:lstStyle/>
        <a:p>
          <a:endParaRPr lang="en-US"/>
        </a:p>
      </dgm:t>
    </dgm:pt>
    <dgm:pt modelId="{194FA8FB-D3DD-CA43-AB43-0C5E4B0DF63A}" type="pres">
      <dgm:prSet presAssocID="{89167F91-235A-744D-9245-B6F9D636B5B3}" presName="aSpace" presStyleCnt="0"/>
      <dgm:spPr/>
      <dgm:t>
        <a:bodyPr/>
        <a:lstStyle/>
        <a:p>
          <a:endParaRPr lang="en-US"/>
        </a:p>
      </dgm:t>
    </dgm:pt>
    <dgm:pt modelId="{938F4876-B05B-7E47-AA9F-F84483A83CAC}" type="pres">
      <dgm:prSet presAssocID="{A3641FEB-1257-3B44-A254-D9D9B8F01C9F}" presName="compNode" presStyleCnt="0"/>
      <dgm:spPr/>
      <dgm:t>
        <a:bodyPr/>
        <a:lstStyle/>
        <a:p>
          <a:endParaRPr lang="en-US"/>
        </a:p>
      </dgm:t>
    </dgm:pt>
    <dgm:pt modelId="{9C7D5EC8-2DD1-F448-BA8E-DF12CE942EAF}" type="pres">
      <dgm:prSet presAssocID="{A3641FEB-1257-3B44-A254-D9D9B8F01C9F}" presName="aNode" presStyleLbl="bgShp" presStyleIdx="1" presStyleCnt="3"/>
      <dgm:spPr/>
      <dgm:t>
        <a:bodyPr/>
        <a:lstStyle/>
        <a:p>
          <a:endParaRPr lang="en-US"/>
        </a:p>
      </dgm:t>
    </dgm:pt>
    <dgm:pt modelId="{FA920D83-900A-484E-A74A-9A64CD1F5BCC}" type="pres">
      <dgm:prSet presAssocID="{A3641FEB-1257-3B44-A254-D9D9B8F01C9F}" presName="textNode" presStyleLbl="bgShp" presStyleIdx="1" presStyleCnt="3"/>
      <dgm:spPr/>
      <dgm:t>
        <a:bodyPr/>
        <a:lstStyle/>
        <a:p>
          <a:endParaRPr lang="en-US"/>
        </a:p>
      </dgm:t>
    </dgm:pt>
    <dgm:pt modelId="{28D00A57-11CC-CA4C-9590-2A85C5BFE8C3}" type="pres">
      <dgm:prSet presAssocID="{A3641FEB-1257-3B44-A254-D9D9B8F01C9F}" presName="compChildNode" presStyleCnt="0"/>
      <dgm:spPr/>
      <dgm:t>
        <a:bodyPr/>
        <a:lstStyle/>
        <a:p>
          <a:endParaRPr lang="en-US"/>
        </a:p>
      </dgm:t>
    </dgm:pt>
    <dgm:pt modelId="{28CF60C6-29EF-CE4A-9A26-1E7A20B54391}" type="pres">
      <dgm:prSet presAssocID="{A3641FEB-1257-3B44-A254-D9D9B8F01C9F}" presName="theInnerList" presStyleCnt="0"/>
      <dgm:spPr/>
      <dgm:t>
        <a:bodyPr/>
        <a:lstStyle/>
        <a:p>
          <a:endParaRPr lang="en-US"/>
        </a:p>
      </dgm:t>
    </dgm:pt>
    <dgm:pt modelId="{42695345-8D29-D74B-BAC8-002DF12F6166}" type="pres">
      <dgm:prSet presAssocID="{63C30692-DEEC-F140-BD07-ECDB341176CB}" presName="childNode" presStyleLbl="node1" presStyleIdx="2" presStyleCnt="5">
        <dgm:presLayoutVars>
          <dgm:bulletEnabled val="1"/>
        </dgm:presLayoutVars>
      </dgm:prSet>
      <dgm:spPr/>
      <dgm:t>
        <a:bodyPr/>
        <a:lstStyle/>
        <a:p>
          <a:endParaRPr lang="en-US"/>
        </a:p>
      </dgm:t>
    </dgm:pt>
    <dgm:pt modelId="{CA485DB6-D912-B94F-B30C-EBC410733541}" type="pres">
      <dgm:prSet presAssocID="{63C30692-DEEC-F140-BD07-ECDB341176CB}" presName="aSpace2" presStyleCnt="0"/>
      <dgm:spPr/>
      <dgm:t>
        <a:bodyPr/>
        <a:lstStyle/>
        <a:p>
          <a:endParaRPr lang="en-US"/>
        </a:p>
      </dgm:t>
    </dgm:pt>
    <dgm:pt modelId="{011F6C54-FAC5-8946-9EC9-CB597C7FF91F}" type="pres">
      <dgm:prSet presAssocID="{9DF6E4F5-A23F-C24B-97C3-3EEC41183622}" presName="childNode" presStyleLbl="node1" presStyleIdx="3" presStyleCnt="5">
        <dgm:presLayoutVars>
          <dgm:bulletEnabled val="1"/>
        </dgm:presLayoutVars>
      </dgm:prSet>
      <dgm:spPr/>
      <dgm:t>
        <a:bodyPr/>
        <a:lstStyle/>
        <a:p>
          <a:endParaRPr lang="en-US"/>
        </a:p>
      </dgm:t>
    </dgm:pt>
    <dgm:pt modelId="{4F7AC969-A476-DE4D-9280-B1F0622805A3}" type="pres">
      <dgm:prSet presAssocID="{A3641FEB-1257-3B44-A254-D9D9B8F01C9F}" presName="aSpace" presStyleCnt="0"/>
      <dgm:spPr/>
      <dgm:t>
        <a:bodyPr/>
        <a:lstStyle/>
        <a:p>
          <a:endParaRPr lang="en-US"/>
        </a:p>
      </dgm:t>
    </dgm:pt>
    <dgm:pt modelId="{492A0DF8-219B-4049-AC9B-91B780821244}" type="pres">
      <dgm:prSet presAssocID="{5933685F-6087-E847-9028-9377B069FCC1}" presName="compNode" presStyleCnt="0"/>
      <dgm:spPr/>
      <dgm:t>
        <a:bodyPr/>
        <a:lstStyle/>
        <a:p>
          <a:endParaRPr lang="en-US"/>
        </a:p>
      </dgm:t>
    </dgm:pt>
    <dgm:pt modelId="{9BCA6787-FFE4-7C46-8C53-C6D43EFE6024}" type="pres">
      <dgm:prSet presAssocID="{5933685F-6087-E847-9028-9377B069FCC1}" presName="aNode" presStyleLbl="bgShp" presStyleIdx="2" presStyleCnt="3"/>
      <dgm:spPr/>
      <dgm:t>
        <a:bodyPr/>
        <a:lstStyle/>
        <a:p>
          <a:endParaRPr lang="en-US"/>
        </a:p>
      </dgm:t>
    </dgm:pt>
    <dgm:pt modelId="{DACAC101-4F05-B54B-9300-160835F2A243}" type="pres">
      <dgm:prSet presAssocID="{5933685F-6087-E847-9028-9377B069FCC1}" presName="textNode" presStyleLbl="bgShp" presStyleIdx="2" presStyleCnt="3"/>
      <dgm:spPr/>
      <dgm:t>
        <a:bodyPr/>
        <a:lstStyle/>
        <a:p>
          <a:endParaRPr lang="en-US"/>
        </a:p>
      </dgm:t>
    </dgm:pt>
    <dgm:pt modelId="{FA4B6A31-EF27-144F-A3D0-DC376EDC0BF5}" type="pres">
      <dgm:prSet presAssocID="{5933685F-6087-E847-9028-9377B069FCC1}" presName="compChildNode" presStyleCnt="0"/>
      <dgm:spPr/>
      <dgm:t>
        <a:bodyPr/>
        <a:lstStyle/>
        <a:p>
          <a:endParaRPr lang="en-US"/>
        </a:p>
      </dgm:t>
    </dgm:pt>
    <dgm:pt modelId="{D59D8ABA-ABD1-4845-BAE7-F68B568A72D3}" type="pres">
      <dgm:prSet presAssocID="{5933685F-6087-E847-9028-9377B069FCC1}" presName="theInnerList" presStyleCnt="0"/>
      <dgm:spPr/>
      <dgm:t>
        <a:bodyPr/>
        <a:lstStyle/>
        <a:p>
          <a:endParaRPr lang="en-US"/>
        </a:p>
      </dgm:t>
    </dgm:pt>
    <dgm:pt modelId="{A3BBF5FA-65ED-2349-816D-13B311289DA7}" type="pres">
      <dgm:prSet presAssocID="{FCECB32F-7782-A444-A054-13F565B4A20D}" presName="childNode" presStyleLbl="node1" presStyleIdx="4" presStyleCnt="5">
        <dgm:presLayoutVars>
          <dgm:bulletEnabled val="1"/>
        </dgm:presLayoutVars>
      </dgm:prSet>
      <dgm:spPr/>
      <dgm:t>
        <a:bodyPr/>
        <a:lstStyle/>
        <a:p>
          <a:endParaRPr lang="en-US"/>
        </a:p>
      </dgm:t>
    </dgm:pt>
  </dgm:ptLst>
  <dgm:cxnLst>
    <dgm:cxn modelId="{5FB218B8-5F33-EF48-A56D-D51CD1C00691}" type="presOf" srcId="{FEF3A288-F1AD-4A49-ACD8-BA9890645C20}" destId="{5993EB81-EC6C-D148-83DA-556D791E66C2}" srcOrd="0" destOrd="0" presId="urn:microsoft.com/office/officeart/2005/8/layout/lProcess2"/>
    <dgm:cxn modelId="{742E8CA8-F4BF-774B-ACE0-C618883EE268}" type="presOf" srcId="{89167F91-235A-744D-9245-B6F9D636B5B3}" destId="{E63067EB-4F1D-B448-9A77-0795A8FA027E}"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37AFA626-3E42-A844-A618-AC03337523E1}" type="presOf" srcId="{FCECB32F-7782-A444-A054-13F565B4A20D}" destId="{A3BBF5FA-65ED-2349-816D-13B311289DA7}"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4FB3E80B-0481-0B45-98A8-8D81C5580FBF}" srcId="{5933685F-6087-E847-9028-9377B069FCC1}" destId="{FCECB32F-7782-A444-A054-13F565B4A20D}" srcOrd="0" destOrd="0" parTransId="{ADD5AF9C-2132-224D-9883-66FA78C4EFFC}" sibTransId="{0DF24165-D425-4D40-8CA4-7FB899782DBD}"/>
    <dgm:cxn modelId="{F4C2620F-ED79-7049-9DDC-606318D713B6}" type="presOf" srcId="{5933685F-6087-E847-9028-9377B069FCC1}" destId="{9BCA6787-FFE4-7C46-8C53-C6D43EFE6024}" srcOrd="0" destOrd="0" presId="urn:microsoft.com/office/officeart/2005/8/layout/lProcess2"/>
    <dgm:cxn modelId="{4038B00E-0BA5-6542-92D6-303768C0BB32}" type="presOf" srcId="{5933685F-6087-E847-9028-9377B069FCC1}" destId="{DACAC101-4F05-B54B-9300-160835F2A243}" srcOrd="1" destOrd="0" presId="urn:microsoft.com/office/officeart/2005/8/layout/lProcess2"/>
    <dgm:cxn modelId="{C2CE7044-1817-3C4F-8C47-0101E7966C8B}" type="presOf" srcId="{A3641FEB-1257-3B44-A254-D9D9B8F01C9F}" destId="{FA920D83-900A-484E-A74A-9A64CD1F5BCC}" srcOrd="1" destOrd="0" presId="urn:microsoft.com/office/officeart/2005/8/layout/lProcess2"/>
    <dgm:cxn modelId="{0CBB8293-D55A-E94F-89D1-4C58FB0D775D}" srcId="{FEF3A288-F1AD-4A49-ACD8-BA9890645C20}" destId="{89167F91-235A-744D-9245-B6F9D636B5B3}" srcOrd="0" destOrd="0" parTransId="{8F0AAEB4-EE3D-864C-9368-C9CA75D59B39}" sibTransId="{1938C481-004A-5441-8A64-53F82A57B059}"/>
    <dgm:cxn modelId="{5374D7E3-2839-2A45-B04A-B5A525359318}" type="presOf" srcId="{63C30692-DEEC-F140-BD07-ECDB341176CB}" destId="{42695345-8D29-D74B-BAC8-002DF12F6166}"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D00C4AA4-FE7E-DF42-BEFB-8A29EE00D2AC}" srcId="{FEF3A288-F1AD-4A49-ACD8-BA9890645C20}" destId="{A3641FEB-1257-3B44-A254-D9D9B8F01C9F}" srcOrd="1" destOrd="0" parTransId="{D9506F8D-8818-FA40-B3E7-68AE3A9C2763}" sibTransId="{34C38A9F-8601-E64D-854D-C3CAA2E65680}"/>
    <dgm:cxn modelId="{C42BF721-DD49-8D46-BED4-D3DBCDCE2C4C}" srcId="{89167F91-235A-744D-9245-B6F9D636B5B3}" destId="{842FBA2F-4E84-A04C-AF36-955EAC4A4A07}" srcOrd="1" destOrd="0" parTransId="{56E94991-F31F-1043-86DB-B8D898BECF97}" sibTransId="{B45786AD-10B5-A040-ABA1-4BA8652384E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smtClean="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smtClean="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smtClean="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smtClean="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smtClean="0">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smtClean="0">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smtClean="0">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smtClean="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smtClean="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b="1"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smtClean="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smtClean="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smtClean="0">
              <a:latin typeface="+mj-lt"/>
            </a:rPr>
            <a:t>Involves testing and may also involve formal analytic or mathematical techniques</a:t>
          </a:r>
          <a:endParaRPr lang="en-US" b="1" dirty="0">
            <a:latin typeface="+mj-lt"/>
          </a:endParaRP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t>
        <a:bodyPr/>
        <a:lstStyle/>
        <a:p>
          <a:endParaRPr lang="en-US"/>
        </a:p>
      </dgm:t>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t>
        <a:bodyPr/>
        <a:lstStyle/>
        <a:p>
          <a:endParaRPr lang="en-US"/>
        </a:p>
      </dgm:t>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t>
        <a:bodyPr/>
        <a:lstStyle/>
        <a:p>
          <a:endParaRPr lang="en-US"/>
        </a:p>
      </dgm:t>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t>
        <a:bodyPr/>
        <a:lstStyle/>
        <a:p>
          <a:endParaRPr lang="en-US"/>
        </a:p>
      </dgm:t>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t>
        <a:bodyPr/>
        <a:lstStyle/>
        <a:p>
          <a:endParaRPr lang="en-US"/>
        </a:p>
      </dgm:t>
    </dgm:pt>
  </dgm:ptLst>
  <dgm:cxnLst>
    <dgm:cxn modelId="{82E1F6F5-94BE-6C4A-99B7-0A8EA66F9F0E}" type="presOf" srcId="{B7CB986F-1DA9-2D4A-AAB4-D187FCF79DAC}" destId="{4CFB5C30-ED26-FA41-AB50-DF1A25B9E11D}" srcOrd="0" destOrd="1"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700E752C-4E6B-EB4E-82DE-A2CAB7F77282}" srcId="{CAFA23FF-8199-4641-8987-28ED5C610D42}" destId="{B7CB986F-1DA9-2D4A-AAB4-D187FCF79DAC}" srcOrd="0" destOrd="0" parTransId="{18B603D9-0D38-B646-BE05-D7924171B860}" sibTransId="{069B7D24-C404-DD4F-B1CA-BA1574352BE5}"/>
    <dgm:cxn modelId="{A128F2C3-EE2A-0A41-AD38-D2A64C7CDF8D}" type="presOf" srcId="{60F14C53-4D44-D443-936C-75CAD9BE4E1E}" destId="{AEE882AC-EC84-874D-B1E9-20DF06D28533}" srcOrd="0" destOrd="5" presId="urn:microsoft.com/office/officeart/2005/8/layout/matrix3"/>
    <dgm:cxn modelId="{3D05E6F3-73A6-7447-B73A-EC9925D853CB}" srcId="{C9219D09-07BA-604A-A5A3-387C29884A35}" destId="{C4B29B9B-8FF6-3A4A-BFCC-2CCB3CCA4766}" srcOrd="0" destOrd="0" parTransId="{6E8470DD-9BB1-EB4C-8592-595D7EFD3135}" sibTransId="{FBA9AD19-6E7A-2244-A180-23AAF74849A5}"/>
    <dgm:cxn modelId="{7D93D416-43A2-7745-BA2D-786B48DB53DF}" type="presOf" srcId="{C9219D09-07BA-604A-A5A3-387C29884A35}" destId="{AEE882AC-EC84-874D-B1E9-20DF06D28533}" srcOrd="0" destOrd="1"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56D188B3-015F-5B48-BB95-7BDB34509628}" type="presOf" srcId="{5E3212EF-AE29-5948-9311-6038D243BC7E}" destId="{4B38F9A1-AF80-1D4C-BA1C-0D438484B2FD}" srcOrd="0" destOrd="2"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CB5F1660-A466-2548-BA98-1EB1976D92F0}" srcId="{E6DF5A81-6B6D-294F-98CB-20EF93608176}" destId="{CAFA23FF-8199-4641-8987-28ED5C610D42}" srcOrd="0" destOrd="0" parTransId="{77D4B3DD-3EEF-084B-B207-5E3EA0F56457}" sibTransId="{D3EE9A63-8E3C-DC4B-986A-ECC01063C0DB}"/>
    <dgm:cxn modelId="{A8B9DBEE-A4A4-7E46-BC9D-3F03EDE2CC3F}" srcId="{E6DF5A81-6B6D-294F-98CB-20EF93608176}" destId="{8A024E9B-3D14-1543-A810-E390BEC4F944}" srcOrd="3" destOrd="0" parTransId="{3AB945B8-F4CC-BC4E-9594-F5F54AB6A5F8}" sibTransId="{314DB11A-A24A-BD48-A8EE-5478423F7D06}"/>
    <dgm:cxn modelId="{EB0CB8EC-277D-1047-A697-4A15209D493D}" type="presOf" srcId="{8A024E9B-3D14-1543-A810-E390BEC4F944}" destId="{4B38F9A1-AF80-1D4C-BA1C-0D438484B2FD}" srcOrd="0" destOrd="0" presId="urn:microsoft.com/office/officeart/2005/8/layout/matrix3"/>
    <dgm:cxn modelId="{2FFAB894-05A5-AF4D-AB4F-D31DD6D86B1A}" srcId="{8A024E9B-3D14-1543-A810-E390BEC4F944}" destId="{77CF5A7B-DC91-AD44-AEE6-A02ED1655F32}" srcOrd="0" destOrd="0" parTransId="{A2FF51B9-0DEB-3346-863F-FA88AF280E57}" sibTransId="{4D031111-94EB-BC4C-915C-0198B8C38AE9}"/>
    <dgm:cxn modelId="{B547CF89-62DF-A84B-9A4A-EC1CDB906DE4}" type="presOf" srcId="{7AF22757-119C-B544-BB00-241F9B7B0D24}" destId="{AEE882AC-EC84-874D-B1E9-20DF06D28533}" srcOrd="0" destOrd="3" presId="urn:microsoft.com/office/officeart/2005/8/layout/matrix3"/>
    <dgm:cxn modelId="{FE767102-A95B-604A-8D63-D70225AB0E4F}" type="presOf" srcId="{E779F620-FB0A-0147-80D5-4F763EBF3026}" destId="{AFE469BB-BEFB-D041-9163-9A6D62D8D8DE}" srcOrd="0" destOrd="0" presId="urn:microsoft.com/office/officeart/2005/8/layout/matrix3"/>
    <dgm:cxn modelId="{ED52C964-C0D9-FC4B-90DC-3D234F0D4406}" type="presOf" srcId="{8D1979C9-FCEB-E048-8477-6CE3DD770D34}" destId="{AFE469BB-BEFB-D041-9163-9A6D62D8D8DE}"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4622446E-548D-4248-AFFE-9B15FA916F29}" srcId="{E6DF5A81-6B6D-294F-98CB-20EF93608176}" destId="{5A8673FD-0C40-0E45-9559-3E76BC00DC44}" srcOrd="1" destOrd="0" parTransId="{C4ABF6C6-8A06-434B-BE19-300DA2839469}" sibTransId="{636E3571-C3D7-7941-ACBB-A136428537CB}"/>
    <dgm:cxn modelId="{C1B5D394-86EE-544C-99B3-5F515F13F499}" type="presOf" srcId="{E6DF5A81-6B6D-294F-98CB-20EF93608176}" destId="{FA0D7370-BC55-1041-AD08-93278E963805}" srcOrd="0" destOrd="0"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1C806722-461F-9B4A-B1D0-FBC561FC3A70}" type="presOf" srcId="{CAFA23FF-8199-4641-8987-28ED5C610D42}" destId="{4CFB5C30-ED26-FA41-AB50-DF1A25B9E11D}" srcOrd="0" destOrd="0"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5CC2E33E-1601-CE46-849F-2762C12E880D}" type="presOf" srcId="{F06EDC73-BD14-FC4A-9CD9-8A19BFAA1A5F}" destId="{AEE882AC-EC84-874D-B1E9-20DF06D28533}" srcOrd="0" destOrd="4"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CBCF4EAC-6727-6247-B8C2-BAB2461EA4D4}" type="presOf" srcId="{77CF5A7B-DC91-AD44-AEE6-A02ED1655F32}" destId="{4B38F9A1-AF80-1D4C-BA1C-0D438484B2FD}" srcOrd="0" destOrd="1" presId="urn:microsoft.com/office/officeart/2005/8/layout/matrix3"/>
    <dgm:cxn modelId="{93876917-525F-0D43-ABC9-5B8E9E6C56AE}" type="presOf" srcId="{C4B29B9B-8FF6-3A4A-BFCC-2CCB3CCA4766}" destId="{AEE882AC-EC84-874D-B1E9-20DF06D28533}" srcOrd="0" destOrd="2" presId="urn:microsoft.com/office/officeart/2005/8/layout/matrix3"/>
    <dgm:cxn modelId="{3F344707-9606-F546-BD3E-0C71A7276DBC}" type="presOf" srcId="{5A8673FD-0C40-0E45-9559-3E76BC00DC44}" destId="{AEE882AC-EC84-874D-B1E9-20DF06D28533}" srcOrd="0" destOrd="0"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Guarding against improper information modification or destruction, including ensuring information nonrepudiation and authenticity</a:t>
          </a:r>
          <a:endParaRPr lang="en-US" sz="1900" b="1" kern="1200" dirty="0">
            <a:latin typeface="+mj-lt"/>
          </a:endParaRP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Ensuring timely and reliable access to and use of information</a:t>
          </a:r>
          <a:endParaRPr lang="en-US" sz="1900" b="1" kern="1200" dirty="0">
            <a:latin typeface="+mj-lt"/>
          </a:endParaRP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Low</a:t>
          </a:r>
          <a:endParaRPr lang="en-US" sz="4200" kern="1200" dirty="0"/>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 loss could be expected to have a limited adverse effect on organizational operations, organizational assets, or individuals</a:t>
          </a:r>
          <a:endParaRPr lang="en-US" sz="1700" kern="1200" dirty="0"/>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Moderate</a:t>
          </a:r>
          <a:endParaRPr lang="en-US" sz="4200" kern="1200"/>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serious adverse effect on organizational operations, organizational assets, or individuals</a:t>
          </a:r>
          <a:endParaRPr lang="en-US" sz="1700" kern="1200"/>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High</a:t>
          </a:r>
          <a:endParaRPr lang="en-US" sz="4200" kern="1200"/>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severe or catastrophic adverse effect on organizational operations, organizational assets, or individuals</a:t>
          </a:r>
          <a:endParaRPr lang="en-US" sz="1700" kern="1200"/>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 Computer security is not as simple as it might first appear to the novice</a:t>
          </a:r>
          <a:endParaRPr lang="en-US" sz="1400" kern="1200" dirty="0"/>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2. In developing a particular security mechanism or algorithm, one must always consider potential attacks on those security features</a:t>
          </a:r>
          <a:endParaRPr lang="en-US" sz="1400" kern="1200" dirty="0"/>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3. Procedures used to provide particular services are often counterintuitive</a:t>
          </a:r>
          <a:endParaRPr lang="en-US" sz="1400" kern="1200" dirty="0"/>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4. Physical and logical placement needs to be determined</a:t>
          </a:r>
          <a:endParaRPr lang="en-US" sz="1400" kern="1200" dirty="0"/>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kern="1200" dirty="0"/>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6. Attackers only need to find a single weakness, while the designer must find and eliminate all weaknesses to achieve perfect security</a:t>
          </a:r>
          <a:endParaRPr lang="en-US" sz="1400" kern="1200" dirty="0"/>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7. Security is still too often an afterthought to be incorporated into a system after the design is complete, rather than being an integral part of the design process</a:t>
          </a:r>
          <a:endParaRPr lang="en-US" sz="1400" kern="1200" dirty="0"/>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8. Security requires regular and constant monitoring</a:t>
          </a:r>
          <a:endParaRPr lang="en-US" sz="1400" kern="1200" dirty="0"/>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9. There is a natural tendency on the part of users and system managers to perceive little benefit from security investment until a security failure occurs</a:t>
          </a:r>
          <a:endParaRPr lang="en-US" sz="1400" kern="1200" dirty="0"/>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10. Many users and even security administrators view strong security as an impediment to efficient and user-friendly operation of an information system or use of information</a:t>
          </a:r>
          <a:endParaRPr lang="en-US" sz="1400" kern="1200" dirty="0"/>
        </a:p>
      </dsp:txBody>
      <dsp:txXfrm>
        <a:off x="28340" y="5350606"/>
        <a:ext cx="8584280" cy="52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mj-lt"/>
            </a:rPr>
            <a:t>Means used to deal with security attacks</a:t>
          </a:r>
          <a:endParaRPr lang="en-US" sz="16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Prevent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Detect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Recover</a:t>
          </a:r>
          <a:endParaRPr lang="en-US" sz="1200" b="1" kern="1200" dirty="0">
            <a:latin typeface="+mj-lt"/>
          </a:endParaRP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May itself introduce new vulnerabilities</a:t>
          </a:r>
          <a:endParaRPr lang="en-US" sz="1600" b="1" kern="1200" dirty="0">
            <a:latin typeface="+mj-lt"/>
          </a:endParaRP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Residual vulnerabilities may remain</a:t>
          </a:r>
          <a:endParaRPr lang="en-US" sz="1600" b="1" kern="1200" dirty="0">
            <a:latin typeface="+mj-lt"/>
          </a:endParaRP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Goal is to minimize residual level of risk to the assets</a:t>
          </a:r>
          <a:endParaRPr lang="en-US" sz="1600" b="1" kern="1200" dirty="0">
            <a:latin typeface="+mj-lt"/>
          </a:endParaRPr>
        </a:p>
      </dsp:txBody>
      <dsp:txXfrm>
        <a:off x="4443071" y="5056026"/>
        <a:ext cx="1685342" cy="1685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Economy of mechanism</a:t>
          </a:r>
          <a:endParaRPr lang="en-US" sz="1900" kern="1200"/>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Fail-safe defaults</a:t>
          </a:r>
          <a:endParaRPr lang="en-US" sz="1900" kern="1200"/>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Complete mediation</a:t>
          </a:r>
          <a:endParaRPr lang="en-US" sz="1900" kern="1200"/>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Open design</a:t>
          </a:r>
          <a:endParaRPr lang="en-US" sz="1900" kern="1200"/>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Separation of privilege</a:t>
          </a:r>
          <a:endParaRPr lang="en-US" sz="1900" kern="1200"/>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privilege</a:t>
          </a:r>
          <a:endParaRPr lang="en-US" sz="1900" kern="1200"/>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common mechanism</a:t>
          </a:r>
          <a:endParaRPr lang="en-US" sz="1900" kern="1200"/>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Psychological acceptability</a:t>
          </a:r>
          <a:endParaRPr lang="en-US" sz="1900" kern="1200"/>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Isolation</a:t>
          </a:r>
          <a:endParaRPr lang="en-US" sz="1900" kern="1200"/>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Encapsulation</a:t>
          </a:r>
          <a:endParaRPr lang="en-US" sz="1900" kern="1200"/>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Modularity</a:t>
          </a:r>
          <a:endParaRPr lang="en-US" sz="1900" kern="1200"/>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Layering</a:t>
          </a:r>
          <a:endParaRPr lang="en-US" sz="1900" kern="1200"/>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astonishment</a:t>
          </a:r>
          <a:endParaRPr lang="en-US" sz="1900" kern="1200"/>
        </a:p>
      </dsp:txBody>
      <dsp:txXfrm>
        <a:off x="3499191" y="3752212"/>
        <a:ext cx="1786593" cy="1071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lvl="0" algn="l" defTabSz="1066800" rtl="0">
            <a:lnSpc>
              <a:spcPct val="90000"/>
            </a:lnSpc>
            <a:spcBef>
              <a:spcPct val="0"/>
            </a:spcBef>
            <a:spcAft>
              <a:spcPct val="35000"/>
            </a:spcAft>
          </a:pPr>
          <a:r>
            <a:rPr lang="en-US" sz="2400" kern="1200" dirty="0" smtClean="0"/>
            <a:t>Consist of the reachable and exploitable vulnerabilities in a system</a:t>
          </a:r>
          <a:endParaRPr lang="en-US" sz="2400" kern="1200" dirty="0"/>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lvl="0" algn="l" defTabSz="1066800" rtl="0">
            <a:lnSpc>
              <a:spcPct val="90000"/>
            </a:lnSpc>
            <a:spcBef>
              <a:spcPct val="0"/>
            </a:spcBef>
            <a:spcAft>
              <a:spcPct val="35000"/>
            </a:spcAft>
          </a:pPr>
          <a:r>
            <a:rPr lang="en-US" sz="2400" kern="1200" dirty="0" smtClean="0"/>
            <a:t>Examples:</a:t>
          </a:r>
          <a:endParaRPr lang="en-US" sz="2400" kern="1200" dirty="0"/>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Open ports on outward facing Web and other servers, and code listening on those ports</a:t>
          </a:r>
          <a:endParaRPr lang="en-US" sz="1100" kern="1200"/>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Services available on the inside of a firewall</a:t>
          </a:r>
          <a:endParaRPr lang="en-US" sz="1100" kern="1200"/>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Code that processes incoming data, email, XML, office documents, and industry-specific custom data exchange formats</a:t>
          </a:r>
          <a:endParaRPr lang="en-US" sz="1100" kern="1200"/>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Interfaces, SQL, and Web forms</a:t>
          </a:r>
          <a:endParaRPr lang="en-US" sz="1100" kern="1200"/>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An employee with access to sensitive information vulnerable to a social engineering attack</a:t>
          </a:r>
          <a:endParaRPr lang="en-US" sz="1100" kern="1200"/>
        </a:p>
      </dsp:txBody>
      <dsp:txXfrm>
        <a:off x="6404192" y="2852289"/>
        <a:ext cx="1375018" cy="1474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over an enterprise network, wide-area network, or the Internet</a:t>
          </a:r>
          <a:endParaRPr lang="en-US" sz="10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in application, utility, or operating system code</a:t>
          </a:r>
          <a:endParaRPr lang="en-US" sz="10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Particular focus is Web server software</a:t>
          </a:r>
          <a:endParaRPr lang="en-US" sz="10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created by personnel or outsiders, such as social engineering, human error, and trusted insiders</a:t>
          </a:r>
          <a:endParaRPr lang="en-US" sz="1000" kern="1200" dirty="0">
            <a:latin typeface="+mj-lt"/>
          </a:endParaRPr>
        </a:p>
      </dsp:txBody>
      <dsp:txXfrm>
        <a:off x="5939056" y="1336776"/>
        <a:ext cx="1967144" cy="2641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smtClean="0">
              <a:latin typeface="+mj-lt"/>
            </a:rPr>
            <a:t>Recovery </a:t>
          </a:r>
          <a:endParaRPr lang="en-US" sz="1200" kern="1200" dirty="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sz="1200" b="1"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testing and may also involve formal analytic or mathematical techniques</a:t>
          </a:r>
          <a:endParaRPr lang="en-US" sz="1200" b="1"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8/23/2022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1 “Overview”.</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In the context of security, our concern is with the vulnerabilities of system</a:t>
            </a:r>
          </a:p>
          <a:p>
            <a:r>
              <a:rPr lang="en-US" sz="1200" b="0" kern="1200" baseline="0" dirty="0" smtClean="0">
                <a:solidFill>
                  <a:schemeClr val="tx1"/>
                </a:solidFill>
                <a:latin typeface="Arial" pitchFamily="-107" charset="0"/>
                <a:ea typeface="+mn-ea"/>
                <a:cs typeface="+mn-cs"/>
              </a:rPr>
              <a:t>resources. [NRC02] lists the following general categories of vulnerabilities of a</a:t>
            </a:r>
          </a:p>
          <a:p>
            <a:r>
              <a:rPr lang="en-US" sz="1200" b="0" kern="1200" baseline="0" dirty="0" smtClean="0">
                <a:solidFill>
                  <a:schemeClr val="tx1"/>
                </a:solidFill>
                <a:latin typeface="Arial" pitchFamily="-107" charset="0"/>
                <a:ea typeface="+mn-ea"/>
                <a:cs typeface="+mn-cs"/>
              </a:rPr>
              <a:t>computer system or network asset: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a:t>
            </a:r>
            <a:r>
              <a:rPr lang="en-US" sz="1200" kern="1200" dirty="0" smtClean="0">
                <a:solidFill>
                  <a:schemeClr val="tx1"/>
                </a:solidFill>
                <a:effectLst/>
                <a:latin typeface="Arial" pitchFamily="-107" charset="0"/>
                <a:ea typeface="+mn-ea"/>
                <a:cs typeface="+mn-cs"/>
              </a:rPr>
              <a:t>system can be corrupted , so it does the wrong thing or gives wrong answers.</a:t>
            </a:r>
          </a:p>
          <a:p>
            <a:r>
              <a:rPr lang="en-US" sz="1200" kern="1200" dirty="0" smtClean="0">
                <a:solidFill>
                  <a:schemeClr val="tx1"/>
                </a:solidFill>
                <a:effectLst/>
                <a:latin typeface="Arial" pitchFamily="-107" charset="0"/>
                <a:ea typeface="+mn-ea"/>
                <a:cs typeface="+mn-cs"/>
              </a:rPr>
              <a:t>For example, stored data values may differ from what they should be because</a:t>
            </a:r>
          </a:p>
          <a:p>
            <a:r>
              <a:rPr lang="en-US" sz="1200" kern="1200" dirty="0" smtClean="0">
                <a:solidFill>
                  <a:schemeClr val="tx1"/>
                </a:solidFill>
                <a:effectLst/>
                <a:latin typeface="Arial" pitchFamily="-107" charset="0"/>
                <a:ea typeface="+mn-ea"/>
                <a:cs typeface="+mn-cs"/>
              </a:rPr>
              <a:t>they have been improperly modified.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leaky . For example, someone who should not have access to</a:t>
            </a:r>
          </a:p>
          <a:p>
            <a:r>
              <a:rPr lang="en-US" sz="1200" b="0" kern="1200" baseline="0" dirty="0" smtClean="0">
                <a:solidFill>
                  <a:schemeClr val="tx1"/>
                </a:solidFill>
                <a:latin typeface="Arial" pitchFamily="-107" charset="0"/>
                <a:ea typeface="+mn-ea"/>
                <a:cs typeface="+mn-cs"/>
              </a:rPr>
              <a:t>some or all of the information available through the network obtains such</a:t>
            </a:r>
          </a:p>
          <a:p>
            <a:r>
              <a:rPr lang="en-US" sz="1200" b="0" kern="1200" baseline="0" dirty="0" smtClean="0">
                <a:solidFill>
                  <a:schemeClr val="tx1"/>
                </a:solidFill>
                <a:latin typeface="Arial" pitchFamily="-107" charset="0"/>
                <a:ea typeface="+mn-ea"/>
                <a:cs typeface="+mn-cs"/>
              </a:rPr>
              <a:t>access.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unavailable or very slow. That is, using the system or network</a:t>
            </a:r>
          </a:p>
          <a:p>
            <a:r>
              <a:rPr lang="en-US" sz="1200" b="0" kern="1200" baseline="0" dirty="0" smtClean="0">
                <a:solidFill>
                  <a:schemeClr val="tx1"/>
                </a:solidFill>
                <a:latin typeface="Arial" pitchFamily="-107" charset="0"/>
                <a:ea typeface="+mn-ea"/>
                <a:cs typeface="+mn-cs"/>
              </a:rPr>
              <a:t>becomes impossible or impractical.</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general types of vulnerability correspond to the concepts of integrity,</a:t>
            </a:r>
          </a:p>
          <a:p>
            <a:r>
              <a:rPr lang="en-US" sz="1200" b="0" kern="1200" baseline="0" dirty="0" smtClean="0">
                <a:solidFill>
                  <a:schemeClr val="tx1"/>
                </a:solidFill>
                <a:latin typeface="Arial" pitchFamily="-107" charset="0"/>
                <a:ea typeface="+mn-ea"/>
                <a:cs typeface="+mn-cs"/>
              </a:rPr>
              <a:t>confidentiality, and availability, enumerated earlier in this section.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Corresponding to the various types of vulnerabilities to a system resource are</a:t>
            </a:r>
          </a:p>
          <a:p>
            <a:r>
              <a:rPr lang="en-US" sz="1200" b="1" kern="1200" baseline="0" dirty="0" smtClean="0">
                <a:solidFill>
                  <a:schemeClr val="tx1"/>
                </a:solidFill>
                <a:latin typeface="Arial" pitchFamily="-107" charset="0"/>
                <a:ea typeface="+mn-ea"/>
                <a:cs typeface="+mn-cs"/>
              </a:rPr>
              <a:t>threats</a:t>
            </a:r>
            <a:r>
              <a:rPr lang="en-US" sz="1200" b="0" kern="1200" baseline="0" dirty="0" smtClean="0">
                <a:solidFill>
                  <a:schemeClr val="tx1"/>
                </a:solidFill>
                <a:latin typeface="Arial" pitchFamily="-107" charset="0"/>
                <a:ea typeface="+mn-ea"/>
                <a:cs typeface="+mn-cs"/>
              </a:rPr>
              <a:t> that are capable of exploiting those vulnerabilities. A threat represents a</a:t>
            </a:r>
          </a:p>
          <a:p>
            <a:r>
              <a:rPr lang="en-US" sz="1200" b="0" kern="1200" baseline="0" dirty="0" smtClean="0">
                <a:solidFill>
                  <a:schemeClr val="tx1"/>
                </a:solidFill>
                <a:latin typeface="Arial" pitchFamily="-107" charset="0"/>
                <a:ea typeface="+mn-ea"/>
                <a:cs typeface="+mn-cs"/>
              </a:rPr>
              <a:t>potential security harm to an asset. An </a:t>
            </a:r>
            <a:r>
              <a:rPr lang="en-US" sz="1200" b="1" kern="1200" baseline="0" dirty="0" smtClean="0">
                <a:solidFill>
                  <a:schemeClr val="tx1"/>
                </a:solidFill>
                <a:latin typeface="Arial" pitchFamily="-107" charset="0"/>
                <a:ea typeface="+mn-ea"/>
                <a:cs typeface="+mn-cs"/>
              </a:rPr>
              <a:t>attack</a:t>
            </a:r>
            <a:r>
              <a:rPr lang="en-US" sz="1200" b="0" kern="1200" baseline="0" dirty="0" smtClean="0">
                <a:solidFill>
                  <a:schemeClr val="tx1"/>
                </a:solidFill>
                <a:latin typeface="Arial" pitchFamily="-107" charset="0"/>
                <a:ea typeface="+mn-ea"/>
                <a:cs typeface="+mn-cs"/>
              </a:rPr>
              <a:t> is a threat that is carried out (threat</a:t>
            </a:r>
          </a:p>
          <a:p>
            <a:r>
              <a:rPr lang="en-US" sz="1200" b="0" kern="1200" baseline="0" dirty="0" smtClean="0">
                <a:solidFill>
                  <a:schemeClr val="tx1"/>
                </a:solidFill>
                <a:latin typeface="Arial" pitchFamily="-107" charset="0"/>
                <a:ea typeface="+mn-ea"/>
                <a:cs typeface="+mn-cs"/>
              </a:rPr>
              <a:t>action) and, if successful, leads to an undesirable violation of security, or threat</a:t>
            </a:r>
          </a:p>
          <a:p>
            <a:r>
              <a:rPr lang="en-US" sz="1200" b="0" kern="1200" baseline="0" dirty="0" smtClean="0">
                <a:solidFill>
                  <a:schemeClr val="tx1"/>
                </a:solidFill>
                <a:latin typeface="Arial" pitchFamily="-107" charset="0"/>
                <a:ea typeface="+mn-ea"/>
                <a:cs typeface="+mn-cs"/>
              </a:rPr>
              <a:t>consequence. The agent carrying out the attack is referred to as an attacker, or</a:t>
            </a:r>
          </a:p>
          <a:p>
            <a:r>
              <a:rPr lang="en-US" sz="1200" b="1" kern="1200" baseline="0" dirty="0" smtClean="0">
                <a:solidFill>
                  <a:schemeClr val="tx1"/>
                </a:solidFill>
                <a:latin typeface="Arial" pitchFamily="-107" charset="0"/>
                <a:ea typeface="+mn-ea"/>
                <a:cs typeface="+mn-cs"/>
              </a:rPr>
              <a:t>threat agent </a:t>
            </a:r>
            <a:r>
              <a:rPr lang="en-US" sz="1200" b="0" kern="1200" baseline="0" dirty="0" smtClean="0">
                <a:solidFill>
                  <a:schemeClr val="tx1"/>
                </a:solidFill>
                <a:latin typeface="Arial" pitchFamily="-107" charset="0"/>
                <a:ea typeface="+mn-ea"/>
                <a:cs typeface="+mn-cs"/>
              </a:rPr>
              <a:t>. We can distinguish two types of attacks: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Active attack</a:t>
            </a:r>
            <a:r>
              <a:rPr lang="en-US" sz="1200" b="0" kern="1200" baseline="0" dirty="0" smtClean="0">
                <a:solidFill>
                  <a:schemeClr val="tx1"/>
                </a:solidFill>
                <a:latin typeface="Arial" pitchFamily="-107" charset="0"/>
                <a:ea typeface="+mn-ea"/>
                <a:cs typeface="+mn-cs"/>
              </a:rPr>
              <a:t>: An attempt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Passive attack: </a:t>
            </a:r>
            <a:r>
              <a:rPr lang="en-US" sz="1200" b="0" kern="1200" baseline="0" dirty="0" smtClean="0">
                <a:solidFill>
                  <a:schemeClr val="tx1"/>
                </a:solidFill>
                <a:latin typeface="Arial" pitchFamily="-107" charset="0"/>
                <a:ea typeface="+mn-ea"/>
                <a:cs typeface="+mn-cs"/>
              </a:rPr>
              <a:t>An attempt to learn or make use of information from the</a:t>
            </a:r>
          </a:p>
          <a:p>
            <a:r>
              <a:rPr lang="en-US" sz="1200" b="0" kern="1200" baseline="0" dirty="0" smtClean="0">
                <a:solidFill>
                  <a:schemeClr val="tx1"/>
                </a:solidFill>
                <a:latin typeface="Arial" pitchFamily="-107" charset="0"/>
                <a:ea typeface="+mn-ea"/>
                <a:cs typeface="+mn-cs"/>
              </a:rPr>
              <a:t>system that does not affect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We can also classify attacks based on the origin of the attack:</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Inside attack</a:t>
            </a:r>
            <a:r>
              <a:rPr lang="en-US" sz="1200" b="0" kern="1200" baseline="0" dirty="0" smtClean="0">
                <a:solidFill>
                  <a:schemeClr val="tx1"/>
                </a:solidFill>
                <a:latin typeface="Arial" pitchFamily="-107" charset="0"/>
                <a:ea typeface="+mn-ea"/>
                <a:cs typeface="+mn-cs"/>
              </a:rPr>
              <a:t>: Initiated by an entity inside the security perimeter (an “insider”).</a:t>
            </a:r>
          </a:p>
          <a:p>
            <a:r>
              <a:rPr lang="en-US" sz="1200" b="0" kern="1200" baseline="0" dirty="0" smtClean="0">
                <a:solidFill>
                  <a:schemeClr val="tx1"/>
                </a:solidFill>
                <a:latin typeface="Arial" pitchFamily="-107" charset="0"/>
                <a:ea typeface="+mn-ea"/>
                <a:cs typeface="+mn-cs"/>
              </a:rPr>
              <a:t>The insider is authorized to access system resources but uses them in a way not</a:t>
            </a:r>
          </a:p>
          <a:p>
            <a:r>
              <a:rPr lang="en-US" sz="1200" b="0" kern="1200" baseline="0" dirty="0" smtClean="0">
                <a:solidFill>
                  <a:schemeClr val="tx1"/>
                </a:solidFill>
                <a:latin typeface="Arial" pitchFamily="-107" charset="0"/>
                <a:ea typeface="+mn-ea"/>
                <a:cs typeface="+mn-cs"/>
              </a:rPr>
              <a:t>approved by those who granted the authorization.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Outside attack</a:t>
            </a:r>
            <a:r>
              <a:rPr lang="en-US" sz="1200" b="0" kern="1200" baseline="0" dirty="0" smtClean="0">
                <a:solidFill>
                  <a:schemeClr val="tx1"/>
                </a:solidFill>
                <a:latin typeface="Arial" pitchFamily="-107" charset="0"/>
                <a:ea typeface="+mn-ea"/>
                <a:cs typeface="+mn-cs"/>
              </a:rPr>
              <a:t>: Initiated from outside the perimeter, by an unauthorized or</a:t>
            </a:r>
          </a:p>
          <a:p>
            <a:r>
              <a:rPr lang="en-US" sz="1200" b="0" kern="1200" baseline="0" dirty="0" smtClean="0">
                <a:solidFill>
                  <a:schemeClr val="tx1"/>
                </a:solidFill>
                <a:latin typeface="Arial" pitchFamily="-107" charset="0"/>
                <a:ea typeface="+mn-ea"/>
                <a:cs typeface="+mn-cs"/>
              </a:rPr>
              <a:t>illegitimate user of the system (an “outsider”). On the Internet, potential</a:t>
            </a:r>
          </a:p>
          <a:p>
            <a:r>
              <a:rPr lang="en-US" sz="1200" b="0" kern="1200" baseline="0" dirty="0" smtClean="0">
                <a:solidFill>
                  <a:schemeClr val="tx1"/>
                </a:solidFill>
                <a:latin typeface="Arial" pitchFamily="-107" charset="0"/>
                <a:ea typeface="+mn-ea"/>
                <a:cs typeface="+mn-cs"/>
              </a:rPr>
              <a:t>outside attackers range from amateur pranksters to organized criminals, international</a:t>
            </a:r>
          </a:p>
          <a:p>
            <a:r>
              <a:rPr lang="en-US" sz="1200" b="0" kern="1200" baseline="0" dirty="0" smtClean="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Finally, a countermeasure is any means taken to deal with a security attack.</a:t>
            </a:r>
          </a:p>
          <a:p>
            <a:r>
              <a:rPr lang="en-US" sz="1200" b="0" kern="1200" baseline="0" dirty="0" smtClean="0">
                <a:solidFill>
                  <a:schemeClr val="tx1"/>
                </a:solidFill>
                <a:latin typeface="Arial" pitchFamily="-107" charset="0"/>
                <a:ea typeface="+mn-ea"/>
                <a:cs typeface="+mn-cs"/>
              </a:rPr>
              <a:t>Ideally, a countermeasure can be devised to prevent a particular type of attack from</a:t>
            </a:r>
          </a:p>
          <a:p>
            <a:r>
              <a:rPr lang="en-US" sz="1200" b="0" kern="1200" baseline="0" dirty="0" smtClean="0">
                <a:solidFill>
                  <a:schemeClr val="tx1"/>
                </a:solidFill>
                <a:latin typeface="Arial" pitchFamily="-107" charset="0"/>
                <a:ea typeface="+mn-ea"/>
                <a:cs typeface="+mn-cs"/>
              </a:rPr>
              <a:t>succeeding. When prevention is not possible, or fails in some instance, the goal is to</a:t>
            </a:r>
          </a:p>
          <a:p>
            <a:r>
              <a:rPr lang="en-US" sz="1200" b="0" kern="1200" baseline="0" dirty="0" smtClean="0">
                <a:solidFill>
                  <a:schemeClr val="tx1"/>
                </a:solidFill>
                <a:latin typeface="Arial" pitchFamily="-107" charset="0"/>
                <a:ea typeface="+mn-ea"/>
                <a:cs typeface="+mn-cs"/>
              </a:rPr>
              <a:t>detect the attack and then recover from the effects of the attack. A countermeasure</a:t>
            </a:r>
          </a:p>
          <a:p>
            <a:r>
              <a:rPr lang="en-US" sz="1200" b="0" kern="1200" baseline="0" dirty="0" smtClean="0">
                <a:solidFill>
                  <a:schemeClr val="tx1"/>
                </a:solidFill>
                <a:latin typeface="Arial" pitchFamily="-107" charset="0"/>
                <a:ea typeface="+mn-ea"/>
                <a:cs typeface="+mn-cs"/>
              </a:rPr>
              <a:t>may itself introduce new vulnerabilities. In any case, residual vulnerabilities</a:t>
            </a:r>
          </a:p>
          <a:p>
            <a:r>
              <a:rPr lang="en-US" sz="1200" b="0" kern="1200" baseline="0" dirty="0" smtClean="0">
                <a:solidFill>
                  <a:schemeClr val="tx1"/>
                </a:solidFill>
                <a:latin typeface="Arial" pitchFamily="-107" charset="0"/>
                <a:ea typeface="+mn-ea"/>
                <a:cs typeface="+mn-cs"/>
              </a:rPr>
              <a:t>may remain after the imposition of countermeasures. Such vulnerabilities may be</a:t>
            </a:r>
          </a:p>
          <a:p>
            <a:r>
              <a:rPr lang="en-US" sz="1200" b="0" kern="1200" baseline="0" dirty="0" smtClean="0">
                <a:solidFill>
                  <a:schemeClr val="tx1"/>
                </a:solidFill>
                <a:latin typeface="Arial" pitchFamily="-107" charset="0"/>
                <a:ea typeface="+mn-ea"/>
                <a:cs typeface="+mn-cs"/>
              </a:rPr>
              <a:t>exploited by threat agents representing a residual level of risk to the assets. Owners</a:t>
            </a:r>
          </a:p>
          <a:p>
            <a:r>
              <a:rPr lang="en-US" sz="1200" b="0" kern="1200" baseline="0" dirty="0" smtClean="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13</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Table 1.2 , based on RFC 4949, describes four kinds of threat consequences and lists</a:t>
            </a:r>
          </a:p>
          <a:p>
            <a:r>
              <a:rPr lang="en-US" sz="1200" b="0" kern="1200" baseline="0" dirty="0" smtClean="0">
                <a:solidFill>
                  <a:schemeClr val="tx1"/>
                </a:solidFill>
                <a:latin typeface="Arial" pitchFamily="-107" charset="0"/>
                <a:ea typeface="+mn-ea"/>
                <a:cs typeface="+mn-cs"/>
              </a:rPr>
              <a:t>the kinds of attacks that result in each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Unauthorized disclosure is a threat to confidentiality.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Exposure: This can be deliberate, as when an insider intentionally releases</a:t>
            </a:r>
          </a:p>
          <a:p>
            <a:r>
              <a:rPr lang="en-US" sz="1200" b="0" kern="1200" baseline="0" dirty="0" smtClean="0">
                <a:solidFill>
                  <a:schemeClr val="tx1"/>
                </a:solidFill>
                <a:latin typeface="Arial" pitchFamily="-107" charset="0"/>
                <a:ea typeface="+mn-ea"/>
                <a:cs typeface="+mn-cs"/>
              </a:rPr>
              <a:t>sensitive information, such as credit card numbers, to an outsider. It can also</a:t>
            </a:r>
          </a:p>
          <a:p>
            <a:r>
              <a:rPr lang="en-US" sz="1200" b="0" kern="1200" baseline="0" dirty="0" smtClean="0">
                <a:solidFill>
                  <a:schemeClr val="tx1"/>
                </a:solidFill>
                <a:latin typeface="Arial" pitchFamily="-107" charset="0"/>
                <a:ea typeface="+mn-ea"/>
                <a:cs typeface="+mn-cs"/>
              </a:rPr>
              <a:t>be the result of a human, hardware, or software error, which results in an entity</a:t>
            </a:r>
          </a:p>
          <a:p>
            <a:r>
              <a:rPr lang="en-US" sz="1200" b="0" kern="1200" baseline="0" dirty="0" smtClean="0">
                <a:solidFill>
                  <a:schemeClr val="tx1"/>
                </a:solidFill>
                <a:latin typeface="Arial" pitchFamily="-107" charset="0"/>
                <a:ea typeface="+mn-ea"/>
                <a:cs typeface="+mn-cs"/>
              </a:rPr>
              <a:t>gaining unauthorized knowledge of sensitive data. There have been numerous</a:t>
            </a:r>
          </a:p>
          <a:p>
            <a:r>
              <a:rPr lang="en-US" sz="1200" b="0" kern="1200" baseline="0" dirty="0" smtClean="0">
                <a:solidFill>
                  <a:schemeClr val="tx1"/>
                </a:solidFill>
                <a:latin typeface="Arial" pitchFamily="-107" charset="0"/>
                <a:ea typeface="+mn-ea"/>
                <a:cs typeface="+mn-cs"/>
              </a:rPr>
              <a:t>instances of this, such as universities accidentally posting student confidential</a:t>
            </a:r>
          </a:p>
          <a:p>
            <a:r>
              <a:rPr lang="en-US" sz="1200" b="0" kern="1200" baseline="0" dirty="0" smtClean="0">
                <a:solidFill>
                  <a:schemeClr val="tx1"/>
                </a:solidFill>
                <a:latin typeface="Arial" pitchFamily="-107" charset="0"/>
                <a:ea typeface="+mn-ea"/>
                <a:cs typeface="+mn-cs"/>
              </a:rPr>
              <a:t>information on the Web.</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Interception: Interception is a common attack in the context of communications.</a:t>
            </a:r>
          </a:p>
          <a:p>
            <a:r>
              <a:rPr lang="en-US" sz="1200" b="0" kern="1200" baseline="0" dirty="0" smtClean="0">
                <a:solidFill>
                  <a:schemeClr val="tx1"/>
                </a:solidFill>
                <a:latin typeface="Arial" pitchFamily="-107" charset="0"/>
                <a:ea typeface="+mn-ea"/>
                <a:cs typeface="+mn-cs"/>
              </a:rPr>
              <a:t>On a shared local area network (LAN), such as a wireless LAN or a</a:t>
            </a:r>
          </a:p>
          <a:p>
            <a:r>
              <a:rPr lang="en-US" sz="1200" b="0" kern="1200" baseline="0" dirty="0" smtClean="0">
                <a:solidFill>
                  <a:schemeClr val="tx1"/>
                </a:solidFill>
                <a:latin typeface="Arial" pitchFamily="-107" charset="0"/>
                <a:ea typeface="+mn-ea"/>
                <a:cs typeface="+mn-cs"/>
              </a:rPr>
              <a:t>broadcast Ethernet, any device attached to the LAN can receive a copy of</a:t>
            </a:r>
          </a:p>
          <a:p>
            <a:r>
              <a:rPr lang="en-US" sz="1200" b="0" kern="1200" baseline="0" dirty="0" smtClean="0">
                <a:solidFill>
                  <a:schemeClr val="tx1"/>
                </a:solidFill>
                <a:latin typeface="Arial" pitchFamily="-107" charset="0"/>
                <a:ea typeface="+mn-ea"/>
                <a:cs typeface="+mn-cs"/>
              </a:rPr>
              <a:t>packets intended for another device. On the Internet, a determined hacker</a:t>
            </a:r>
          </a:p>
          <a:p>
            <a:r>
              <a:rPr lang="en-US" sz="1200" b="0" kern="1200" baseline="0" dirty="0" smtClean="0">
                <a:solidFill>
                  <a:schemeClr val="tx1"/>
                </a:solidFill>
                <a:latin typeface="Arial" pitchFamily="-107" charset="0"/>
                <a:ea typeface="+mn-ea"/>
                <a:cs typeface="+mn-cs"/>
              </a:rPr>
              <a:t>can gain access to e-mail traffic and other data transfers. All of these situations</a:t>
            </a:r>
          </a:p>
          <a:p>
            <a:r>
              <a:rPr lang="en-US" sz="1200" b="0" kern="1200" baseline="0" dirty="0" smtClean="0">
                <a:solidFill>
                  <a:schemeClr val="tx1"/>
                </a:solidFill>
                <a:latin typeface="Arial" pitchFamily="-107" charset="0"/>
                <a:ea typeface="+mn-ea"/>
                <a:cs typeface="+mn-cs"/>
              </a:rPr>
              <a:t>create the potential for unauthorized access to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Inference: An example of inference is known as traffic analysis, in which an</a:t>
            </a:r>
          </a:p>
          <a:p>
            <a:r>
              <a:rPr lang="en-US" sz="1200" b="0" kern="1200" baseline="0" dirty="0" smtClean="0">
                <a:solidFill>
                  <a:schemeClr val="tx1"/>
                </a:solidFill>
                <a:latin typeface="Arial" pitchFamily="-107" charset="0"/>
                <a:ea typeface="+mn-ea"/>
                <a:cs typeface="+mn-cs"/>
              </a:rPr>
              <a:t>adversary is able to gain information from observing the pattern of traffic on</a:t>
            </a:r>
          </a:p>
          <a:p>
            <a:r>
              <a:rPr lang="en-US" sz="1200" b="0" kern="1200" baseline="0" dirty="0" smtClean="0">
                <a:solidFill>
                  <a:schemeClr val="tx1"/>
                </a:solidFill>
                <a:latin typeface="Arial" pitchFamily="-107" charset="0"/>
                <a:ea typeface="+mn-ea"/>
                <a:cs typeface="+mn-cs"/>
              </a:rPr>
              <a:t>a network, such as the amount of traffic between particular pairs of hosts on</a:t>
            </a:r>
          </a:p>
          <a:p>
            <a:r>
              <a:rPr lang="en-US" sz="1200" b="0" kern="1200" baseline="0" dirty="0" smtClean="0">
                <a:solidFill>
                  <a:schemeClr val="tx1"/>
                </a:solidFill>
                <a:latin typeface="Arial" pitchFamily="-107" charset="0"/>
                <a:ea typeface="+mn-ea"/>
                <a:cs typeface="+mn-cs"/>
              </a:rPr>
              <a:t>the network. Another example is the inference of detailed information from</a:t>
            </a:r>
          </a:p>
          <a:p>
            <a:r>
              <a:rPr lang="en-US" sz="1200" b="0" kern="1200" baseline="0" dirty="0" smtClean="0">
                <a:solidFill>
                  <a:schemeClr val="tx1"/>
                </a:solidFill>
                <a:latin typeface="Arial" pitchFamily="-107" charset="0"/>
                <a:ea typeface="+mn-ea"/>
                <a:cs typeface="+mn-cs"/>
              </a:rPr>
              <a:t>a database by a user who has only limited access; this is accomplished by</a:t>
            </a:r>
          </a:p>
          <a:p>
            <a:r>
              <a:rPr lang="en-US" sz="1200" b="0" kern="1200" baseline="0" dirty="0" smtClean="0">
                <a:solidFill>
                  <a:schemeClr val="tx1"/>
                </a:solidFill>
                <a:latin typeface="Arial" pitchFamily="-107" charset="0"/>
                <a:ea typeface="+mn-ea"/>
                <a:cs typeface="+mn-cs"/>
              </a:rPr>
              <a:t>repeated queries whose combined results enable inference.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Intrusion: An example of intrusion is an adversary gaining unauthorized</a:t>
            </a:r>
          </a:p>
          <a:p>
            <a:r>
              <a:rPr lang="en-US" sz="1200" b="0" kern="1200" baseline="0" dirty="0" smtClean="0">
                <a:solidFill>
                  <a:schemeClr val="tx1"/>
                </a:solidFill>
                <a:latin typeface="Arial" pitchFamily="-107" charset="0"/>
                <a:ea typeface="+mn-ea"/>
                <a:cs typeface="+mn-cs"/>
              </a:rPr>
              <a:t>access to sensitive data by overcoming the system’s access control protections.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Deception is a threat to either system integrity or data integrity. The following</a:t>
            </a:r>
          </a:p>
          <a:p>
            <a:r>
              <a:rPr lang="en-US" sz="1200" b="0" kern="1200" baseline="0" dirty="0" smtClean="0">
                <a:solidFill>
                  <a:schemeClr val="tx1"/>
                </a:solidFill>
                <a:latin typeface="Arial" pitchFamily="-107" charset="0"/>
                <a:ea typeface="+mn-ea"/>
                <a:cs typeface="+mn-cs"/>
              </a:rPr>
              <a:t>types of 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Masquerade: One example of masquerade is an attempt by an unauthorized</a:t>
            </a:r>
          </a:p>
          <a:p>
            <a:r>
              <a:rPr lang="en-US" sz="1200" b="0" kern="1200" baseline="0" dirty="0" smtClean="0">
                <a:solidFill>
                  <a:schemeClr val="tx1"/>
                </a:solidFill>
                <a:latin typeface="Arial" pitchFamily="-107" charset="0"/>
                <a:ea typeface="+mn-ea"/>
                <a:cs typeface="+mn-cs"/>
              </a:rPr>
              <a:t>user to gain access to a system by posing as an authorized user; this could</a:t>
            </a:r>
          </a:p>
          <a:p>
            <a:r>
              <a:rPr lang="en-US" sz="1200" b="0" kern="1200" baseline="0" dirty="0" smtClean="0">
                <a:solidFill>
                  <a:schemeClr val="tx1"/>
                </a:solidFill>
                <a:latin typeface="Arial" pitchFamily="-107" charset="0"/>
                <a:ea typeface="+mn-ea"/>
                <a:cs typeface="+mn-cs"/>
              </a:rPr>
              <a:t>happen if the unauthorized user has learned another user’s logon ID and</a:t>
            </a:r>
          </a:p>
          <a:p>
            <a:r>
              <a:rPr lang="en-US" sz="1200" b="0" kern="1200" baseline="0" dirty="0" smtClean="0">
                <a:solidFill>
                  <a:schemeClr val="tx1"/>
                </a:solidFill>
                <a:latin typeface="Arial" pitchFamily="-107" charset="0"/>
                <a:ea typeface="+mn-ea"/>
                <a:cs typeface="+mn-cs"/>
              </a:rPr>
              <a:t>password. Another example is malicious logic, such as a Trojan horse, that</a:t>
            </a:r>
          </a:p>
          <a:p>
            <a:r>
              <a:rPr lang="en-US" sz="1200" b="0" kern="1200" baseline="0" dirty="0" smtClean="0">
                <a:solidFill>
                  <a:schemeClr val="tx1"/>
                </a:solidFill>
                <a:latin typeface="Arial" pitchFamily="-107" charset="0"/>
                <a:ea typeface="+mn-ea"/>
                <a:cs typeface="+mn-cs"/>
              </a:rPr>
              <a:t>appears to perform a useful or desirable function but actually gains unauthorized</a:t>
            </a:r>
          </a:p>
          <a:p>
            <a:r>
              <a:rPr lang="en-US" sz="1200" b="0" kern="1200" baseline="0" dirty="0" smtClean="0">
                <a:solidFill>
                  <a:schemeClr val="tx1"/>
                </a:solidFill>
                <a:latin typeface="Arial" pitchFamily="-107" charset="0"/>
                <a:ea typeface="+mn-ea"/>
                <a:cs typeface="+mn-cs"/>
              </a:rPr>
              <a:t>access to system resources or tricks a user into executing other malicious</a:t>
            </a:r>
          </a:p>
          <a:p>
            <a:r>
              <a:rPr lang="en-US" sz="1200" b="0" kern="1200" baseline="0" dirty="0" smtClean="0">
                <a:solidFill>
                  <a:schemeClr val="tx1"/>
                </a:solidFill>
                <a:latin typeface="Arial" pitchFamily="-107" charset="0"/>
                <a:ea typeface="+mn-ea"/>
                <a:cs typeface="+mn-cs"/>
              </a:rPr>
              <a:t>logic.</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smtClean="0">
                <a:solidFill>
                  <a:schemeClr val="tx1"/>
                </a:solidFill>
                <a:latin typeface="Arial" pitchFamily="-107" charset="0"/>
                <a:ea typeface="+mn-ea"/>
                <a:cs typeface="+mn-cs"/>
              </a:rPr>
              <a:t>of false data into a file or database. For example, a student may alter</a:t>
            </a:r>
          </a:p>
          <a:p>
            <a:r>
              <a:rPr lang="en-US" sz="1200" b="0" kern="1200" baseline="0" dirty="0" smtClean="0">
                <a:solidFill>
                  <a:schemeClr val="tx1"/>
                </a:solidFill>
                <a:latin typeface="Arial" pitchFamily="-107" charset="0"/>
                <a:ea typeface="+mn-ea"/>
                <a:cs typeface="+mn-cs"/>
              </a:rPr>
              <a:t>his or her grades on a school database.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Repudiation: In this case, a user either denies sending data or a user denies</a:t>
            </a:r>
          </a:p>
          <a:p>
            <a:r>
              <a:rPr lang="en-US" sz="1200" b="0" kern="1200" baseline="0" dirty="0" smtClean="0">
                <a:solidFill>
                  <a:schemeClr val="tx1"/>
                </a:solidFill>
                <a:latin typeface="Arial" pitchFamily="-107" charset="0"/>
                <a:ea typeface="+mn-ea"/>
                <a:cs typeface="+mn-cs"/>
              </a:rPr>
              <a:t>receiving or possessing the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Disruption is a threat to availability or system integrity.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Incapacitation: This is an attack on system availability. This could occur as a</a:t>
            </a:r>
          </a:p>
          <a:p>
            <a:r>
              <a:rPr lang="en-US" sz="1200" b="0" kern="1200" baseline="0" dirty="0" smtClean="0">
                <a:solidFill>
                  <a:schemeClr val="tx1"/>
                </a:solidFill>
                <a:latin typeface="Arial" pitchFamily="-107" charset="0"/>
                <a:ea typeface="+mn-ea"/>
                <a:cs typeface="+mn-cs"/>
              </a:rPr>
              <a:t>result of physical destruction of or damage to system hardware. More typically,</a:t>
            </a:r>
          </a:p>
          <a:p>
            <a:r>
              <a:rPr lang="en-US" sz="1200" b="0" kern="1200" baseline="0" dirty="0" smtClean="0">
                <a:solidFill>
                  <a:schemeClr val="tx1"/>
                </a:solidFill>
                <a:latin typeface="Arial" pitchFamily="-107" charset="0"/>
                <a:ea typeface="+mn-ea"/>
                <a:cs typeface="+mn-cs"/>
              </a:rPr>
              <a:t>malicious software, such as Trojan horses, viruses, or worms, could operate in</a:t>
            </a:r>
          </a:p>
          <a:p>
            <a:r>
              <a:rPr lang="en-US" sz="1200" b="0" kern="1200" baseline="0" dirty="0" smtClean="0">
                <a:solidFill>
                  <a:schemeClr val="tx1"/>
                </a:solidFill>
                <a:latin typeface="Arial" pitchFamily="-107" charset="0"/>
                <a:ea typeface="+mn-ea"/>
                <a:cs typeface="+mn-cs"/>
              </a:rPr>
              <a:t>such a way as to disable a system or some of its services.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Corruption: This is an attack on system integrity. Malicious software in this</a:t>
            </a:r>
          </a:p>
          <a:p>
            <a:r>
              <a:rPr lang="en-US" sz="1200" b="0" kern="1200" baseline="0" dirty="0" smtClean="0">
                <a:solidFill>
                  <a:schemeClr val="tx1"/>
                </a:solidFill>
                <a:latin typeface="Arial" pitchFamily="-107" charset="0"/>
                <a:ea typeface="+mn-ea"/>
                <a:cs typeface="+mn-cs"/>
              </a:rPr>
              <a:t>context could operate in such a way that system resources or services function</a:t>
            </a:r>
          </a:p>
          <a:p>
            <a:r>
              <a:rPr lang="en-US" sz="1200" b="0" kern="1200" baseline="0" dirty="0" smtClean="0">
                <a:solidFill>
                  <a:schemeClr val="tx1"/>
                </a:solidFill>
                <a:latin typeface="Arial" pitchFamily="-107" charset="0"/>
                <a:ea typeface="+mn-ea"/>
                <a:cs typeface="+mn-cs"/>
              </a:rPr>
              <a:t>in an unintended manner. Or a user could gain unauthorized access to a system</a:t>
            </a:r>
          </a:p>
          <a:p>
            <a:r>
              <a:rPr lang="en-US" sz="1200" b="0" kern="1200" baseline="0" dirty="0" smtClean="0">
                <a:solidFill>
                  <a:schemeClr val="tx1"/>
                </a:solidFill>
                <a:latin typeface="Arial" pitchFamily="-107" charset="0"/>
                <a:ea typeface="+mn-ea"/>
                <a:cs typeface="+mn-cs"/>
              </a:rPr>
              <a:t>and modify some of its functions. An example of the latter is a user placing</a:t>
            </a:r>
          </a:p>
          <a:p>
            <a:r>
              <a:rPr lang="en-US" sz="1200" b="0" kern="1200" baseline="0" dirty="0" smtClean="0">
                <a:solidFill>
                  <a:schemeClr val="tx1"/>
                </a:solidFill>
                <a:latin typeface="Arial" pitchFamily="-107" charset="0"/>
                <a:ea typeface="+mn-ea"/>
                <a:cs typeface="+mn-cs"/>
              </a:rPr>
              <a:t>backdoor logic in the system to provide subsequent access to a system and its</a:t>
            </a:r>
          </a:p>
          <a:p>
            <a:r>
              <a:rPr lang="en-US" sz="1200" b="0" kern="1200" baseline="0" dirty="0" smtClean="0">
                <a:solidFill>
                  <a:schemeClr val="tx1"/>
                </a:solidFill>
                <a:latin typeface="Arial" pitchFamily="-107" charset="0"/>
                <a:ea typeface="+mn-ea"/>
                <a:cs typeface="+mn-cs"/>
              </a:rPr>
              <a:t>resources by other than the usual procedure.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Obstruction: One way to obstruct system operation is to interfere with communications</a:t>
            </a:r>
          </a:p>
          <a:p>
            <a:r>
              <a:rPr lang="en-US" sz="1200" b="0" kern="1200" baseline="0" dirty="0" smtClean="0">
                <a:solidFill>
                  <a:schemeClr val="tx1"/>
                </a:solidFill>
                <a:latin typeface="Arial" pitchFamily="-107" charset="0"/>
                <a:ea typeface="+mn-ea"/>
                <a:cs typeface="+mn-cs"/>
              </a:rPr>
              <a:t>by disabling communication links or altering communication</a:t>
            </a:r>
          </a:p>
          <a:p>
            <a:r>
              <a:rPr lang="en-US" sz="1200" b="0" kern="1200" baseline="0" dirty="0" smtClean="0">
                <a:solidFill>
                  <a:schemeClr val="tx1"/>
                </a:solidFill>
                <a:latin typeface="Arial" pitchFamily="-107" charset="0"/>
                <a:ea typeface="+mn-ea"/>
                <a:cs typeface="+mn-cs"/>
              </a:rPr>
              <a:t>control information. Another way is to overload the system by placing excess</a:t>
            </a:r>
          </a:p>
          <a:p>
            <a:r>
              <a:rPr lang="en-US" sz="1200" b="0" kern="1200" baseline="0" dirty="0" smtClean="0">
                <a:solidFill>
                  <a:schemeClr val="tx1"/>
                </a:solidFill>
                <a:latin typeface="Arial" pitchFamily="-107" charset="0"/>
                <a:ea typeface="+mn-ea"/>
                <a:cs typeface="+mn-cs"/>
              </a:rPr>
              <a:t>burden on communication traffic or processing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Usurpation is a threat to system integrity. The following types of attacks can</a:t>
            </a:r>
          </a:p>
          <a:p>
            <a:r>
              <a:rPr lang="en-US" sz="1200" b="0" kern="1200" baseline="0" dirty="0" smtClean="0">
                <a:solidFill>
                  <a:schemeClr val="tx1"/>
                </a:solidFill>
                <a:latin typeface="Arial" pitchFamily="-107" charset="0"/>
                <a:ea typeface="+mn-ea"/>
                <a:cs typeface="+mn-cs"/>
              </a:rPr>
              <a:t>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Misappropriation: This can include theft of service. An example is a distributed</a:t>
            </a:r>
          </a:p>
          <a:p>
            <a:r>
              <a:rPr lang="en-US" sz="1200" b="0" kern="1200" baseline="0" dirty="0" smtClean="0">
                <a:solidFill>
                  <a:schemeClr val="tx1"/>
                </a:solidFill>
                <a:latin typeface="Arial" pitchFamily="-107" charset="0"/>
                <a:ea typeface="+mn-ea"/>
                <a:cs typeface="+mn-cs"/>
              </a:rPr>
              <a:t>denial of service attack, when malicious software is installed on a number of hosts</a:t>
            </a:r>
          </a:p>
          <a:p>
            <a:r>
              <a:rPr lang="en-US" sz="1200" b="0" kern="1200" baseline="0" dirty="0" smtClean="0">
                <a:solidFill>
                  <a:schemeClr val="tx1"/>
                </a:solidFill>
                <a:latin typeface="Arial" pitchFamily="-107" charset="0"/>
                <a:ea typeface="+mn-ea"/>
                <a:cs typeface="+mn-cs"/>
              </a:rPr>
              <a:t>to be used as platforms to launch traffic at a target host. In this case, the malicious</a:t>
            </a:r>
          </a:p>
          <a:p>
            <a:r>
              <a:rPr lang="en-US" sz="1200" b="0" kern="1200" baseline="0" dirty="0" smtClean="0">
                <a:solidFill>
                  <a:schemeClr val="tx1"/>
                </a:solidFill>
                <a:latin typeface="Arial" pitchFamily="-107" charset="0"/>
                <a:ea typeface="+mn-ea"/>
                <a:cs typeface="+mn-cs"/>
              </a:rPr>
              <a:t>software makes unauthorized use of processor and operating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Misuse: Misuse can occur by means of either malicious logic or a hacker that</a:t>
            </a:r>
          </a:p>
          <a:p>
            <a:r>
              <a:rPr lang="en-US" sz="1200" b="0" kern="1200" baseline="0" dirty="0" smtClean="0">
                <a:solidFill>
                  <a:schemeClr val="tx1"/>
                </a:solidFill>
                <a:latin typeface="Arial" pitchFamily="-107" charset="0"/>
                <a:ea typeface="+mn-ea"/>
                <a:cs typeface="+mn-cs"/>
              </a:rPr>
              <a:t>has gained unauthorized access to a system. In either case, security functions</a:t>
            </a:r>
          </a:p>
          <a:p>
            <a:r>
              <a:rPr lang="en-US" sz="1200" b="0" kern="1200" baseline="0" dirty="0" smtClean="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14</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smtClean="0">
                <a:solidFill>
                  <a:schemeClr val="tx1"/>
                </a:solidFill>
                <a:latin typeface="Arial" pitchFamily="-107" charset="0"/>
                <a:ea typeface="+mn-ea"/>
                <a:cs typeface="+mn-cs"/>
              </a:rPr>
              <a:t>The assets of a computer system can be categorized as hardware, software, data,</a:t>
            </a:r>
          </a:p>
          <a:p>
            <a:r>
              <a:rPr lang="en-US" sz="1200" kern="1200" baseline="0" dirty="0" smtClean="0">
                <a:solidFill>
                  <a:schemeClr val="tx1"/>
                </a:solidFill>
                <a:latin typeface="Arial" pitchFamily="-107" charset="0"/>
                <a:ea typeface="+mn-ea"/>
                <a:cs typeface="+mn-cs"/>
              </a:rPr>
              <a:t>and communication lines and networks. In this subsection, we briefly describe these</a:t>
            </a:r>
          </a:p>
          <a:p>
            <a:r>
              <a:rPr lang="en-US" sz="1200" kern="1200" baseline="0" dirty="0" smtClean="0">
                <a:solidFill>
                  <a:schemeClr val="tx1"/>
                </a:solidFill>
                <a:latin typeface="Arial" pitchFamily="-107" charset="0"/>
                <a:ea typeface="+mn-ea"/>
                <a:cs typeface="+mn-cs"/>
              </a:rPr>
              <a:t>four categories and relate these to the concepts of integrity, confidentiality, and</a:t>
            </a:r>
          </a:p>
          <a:p>
            <a:r>
              <a:rPr lang="en-US" sz="1200" kern="1200" baseline="0" dirty="0" smtClean="0">
                <a:solidFill>
                  <a:schemeClr val="tx1"/>
                </a:solidFill>
                <a:latin typeface="Arial" pitchFamily="-107" charset="0"/>
                <a:ea typeface="+mn-ea"/>
                <a:cs typeface="+mn-cs"/>
              </a:rPr>
              <a:t>availability introduced in Section 1.1 (see Figure 1.3 and Table 1.3 ).</a:t>
            </a:r>
          </a:p>
          <a:p>
            <a:endParaRPr lang="en-US" sz="1200" kern="1200" baseline="0" dirty="0" smtClean="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smtClean="0">
                <a:solidFill>
                  <a:schemeClr val="tx1"/>
                </a:solidFill>
                <a:latin typeface="Arial" pitchFamily="-107" charset="0"/>
                <a:ea typeface="+mn-ea"/>
                <a:cs typeface="+mn-cs"/>
              </a:rPr>
              <a:t>HARDWARE A major threat to computer system hardware is the threat to</a:t>
            </a:r>
          </a:p>
          <a:p>
            <a:r>
              <a:rPr lang="en-US" sz="1200" b="0" kern="1200" baseline="0" dirty="0" smtClean="0">
                <a:solidFill>
                  <a:schemeClr val="tx1"/>
                </a:solidFill>
                <a:latin typeface="Arial" pitchFamily="-107" charset="0"/>
                <a:ea typeface="+mn-ea"/>
                <a:cs typeface="+mn-cs"/>
              </a:rPr>
              <a:t>availability. Hardware is the most vulnerable to attack and the least susceptible to</a:t>
            </a:r>
          </a:p>
          <a:p>
            <a:r>
              <a:rPr lang="en-US" sz="1200" b="0" kern="1200" baseline="0" dirty="0" smtClean="0">
                <a:solidFill>
                  <a:schemeClr val="tx1"/>
                </a:solidFill>
                <a:latin typeface="Arial" pitchFamily="-107" charset="0"/>
                <a:ea typeface="+mn-ea"/>
                <a:cs typeface="+mn-cs"/>
              </a:rPr>
              <a:t>automated controls. Threats include accidental and deliberate damage to equipment</a:t>
            </a:r>
          </a:p>
          <a:p>
            <a:r>
              <a:rPr lang="en-US" sz="1200" b="0" kern="1200" baseline="0" dirty="0" smtClean="0">
                <a:solidFill>
                  <a:schemeClr val="tx1"/>
                </a:solidFill>
                <a:latin typeface="Arial" pitchFamily="-107" charset="0"/>
                <a:ea typeface="+mn-ea"/>
                <a:cs typeface="+mn-cs"/>
              </a:rPr>
              <a:t>as well as theft. The proliferation of personal computers and workstations and the</a:t>
            </a:r>
          </a:p>
          <a:p>
            <a:r>
              <a:rPr lang="en-US" sz="1200" b="0" kern="1200" baseline="0" dirty="0" smtClean="0">
                <a:solidFill>
                  <a:schemeClr val="tx1"/>
                </a:solidFill>
                <a:latin typeface="Arial" pitchFamily="-107" charset="0"/>
                <a:ea typeface="+mn-ea"/>
                <a:cs typeface="+mn-cs"/>
              </a:rPr>
              <a:t>widespread use of LANs increase the potential for losses in this area. Theft of</a:t>
            </a:r>
          </a:p>
          <a:p>
            <a:r>
              <a:rPr lang="en-US" sz="1200" b="0" kern="1200" baseline="0" dirty="0" smtClean="0">
                <a:solidFill>
                  <a:schemeClr val="tx1"/>
                </a:solidFill>
                <a:latin typeface="Arial" pitchFamily="-107" charset="0"/>
                <a:ea typeface="+mn-ea"/>
                <a:cs typeface="+mn-cs"/>
              </a:rPr>
              <a:t>USB drives can lead to loss of confidentiality. Physical and administrative</a:t>
            </a:r>
          </a:p>
          <a:p>
            <a:r>
              <a:rPr lang="en-US" sz="1200" b="0" kern="1200" baseline="0" dirty="0" smtClean="0">
                <a:solidFill>
                  <a:schemeClr val="tx1"/>
                </a:solidFill>
                <a:latin typeface="Arial" pitchFamily="-107" charset="0"/>
                <a:ea typeface="+mn-ea"/>
                <a:cs typeface="+mn-cs"/>
              </a:rPr>
              <a:t>security measures are needed to deal with these threats.</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SOFTWARE Software includes the operating system, utilities, and application</a:t>
            </a:r>
          </a:p>
          <a:p>
            <a:r>
              <a:rPr lang="en-US" sz="1200" b="0" kern="1200" baseline="0" dirty="0" smtClean="0">
                <a:solidFill>
                  <a:schemeClr val="tx1"/>
                </a:solidFill>
                <a:latin typeface="Arial" pitchFamily="-107" charset="0"/>
                <a:ea typeface="+mn-ea"/>
                <a:cs typeface="+mn-cs"/>
              </a:rPr>
              <a:t>programs. A key threat to software is an attack on availability. Software, especially</a:t>
            </a:r>
          </a:p>
          <a:p>
            <a:r>
              <a:rPr lang="en-US" sz="1200" b="0" kern="1200" baseline="0" dirty="0" smtClean="0">
                <a:solidFill>
                  <a:schemeClr val="tx1"/>
                </a:solidFill>
                <a:latin typeface="Arial" pitchFamily="-107" charset="0"/>
                <a:ea typeface="+mn-ea"/>
                <a:cs typeface="+mn-cs"/>
              </a:rPr>
              <a:t>application software, is often easy to delete. Software can also be altered or</a:t>
            </a:r>
          </a:p>
          <a:p>
            <a:r>
              <a:rPr lang="en-US" sz="1200" b="0" kern="1200" baseline="0" dirty="0" smtClean="0">
                <a:solidFill>
                  <a:schemeClr val="tx1"/>
                </a:solidFill>
                <a:latin typeface="Arial" pitchFamily="-107" charset="0"/>
                <a:ea typeface="+mn-ea"/>
                <a:cs typeface="+mn-cs"/>
              </a:rPr>
              <a:t>damaged to render it useless. Careful software configuration management, which</a:t>
            </a:r>
          </a:p>
          <a:p>
            <a:r>
              <a:rPr lang="en-US" sz="1200" b="0" kern="1200" baseline="0" dirty="0" smtClean="0">
                <a:solidFill>
                  <a:schemeClr val="tx1"/>
                </a:solidFill>
                <a:latin typeface="Arial" pitchFamily="-107" charset="0"/>
                <a:ea typeface="+mn-ea"/>
                <a:cs typeface="+mn-cs"/>
              </a:rPr>
              <a:t>includes making backups of the most recent version of software, can maintain high</a:t>
            </a:r>
          </a:p>
          <a:p>
            <a:r>
              <a:rPr lang="en-US" sz="1200" b="0" kern="1200" baseline="0" dirty="0" smtClean="0">
                <a:solidFill>
                  <a:schemeClr val="tx1"/>
                </a:solidFill>
                <a:latin typeface="Arial" pitchFamily="-107" charset="0"/>
                <a:ea typeface="+mn-ea"/>
                <a:cs typeface="+mn-cs"/>
              </a:rPr>
              <a:t>availability. A more difficult problem to deal with is software modification that</a:t>
            </a:r>
          </a:p>
          <a:p>
            <a:r>
              <a:rPr lang="en-US" sz="1200" b="0" kern="1200" baseline="0" dirty="0" smtClean="0">
                <a:solidFill>
                  <a:schemeClr val="tx1"/>
                </a:solidFill>
                <a:latin typeface="Arial" pitchFamily="-107" charset="0"/>
                <a:ea typeface="+mn-ea"/>
                <a:cs typeface="+mn-cs"/>
              </a:rPr>
              <a:t>results in a program that still functions but that behaves differently than before,</a:t>
            </a:r>
          </a:p>
          <a:p>
            <a:r>
              <a:rPr lang="en-US" sz="1200" b="0" kern="1200" baseline="0" dirty="0" smtClean="0">
                <a:solidFill>
                  <a:schemeClr val="tx1"/>
                </a:solidFill>
                <a:latin typeface="Arial" pitchFamily="-107" charset="0"/>
                <a:ea typeface="+mn-ea"/>
                <a:cs typeface="+mn-cs"/>
              </a:rPr>
              <a:t>which is a threat to integrity/authenticity. Computer viruses and related attacks fall</a:t>
            </a:r>
          </a:p>
          <a:p>
            <a:r>
              <a:rPr lang="en-US" sz="1200" b="0" kern="1200" baseline="0" dirty="0" smtClean="0">
                <a:solidFill>
                  <a:schemeClr val="tx1"/>
                </a:solidFill>
                <a:latin typeface="Arial" pitchFamily="-107" charset="0"/>
                <a:ea typeface="+mn-ea"/>
                <a:cs typeface="+mn-cs"/>
              </a:rPr>
              <a:t>into this category. A final problem is protection against software piracy. Although</a:t>
            </a:r>
          </a:p>
          <a:p>
            <a:r>
              <a:rPr lang="en-US" sz="1200" b="0" kern="1200" baseline="0" dirty="0" smtClean="0">
                <a:solidFill>
                  <a:schemeClr val="tx1"/>
                </a:solidFill>
                <a:latin typeface="Arial" pitchFamily="-107" charset="0"/>
                <a:ea typeface="+mn-ea"/>
                <a:cs typeface="+mn-cs"/>
              </a:rPr>
              <a:t>certain countermeasures are available, by and large the problem of unauthorized</a:t>
            </a:r>
          </a:p>
          <a:p>
            <a:r>
              <a:rPr lang="en-US" sz="1200" b="0" kern="1200" baseline="0" dirty="0" smtClean="0">
                <a:solidFill>
                  <a:schemeClr val="tx1"/>
                </a:solidFill>
                <a:latin typeface="Arial" pitchFamily="-107" charset="0"/>
                <a:ea typeface="+mn-ea"/>
                <a:cs typeface="+mn-cs"/>
              </a:rPr>
              <a:t>copying of software has not been solved.</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DATA Hardware and software security are typically concerns of computing center</a:t>
            </a:r>
          </a:p>
          <a:p>
            <a:r>
              <a:rPr lang="en-US" sz="1200" b="0" kern="1200" baseline="0" dirty="0" smtClean="0">
                <a:solidFill>
                  <a:schemeClr val="tx1"/>
                </a:solidFill>
                <a:latin typeface="Arial" pitchFamily="-107" charset="0"/>
                <a:ea typeface="+mn-ea"/>
                <a:cs typeface="+mn-cs"/>
              </a:rPr>
              <a:t>professionals or individual concerns of personal computer users. A much more</a:t>
            </a:r>
          </a:p>
          <a:p>
            <a:r>
              <a:rPr lang="en-US" sz="1200" b="0" kern="1200" baseline="0" dirty="0" smtClean="0">
                <a:solidFill>
                  <a:schemeClr val="tx1"/>
                </a:solidFill>
                <a:latin typeface="Arial" pitchFamily="-107" charset="0"/>
                <a:ea typeface="+mn-ea"/>
                <a:cs typeface="+mn-cs"/>
              </a:rPr>
              <a:t>widespread problem is data security, which involves files and other forms of data</a:t>
            </a:r>
          </a:p>
          <a:p>
            <a:r>
              <a:rPr lang="en-US" sz="1200" b="0" kern="1200" baseline="0" dirty="0" smtClean="0">
                <a:solidFill>
                  <a:schemeClr val="tx1"/>
                </a:solidFill>
                <a:latin typeface="Arial" pitchFamily="-107" charset="0"/>
                <a:ea typeface="+mn-ea"/>
                <a:cs typeface="+mn-cs"/>
              </a:rPr>
              <a:t>controlled by individuals, groups, and business organizations.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Security concerns with respect to data are broad, encompassing availability,</a:t>
            </a:r>
          </a:p>
          <a:p>
            <a:r>
              <a:rPr lang="en-US" sz="1200" b="0" kern="1200" baseline="0" dirty="0" smtClean="0">
                <a:solidFill>
                  <a:schemeClr val="tx1"/>
                </a:solidFill>
                <a:latin typeface="Arial" pitchFamily="-107" charset="0"/>
                <a:ea typeface="+mn-ea"/>
                <a:cs typeface="+mn-cs"/>
              </a:rPr>
              <a:t>secrecy, and integrity. In the case of availability, the concern is with the destruction</a:t>
            </a:r>
          </a:p>
          <a:p>
            <a:r>
              <a:rPr lang="en-US" sz="1200" b="0" kern="1200" baseline="0" dirty="0" smtClean="0">
                <a:solidFill>
                  <a:schemeClr val="tx1"/>
                </a:solidFill>
                <a:latin typeface="Arial" pitchFamily="-107" charset="0"/>
                <a:ea typeface="+mn-ea"/>
                <a:cs typeface="+mn-cs"/>
              </a:rPr>
              <a:t>of data files, which can occur either accidentally or maliciously.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obvious concern with secrecy is the unauthorized reading of data files or</a:t>
            </a:r>
          </a:p>
          <a:p>
            <a:r>
              <a:rPr lang="en-US" sz="1200" b="0" kern="1200" baseline="0" dirty="0" smtClean="0">
                <a:solidFill>
                  <a:schemeClr val="tx1"/>
                </a:solidFill>
                <a:latin typeface="Arial" pitchFamily="-107" charset="0"/>
                <a:ea typeface="+mn-ea"/>
                <a:cs typeface="+mn-cs"/>
              </a:rPr>
              <a:t>databases, and this area has been the subject of perhaps more research and effort</a:t>
            </a:r>
          </a:p>
          <a:p>
            <a:r>
              <a:rPr lang="en-US" sz="1200" b="0" kern="1200" baseline="0" dirty="0" smtClean="0">
                <a:solidFill>
                  <a:schemeClr val="tx1"/>
                </a:solidFill>
                <a:latin typeface="Arial" pitchFamily="-107" charset="0"/>
                <a:ea typeface="+mn-ea"/>
                <a:cs typeface="+mn-cs"/>
              </a:rPr>
              <a:t>than any other area of computer security. A less obvious threat to secrecy involves</a:t>
            </a:r>
          </a:p>
          <a:p>
            <a:r>
              <a:rPr lang="en-US" sz="1200" b="0" kern="1200" baseline="0" dirty="0" smtClean="0">
                <a:solidFill>
                  <a:schemeClr val="tx1"/>
                </a:solidFill>
                <a:latin typeface="Arial" pitchFamily="-107" charset="0"/>
                <a:ea typeface="+mn-ea"/>
                <a:cs typeface="+mn-cs"/>
              </a:rPr>
              <a:t>the analysis of data and manifests itself in the use of so-called statistical databases,</a:t>
            </a:r>
          </a:p>
          <a:p>
            <a:r>
              <a:rPr lang="en-US" sz="1200" b="0" kern="1200" baseline="0" dirty="0" smtClean="0">
                <a:solidFill>
                  <a:schemeClr val="tx1"/>
                </a:solidFill>
                <a:latin typeface="Arial" pitchFamily="-107" charset="0"/>
                <a:ea typeface="+mn-ea"/>
                <a:cs typeface="+mn-cs"/>
              </a:rPr>
              <a:t>which provide summary or aggregate information. Presumably, the existence of</a:t>
            </a:r>
          </a:p>
          <a:p>
            <a:r>
              <a:rPr lang="en-US" sz="1200" b="0" kern="1200" baseline="0" dirty="0" smtClean="0">
                <a:solidFill>
                  <a:schemeClr val="tx1"/>
                </a:solidFill>
                <a:latin typeface="Arial" pitchFamily="-107" charset="0"/>
                <a:ea typeface="+mn-ea"/>
                <a:cs typeface="+mn-cs"/>
              </a:rPr>
              <a:t>aggregate information does not threaten the privacy of the individuals involved.</a:t>
            </a:r>
          </a:p>
          <a:p>
            <a:r>
              <a:rPr lang="en-US" sz="1200" b="0" kern="1200" baseline="0" dirty="0" smtClean="0">
                <a:solidFill>
                  <a:schemeClr val="tx1"/>
                </a:solidFill>
                <a:latin typeface="Arial" pitchFamily="-107" charset="0"/>
                <a:ea typeface="+mn-ea"/>
                <a:cs typeface="+mn-cs"/>
              </a:rPr>
              <a:t>However, as the use of statistical databases grows, there is an increasing potential</a:t>
            </a:r>
          </a:p>
          <a:p>
            <a:r>
              <a:rPr lang="en-US" sz="1200" b="0" kern="1200" baseline="0" dirty="0" smtClean="0">
                <a:solidFill>
                  <a:schemeClr val="tx1"/>
                </a:solidFill>
                <a:latin typeface="Arial" pitchFamily="-107" charset="0"/>
                <a:ea typeface="+mn-ea"/>
                <a:cs typeface="+mn-cs"/>
              </a:rPr>
              <a:t>for disclosure of personal information. In essence, characteristics of constituent</a:t>
            </a:r>
          </a:p>
          <a:p>
            <a:r>
              <a:rPr lang="en-US" sz="1200" b="0" kern="1200" baseline="0" dirty="0" smtClean="0">
                <a:solidFill>
                  <a:schemeClr val="tx1"/>
                </a:solidFill>
                <a:latin typeface="Arial" pitchFamily="-107" charset="0"/>
                <a:ea typeface="+mn-ea"/>
                <a:cs typeface="+mn-cs"/>
              </a:rPr>
              <a:t>individuals may be identified through careful analysis. For example, if one table</a:t>
            </a:r>
          </a:p>
          <a:p>
            <a:r>
              <a:rPr lang="en-US" sz="1200" b="0" kern="1200" baseline="0" dirty="0" smtClean="0">
                <a:solidFill>
                  <a:schemeClr val="tx1"/>
                </a:solidFill>
                <a:latin typeface="Arial" pitchFamily="-107" charset="0"/>
                <a:ea typeface="+mn-ea"/>
                <a:cs typeface="+mn-cs"/>
              </a:rPr>
              <a:t>records the aggregate of the incomes of respondents A, B, C, and D and another</a:t>
            </a:r>
          </a:p>
          <a:p>
            <a:r>
              <a:rPr lang="en-US" sz="1200" b="0" kern="1200" baseline="0" dirty="0" smtClean="0">
                <a:solidFill>
                  <a:schemeClr val="tx1"/>
                </a:solidFill>
                <a:latin typeface="Arial" pitchFamily="-107" charset="0"/>
                <a:ea typeface="+mn-ea"/>
                <a:cs typeface="+mn-cs"/>
              </a:rPr>
              <a:t>records the aggregate of the incomes of A, B, C, D, and E, the difference between</a:t>
            </a:r>
          </a:p>
          <a:p>
            <a:r>
              <a:rPr lang="en-US" sz="1200" b="0" kern="1200" baseline="0" dirty="0" smtClean="0">
                <a:solidFill>
                  <a:schemeClr val="tx1"/>
                </a:solidFill>
                <a:latin typeface="Arial" pitchFamily="-107" charset="0"/>
                <a:ea typeface="+mn-ea"/>
                <a:cs typeface="+mn-cs"/>
              </a:rPr>
              <a:t>the two aggregates would be the income of E. This problem is exacerbated by the</a:t>
            </a:r>
          </a:p>
          <a:p>
            <a:r>
              <a:rPr lang="en-US" sz="1200" b="0" kern="1200" baseline="0" dirty="0" smtClean="0">
                <a:solidFill>
                  <a:schemeClr val="tx1"/>
                </a:solidFill>
                <a:latin typeface="Arial" pitchFamily="-107" charset="0"/>
                <a:ea typeface="+mn-ea"/>
                <a:cs typeface="+mn-cs"/>
              </a:rPr>
              <a:t>increasing desire to combine data sets. In many cases, matching several sets of data</a:t>
            </a:r>
          </a:p>
          <a:p>
            <a:r>
              <a:rPr lang="en-US" sz="1200" b="0" kern="1200" baseline="0" dirty="0" smtClean="0">
                <a:solidFill>
                  <a:schemeClr val="tx1"/>
                </a:solidFill>
                <a:latin typeface="Arial" pitchFamily="-107" charset="0"/>
                <a:ea typeface="+mn-ea"/>
                <a:cs typeface="+mn-cs"/>
              </a:rPr>
              <a:t>for consistency at different levels of aggregation requires access to individual units.</a:t>
            </a:r>
          </a:p>
          <a:p>
            <a:r>
              <a:rPr lang="en-US" sz="1200" b="0" kern="1200" baseline="0" dirty="0" smtClean="0">
                <a:solidFill>
                  <a:schemeClr val="tx1"/>
                </a:solidFill>
                <a:latin typeface="Arial" pitchFamily="-107" charset="0"/>
                <a:ea typeface="+mn-ea"/>
                <a:cs typeface="+mn-cs"/>
              </a:rPr>
              <a:t>Thus, the individual units, which are the subject of privacy concerns, are available at</a:t>
            </a:r>
          </a:p>
          <a:p>
            <a:r>
              <a:rPr lang="en-US" sz="1200" b="0" kern="1200" baseline="0" dirty="0" smtClean="0">
                <a:solidFill>
                  <a:schemeClr val="tx1"/>
                </a:solidFill>
                <a:latin typeface="Arial" pitchFamily="-107" charset="0"/>
                <a:ea typeface="+mn-ea"/>
                <a:cs typeface="+mn-cs"/>
              </a:rPr>
              <a:t>various stages in the processing of data sets.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Finally, data integrity is a major concern in most installations. Modifications</a:t>
            </a:r>
          </a:p>
          <a:p>
            <a:r>
              <a:rPr lang="en-US" sz="1200" b="0" kern="1200" baseline="0" dirty="0" smtClean="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16</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smtClean="0">
                <a:solidFill>
                  <a:schemeClr val="tx1"/>
                </a:solidFill>
                <a:latin typeface="Arial" pitchFamily="-107" charset="0"/>
                <a:ea typeface="+mn-ea"/>
                <a:cs typeface="+mn-cs"/>
              </a:rPr>
              <a:t>Network security attacks can be classified</a:t>
            </a:r>
          </a:p>
          <a:p>
            <a:r>
              <a:rPr lang="en-US" sz="1200" b="0" kern="1200" baseline="0" dirty="0" smtClean="0">
                <a:solidFill>
                  <a:schemeClr val="tx1"/>
                </a:solidFill>
                <a:latin typeface="Arial" pitchFamily="-107" charset="0"/>
                <a:ea typeface="+mn-ea"/>
                <a:cs typeface="+mn-cs"/>
              </a:rPr>
              <a:t>as </a:t>
            </a:r>
            <a:r>
              <a:rPr lang="en-US" sz="1200" b="0" i="1" kern="1200" baseline="0" dirty="0" smtClean="0">
                <a:solidFill>
                  <a:schemeClr val="tx1"/>
                </a:solidFill>
                <a:latin typeface="Arial" pitchFamily="-107" charset="0"/>
                <a:ea typeface="+mn-ea"/>
                <a:cs typeface="+mn-cs"/>
              </a:rPr>
              <a:t>passive attacks and active attacks . A passive attack attempts to learn or make</a:t>
            </a:r>
          </a:p>
          <a:p>
            <a:r>
              <a:rPr lang="en-US" sz="1200" b="0" kern="1200" baseline="0" dirty="0" smtClean="0">
                <a:solidFill>
                  <a:schemeClr val="tx1"/>
                </a:solidFill>
                <a:latin typeface="Arial" pitchFamily="-107" charset="0"/>
                <a:ea typeface="+mn-ea"/>
                <a:cs typeface="+mn-cs"/>
              </a:rPr>
              <a:t>use of information from the system but does not affect system resources. An active</a:t>
            </a:r>
          </a:p>
          <a:p>
            <a:r>
              <a:rPr lang="en-US" sz="1200" b="0" kern="1200" baseline="0" dirty="0" smtClean="0">
                <a:solidFill>
                  <a:schemeClr val="tx1"/>
                </a:solidFill>
                <a:latin typeface="Arial" pitchFamily="-107" charset="0"/>
                <a:ea typeface="+mn-ea"/>
                <a:cs typeface="+mn-cs"/>
              </a:rPr>
              <a:t>attack attempts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Passive attacks </a:t>
            </a:r>
            <a:r>
              <a:rPr lang="en-US" sz="1200" b="0" kern="1200" baseline="0" dirty="0" smtClean="0">
                <a:solidFill>
                  <a:schemeClr val="tx1"/>
                </a:solidFill>
                <a:latin typeface="Arial" pitchFamily="-107" charset="0"/>
                <a:ea typeface="+mn-ea"/>
                <a:cs typeface="+mn-cs"/>
              </a:rPr>
              <a:t>are in the nature of eavesdropping on, or monitoring of,</a:t>
            </a:r>
          </a:p>
          <a:p>
            <a:r>
              <a:rPr lang="en-US" sz="1200" b="0" kern="1200" baseline="0" dirty="0" smtClean="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smtClean="0">
                <a:solidFill>
                  <a:schemeClr val="tx1"/>
                </a:solidFill>
                <a:latin typeface="Arial" pitchFamily="-107" charset="0"/>
                <a:ea typeface="+mn-ea"/>
                <a:cs typeface="+mn-cs"/>
              </a:rPr>
              <a:t>Two types of passive attacks are release of message contents and traffic</a:t>
            </a:r>
          </a:p>
          <a:p>
            <a:r>
              <a:rPr lang="en-US" sz="1200" b="0" kern="1200" baseline="0" dirty="0" smtClean="0">
                <a:solidFill>
                  <a:schemeClr val="tx1"/>
                </a:solidFill>
                <a:latin typeface="Arial" pitchFamily="-107" charset="0"/>
                <a:ea typeface="+mn-ea"/>
                <a:cs typeface="+mn-cs"/>
              </a:rPr>
              <a:t>analysis.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a:t>
            </a:r>
            <a:r>
              <a:rPr lang="en-US" sz="1200" b="1" kern="1200" baseline="0" dirty="0" smtClean="0">
                <a:solidFill>
                  <a:schemeClr val="tx1"/>
                </a:solidFill>
                <a:latin typeface="Arial" pitchFamily="-107" charset="0"/>
                <a:ea typeface="+mn-ea"/>
                <a:cs typeface="+mn-cs"/>
              </a:rPr>
              <a:t>release of message contents </a:t>
            </a:r>
            <a:r>
              <a:rPr lang="en-US" sz="1200" b="0" kern="1200" baseline="0" dirty="0" smtClean="0">
                <a:solidFill>
                  <a:schemeClr val="tx1"/>
                </a:solidFill>
                <a:latin typeface="Arial" pitchFamily="-107" charset="0"/>
                <a:ea typeface="+mn-ea"/>
                <a:cs typeface="+mn-cs"/>
              </a:rPr>
              <a:t>is easily understood. A telephone conversation,</a:t>
            </a:r>
          </a:p>
          <a:p>
            <a:r>
              <a:rPr lang="en-US" sz="1200" b="0" kern="1200" baseline="0" dirty="0" smtClean="0">
                <a:solidFill>
                  <a:schemeClr val="tx1"/>
                </a:solidFill>
                <a:latin typeface="Arial" pitchFamily="-107" charset="0"/>
                <a:ea typeface="+mn-ea"/>
                <a:cs typeface="+mn-cs"/>
              </a:rPr>
              <a:t>an electronic mail message, and a transferred file may contain sensitive or</a:t>
            </a:r>
          </a:p>
          <a:p>
            <a:r>
              <a:rPr lang="en-US" sz="1200" b="0" kern="1200" baseline="0" dirty="0" smtClean="0">
                <a:solidFill>
                  <a:schemeClr val="tx1"/>
                </a:solidFill>
                <a:latin typeface="Arial" pitchFamily="-107" charset="0"/>
                <a:ea typeface="+mn-ea"/>
                <a:cs typeface="+mn-cs"/>
              </a:rPr>
              <a:t>confidential information. We would like to prevent an opponent from learning the</a:t>
            </a:r>
          </a:p>
          <a:p>
            <a:r>
              <a:rPr lang="en-US" sz="1200" b="0" kern="1200" baseline="0" dirty="0" smtClean="0">
                <a:solidFill>
                  <a:schemeClr val="tx1"/>
                </a:solidFill>
                <a:latin typeface="Arial" pitchFamily="-107" charset="0"/>
                <a:ea typeface="+mn-ea"/>
                <a:cs typeface="+mn-cs"/>
              </a:rPr>
              <a:t>contents of these transmissions.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second type of passive attack, </a:t>
            </a:r>
            <a:r>
              <a:rPr lang="en-US" sz="1200" b="1" kern="1200" baseline="0" dirty="0" smtClean="0">
                <a:solidFill>
                  <a:schemeClr val="tx1"/>
                </a:solidFill>
                <a:latin typeface="Arial" pitchFamily="-107" charset="0"/>
                <a:ea typeface="+mn-ea"/>
                <a:cs typeface="+mn-cs"/>
              </a:rPr>
              <a:t>traffic analysis </a:t>
            </a:r>
            <a:r>
              <a:rPr lang="en-US" sz="1200" b="0" kern="1200" baseline="0" dirty="0" smtClean="0">
                <a:solidFill>
                  <a:schemeClr val="tx1"/>
                </a:solidFill>
                <a:latin typeface="Arial" pitchFamily="-107" charset="0"/>
                <a:ea typeface="+mn-ea"/>
                <a:cs typeface="+mn-cs"/>
              </a:rPr>
              <a:t>, is subtler. Suppose that we</a:t>
            </a:r>
          </a:p>
          <a:p>
            <a:r>
              <a:rPr lang="en-US" sz="1200" b="0" kern="1200" baseline="0" dirty="0" smtClean="0">
                <a:solidFill>
                  <a:schemeClr val="tx1"/>
                </a:solidFill>
                <a:latin typeface="Arial" pitchFamily="-107" charset="0"/>
                <a:ea typeface="+mn-ea"/>
                <a:cs typeface="+mn-cs"/>
              </a:rPr>
              <a:t>had a way of masking the contents of messages or other information traffic so that</a:t>
            </a:r>
          </a:p>
          <a:p>
            <a:r>
              <a:rPr lang="en-US" sz="1200" b="0" kern="1200" baseline="0" dirty="0" smtClean="0">
                <a:solidFill>
                  <a:schemeClr val="tx1"/>
                </a:solidFill>
                <a:latin typeface="Arial" pitchFamily="-107" charset="0"/>
                <a:ea typeface="+mn-ea"/>
                <a:cs typeface="+mn-cs"/>
              </a:rPr>
              <a:t>opponents, even if they captured the message, could not extract the information</a:t>
            </a:r>
          </a:p>
          <a:p>
            <a:r>
              <a:rPr lang="en-US" sz="1200" b="0" kern="1200" baseline="0" dirty="0" smtClean="0">
                <a:solidFill>
                  <a:schemeClr val="tx1"/>
                </a:solidFill>
                <a:latin typeface="Arial" pitchFamily="-107" charset="0"/>
                <a:ea typeface="+mn-ea"/>
                <a:cs typeface="+mn-cs"/>
              </a:rPr>
              <a:t>from the message. The common technique for masking contents is encryption. If we</a:t>
            </a:r>
          </a:p>
          <a:p>
            <a:r>
              <a:rPr lang="en-US" sz="1200" b="0" kern="1200" baseline="0" dirty="0" smtClean="0">
                <a:solidFill>
                  <a:schemeClr val="tx1"/>
                </a:solidFill>
                <a:latin typeface="Arial" pitchFamily="-107" charset="0"/>
                <a:ea typeface="+mn-ea"/>
                <a:cs typeface="+mn-cs"/>
              </a:rPr>
              <a:t>had encryption protection in place, an opponent might still be able to observe the</a:t>
            </a:r>
          </a:p>
          <a:p>
            <a:r>
              <a:rPr lang="en-US" sz="1200" b="0" kern="1200" baseline="0" dirty="0" smtClean="0">
                <a:solidFill>
                  <a:schemeClr val="tx1"/>
                </a:solidFill>
                <a:latin typeface="Arial" pitchFamily="-107" charset="0"/>
                <a:ea typeface="+mn-ea"/>
                <a:cs typeface="+mn-cs"/>
              </a:rPr>
              <a:t>pattern of these messages. The opponent could determine the location and identity</a:t>
            </a:r>
          </a:p>
          <a:p>
            <a:r>
              <a:rPr lang="en-US" sz="1200" b="0" kern="1200" baseline="0" dirty="0" smtClean="0">
                <a:solidFill>
                  <a:schemeClr val="tx1"/>
                </a:solidFill>
                <a:latin typeface="Arial" pitchFamily="-107" charset="0"/>
                <a:ea typeface="+mn-ea"/>
                <a:cs typeface="+mn-cs"/>
              </a:rPr>
              <a:t>of communicating hosts and could observe the frequency and length of messages</a:t>
            </a:r>
          </a:p>
          <a:p>
            <a:r>
              <a:rPr lang="en-US" sz="1200" b="0" kern="1200" baseline="0" dirty="0" smtClean="0">
                <a:solidFill>
                  <a:schemeClr val="tx1"/>
                </a:solidFill>
                <a:latin typeface="Arial" pitchFamily="-107" charset="0"/>
                <a:ea typeface="+mn-ea"/>
                <a:cs typeface="+mn-cs"/>
              </a:rPr>
              <a:t>being exchanged. This information might be useful in guessing the nature of the</a:t>
            </a:r>
          </a:p>
          <a:p>
            <a:r>
              <a:rPr lang="en-US" sz="1200" b="0" kern="1200" baseline="0" dirty="0" smtClean="0">
                <a:solidFill>
                  <a:schemeClr val="tx1"/>
                </a:solidFill>
                <a:latin typeface="Arial" pitchFamily="-107" charset="0"/>
                <a:ea typeface="+mn-ea"/>
                <a:cs typeface="+mn-cs"/>
              </a:rPr>
              <a:t>communication that was taking place.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very difficult to detect because they do not involve any</a:t>
            </a:r>
          </a:p>
          <a:p>
            <a:r>
              <a:rPr lang="en-US" sz="1200" b="0" kern="1200" baseline="0" dirty="0" smtClean="0">
                <a:solidFill>
                  <a:schemeClr val="tx1"/>
                </a:solidFill>
                <a:latin typeface="Arial" pitchFamily="-107" charset="0"/>
                <a:ea typeface="+mn-ea"/>
                <a:cs typeface="+mn-cs"/>
              </a:rPr>
              <a:t>alteration of the data. Typically, the message traffic is sent and received in an</a:t>
            </a:r>
          </a:p>
          <a:p>
            <a:r>
              <a:rPr lang="en-US" sz="1200" b="0" kern="1200" baseline="0" dirty="0" smtClean="0">
                <a:solidFill>
                  <a:schemeClr val="tx1"/>
                </a:solidFill>
                <a:latin typeface="Arial" pitchFamily="-107" charset="0"/>
                <a:ea typeface="+mn-ea"/>
                <a:cs typeface="+mn-cs"/>
              </a:rPr>
              <a:t>apparently normal fashion and neither the sender nor receiver is aware that a</a:t>
            </a:r>
          </a:p>
          <a:p>
            <a:r>
              <a:rPr lang="en-US" sz="1200" b="0" kern="1200" baseline="0" dirty="0" smtClean="0">
                <a:solidFill>
                  <a:schemeClr val="tx1"/>
                </a:solidFill>
                <a:latin typeface="Arial" pitchFamily="-107" charset="0"/>
                <a:ea typeface="+mn-ea"/>
                <a:cs typeface="+mn-cs"/>
              </a:rPr>
              <a:t>third party has read the messages or observed the traffic pattern. However, it is</a:t>
            </a:r>
          </a:p>
          <a:p>
            <a:r>
              <a:rPr lang="en-US" sz="1200" b="0" kern="1200" baseline="0" dirty="0" smtClean="0">
                <a:solidFill>
                  <a:schemeClr val="tx1"/>
                </a:solidFill>
                <a:latin typeface="Arial" pitchFamily="-107" charset="0"/>
                <a:ea typeface="+mn-ea"/>
                <a:cs typeface="+mn-cs"/>
              </a:rPr>
              <a:t>feasible to prevent the success of these attacks, usually by means of encryption.</a:t>
            </a:r>
          </a:p>
          <a:p>
            <a:r>
              <a:rPr lang="en-US" sz="1200" b="0" kern="1200" baseline="0" dirty="0" smtClean="0">
                <a:solidFill>
                  <a:schemeClr val="tx1"/>
                </a:solidFill>
                <a:latin typeface="Arial" pitchFamily="-107" charset="0"/>
                <a:ea typeface="+mn-ea"/>
                <a:cs typeface="+mn-cs"/>
              </a:rPr>
              <a:t>Thus, the emphasis in dealing with passive attacks is on prevention rather than</a:t>
            </a:r>
          </a:p>
          <a:p>
            <a:r>
              <a:rPr lang="en-US" sz="1200" b="0" kern="1200" baseline="0" dirty="0" smtClean="0">
                <a:solidFill>
                  <a:schemeClr val="tx1"/>
                </a:solidFill>
                <a:latin typeface="Arial" pitchFamily="-107" charset="0"/>
                <a:ea typeface="+mn-ea"/>
                <a:cs typeface="+mn-cs"/>
              </a:rPr>
              <a:t>detection.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Active attacks</a:t>
            </a:r>
            <a:r>
              <a:rPr lang="en-US" sz="1200" b="0" kern="1200" baseline="0" dirty="0" smtClean="0">
                <a:solidFill>
                  <a:schemeClr val="tx1"/>
                </a:solidFill>
                <a:latin typeface="Arial" pitchFamily="-107" charset="0"/>
                <a:ea typeface="+mn-ea"/>
                <a:cs typeface="+mn-cs"/>
              </a:rPr>
              <a:t> involve some modification of the data stream or the creation</a:t>
            </a:r>
          </a:p>
          <a:p>
            <a:r>
              <a:rPr lang="en-US" sz="1200" b="0" kern="1200" baseline="0" dirty="0" smtClean="0">
                <a:solidFill>
                  <a:schemeClr val="tx1"/>
                </a:solidFill>
                <a:latin typeface="Arial" pitchFamily="-107" charset="0"/>
                <a:ea typeface="+mn-ea"/>
                <a:cs typeface="+mn-cs"/>
              </a:rPr>
              <a:t>of a false stream and can be subdivided into four categories: replay, masquerade,</a:t>
            </a:r>
          </a:p>
          <a:p>
            <a:r>
              <a:rPr lang="en-US" sz="1200" b="0" kern="1200" baseline="0" dirty="0" smtClean="0">
                <a:solidFill>
                  <a:schemeClr val="tx1"/>
                </a:solidFill>
                <a:latin typeface="Arial" pitchFamily="-107" charset="0"/>
                <a:ea typeface="+mn-ea"/>
                <a:cs typeface="+mn-cs"/>
              </a:rPr>
              <a:t>modification of messages, and denial of service.</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Replay</a:t>
            </a:r>
            <a:r>
              <a:rPr lang="en-US" sz="1200" b="0" kern="1200" baseline="0" dirty="0" smtClean="0">
                <a:solidFill>
                  <a:schemeClr val="tx1"/>
                </a:solidFill>
                <a:latin typeface="Arial" pitchFamily="-107" charset="0"/>
                <a:ea typeface="+mn-ea"/>
                <a:cs typeface="+mn-cs"/>
              </a:rPr>
              <a:t> involves the passive capture of a data unit and its subsequent retransmission</a:t>
            </a:r>
          </a:p>
          <a:p>
            <a:r>
              <a:rPr lang="en-US" sz="1200" b="0" kern="1200" baseline="0" dirty="0" smtClean="0">
                <a:solidFill>
                  <a:schemeClr val="tx1"/>
                </a:solidFill>
                <a:latin typeface="Arial" pitchFamily="-107" charset="0"/>
                <a:ea typeface="+mn-ea"/>
                <a:cs typeface="+mn-cs"/>
              </a:rPr>
              <a:t>to produce an unauthorized effect.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a:t>
            </a:r>
            <a:r>
              <a:rPr lang="en-US" sz="1200" b="1" kern="1200" baseline="0" dirty="0" smtClean="0">
                <a:solidFill>
                  <a:schemeClr val="tx1"/>
                </a:solidFill>
                <a:latin typeface="Arial" pitchFamily="-107" charset="0"/>
                <a:ea typeface="+mn-ea"/>
                <a:cs typeface="+mn-cs"/>
              </a:rPr>
              <a:t>masquerade</a:t>
            </a:r>
            <a:r>
              <a:rPr lang="en-US" sz="1200" b="0" kern="1200" baseline="0" dirty="0" smtClean="0">
                <a:solidFill>
                  <a:schemeClr val="tx1"/>
                </a:solidFill>
                <a:latin typeface="Arial" pitchFamily="-107" charset="0"/>
                <a:ea typeface="+mn-ea"/>
                <a:cs typeface="+mn-cs"/>
              </a:rPr>
              <a:t> takes place when one entity pretends to be a different entity. A</a:t>
            </a:r>
          </a:p>
          <a:p>
            <a:r>
              <a:rPr lang="en-US" sz="1200" b="0" kern="1200" baseline="0" dirty="0" smtClean="0">
                <a:solidFill>
                  <a:schemeClr val="tx1"/>
                </a:solidFill>
                <a:latin typeface="Arial" pitchFamily="-107" charset="0"/>
                <a:ea typeface="+mn-ea"/>
                <a:cs typeface="+mn-cs"/>
              </a:rPr>
              <a:t>masquerade attack usually includes one of the other forms of active attack. For example,</a:t>
            </a:r>
          </a:p>
          <a:p>
            <a:r>
              <a:rPr lang="en-US" sz="1200" b="0" kern="1200" baseline="0" dirty="0" smtClean="0">
                <a:solidFill>
                  <a:schemeClr val="tx1"/>
                </a:solidFill>
                <a:latin typeface="Arial" pitchFamily="-107" charset="0"/>
                <a:ea typeface="+mn-ea"/>
                <a:cs typeface="+mn-cs"/>
              </a:rPr>
              <a:t>authentication sequences can be captured and replayed after a valid authentication</a:t>
            </a:r>
          </a:p>
          <a:p>
            <a:r>
              <a:rPr lang="en-US" sz="1200" b="0" kern="1200" baseline="0" dirty="0" smtClean="0">
                <a:solidFill>
                  <a:schemeClr val="tx1"/>
                </a:solidFill>
                <a:latin typeface="Arial" pitchFamily="-107" charset="0"/>
                <a:ea typeface="+mn-ea"/>
                <a:cs typeface="+mn-cs"/>
              </a:rPr>
              <a:t>sequence has taken place, thus enabling an authorized entity with few privileges</a:t>
            </a:r>
          </a:p>
          <a:p>
            <a:r>
              <a:rPr lang="en-US" sz="1200" b="0" kern="1200" baseline="0" dirty="0" smtClean="0">
                <a:solidFill>
                  <a:schemeClr val="tx1"/>
                </a:solidFill>
                <a:latin typeface="Arial" pitchFamily="-107" charset="0"/>
                <a:ea typeface="+mn-ea"/>
                <a:cs typeface="+mn-cs"/>
              </a:rPr>
              <a:t>to obtain extra privileges by impersonating an entity that has those privileges.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Modification of messages simply means that some portion of a legitimate</a:t>
            </a:r>
          </a:p>
          <a:p>
            <a:r>
              <a:rPr lang="en-US" sz="1200" b="0" kern="1200" baseline="0" dirty="0" smtClean="0">
                <a:solidFill>
                  <a:schemeClr val="tx1"/>
                </a:solidFill>
                <a:latin typeface="Arial" pitchFamily="-107" charset="0"/>
                <a:ea typeface="+mn-ea"/>
                <a:cs typeface="+mn-cs"/>
              </a:rPr>
              <a:t>message is altered, or that messages are delayed or reordered, to produce an</a:t>
            </a:r>
          </a:p>
          <a:p>
            <a:r>
              <a:rPr lang="en-US" sz="1200" b="0" kern="1200" baseline="0" dirty="0" smtClean="0">
                <a:solidFill>
                  <a:schemeClr val="tx1"/>
                </a:solidFill>
                <a:latin typeface="Arial" pitchFamily="-107" charset="0"/>
                <a:ea typeface="+mn-ea"/>
                <a:cs typeface="+mn-cs"/>
              </a:rPr>
              <a:t>unauthorized effect. For example, a message stating, “Allow John Smith to read</a:t>
            </a:r>
          </a:p>
          <a:p>
            <a:r>
              <a:rPr lang="en-US" sz="1200" b="0" kern="1200" baseline="0" dirty="0" smtClean="0">
                <a:solidFill>
                  <a:schemeClr val="tx1"/>
                </a:solidFill>
                <a:latin typeface="Arial" pitchFamily="-107" charset="0"/>
                <a:ea typeface="+mn-ea"/>
                <a:cs typeface="+mn-cs"/>
              </a:rPr>
              <a:t>confidential file accounts” is modified to say, “Allow Fred Brown to read confidential</a:t>
            </a:r>
          </a:p>
          <a:p>
            <a:r>
              <a:rPr lang="en-US" sz="1200" b="0" kern="1200" baseline="0" dirty="0" smtClean="0">
                <a:solidFill>
                  <a:schemeClr val="tx1"/>
                </a:solidFill>
                <a:latin typeface="Arial" pitchFamily="-107" charset="0"/>
                <a:ea typeface="+mn-ea"/>
                <a:cs typeface="+mn-cs"/>
              </a:rPr>
              <a:t>file accounts.”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denial of service prevents or inhibits the normal use or management of</a:t>
            </a:r>
          </a:p>
          <a:p>
            <a:r>
              <a:rPr lang="en-US" sz="1200" b="0" kern="1200" baseline="0" dirty="0" smtClean="0">
                <a:solidFill>
                  <a:schemeClr val="tx1"/>
                </a:solidFill>
                <a:latin typeface="Arial" pitchFamily="-107" charset="0"/>
                <a:ea typeface="+mn-ea"/>
                <a:cs typeface="+mn-cs"/>
              </a:rPr>
              <a:t>communications facilities. This attack may have a specific target; for example, an</a:t>
            </a:r>
          </a:p>
          <a:p>
            <a:r>
              <a:rPr lang="en-US" sz="1200" b="0" kern="1200" baseline="0" dirty="0" smtClean="0">
                <a:solidFill>
                  <a:schemeClr val="tx1"/>
                </a:solidFill>
                <a:latin typeface="Arial" pitchFamily="-107" charset="0"/>
                <a:ea typeface="+mn-ea"/>
                <a:cs typeface="+mn-cs"/>
              </a:rPr>
              <a:t>entity may suppress all messages directed to a particular destination (e.g., the security</a:t>
            </a:r>
          </a:p>
          <a:p>
            <a:r>
              <a:rPr lang="en-US" sz="1200" b="0" kern="1200" baseline="0" dirty="0" smtClean="0">
                <a:solidFill>
                  <a:schemeClr val="tx1"/>
                </a:solidFill>
                <a:latin typeface="Arial" pitchFamily="-107" charset="0"/>
                <a:ea typeface="+mn-ea"/>
                <a:cs typeface="+mn-cs"/>
              </a:rPr>
              <a:t>audit service). Another form of service denial is the disruption of an entire network,</a:t>
            </a:r>
          </a:p>
          <a:p>
            <a:r>
              <a:rPr lang="en-US" sz="1200" b="0" kern="1200" baseline="0" dirty="0" smtClean="0">
                <a:solidFill>
                  <a:schemeClr val="tx1"/>
                </a:solidFill>
                <a:latin typeface="Arial" pitchFamily="-107" charset="0"/>
                <a:ea typeface="+mn-ea"/>
                <a:cs typeface="+mn-cs"/>
              </a:rPr>
              <a:t>either by disabling the network or by overloading it with messages so as to degrade</a:t>
            </a:r>
          </a:p>
          <a:p>
            <a:r>
              <a:rPr lang="en-US" sz="1200" b="0" kern="1200" baseline="0" dirty="0" smtClean="0">
                <a:solidFill>
                  <a:schemeClr val="tx1"/>
                </a:solidFill>
                <a:latin typeface="Arial" pitchFamily="-107" charset="0"/>
                <a:ea typeface="+mn-ea"/>
                <a:cs typeface="+mn-cs"/>
              </a:rPr>
              <a:t>performance.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present the opposite characteristics of passive attacks. Whereas</a:t>
            </a:r>
          </a:p>
          <a:p>
            <a:r>
              <a:rPr lang="en-US" sz="1200" b="0" kern="1200" baseline="0" dirty="0" smtClean="0">
                <a:solidFill>
                  <a:schemeClr val="tx1"/>
                </a:solidFill>
                <a:latin typeface="Arial" pitchFamily="-107" charset="0"/>
                <a:ea typeface="+mn-ea"/>
                <a:cs typeface="+mn-cs"/>
              </a:rPr>
              <a:t>passive attacks are difficult to detect, measures are available to prevent their</a:t>
            </a:r>
          </a:p>
          <a:p>
            <a:r>
              <a:rPr lang="en-US" sz="1200" b="0" kern="1200" baseline="0" dirty="0" smtClean="0">
                <a:solidFill>
                  <a:schemeClr val="tx1"/>
                </a:solidFill>
                <a:latin typeface="Arial" pitchFamily="-107" charset="0"/>
                <a:ea typeface="+mn-ea"/>
                <a:cs typeface="+mn-cs"/>
              </a:rPr>
              <a:t>success. On the other hand, it is quite difficult to prevent active attacks absolutely,</a:t>
            </a:r>
          </a:p>
          <a:p>
            <a:r>
              <a:rPr lang="en-US" sz="1200" b="0" kern="1200" baseline="0" dirty="0" smtClean="0">
                <a:solidFill>
                  <a:schemeClr val="tx1"/>
                </a:solidFill>
                <a:latin typeface="Arial" pitchFamily="-107" charset="0"/>
                <a:ea typeface="+mn-ea"/>
                <a:cs typeface="+mn-cs"/>
              </a:rPr>
              <a:t>because to do so would require physical protection of all communications facilities</a:t>
            </a:r>
          </a:p>
          <a:p>
            <a:r>
              <a:rPr lang="en-US" sz="1200" b="0" kern="1200" baseline="0" dirty="0" smtClean="0">
                <a:solidFill>
                  <a:schemeClr val="tx1"/>
                </a:solidFill>
                <a:latin typeface="Arial" pitchFamily="-107" charset="0"/>
                <a:ea typeface="+mn-ea"/>
                <a:cs typeface="+mn-cs"/>
              </a:rPr>
              <a:t>and paths at all times. Instead, the goal is to detect them and to recover from any</a:t>
            </a:r>
          </a:p>
          <a:p>
            <a:r>
              <a:rPr lang="en-US" sz="1200" b="0" kern="1200" baseline="0" dirty="0" smtClean="0">
                <a:solidFill>
                  <a:schemeClr val="tx1"/>
                </a:solidFill>
                <a:latin typeface="Arial" pitchFamily="-107" charset="0"/>
                <a:ea typeface="+mn-ea"/>
                <a:cs typeface="+mn-cs"/>
              </a:rPr>
              <a:t>disruption or delays caused by them. Because the detection has a deterrent effect, it</a:t>
            </a:r>
          </a:p>
          <a:p>
            <a:r>
              <a:rPr lang="en-US" sz="1200" b="0" kern="1200" baseline="0" dirty="0" smtClean="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Each of the functional areas may involve both computer security technical measures</a:t>
            </a:r>
          </a:p>
          <a:p>
            <a:r>
              <a:rPr lang="en-US" sz="1200" kern="1200" dirty="0" smtClean="0">
                <a:solidFill>
                  <a:schemeClr val="tx1"/>
                </a:solidFill>
                <a:effectLst/>
                <a:latin typeface="Arial" pitchFamily="-107" charset="0"/>
                <a:ea typeface="+mn-ea"/>
                <a:cs typeface="+mn-cs"/>
              </a:rPr>
              <a:t>and management measures. Functional areas that primarily require computer</a:t>
            </a:r>
          </a:p>
          <a:p>
            <a:r>
              <a:rPr lang="en-US" sz="1200" kern="1200" dirty="0" smtClean="0">
                <a:solidFill>
                  <a:schemeClr val="tx1"/>
                </a:solidFill>
                <a:effectLst/>
                <a:latin typeface="Arial" pitchFamily="-107" charset="0"/>
                <a:ea typeface="+mn-ea"/>
                <a:cs typeface="+mn-cs"/>
              </a:rPr>
              <a:t>security technical measures include access control, identification and authentication,</a:t>
            </a:r>
          </a:p>
          <a:p>
            <a:r>
              <a:rPr lang="en-US" sz="1200" kern="1200" dirty="0" smtClean="0">
                <a:solidFill>
                  <a:schemeClr val="tx1"/>
                </a:solidFill>
                <a:effectLst/>
                <a:latin typeface="Arial" pitchFamily="-107" charset="0"/>
                <a:ea typeface="+mn-ea"/>
                <a:cs typeface="+mn-cs"/>
              </a:rPr>
              <a:t>system and communication protection, and system and information integrity.</a:t>
            </a:r>
          </a:p>
          <a:p>
            <a:r>
              <a:rPr lang="en-US" sz="1200" kern="1200" dirty="0" smtClean="0">
                <a:solidFill>
                  <a:schemeClr val="tx1"/>
                </a:solidFill>
                <a:effectLst/>
                <a:latin typeface="Arial" pitchFamily="-107" charset="0"/>
                <a:ea typeface="+mn-ea"/>
                <a:cs typeface="+mn-cs"/>
              </a:rPr>
              <a:t>Functional areas that primarily involve management controls and procedures include</a:t>
            </a:r>
          </a:p>
          <a:p>
            <a:r>
              <a:rPr lang="en-US" sz="1200" kern="1200" dirty="0" smtClean="0">
                <a:solidFill>
                  <a:schemeClr val="tx1"/>
                </a:solidFill>
                <a:effectLst/>
                <a:latin typeface="Arial" pitchFamily="-107" charset="0"/>
                <a:ea typeface="+mn-ea"/>
                <a:cs typeface="+mn-cs"/>
              </a:rPr>
              <a:t>awareness and training; audit and accountability; certification, accreditation, and</a:t>
            </a:r>
          </a:p>
          <a:p>
            <a:r>
              <a:rPr lang="en-US" sz="1200" kern="1200" dirty="0" smtClean="0">
                <a:solidFill>
                  <a:schemeClr val="tx1"/>
                </a:solidFill>
                <a:effectLst/>
                <a:latin typeface="Arial" pitchFamily="-107" charset="0"/>
                <a:ea typeface="+mn-ea"/>
                <a:cs typeface="+mn-cs"/>
              </a:rPr>
              <a:t>security assessments; contingency planning; maintenance; physical and environmental</a:t>
            </a:r>
          </a:p>
          <a:p>
            <a:r>
              <a:rPr lang="en-US" sz="1200" kern="1200" dirty="0" smtClean="0">
                <a:solidFill>
                  <a:schemeClr val="tx1"/>
                </a:solidFill>
                <a:effectLst/>
                <a:latin typeface="Arial" pitchFamily="-107" charset="0"/>
                <a:ea typeface="+mn-ea"/>
                <a:cs typeface="+mn-cs"/>
              </a:rPr>
              <a:t>protection; planning; personnel security; risk assessment; and systems and services</a:t>
            </a:r>
          </a:p>
          <a:p>
            <a:r>
              <a:rPr lang="en-US" sz="1200" kern="1200" dirty="0" smtClean="0">
                <a:solidFill>
                  <a:schemeClr val="tx1"/>
                </a:solidFill>
                <a:effectLst/>
                <a:latin typeface="Arial" pitchFamily="-107" charset="0"/>
                <a:ea typeface="+mn-ea"/>
                <a:cs typeface="+mn-cs"/>
              </a:rPr>
              <a:t>acquisition. Functional areas that overlap computer security technical measures and</a:t>
            </a:r>
          </a:p>
          <a:p>
            <a:r>
              <a:rPr lang="en-US" sz="1200" kern="1200" dirty="0" smtClean="0">
                <a:solidFill>
                  <a:schemeClr val="tx1"/>
                </a:solidFill>
                <a:effectLst/>
                <a:latin typeface="Arial" pitchFamily="-107" charset="0"/>
                <a:ea typeface="+mn-ea"/>
                <a:cs typeface="+mn-cs"/>
              </a:rPr>
              <a:t>management controls include configuration management, incident response, and</a:t>
            </a:r>
          </a:p>
          <a:p>
            <a:r>
              <a:rPr lang="en-US" sz="1200" kern="1200" dirty="0" smtClean="0">
                <a:solidFill>
                  <a:schemeClr val="tx1"/>
                </a:solidFill>
                <a:effectLst/>
                <a:latin typeface="Arial" pitchFamily="-107" charset="0"/>
                <a:ea typeface="+mn-ea"/>
                <a:cs typeface="+mn-cs"/>
              </a:rPr>
              <a:t>media protection.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the majority of the functional requirements areas in FIPS 200 are either</a:t>
            </a:r>
          </a:p>
          <a:p>
            <a:r>
              <a:rPr lang="en-US" sz="1200" kern="1200" dirty="0" smtClean="0">
                <a:solidFill>
                  <a:schemeClr val="tx1"/>
                </a:solidFill>
                <a:effectLst/>
                <a:latin typeface="Arial" pitchFamily="-107" charset="0"/>
                <a:ea typeface="+mn-ea"/>
                <a:cs typeface="+mn-cs"/>
              </a:rPr>
              <a:t>primarily issues of management or at least have a significant management component,</a:t>
            </a:r>
          </a:p>
          <a:p>
            <a:r>
              <a:rPr lang="en-US" sz="1200" kern="1200" dirty="0" smtClean="0">
                <a:solidFill>
                  <a:schemeClr val="tx1"/>
                </a:solidFill>
                <a:effectLst/>
                <a:latin typeface="Arial" pitchFamily="-107" charset="0"/>
                <a:ea typeface="+mn-ea"/>
                <a:cs typeface="+mn-cs"/>
              </a:rPr>
              <a:t>as opposed to purely software or hardware solutions. This may be new to</a:t>
            </a:r>
          </a:p>
          <a:p>
            <a:r>
              <a:rPr lang="en-US" sz="1200" kern="1200" dirty="0" smtClean="0">
                <a:solidFill>
                  <a:schemeClr val="tx1"/>
                </a:solidFill>
                <a:effectLst/>
                <a:latin typeface="Arial" pitchFamily="-107" charset="0"/>
                <a:ea typeface="+mn-ea"/>
                <a:cs typeface="+mn-cs"/>
              </a:rPr>
              <a:t>some readers, and is not reflected in many of the books on computer and information</a:t>
            </a:r>
          </a:p>
          <a:p>
            <a:r>
              <a:rPr lang="en-US" sz="1200" kern="1200" dirty="0" smtClean="0">
                <a:solidFill>
                  <a:schemeClr val="tx1"/>
                </a:solidFill>
                <a:effectLst/>
                <a:latin typeface="Arial" pitchFamily="-107" charset="0"/>
                <a:ea typeface="+mn-ea"/>
                <a:cs typeface="+mn-cs"/>
              </a:rPr>
              <a:t>security. But as one computer security expert observed, “If you think technology</a:t>
            </a:r>
          </a:p>
          <a:p>
            <a:r>
              <a:rPr lang="en-US" sz="1200" kern="1200" dirty="0" smtClean="0">
                <a:solidFill>
                  <a:schemeClr val="tx1"/>
                </a:solidFill>
                <a:effectLst/>
                <a:latin typeface="Arial" pitchFamily="-107" charset="0"/>
                <a:ea typeface="+mn-ea"/>
                <a:cs typeface="+mn-cs"/>
              </a:rPr>
              <a:t>can solve your security problems, then you don’t understand the problems</a:t>
            </a:r>
          </a:p>
          <a:p>
            <a:r>
              <a:rPr lang="en-US" sz="1200" kern="1200" dirty="0" smtClean="0">
                <a:solidFill>
                  <a:schemeClr val="tx1"/>
                </a:solidFill>
                <a:effectLst/>
                <a:latin typeface="Arial" pitchFamily="-107" charset="0"/>
                <a:ea typeface="+mn-ea"/>
                <a:cs typeface="+mn-cs"/>
              </a:rPr>
              <a:t>and you don’t understand the technology” [SCHN00]. This book reflects the need</a:t>
            </a:r>
          </a:p>
          <a:p>
            <a:r>
              <a:rPr lang="en-US" sz="1200" kern="1200" dirty="0" smtClean="0">
                <a:solidFill>
                  <a:schemeClr val="tx1"/>
                </a:solidFill>
                <a:effectLst/>
                <a:latin typeface="Arial" pitchFamily="-107" charset="0"/>
                <a:ea typeface="+mn-ea"/>
                <a:cs typeface="+mn-cs"/>
              </a:rPr>
              <a:t> to combine technical and managerial approaches to achieve effective computer</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FIPS 200 provides a useful summary of the principal areas of concern, both</a:t>
            </a:r>
          </a:p>
          <a:p>
            <a:r>
              <a:rPr lang="en-US" sz="1200" kern="1200" dirty="0" smtClean="0">
                <a:solidFill>
                  <a:schemeClr val="tx1"/>
                </a:solidFill>
                <a:effectLst/>
                <a:latin typeface="Arial" pitchFamily="-107" charset="0"/>
                <a:ea typeface="+mn-ea"/>
                <a:cs typeface="+mn-cs"/>
              </a:rPr>
              <a:t>technical and managerial, with respect to computer security. This book attempts to</a:t>
            </a:r>
          </a:p>
          <a:p>
            <a:r>
              <a:rPr lang="en-US" sz="1200" kern="1200" dirty="0" smtClean="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1944476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smtClean="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smtClean="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smtClean="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smtClean="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smtClean="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smtClean="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smtClean="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Economy of mechanism</a:t>
            </a:r>
          </a:p>
          <a:p>
            <a:r>
              <a:rPr lang="en-US" sz="1200" b="0" i="0" u="none" strike="noStrike" kern="1200" baseline="0" dirty="0" smtClean="0">
                <a:solidFill>
                  <a:schemeClr val="tx1"/>
                </a:solidFill>
                <a:latin typeface="Arial" pitchFamily="-107" charset="0"/>
                <a:ea typeface="+mn-ea"/>
                <a:cs typeface="+mn-cs"/>
              </a:rPr>
              <a:t>• Fail-safe defaults</a:t>
            </a:r>
          </a:p>
          <a:p>
            <a:r>
              <a:rPr lang="en-US" sz="1200" b="0" i="0" u="none" strike="noStrike" kern="1200" baseline="0" dirty="0" smtClean="0">
                <a:solidFill>
                  <a:schemeClr val="tx1"/>
                </a:solidFill>
                <a:latin typeface="Arial" pitchFamily="-107" charset="0"/>
                <a:ea typeface="+mn-ea"/>
                <a:cs typeface="+mn-cs"/>
              </a:rPr>
              <a:t>• Complete mediation</a:t>
            </a:r>
          </a:p>
          <a:p>
            <a:r>
              <a:rPr lang="en-US" sz="1200" b="0" i="0" u="none" strike="noStrike" kern="1200" baseline="0" dirty="0" smtClean="0">
                <a:solidFill>
                  <a:schemeClr val="tx1"/>
                </a:solidFill>
                <a:latin typeface="Arial" pitchFamily="-107" charset="0"/>
                <a:ea typeface="+mn-ea"/>
                <a:cs typeface="+mn-cs"/>
              </a:rPr>
              <a:t>• Open design</a:t>
            </a:r>
          </a:p>
          <a:p>
            <a:r>
              <a:rPr lang="en-US" sz="1200" b="0" i="0" u="none" strike="noStrike" kern="1200" baseline="0" dirty="0" smtClean="0">
                <a:solidFill>
                  <a:schemeClr val="tx1"/>
                </a:solidFill>
                <a:latin typeface="Arial" pitchFamily="-107" charset="0"/>
                <a:ea typeface="+mn-ea"/>
                <a:cs typeface="+mn-cs"/>
              </a:rPr>
              <a:t>• Separation of privilege</a:t>
            </a:r>
          </a:p>
          <a:p>
            <a:r>
              <a:rPr lang="en-US" sz="1200" b="0" i="0" u="none" strike="noStrike" kern="1200" baseline="0" dirty="0" smtClean="0">
                <a:solidFill>
                  <a:schemeClr val="tx1"/>
                </a:solidFill>
                <a:latin typeface="Arial" pitchFamily="-107" charset="0"/>
                <a:ea typeface="+mn-ea"/>
                <a:cs typeface="+mn-cs"/>
              </a:rPr>
              <a:t>• Least privilege</a:t>
            </a:r>
          </a:p>
          <a:p>
            <a:r>
              <a:rPr lang="en-US" sz="1200" b="0" i="0" u="none" strike="noStrike" kern="1200" baseline="0" dirty="0" smtClean="0">
                <a:solidFill>
                  <a:schemeClr val="tx1"/>
                </a:solidFill>
                <a:latin typeface="Arial" pitchFamily="-107" charset="0"/>
                <a:ea typeface="+mn-ea"/>
                <a:cs typeface="+mn-cs"/>
              </a:rPr>
              <a:t>• Least common mechanism</a:t>
            </a:r>
          </a:p>
          <a:p>
            <a:r>
              <a:rPr lang="en-US" sz="1200" b="0" i="0" u="none" strike="noStrike" kern="1200" baseline="0" dirty="0" smtClean="0">
                <a:solidFill>
                  <a:schemeClr val="tx1"/>
                </a:solidFill>
                <a:latin typeface="Arial" pitchFamily="-107" charset="0"/>
                <a:ea typeface="+mn-ea"/>
                <a:cs typeface="+mn-cs"/>
              </a:rPr>
              <a:t>• Psychological acceptability</a:t>
            </a:r>
          </a:p>
          <a:p>
            <a:r>
              <a:rPr lang="en-US" sz="1200" b="0" i="0" u="none" strike="noStrike" kern="1200" baseline="0" dirty="0" smtClean="0">
                <a:solidFill>
                  <a:schemeClr val="tx1"/>
                </a:solidFill>
                <a:latin typeface="Arial" pitchFamily="-107" charset="0"/>
                <a:ea typeface="+mn-ea"/>
                <a:cs typeface="+mn-cs"/>
              </a:rPr>
              <a:t>• Isolation</a:t>
            </a:r>
          </a:p>
          <a:p>
            <a:r>
              <a:rPr lang="en-US" sz="1200" b="0" i="0" u="none" strike="noStrike" kern="1200" baseline="0" dirty="0" smtClean="0">
                <a:solidFill>
                  <a:schemeClr val="tx1"/>
                </a:solidFill>
                <a:latin typeface="Arial" pitchFamily="-107" charset="0"/>
                <a:ea typeface="+mn-ea"/>
                <a:cs typeface="+mn-cs"/>
              </a:rPr>
              <a:t>• Encapsulation</a:t>
            </a:r>
          </a:p>
          <a:p>
            <a:r>
              <a:rPr lang="en-US" sz="1200" b="0" i="0" u="none" strike="noStrike" kern="1200" baseline="0" dirty="0" smtClean="0">
                <a:solidFill>
                  <a:schemeClr val="tx1"/>
                </a:solidFill>
                <a:latin typeface="Arial" pitchFamily="-107" charset="0"/>
                <a:ea typeface="+mn-ea"/>
                <a:cs typeface="+mn-cs"/>
              </a:rPr>
              <a:t>• Modularity</a:t>
            </a:r>
          </a:p>
          <a:p>
            <a:r>
              <a:rPr lang="en-US" sz="1200" b="0" i="0" u="none" strike="noStrike" kern="1200" baseline="0" dirty="0" smtClean="0">
                <a:solidFill>
                  <a:schemeClr val="tx1"/>
                </a:solidFill>
                <a:latin typeface="Arial" pitchFamily="-107" charset="0"/>
                <a:ea typeface="+mn-ea"/>
                <a:cs typeface="+mn-cs"/>
              </a:rPr>
              <a:t>• Layering</a:t>
            </a:r>
          </a:p>
          <a:p>
            <a:r>
              <a:rPr lang="en-US" sz="1200" b="0" i="0" u="none" strike="noStrike" kern="1200" baseline="0" dirty="0" smtClean="0">
                <a:solidFill>
                  <a:schemeClr val="tx1"/>
                </a:solidFill>
                <a:latin typeface="Arial" pitchFamily="-107" charset="0"/>
                <a:ea typeface="+mn-ea"/>
                <a:cs typeface="+mn-cs"/>
              </a:rPr>
              <a:t>• Least astonishment</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The first eight listed principles were first proposed in [SALT75] and have withstood</a:t>
            </a:r>
          </a:p>
          <a:p>
            <a:r>
              <a:rPr lang="en-US" sz="1200" kern="1200" dirty="0" smtClean="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smtClean="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smtClean="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smtClean="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smtClean="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smtClean="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smtClean="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smtClean="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smtClean="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smtClean="0">
                <a:solidFill>
                  <a:schemeClr val="tx1"/>
                </a:solidFill>
                <a:latin typeface="Arial" pitchFamily="-107" charset="0"/>
                <a:ea typeface="+mn-ea"/>
                <a:cs typeface="+mn-cs"/>
              </a:rPr>
              <a:t>terms a computer security strategy.</a:t>
            </a:r>
          </a:p>
          <a:p>
            <a:endParaRPr lang="en-US" sz="120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focus of this chapter, and indeed this book, is on three fundamental</a:t>
            </a:r>
          </a:p>
          <a:p>
            <a:r>
              <a:rPr lang="en-US" sz="1200" b="0" kern="1200" baseline="0" dirty="0" smtClean="0">
                <a:solidFill>
                  <a:schemeClr val="tx1"/>
                </a:solidFill>
                <a:latin typeface="Arial" pitchFamily="-107" charset="0"/>
                <a:ea typeface="+mn-ea"/>
                <a:cs typeface="+mn-cs"/>
              </a:rPr>
              <a:t>questions: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1. What assets do we need to protect?</a:t>
            </a:r>
          </a:p>
          <a:p>
            <a:r>
              <a:rPr lang="en-US" sz="1200" b="0" kern="1200" baseline="0" dirty="0" smtClean="0">
                <a:solidFill>
                  <a:schemeClr val="tx1"/>
                </a:solidFill>
                <a:latin typeface="Arial" pitchFamily="-107" charset="0"/>
                <a:ea typeface="+mn-ea"/>
                <a:cs typeface="+mn-cs"/>
              </a:rPr>
              <a:t>2. How are those assets threatened?</a:t>
            </a:r>
          </a:p>
          <a:p>
            <a:r>
              <a:rPr lang="en-US" sz="1200" b="0" kern="1200" baseline="0" dirty="0" smtClean="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Network attack surface</a:t>
            </a:r>
            <a:r>
              <a:rPr lang="en-US" sz="1200" b="0" i="0" u="none" strike="noStrike" kern="1200" baseline="0" dirty="0" smtClean="0">
                <a:solidFill>
                  <a:schemeClr val="tx1"/>
                </a:solidFill>
                <a:latin typeface="Arial" pitchFamily="-107" charset="0"/>
                <a:ea typeface="+mn-ea"/>
                <a:cs typeface="+mn-cs"/>
              </a:rPr>
              <a:t>: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Software attack surface</a:t>
            </a:r>
            <a:r>
              <a:rPr lang="en-US" sz="1200" b="0" i="0" u="none" strike="noStrike" kern="1200" baseline="0" dirty="0" smtClean="0">
                <a:solidFill>
                  <a:schemeClr val="tx1"/>
                </a:solidFill>
                <a:latin typeface="Arial" pitchFamily="-107" charset="0"/>
                <a:ea typeface="+mn-ea"/>
                <a:cs typeface="+mn-cs"/>
              </a:rPr>
              <a:t>: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Human attack surface</a:t>
            </a:r>
            <a:r>
              <a:rPr lang="en-US" sz="1200" b="0" i="0" u="none" strike="noStrike" kern="1200" baseline="0" dirty="0" smtClean="0">
                <a:solidFill>
                  <a:schemeClr val="tx1"/>
                </a:solidFill>
                <a:latin typeface="Arial" pitchFamily="-107" charset="0"/>
                <a:ea typeface="+mn-ea"/>
                <a:cs typeface="+mn-cs"/>
              </a:rPr>
              <a:t>: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smtClean="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smtClean="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smtClean="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smtClean="0">
                <a:solidFill>
                  <a:schemeClr val="tx1"/>
                </a:solidFill>
                <a:latin typeface="Arial" pitchFamily="-107" charset="0"/>
                <a:ea typeface="+mn-ea"/>
                <a:cs typeface="+mn-cs"/>
              </a:rPr>
              <a:t>and incrementally represented as branches and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of the tree. Each</a:t>
            </a:r>
          </a:p>
          <a:p>
            <a:r>
              <a:rPr lang="en-US" sz="1200" b="0" i="0" u="none" strike="noStrike" kern="1200" baseline="0" dirty="0" err="1" smtClean="0">
                <a:solidFill>
                  <a:schemeClr val="tx1"/>
                </a:solidFill>
                <a:latin typeface="Arial" pitchFamily="-107" charset="0"/>
                <a:ea typeface="+mn-ea"/>
                <a:cs typeface="+mn-cs"/>
              </a:rPr>
              <a:t>subnode</a:t>
            </a:r>
            <a:r>
              <a:rPr lang="en-US" sz="1200" b="0" i="0" u="none" strike="noStrike" kern="1200" baseline="0" dirty="0" smtClean="0">
                <a:solidFill>
                  <a:schemeClr val="tx1"/>
                </a:solidFill>
                <a:latin typeface="Arial" pitchFamily="-107" charset="0"/>
                <a:ea typeface="+mn-ea"/>
                <a:cs typeface="+mn-cs"/>
              </a:rPr>
              <a:t> defines a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and each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may have its own set of further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a:t>
            </a:r>
          </a:p>
          <a:p>
            <a:r>
              <a:rPr lang="en-US" sz="1200" b="0" i="0" u="none" strike="noStrike" kern="1200" baseline="0" dirty="0" smtClean="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smtClean="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smtClean="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smtClean="0">
                <a:solidFill>
                  <a:schemeClr val="tx1"/>
                </a:solidFill>
                <a:latin typeface="Arial" pitchFamily="-107" charset="0"/>
                <a:ea typeface="+mn-ea"/>
                <a:cs typeface="+mn-cs"/>
              </a:rPr>
              <a:t>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represented by all of that node’s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must be achieved; and for</a:t>
            </a:r>
          </a:p>
          <a:p>
            <a:r>
              <a:rPr lang="en-US" sz="1200" b="0" i="0" u="none" strike="noStrike" kern="1200" baseline="0" dirty="0" smtClean="0">
                <a:solidFill>
                  <a:schemeClr val="tx1"/>
                </a:solidFill>
                <a:latin typeface="Arial" pitchFamily="-107" charset="0"/>
                <a:ea typeface="+mn-ea"/>
                <a:cs typeface="+mn-cs"/>
              </a:rPr>
              <a:t>an OR-node, at least one of 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must be achieved. Branches can be labeled</a:t>
            </a:r>
          </a:p>
          <a:p>
            <a:r>
              <a:rPr lang="en-US" sz="1200" b="0" i="0" u="none" strike="noStrike" kern="1200" baseline="0" dirty="0" smtClean="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smtClean="0">
                <a:solidFill>
                  <a:schemeClr val="tx1"/>
                </a:solidFill>
                <a:latin typeface="Arial" pitchFamily="-107" charset="0"/>
                <a:ea typeface="+mn-ea"/>
                <a:cs typeface="+mn-cs"/>
              </a:rPr>
              <a:t>attacks can be compared.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smtClean="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smtClean="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smtClean="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smtClean="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smtClean="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smtClean="0">
                <a:solidFill>
                  <a:schemeClr val="tx1"/>
                </a:solidFill>
                <a:latin typeface="Arial" pitchFamily="-107" charset="0"/>
                <a:ea typeface="+mn-ea"/>
                <a:cs typeface="+mn-cs"/>
              </a:rPr>
              <a:t>and the choice and strength of countermeasures.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Figure 1.5, based on a figure in [DIMI07], is an example of an attack tree analysis</a:t>
            </a:r>
          </a:p>
          <a:p>
            <a:r>
              <a:rPr lang="en-US" sz="1200" kern="1200" dirty="0" smtClean="0">
                <a:solidFill>
                  <a:schemeClr val="tx1"/>
                </a:solidFill>
                <a:effectLst/>
                <a:latin typeface="Arial" pitchFamily="-107" charset="0"/>
                <a:ea typeface="+mn-ea"/>
                <a:cs typeface="+mn-cs"/>
              </a:rPr>
              <a:t>for an Internet banking authentication application. The root of the tree is the objective</a:t>
            </a:r>
          </a:p>
          <a:p>
            <a:r>
              <a:rPr lang="en-US" sz="1200" kern="1200" dirty="0" smtClean="0">
                <a:solidFill>
                  <a:schemeClr val="tx1"/>
                </a:solidFill>
                <a:effectLst/>
                <a:latin typeface="Arial" pitchFamily="-107" charset="0"/>
                <a:ea typeface="+mn-ea"/>
                <a:cs typeface="+mn-cs"/>
              </a:rPr>
              <a:t>of the attacker, which is to compromise a user’s account. The shaded boxes on the tree</a:t>
            </a:r>
          </a:p>
          <a:p>
            <a:r>
              <a:rPr lang="en-US" sz="1200" kern="1200" dirty="0" smtClean="0">
                <a:solidFill>
                  <a:schemeClr val="tx1"/>
                </a:solidFill>
                <a:effectLst/>
                <a:latin typeface="Arial" pitchFamily="-107" charset="0"/>
                <a:ea typeface="+mn-ea"/>
                <a:cs typeface="+mn-cs"/>
              </a:rPr>
              <a:t>are the leaf nodes, which represent events that comprise the attacks. The white boxes</a:t>
            </a:r>
          </a:p>
          <a:p>
            <a:r>
              <a:rPr lang="en-US" sz="1200" kern="1200" dirty="0" smtClean="0">
                <a:solidFill>
                  <a:schemeClr val="tx1"/>
                </a:solidFill>
                <a:effectLst/>
                <a:latin typeface="Arial" pitchFamily="-107" charset="0"/>
                <a:ea typeface="+mn-ea"/>
                <a:cs typeface="+mn-cs"/>
              </a:rPr>
              <a:t>are categories which consist of one or more specific attack events (leaf nodes). Note</a:t>
            </a:r>
          </a:p>
          <a:p>
            <a:r>
              <a:rPr lang="en-US" sz="1200" kern="1200" dirty="0" smtClean="0">
                <a:solidFill>
                  <a:schemeClr val="tx1"/>
                </a:solidFill>
                <a:effectLst/>
                <a:latin typeface="Arial" pitchFamily="-107" charset="0"/>
                <a:ea typeface="+mn-ea"/>
                <a:cs typeface="+mn-cs"/>
              </a:rPr>
              <a:t>that in this tree, all the nodes other than leaf nodes are OR-nodes. The analysis used</a:t>
            </a:r>
          </a:p>
          <a:p>
            <a:r>
              <a:rPr lang="en-US" sz="1200" kern="1200" dirty="0" smtClean="0">
                <a:solidFill>
                  <a:schemeClr val="tx1"/>
                </a:solidFill>
                <a:effectLst/>
                <a:latin typeface="Arial" pitchFamily="-107" charset="0"/>
                <a:ea typeface="+mn-ea"/>
                <a:cs typeface="+mn-cs"/>
              </a:rPr>
              <a:t>to generate this tree considered the three components involved in authentication: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terminal and user (UT/U):</a:t>
            </a:r>
            <a:r>
              <a:rPr lang="en-US" sz="1200" kern="1200" dirty="0" smtClean="0">
                <a:solidFill>
                  <a:schemeClr val="tx1"/>
                </a:solidFill>
                <a:effectLst/>
                <a:latin typeface="Arial" pitchFamily="-107" charset="0"/>
                <a:ea typeface="+mn-ea"/>
                <a:cs typeface="+mn-cs"/>
              </a:rPr>
              <a:t>  These attacks target the user equipment,</a:t>
            </a:r>
          </a:p>
          <a:p>
            <a:r>
              <a:rPr lang="en-US" sz="1200" kern="1200" dirty="0" smtClean="0">
                <a:solidFill>
                  <a:schemeClr val="tx1"/>
                </a:solidFill>
                <a:effectLst/>
                <a:latin typeface="Arial" pitchFamily="-107" charset="0"/>
                <a:ea typeface="+mn-ea"/>
                <a:cs typeface="+mn-cs"/>
              </a:rPr>
              <a:t>including the tokens that may be involved, such as smartcards or other password</a:t>
            </a:r>
          </a:p>
          <a:p>
            <a:r>
              <a:rPr lang="en-US" sz="1200" kern="1200" dirty="0" smtClean="0">
                <a:solidFill>
                  <a:schemeClr val="tx1"/>
                </a:solidFill>
                <a:effectLst/>
                <a:latin typeface="Arial" pitchFamily="-107" charset="0"/>
                <a:ea typeface="+mn-ea"/>
                <a:cs typeface="+mn-cs"/>
              </a:rPr>
              <a:t>generators, as well as the actions of the user.</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Communications channel (CC)</a:t>
            </a:r>
            <a:r>
              <a:rPr lang="en-US" sz="1200" kern="1200" dirty="0" smtClean="0">
                <a:solidFill>
                  <a:schemeClr val="tx1"/>
                </a:solidFill>
                <a:effectLst/>
                <a:latin typeface="Arial" pitchFamily="-107" charset="0"/>
                <a:ea typeface="+mn-ea"/>
                <a:cs typeface="+mn-cs"/>
              </a:rPr>
              <a:t>:  This type of attack focuses on communication</a:t>
            </a:r>
          </a:p>
          <a:p>
            <a:r>
              <a:rPr lang="en-US" sz="1200" kern="1200" dirty="0" smtClean="0">
                <a:solidFill>
                  <a:schemeClr val="tx1"/>
                </a:solidFill>
                <a:effectLst/>
                <a:latin typeface="Arial" pitchFamily="-107" charset="0"/>
                <a:ea typeface="+mn-ea"/>
                <a:cs typeface="+mn-cs"/>
              </a:rPr>
              <a:t>links.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Internet banking server (IBS):</a:t>
            </a:r>
            <a:r>
              <a:rPr lang="en-US" sz="1200" kern="1200" dirty="0" smtClean="0">
                <a:solidFill>
                  <a:schemeClr val="tx1"/>
                </a:solidFill>
                <a:effectLst/>
                <a:latin typeface="Arial" pitchFamily="-107" charset="0"/>
                <a:ea typeface="+mn-ea"/>
                <a:cs typeface="+mn-cs"/>
              </a:rPr>
              <a:t>  These types of attacks are offline attack against</a:t>
            </a:r>
          </a:p>
          <a:p>
            <a:r>
              <a:rPr lang="en-US" sz="1200" kern="1200" dirty="0" smtClean="0">
                <a:solidFill>
                  <a:schemeClr val="tx1"/>
                </a:solidFill>
                <a:effectLst/>
                <a:latin typeface="Arial" pitchFamily="-107" charset="0"/>
                <a:ea typeface="+mn-ea"/>
                <a:cs typeface="+mn-cs"/>
              </a:rPr>
              <a:t>the servers that host the Internet banking application.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Five overall attack strategies can be identified, each of which exploits one or</a:t>
            </a:r>
          </a:p>
          <a:p>
            <a:r>
              <a:rPr lang="en-US" sz="1200" kern="1200" dirty="0" smtClean="0">
                <a:solidFill>
                  <a:schemeClr val="tx1"/>
                </a:solidFill>
                <a:effectLst/>
                <a:latin typeface="Arial" pitchFamily="-107" charset="0"/>
                <a:ea typeface="+mn-ea"/>
                <a:cs typeface="+mn-cs"/>
              </a:rPr>
              <a:t>more of the three components. The five strategies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compromise:</a:t>
            </a:r>
            <a:r>
              <a:rPr lang="en-US" sz="1200" kern="1200" dirty="0" smtClean="0">
                <a:solidFill>
                  <a:schemeClr val="tx1"/>
                </a:solidFill>
                <a:effectLst/>
                <a:latin typeface="Arial" pitchFamily="-107" charset="0"/>
                <a:ea typeface="+mn-ea"/>
                <a:cs typeface="+mn-cs"/>
              </a:rPr>
              <a:t>  This strategy can be used against many elements</a:t>
            </a:r>
          </a:p>
          <a:p>
            <a:r>
              <a:rPr lang="en-US" sz="1200" kern="1200" dirty="0" smtClean="0">
                <a:solidFill>
                  <a:schemeClr val="tx1"/>
                </a:solidFill>
                <a:effectLst/>
                <a:latin typeface="Arial" pitchFamily="-107" charset="0"/>
                <a:ea typeface="+mn-ea"/>
                <a:cs typeface="+mn-cs"/>
              </a:rPr>
              <a:t>of the attack surface. There are procedural attacks, such as monitoring a user’s</a:t>
            </a:r>
          </a:p>
          <a:p>
            <a:r>
              <a:rPr lang="en-US" sz="1200" kern="1200" dirty="0" smtClean="0">
                <a:solidFill>
                  <a:schemeClr val="tx1"/>
                </a:solidFill>
                <a:effectLst/>
                <a:latin typeface="Arial" pitchFamily="-107" charset="0"/>
                <a:ea typeface="+mn-ea"/>
                <a:cs typeface="+mn-cs"/>
              </a:rPr>
              <a:t>action to observe a PIN or other credential, or theft of the user’s token or</a:t>
            </a:r>
          </a:p>
          <a:p>
            <a:r>
              <a:rPr lang="en-US" sz="1200" kern="1200" dirty="0" smtClean="0">
                <a:solidFill>
                  <a:schemeClr val="tx1"/>
                </a:solidFill>
                <a:effectLst/>
                <a:latin typeface="Arial" pitchFamily="-107" charset="0"/>
                <a:ea typeface="+mn-ea"/>
                <a:cs typeface="+mn-cs"/>
              </a:rPr>
              <a:t>handwritten notes. An adversary may also compromise token information using</a:t>
            </a:r>
          </a:p>
          <a:p>
            <a:r>
              <a:rPr lang="en-US" sz="1200" kern="1200" dirty="0" smtClean="0">
                <a:solidFill>
                  <a:schemeClr val="tx1"/>
                </a:solidFill>
                <a:effectLst/>
                <a:latin typeface="Arial" pitchFamily="-107" charset="0"/>
                <a:ea typeface="+mn-ea"/>
                <a:cs typeface="+mn-cs"/>
              </a:rPr>
              <a:t>a variety of token attack tools, such as hacking the smartcard or using a brute</a:t>
            </a:r>
          </a:p>
          <a:p>
            <a:r>
              <a:rPr lang="en-US" sz="1200" kern="1200" dirty="0" smtClean="0">
                <a:solidFill>
                  <a:schemeClr val="tx1"/>
                </a:solidFill>
                <a:effectLst/>
                <a:latin typeface="Arial" pitchFamily="-107" charset="0"/>
                <a:ea typeface="+mn-ea"/>
                <a:cs typeface="+mn-cs"/>
              </a:rPr>
              <a:t>force approach to guess the PIN. Another possible strategy is to embed malicious</a:t>
            </a:r>
          </a:p>
          <a:p>
            <a:r>
              <a:rPr lang="en-US" sz="1200" kern="1200" dirty="0" smtClean="0">
                <a:solidFill>
                  <a:schemeClr val="tx1"/>
                </a:solidFill>
                <a:effectLst/>
                <a:latin typeface="Arial" pitchFamily="-107" charset="0"/>
                <a:ea typeface="+mn-ea"/>
                <a:cs typeface="+mn-cs"/>
              </a:rPr>
              <a:t>software to compromise the user’s login and password. An adversary may</a:t>
            </a:r>
          </a:p>
          <a:p>
            <a:r>
              <a:rPr lang="en-US" sz="1200" kern="1200" dirty="0" smtClean="0">
                <a:solidFill>
                  <a:schemeClr val="tx1"/>
                </a:solidFill>
                <a:effectLst/>
                <a:latin typeface="Arial" pitchFamily="-107" charset="0"/>
                <a:ea typeface="+mn-ea"/>
                <a:cs typeface="+mn-cs"/>
              </a:rPr>
              <a:t>also attempt to obtain credential information via the communication channel</a:t>
            </a:r>
          </a:p>
          <a:p>
            <a:r>
              <a:rPr lang="en-US" sz="1200" kern="1200" dirty="0" smtClean="0">
                <a:solidFill>
                  <a:schemeClr val="tx1"/>
                </a:solidFill>
                <a:effectLst/>
                <a:latin typeface="Arial" pitchFamily="-107" charset="0"/>
                <a:ea typeface="+mn-ea"/>
                <a:cs typeface="+mn-cs"/>
              </a:rPr>
              <a:t>(sniffing). Finally, an adversary may use various means to engage in communication</a:t>
            </a:r>
          </a:p>
          <a:p>
            <a:r>
              <a:rPr lang="en-US" sz="1200" kern="1200" dirty="0" smtClean="0">
                <a:solidFill>
                  <a:schemeClr val="tx1"/>
                </a:solidFill>
                <a:effectLst/>
                <a:latin typeface="Arial" pitchFamily="-107" charset="0"/>
                <a:ea typeface="+mn-ea"/>
                <a:cs typeface="+mn-cs"/>
              </a:rPr>
              <a:t>with the target user, as shown in Figure 1.5.</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Injection of commands</a:t>
            </a:r>
            <a:r>
              <a:rPr lang="en-US" sz="1200" kern="1200" dirty="0" smtClean="0">
                <a:solidFill>
                  <a:schemeClr val="tx1"/>
                </a:solidFill>
                <a:effectLst/>
                <a:latin typeface="Arial" pitchFamily="-107" charset="0"/>
                <a:ea typeface="+mn-ea"/>
                <a:cs typeface="+mn-cs"/>
              </a:rPr>
              <a:t>:  In this type of attack, the attacker is able to intercept</a:t>
            </a:r>
          </a:p>
          <a:p>
            <a:r>
              <a:rPr lang="en-US" sz="1200" kern="1200" dirty="0" smtClean="0">
                <a:solidFill>
                  <a:schemeClr val="tx1"/>
                </a:solidFill>
                <a:effectLst/>
                <a:latin typeface="Arial" pitchFamily="-107" charset="0"/>
                <a:ea typeface="+mn-ea"/>
                <a:cs typeface="+mn-cs"/>
              </a:rPr>
              <a:t>communication between the UT and the IBS. Various schemes can be used to</a:t>
            </a:r>
          </a:p>
          <a:p>
            <a:r>
              <a:rPr lang="en-US" sz="1200" kern="1200" dirty="0" smtClean="0">
                <a:solidFill>
                  <a:schemeClr val="tx1"/>
                </a:solidFill>
                <a:effectLst/>
                <a:latin typeface="Arial" pitchFamily="-107" charset="0"/>
                <a:ea typeface="+mn-ea"/>
                <a:cs typeface="+mn-cs"/>
              </a:rPr>
              <a:t>be able to impersonate the valid user and so gain access to the banking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guessing</a:t>
            </a:r>
            <a:r>
              <a:rPr lang="en-US" sz="1200" kern="1200" dirty="0" smtClean="0">
                <a:solidFill>
                  <a:schemeClr val="tx1"/>
                </a:solidFill>
                <a:effectLst/>
                <a:latin typeface="Arial" pitchFamily="-107" charset="0"/>
                <a:ea typeface="+mn-ea"/>
                <a:cs typeface="+mn-cs"/>
              </a:rPr>
              <a:t>:  It is reported in [HILT06] that brute force</a:t>
            </a:r>
          </a:p>
          <a:p>
            <a:r>
              <a:rPr lang="en-US" sz="1200" kern="1200" dirty="0" smtClean="0">
                <a:solidFill>
                  <a:schemeClr val="tx1"/>
                </a:solidFill>
                <a:effectLst/>
                <a:latin typeface="Arial" pitchFamily="-107" charset="0"/>
                <a:ea typeface="+mn-ea"/>
                <a:cs typeface="+mn-cs"/>
              </a:rPr>
              <a:t>attacks against some banking authentication schemes are feasible by sending</a:t>
            </a:r>
          </a:p>
          <a:p>
            <a:r>
              <a:rPr lang="en-US" sz="1200" kern="1200" dirty="0" smtClean="0">
                <a:solidFill>
                  <a:schemeClr val="tx1"/>
                </a:solidFill>
                <a:effectLst/>
                <a:latin typeface="Arial" pitchFamily="-107" charset="0"/>
                <a:ea typeface="+mn-ea"/>
                <a:cs typeface="+mn-cs"/>
              </a:rPr>
              <a:t>random</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usernames and passwords. The attack mechanism is based on</a:t>
            </a:r>
          </a:p>
          <a:p>
            <a:r>
              <a:rPr lang="en-US" sz="1200" kern="1200" dirty="0" smtClean="0">
                <a:solidFill>
                  <a:schemeClr val="tx1"/>
                </a:solidFill>
                <a:effectLst/>
                <a:latin typeface="Arial" pitchFamily="-107" charset="0"/>
                <a:ea typeface="+mn-ea"/>
                <a:cs typeface="+mn-cs"/>
              </a:rPr>
              <a:t>distributed zombie</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personal computers, hosting automated programs for</a:t>
            </a:r>
          </a:p>
          <a:p>
            <a:r>
              <a:rPr lang="en-US" sz="1200" kern="1200" dirty="0" smtClean="0">
                <a:solidFill>
                  <a:schemeClr val="tx1"/>
                </a:solidFill>
                <a:effectLst/>
                <a:latin typeface="Arial" pitchFamily="-107" charset="0"/>
                <a:ea typeface="+mn-ea"/>
                <a:cs typeface="+mn-cs"/>
              </a:rPr>
              <a:t>username- or password-based calculation.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Security policy violation</a:t>
            </a:r>
            <a:r>
              <a:rPr lang="en-US" sz="1200" kern="1200" dirty="0" smtClean="0">
                <a:solidFill>
                  <a:schemeClr val="tx1"/>
                </a:solidFill>
                <a:effectLst/>
                <a:latin typeface="Arial" pitchFamily="-107" charset="0"/>
                <a:ea typeface="+mn-ea"/>
                <a:cs typeface="+mn-cs"/>
              </a:rPr>
              <a:t>:  For example, violating the bank’s security policy in</a:t>
            </a:r>
          </a:p>
          <a:p>
            <a:r>
              <a:rPr lang="en-US" sz="1200" kern="1200" dirty="0" smtClean="0">
                <a:solidFill>
                  <a:schemeClr val="tx1"/>
                </a:solidFill>
                <a:effectLst/>
                <a:latin typeface="Arial" pitchFamily="-107" charset="0"/>
                <a:ea typeface="+mn-ea"/>
                <a:cs typeface="+mn-cs"/>
              </a:rPr>
              <a:t>combination with weak access control and logging mechanisms, an employee</a:t>
            </a:r>
          </a:p>
          <a:p>
            <a:r>
              <a:rPr lang="en-US" sz="1200" kern="1200" dirty="0" smtClean="0">
                <a:solidFill>
                  <a:schemeClr val="tx1"/>
                </a:solidFill>
                <a:effectLst/>
                <a:latin typeface="Arial" pitchFamily="-107" charset="0"/>
                <a:ea typeface="+mn-ea"/>
                <a:cs typeface="+mn-cs"/>
              </a:rPr>
              <a:t>may cause an internal security incident and expose a customer’s account.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 of known authenticated session</a:t>
            </a:r>
            <a:r>
              <a:rPr lang="en-US" sz="1200" kern="1200" dirty="0" smtClean="0">
                <a:solidFill>
                  <a:schemeClr val="tx1"/>
                </a:solidFill>
                <a:effectLst/>
                <a:latin typeface="Arial" pitchFamily="-107" charset="0"/>
                <a:ea typeface="+mn-ea"/>
                <a:cs typeface="+mn-cs"/>
              </a:rPr>
              <a:t>:  This type of attack persuades or forces the</a:t>
            </a:r>
          </a:p>
          <a:p>
            <a:r>
              <a:rPr lang="en-US" sz="1200" kern="1200" dirty="0" smtClean="0">
                <a:solidFill>
                  <a:schemeClr val="tx1"/>
                </a:solidFill>
                <a:effectLst/>
                <a:latin typeface="Arial" pitchFamily="-107" charset="0"/>
                <a:ea typeface="+mn-ea"/>
                <a:cs typeface="+mn-cs"/>
              </a:rPr>
              <a:t>user to connect to the IBS with a preset session ID. Once the user authenticates</a:t>
            </a:r>
          </a:p>
          <a:p>
            <a:r>
              <a:rPr lang="en-US" sz="1200" kern="1200" dirty="0" smtClean="0">
                <a:solidFill>
                  <a:schemeClr val="tx1"/>
                </a:solidFill>
                <a:effectLst/>
                <a:latin typeface="Arial" pitchFamily="-107" charset="0"/>
                <a:ea typeface="+mn-ea"/>
                <a:cs typeface="+mn-cs"/>
              </a:rPr>
              <a:t>to the server, the attacker may utilize the known session ID to send packets to</a:t>
            </a:r>
          </a:p>
          <a:p>
            <a:r>
              <a:rPr lang="en-US" sz="1200" kern="1200" dirty="0" smtClean="0">
                <a:solidFill>
                  <a:schemeClr val="tx1"/>
                </a:solidFill>
                <a:effectLst/>
                <a:latin typeface="Arial" pitchFamily="-107" charset="0"/>
                <a:ea typeface="+mn-ea"/>
                <a:cs typeface="+mn-cs"/>
              </a:rPr>
              <a:t>the IBS, spoofing the user’s identity.</a:t>
            </a:r>
            <a:endParaRPr lang="en-US"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smtClean="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smtClean="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smtClean="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smtClean="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a:t>
            </a:r>
            <a:r>
              <a:rPr lang="en-US" sz="1200" b="0" i="1" u="none" strike="noStrike" kern="1200" baseline="0" dirty="0" smtClean="0">
                <a:solidFill>
                  <a:schemeClr val="tx1"/>
                </a:solidFill>
                <a:latin typeface="Arial" pitchFamily="-107" charset="0"/>
                <a:ea typeface="+mn-ea"/>
                <a:cs typeface="+mn-cs"/>
              </a:rPr>
              <a:t>security policy</a:t>
            </a:r>
            <a:r>
              <a:rPr lang="en-US" sz="1200" b="0" i="0" u="none" strike="noStrike" kern="1200" baseline="0" dirty="0" smtClean="0">
                <a:solidFill>
                  <a:schemeClr val="tx1"/>
                </a:solidFill>
                <a:latin typeface="Arial" pitchFamily="-107" charset="0"/>
                <a:ea typeface="+mn-ea"/>
                <a:cs typeface="+mn-cs"/>
              </a:rPr>
              <a:t>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Further, the manager must consider the following trade-offs: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Ease of use versus security:  Virtually all security measures involve some penalty</a:t>
            </a:r>
          </a:p>
          <a:p>
            <a:r>
              <a:rPr lang="en-US" sz="1200" kern="1200" dirty="0" smtClean="0">
                <a:solidFill>
                  <a:schemeClr val="tx1"/>
                </a:solidFill>
                <a:effectLst/>
                <a:latin typeface="Arial" pitchFamily="-107" charset="0"/>
                <a:ea typeface="+mn-ea"/>
                <a:cs typeface="+mn-cs"/>
              </a:rPr>
              <a:t>in the area of ease of use. The following are some examples: Access control</a:t>
            </a:r>
          </a:p>
          <a:p>
            <a:r>
              <a:rPr lang="en-US" sz="1200" kern="1200" dirty="0" smtClean="0">
                <a:solidFill>
                  <a:schemeClr val="tx1"/>
                </a:solidFill>
                <a:effectLst/>
                <a:latin typeface="Arial" pitchFamily="-107" charset="0"/>
                <a:ea typeface="+mn-ea"/>
                <a:cs typeface="+mn-cs"/>
              </a:rPr>
              <a:t>mechanisms require users to remember passwords and perhaps perform other</a:t>
            </a:r>
          </a:p>
          <a:p>
            <a:r>
              <a:rPr lang="en-US" sz="1200" kern="1200" dirty="0" smtClean="0">
                <a:solidFill>
                  <a:schemeClr val="tx1"/>
                </a:solidFill>
                <a:effectLst/>
                <a:latin typeface="Arial" pitchFamily="-107" charset="0"/>
                <a:ea typeface="+mn-ea"/>
                <a:cs typeface="+mn-cs"/>
              </a:rPr>
              <a:t>access control actions. Firewalls and other network security measures may</a:t>
            </a:r>
          </a:p>
          <a:p>
            <a:r>
              <a:rPr lang="en-US" sz="1200" kern="1200" dirty="0" smtClean="0">
                <a:solidFill>
                  <a:schemeClr val="tx1"/>
                </a:solidFill>
                <a:effectLst/>
                <a:latin typeface="Arial" pitchFamily="-107" charset="0"/>
                <a:ea typeface="+mn-ea"/>
                <a:cs typeface="+mn-cs"/>
              </a:rPr>
              <a:t>reduce available transmission capacity or slow response time. Virus-checking</a:t>
            </a:r>
          </a:p>
          <a:p>
            <a:r>
              <a:rPr lang="en-US" sz="1200" kern="1200" dirty="0" smtClean="0">
                <a:solidFill>
                  <a:schemeClr val="tx1"/>
                </a:solidFill>
                <a:effectLst/>
                <a:latin typeface="Arial" pitchFamily="-107" charset="0"/>
                <a:ea typeface="+mn-ea"/>
                <a:cs typeface="+mn-cs"/>
              </a:rPr>
              <a:t>software reduces available processing power and introduces the possibility of</a:t>
            </a:r>
          </a:p>
          <a:p>
            <a:r>
              <a:rPr lang="en-US" sz="1200" kern="1200" dirty="0" smtClean="0">
                <a:solidFill>
                  <a:schemeClr val="tx1"/>
                </a:solidFill>
                <a:effectLst/>
                <a:latin typeface="Arial" pitchFamily="-107" charset="0"/>
                <a:ea typeface="+mn-ea"/>
                <a:cs typeface="+mn-cs"/>
              </a:rPr>
              <a:t>system crashes or malfunctions due to improper interaction between the security</a:t>
            </a:r>
          </a:p>
          <a:p>
            <a:r>
              <a:rPr lang="en-US" sz="1200" kern="1200" dirty="0" smtClean="0">
                <a:solidFill>
                  <a:schemeClr val="tx1"/>
                </a:solidFill>
                <a:effectLst/>
                <a:latin typeface="Arial" pitchFamily="-107" charset="0"/>
                <a:ea typeface="+mn-ea"/>
                <a:cs typeface="+mn-cs"/>
              </a:rPr>
              <a:t>software and the operating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Cost of security versus cost of failure and recovery:  In addition to ease of use</a:t>
            </a:r>
          </a:p>
          <a:p>
            <a:r>
              <a:rPr lang="en-US" sz="1200" kern="1200" dirty="0" smtClean="0">
                <a:solidFill>
                  <a:schemeClr val="tx1"/>
                </a:solidFill>
                <a:effectLst/>
                <a:latin typeface="Arial" pitchFamily="-107" charset="0"/>
                <a:ea typeface="+mn-ea"/>
                <a:cs typeface="+mn-cs"/>
              </a:rPr>
              <a:t>and performance costs, there are direct monetary costs in implementing</a:t>
            </a:r>
          </a:p>
          <a:p>
            <a:r>
              <a:rPr lang="en-US" sz="1200" kern="1200" dirty="0" smtClean="0">
                <a:solidFill>
                  <a:schemeClr val="tx1"/>
                </a:solidFill>
                <a:effectLst/>
                <a:latin typeface="Arial" pitchFamily="-107" charset="0"/>
                <a:ea typeface="+mn-ea"/>
                <a:cs typeface="+mn-cs"/>
              </a:rPr>
              <a:t>and</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maintaining security measures. All of these costs must be balanced against</a:t>
            </a:r>
          </a:p>
          <a:p>
            <a:r>
              <a:rPr lang="en-US" sz="1200" kern="1200" dirty="0" smtClean="0">
                <a:solidFill>
                  <a:schemeClr val="tx1"/>
                </a:solidFill>
                <a:effectLst/>
                <a:latin typeface="Arial" pitchFamily="-107" charset="0"/>
                <a:ea typeface="+mn-ea"/>
                <a:cs typeface="+mn-cs"/>
              </a:rPr>
              <a:t>the cost of security failure and recovery if certain security measures are</a:t>
            </a:r>
          </a:p>
          <a:p>
            <a:r>
              <a:rPr lang="en-US" sz="1200" kern="1200" dirty="0" smtClean="0">
                <a:solidFill>
                  <a:schemeClr val="tx1"/>
                </a:solidFill>
                <a:effectLst/>
                <a:latin typeface="Arial" pitchFamily="-107" charset="0"/>
                <a:ea typeface="+mn-ea"/>
                <a:cs typeface="+mn-cs"/>
              </a:rPr>
              <a:t>lacking. The cost of security failure and recovery must take into account not</a:t>
            </a:r>
          </a:p>
          <a:p>
            <a:r>
              <a:rPr lang="en-US" sz="1200" kern="1200" dirty="0" smtClean="0">
                <a:solidFill>
                  <a:schemeClr val="tx1"/>
                </a:solidFill>
                <a:effectLst/>
                <a:latin typeface="Arial" pitchFamily="-107" charset="0"/>
                <a:ea typeface="+mn-ea"/>
                <a:cs typeface="+mn-cs"/>
              </a:rPr>
              <a:t>only the value of the assets being protected and the damages resulting from</a:t>
            </a:r>
          </a:p>
          <a:p>
            <a:r>
              <a:rPr lang="en-US" sz="1200" kern="1200" dirty="0" smtClean="0">
                <a:solidFill>
                  <a:schemeClr val="tx1"/>
                </a:solidFill>
                <a:effectLst/>
                <a:latin typeface="Arial" pitchFamily="-107" charset="0"/>
                <a:ea typeface="+mn-ea"/>
                <a:cs typeface="+mn-cs"/>
              </a:rPr>
              <a:t>a security violation, but also the risk, which is the probability that a particular</a:t>
            </a:r>
          </a:p>
          <a:p>
            <a:r>
              <a:rPr lang="en-US" sz="1200" kern="1200" dirty="0" smtClean="0">
                <a:solidFill>
                  <a:schemeClr val="tx1"/>
                </a:solidFill>
                <a:effectLst/>
                <a:latin typeface="Arial" pitchFamily="-107" charset="0"/>
                <a:ea typeface="+mn-ea"/>
                <a:cs typeface="+mn-cs"/>
              </a:rPr>
              <a:t>threat will exploit a particular vulnerability with a particular harmful</a:t>
            </a:r>
          </a:p>
          <a:p>
            <a:r>
              <a:rPr lang="en-US" sz="1200" kern="1200" dirty="0" smtClean="0">
                <a:solidFill>
                  <a:schemeClr val="tx1"/>
                </a:solidFill>
                <a:effectLst/>
                <a:latin typeface="Arial" pitchFamily="-107" charset="0"/>
                <a:ea typeface="+mn-ea"/>
                <a:cs typeface="+mn-cs"/>
              </a:rPr>
              <a:t>result.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Security policy is thus a business decision, possibly influenced by legal</a:t>
            </a:r>
          </a:p>
          <a:p>
            <a:r>
              <a:rPr lang="en-US" sz="1200" kern="1200" dirty="0" smtClean="0">
                <a:solidFill>
                  <a:schemeClr val="tx1"/>
                </a:solidFill>
                <a:effectLst/>
                <a:latin typeface="Arial" pitchFamily="-107" charset="0"/>
                <a:ea typeface="+mn-ea"/>
                <a:cs typeface="+mn-cs"/>
              </a:rPr>
              <a:t>requirements.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Prevention</a:t>
            </a:r>
            <a:r>
              <a:rPr lang="en-US" sz="1200" b="0" i="0" u="none" strike="noStrike" kern="1200" baseline="0" dirty="0" smtClean="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Detection</a:t>
            </a:r>
            <a:r>
              <a:rPr lang="en-US" sz="1200" b="0" i="0" u="none" strike="noStrike" kern="1200" baseline="0" dirty="0" smtClean="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Response</a:t>
            </a:r>
            <a:r>
              <a:rPr lang="en-US" sz="1200" b="0" i="0" u="none" strike="noStrike" kern="1200" baseline="0" dirty="0" smtClean="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Recovery:</a:t>
            </a:r>
            <a:r>
              <a:rPr lang="en-US" sz="1200" b="0" i="0" u="none" strike="noStrike" kern="1200" baseline="0" dirty="0" smtClean="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Those who are “consumers” of computer security services and mechanisms (e.g., system</a:t>
            </a:r>
          </a:p>
          <a:p>
            <a:r>
              <a:rPr lang="en-US" sz="1200" kern="1200" dirty="0" smtClean="0">
                <a:solidFill>
                  <a:schemeClr val="tx1"/>
                </a:solidFill>
                <a:effectLst/>
                <a:latin typeface="Arial" pitchFamily="-107" charset="0"/>
                <a:ea typeface="+mn-ea"/>
                <a:cs typeface="+mn-cs"/>
              </a:rPr>
              <a:t>managers, vendors, customers, and end users) desire a belief that the security</a:t>
            </a:r>
          </a:p>
          <a:p>
            <a:r>
              <a:rPr lang="en-US" sz="1200" kern="1200" dirty="0" smtClean="0">
                <a:solidFill>
                  <a:schemeClr val="tx1"/>
                </a:solidFill>
                <a:effectLst/>
                <a:latin typeface="Arial" pitchFamily="-107" charset="0"/>
                <a:ea typeface="+mn-ea"/>
                <a:cs typeface="+mn-cs"/>
              </a:rPr>
              <a:t>measures in place work as intended. That is, security consumers want to feel that the</a:t>
            </a:r>
          </a:p>
          <a:p>
            <a:r>
              <a:rPr lang="en-US" sz="1200" kern="1200" dirty="0" smtClean="0">
                <a:solidFill>
                  <a:schemeClr val="tx1"/>
                </a:solidFill>
                <a:effectLst/>
                <a:latin typeface="Arial" pitchFamily="-107" charset="0"/>
                <a:ea typeface="+mn-ea"/>
                <a:cs typeface="+mn-cs"/>
              </a:rPr>
              <a:t>security infrastructure of their systems meet security requirements and enforce security</a:t>
            </a:r>
          </a:p>
          <a:p>
            <a:r>
              <a:rPr lang="en-US" sz="1200" kern="1200" dirty="0" smtClean="0">
                <a:solidFill>
                  <a:schemeClr val="tx1"/>
                </a:solidFill>
                <a:effectLst/>
                <a:latin typeface="Arial" pitchFamily="-107" charset="0"/>
                <a:ea typeface="+mn-ea"/>
                <a:cs typeface="+mn-cs"/>
              </a:rPr>
              <a:t>policies. These considerations bring us to the concepts of assurance and evaluation.</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Assurance</a:t>
            </a:r>
            <a:r>
              <a:rPr lang="en-US" sz="1200" kern="1200" dirty="0" smtClean="0">
                <a:solidFill>
                  <a:schemeClr val="tx1"/>
                </a:solidFill>
                <a:effectLst/>
                <a:latin typeface="Arial" pitchFamily="-107" charset="0"/>
                <a:ea typeface="+mn-ea"/>
                <a:cs typeface="+mn-cs"/>
              </a:rPr>
              <a:t>  is an attribute of an information system that provides grounds for</a:t>
            </a:r>
          </a:p>
          <a:p>
            <a:r>
              <a:rPr lang="en-US" sz="1200" kern="1200" dirty="0" smtClean="0">
                <a:solidFill>
                  <a:schemeClr val="tx1"/>
                </a:solidFill>
                <a:effectLst/>
                <a:latin typeface="Arial" pitchFamily="-107" charset="0"/>
                <a:ea typeface="+mn-ea"/>
                <a:cs typeface="+mn-cs"/>
              </a:rPr>
              <a:t>having confidence that the system operates such that the system’s security policy is</a:t>
            </a:r>
          </a:p>
          <a:p>
            <a:r>
              <a:rPr lang="en-US" sz="1200" kern="1200" dirty="0" smtClean="0">
                <a:solidFill>
                  <a:schemeClr val="tx1"/>
                </a:solidFill>
                <a:effectLst/>
                <a:latin typeface="Arial" pitchFamily="-107" charset="0"/>
                <a:ea typeface="+mn-ea"/>
                <a:cs typeface="+mn-cs"/>
              </a:rPr>
              <a:t>enforced. This encompasses both system design and system implementation. Thus,</a:t>
            </a:r>
          </a:p>
          <a:p>
            <a:r>
              <a:rPr lang="en-US" sz="1200" kern="1200" dirty="0" smtClean="0">
                <a:solidFill>
                  <a:schemeClr val="tx1"/>
                </a:solidFill>
                <a:effectLst/>
                <a:latin typeface="Arial" pitchFamily="-107" charset="0"/>
                <a:ea typeface="+mn-ea"/>
                <a:cs typeface="+mn-cs"/>
              </a:rPr>
              <a:t>assurance deals with the questions, “Does the security system design meet its requirements?”</a:t>
            </a:r>
          </a:p>
          <a:p>
            <a:r>
              <a:rPr lang="en-US" sz="1200" kern="1200" dirty="0" smtClean="0">
                <a:solidFill>
                  <a:schemeClr val="tx1"/>
                </a:solidFill>
                <a:effectLst/>
                <a:latin typeface="Arial" pitchFamily="-107" charset="0"/>
                <a:ea typeface="+mn-ea"/>
                <a:cs typeface="+mn-cs"/>
              </a:rPr>
              <a:t>and “Does the security system implementation meet its specifications?”</a:t>
            </a:r>
          </a:p>
          <a:p>
            <a:r>
              <a:rPr lang="en-US" sz="1200" kern="1200" dirty="0" smtClean="0">
                <a:solidFill>
                  <a:schemeClr val="tx1"/>
                </a:solidFill>
                <a:effectLst/>
                <a:latin typeface="Arial" pitchFamily="-107" charset="0"/>
                <a:ea typeface="+mn-ea"/>
                <a:cs typeface="+mn-cs"/>
              </a:rPr>
              <a:t>Assurance is expressed as a degree of confidence, not in terms of a formal proof that</a:t>
            </a:r>
          </a:p>
          <a:p>
            <a:r>
              <a:rPr lang="en-US" sz="1200" kern="1200" dirty="0" smtClean="0">
                <a:solidFill>
                  <a:schemeClr val="tx1"/>
                </a:solidFill>
                <a:effectLst/>
                <a:latin typeface="Arial" pitchFamily="-107" charset="0"/>
                <a:ea typeface="+mn-ea"/>
                <a:cs typeface="+mn-cs"/>
              </a:rPr>
              <a:t>a design or implementation is correct. The state of the art in proving designs and</a:t>
            </a:r>
          </a:p>
          <a:p>
            <a:r>
              <a:rPr lang="en-US" sz="1200" kern="1200" dirty="0" smtClean="0">
                <a:solidFill>
                  <a:schemeClr val="tx1"/>
                </a:solidFill>
                <a:effectLst/>
                <a:latin typeface="Arial" pitchFamily="-107" charset="0"/>
                <a:ea typeface="+mn-ea"/>
                <a:cs typeface="+mn-cs"/>
              </a:rPr>
              <a:t>implementations is such that it is not possible to provide absolute proof. Much work</a:t>
            </a:r>
          </a:p>
          <a:p>
            <a:r>
              <a:rPr lang="en-US" sz="1200" kern="1200" dirty="0" smtClean="0">
                <a:solidFill>
                  <a:schemeClr val="tx1"/>
                </a:solidFill>
                <a:effectLst/>
                <a:latin typeface="Arial" pitchFamily="-107" charset="0"/>
                <a:ea typeface="+mn-ea"/>
                <a:cs typeface="+mn-cs"/>
              </a:rPr>
              <a:t>has been done in developing formal models that define requirements and characterize</a:t>
            </a:r>
          </a:p>
          <a:p>
            <a:r>
              <a:rPr lang="en-US" sz="1200" kern="1200" dirty="0" smtClean="0">
                <a:solidFill>
                  <a:schemeClr val="tx1"/>
                </a:solidFill>
                <a:effectLst/>
                <a:latin typeface="Arial" pitchFamily="-107" charset="0"/>
                <a:ea typeface="+mn-ea"/>
                <a:cs typeface="+mn-cs"/>
              </a:rPr>
              <a:t>designs and implementations, together with logical and mathematical techniques</a:t>
            </a:r>
          </a:p>
          <a:p>
            <a:r>
              <a:rPr lang="en-US" sz="1200" kern="1200" dirty="0" smtClean="0">
                <a:solidFill>
                  <a:schemeClr val="tx1"/>
                </a:solidFill>
                <a:effectLst/>
                <a:latin typeface="Arial" pitchFamily="-107" charset="0"/>
                <a:ea typeface="+mn-ea"/>
                <a:cs typeface="+mn-cs"/>
              </a:rPr>
              <a:t>for addressing these issues. But assurance is still a matter of degree.</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Evaluation</a:t>
            </a:r>
            <a:r>
              <a:rPr lang="en-US" sz="1200" kern="1200" dirty="0" smtClean="0">
                <a:solidFill>
                  <a:schemeClr val="tx1"/>
                </a:solidFill>
                <a:effectLst/>
                <a:latin typeface="Arial" pitchFamily="-107" charset="0"/>
                <a:ea typeface="+mn-ea"/>
                <a:cs typeface="+mn-cs"/>
              </a:rPr>
              <a:t>  is the process of examining a computer product or system with respect</a:t>
            </a:r>
          </a:p>
          <a:p>
            <a:r>
              <a:rPr lang="en-US" sz="1200" kern="1200" dirty="0" smtClean="0">
                <a:solidFill>
                  <a:schemeClr val="tx1"/>
                </a:solidFill>
                <a:effectLst/>
                <a:latin typeface="Arial" pitchFamily="-107" charset="0"/>
                <a:ea typeface="+mn-ea"/>
                <a:cs typeface="+mn-cs"/>
              </a:rPr>
              <a:t>to certain criteria. Evaluation involves testing and may also involve formal analytic or</a:t>
            </a:r>
          </a:p>
          <a:p>
            <a:r>
              <a:rPr lang="en-US" sz="1200" kern="1200" dirty="0" smtClean="0">
                <a:solidFill>
                  <a:schemeClr val="tx1"/>
                </a:solidFill>
                <a:effectLst/>
                <a:latin typeface="Arial" pitchFamily="-107" charset="0"/>
                <a:ea typeface="+mn-ea"/>
                <a:cs typeface="+mn-cs"/>
              </a:rPr>
              <a:t>mathematical techniques. The central thrust of work in this area is the development of</a:t>
            </a:r>
          </a:p>
          <a:p>
            <a:r>
              <a:rPr lang="en-US" sz="1200" kern="1200" dirty="0" smtClean="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smtClean="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07" charset="0"/>
                <a:ea typeface="+mn-ea"/>
                <a:cs typeface="+mn-cs"/>
              </a:rPr>
              <a:t> Many of the security techniques and applications described in this book have been</a:t>
            </a:r>
          </a:p>
          <a:p>
            <a:r>
              <a:rPr lang="en-US" sz="1200" kern="1200" dirty="0" smtClean="0">
                <a:solidFill>
                  <a:schemeClr val="tx1"/>
                </a:solidFill>
                <a:effectLst/>
                <a:latin typeface="Arial" pitchFamily="-107" charset="0"/>
                <a:ea typeface="+mn-ea"/>
                <a:cs typeface="+mn-cs"/>
              </a:rPr>
              <a:t>specified as standards. Additionally, standards have been developed to cover management</a:t>
            </a:r>
          </a:p>
          <a:p>
            <a:r>
              <a:rPr lang="en-US" sz="1200" kern="1200" dirty="0" smtClean="0">
                <a:solidFill>
                  <a:schemeClr val="tx1"/>
                </a:solidFill>
                <a:effectLst/>
                <a:latin typeface="Arial" pitchFamily="-107" charset="0"/>
                <a:ea typeface="+mn-ea"/>
                <a:cs typeface="+mn-cs"/>
              </a:rPr>
              <a:t>practices and the overall architecture of security mechanisms and services.</a:t>
            </a:r>
          </a:p>
          <a:p>
            <a:r>
              <a:rPr lang="en-US" sz="1200" kern="1200" dirty="0" smtClean="0">
                <a:solidFill>
                  <a:schemeClr val="tx1"/>
                </a:solidFill>
                <a:effectLst/>
                <a:latin typeface="Arial" pitchFamily="-107" charset="0"/>
                <a:ea typeface="+mn-ea"/>
                <a:cs typeface="+mn-cs"/>
              </a:rPr>
              <a:t>Throughout this book, we will describe the most important standards in use or that</a:t>
            </a:r>
          </a:p>
          <a:p>
            <a:r>
              <a:rPr lang="en-US" sz="1200" kern="1200" dirty="0" smtClean="0">
                <a:solidFill>
                  <a:schemeClr val="tx1"/>
                </a:solidFill>
                <a:effectLst/>
                <a:latin typeface="Arial" pitchFamily="-107" charset="0"/>
                <a:ea typeface="+mn-ea"/>
                <a:cs typeface="+mn-cs"/>
              </a:rPr>
              <a:t>are being developed for various aspects of computer security. Various organizations</a:t>
            </a:r>
          </a:p>
          <a:p>
            <a:r>
              <a:rPr lang="en-US" sz="1200" kern="1200" dirty="0" smtClean="0">
                <a:solidFill>
                  <a:schemeClr val="tx1"/>
                </a:solidFill>
                <a:effectLst/>
                <a:latin typeface="Arial" pitchFamily="-107" charset="0"/>
                <a:ea typeface="+mn-ea"/>
                <a:cs typeface="+mn-cs"/>
              </a:rPr>
              <a:t>have been involved in the development or promotion of these standards. The most</a:t>
            </a:r>
          </a:p>
          <a:p>
            <a:r>
              <a:rPr lang="en-US" sz="1200" kern="1200" dirty="0" smtClean="0">
                <a:solidFill>
                  <a:schemeClr val="tx1"/>
                </a:solidFill>
                <a:effectLst/>
                <a:latin typeface="Arial" pitchFamily="-107" charset="0"/>
                <a:ea typeface="+mn-ea"/>
                <a:cs typeface="+mn-cs"/>
              </a:rPr>
              <a:t>important (in the current context) of these organizations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National Institute of Standards and Technology</a:t>
            </a:r>
            <a:r>
              <a:rPr lang="en-US" sz="1200" kern="1200" dirty="0" smtClean="0">
                <a:solidFill>
                  <a:schemeClr val="tx1"/>
                </a:solidFill>
                <a:effectLst/>
                <a:latin typeface="Arial" pitchFamily="-107" charset="0"/>
                <a:ea typeface="+mn-ea"/>
                <a:cs typeface="+mn-cs"/>
              </a:rPr>
              <a:t>:  NIST is a U.S. federal agency</a:t>
            </a:r>
          </a:p>
          <a:p>
            <a:r>
              <a:rPr lang="en-US" sz="1200" kern="1200" dirty="0" smtClean="0">
                <a:solidFill>
                  <a:schemeClr val="tx1"/>
                </a:solidFill>
                <a:effectLst/>
                <a:latin typeface="Arial" pitchFamily="-107" charset="0"/>
                <a:ea typeface="+mn-ea"/>
                <a:cs typeface="+mn-cs"/>
              </a:rPr>
              <a:t>that deals with measurement science, standards, and technology related to U.S.</a:t>
            </a:r>
          </a:p>
          <a:p>
            <a:r>
              <a:rPr lang="en-US" sz="1200" kern="1200" dirty="0" smtClean="0">
                <a:solidFill>
                  <a:schemeClr val="tx1"/>
                </a:solidFill>
                <a:effectLst/>
                <a:latin typeface="Arial" pitchFamily="-107" charset="0"/>
                <a:ea typeface="+mn-ea"/>
                <a:cs typeface="+mn-cs"/>
              </a:rPr>
              <a:t>government use and to the promotion of U.S. private sector innovation. Despite</a:t>
            </a:r>
          </a:p>
          <a:p>
            <a:r>
              <a:rPr lang="en-US" sz="1200" kern="1200" dirty="0" smtClean="0">
                <a:solidFill>
                  <a:schemeClr val="tx1"/>
                </a:solidFill>
                <a:effectLst/>
                <a:latin typeface="Arial" pitchFamily="-107" charset="0"/>
                <a:ea typeface="+mn-ea"/>
                <a:cs typeface="+mn-cs"/>
              </a:rPr>
              <a:t>its national scope, NIST Federal Information Processing Standards (FIPS) and</a:t>
            </a:r>
          </a:p>
          <a:p>
            <a:r>
              <a:rPr lang="en-US" sz="1200" kern="1200" dirty="0" smtClean="0">
                <a:solidFill>
                  <a:schemeClr val="tx1"/>
                </a:solidFill>
                <a:effectLst/>
                <a:latin typeface="Arial" pitchFamily="-107" charset="0"/>
                <a:ea typeface="+mn-ea"/>
                <a:cs typeface="+mn-cs"/>
              </a:rPr>
              <a:t>Special Publications (SP) have a worldwide impact.</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 Internet Society</a:t>
            </a:r>
            <a:r>
              <a:rPr lang="en-US" sz="1200" kern="1200" dirty="0" smtClean="0">
                <a:solidFill>
                  <a:schemeClr val="tx1"/>
                </a:solidFill>
                <a:effectLst/>
                <a:latin typeface="Arial" pitchFamily="-107" charset="0"/>
                <a:ea typeface="+mn-ea"/>
                <a:cs typeface="+mn-cs"/>
              </a:rPr>
              <a:t>: ISOC is a professional membership society with worldwide</a:t>
            </a:r>
          </a:p>
          <a:p>
            <a:r>
              <a:rPr lang="en-US" sz="1200" kern="1200" dirty="0" smtClean="0">
                <a:solidFill>
                  <a:schemeClr val="tx1"/>
                </a:solidFill>
                <a:effectLst/>
                <a:latin typeface="Arial" pitchFamily="-107" charset="0"/>
                <a:ea typeface="+mn-ea"/>
                <a:cs typeface="+mn-cs"/>
              </a:rPr>
              <a:t>organizational and individual membership. It provides leadership in addressing</a:t>
            </a:r>
          </a:p>
          <a:p>
            <a:r>
              <a:rPr lang="en-US" sz="1200" kern="1200" dirty="0" smtClean="0">
                <a:solidFill>
                  <a:schemeClr val="tx1"/>
                </a:solidFill>
                <a:effectLst/>
                <a:latin typeface="Arial" pitchFamily="-107" charset="0"/>
                <a:ea typeface="+mn-ea"/>
                <a:cs typeface="+mn-cs"/>
              </a:rPr>
              <a:t>issues that confront the future of the Internet, and is the organization home</a:t>
            </a:r>
          </a:p>
          <a:p>
            <a:r>
              <a:rPr lang="en-US" sz="1200" kern="1200" dirty="0" smtClean="0">
                <a:solidFill>
                  <a:schemeClr val="tx1"/>
                </a:solidFill>
                <a:effectLst/>
                <a:latin typeface="Arial" pitchFamily="-107" charset="0"/>
                <a:ea typeface="+mn-ea"/>
                <a:cs typeface="+mn-cs"/>
              </a:rPr>
              <a:t>for the groups responsible for Internet infrastructure standards, including the</a:t>
            </a:r>
          </a:p>
          <a:p>
            <a:r>
              <a:rPr lang="en-US" sz="1200" kern="1200" dirty="0" smtClean="0">
                <a:solidFill>
                  <a:schemeClr val="tx1"/>
                </a:solidFill>
                <a:effectLst/>
                <a:latin typeface="Arial" pitchFamily="-107" charset="0"/>
                <a:ea typeface="+mn-ea"/>
                <a:cs typeface="+mn-cs"/>
              </a:rPr>
              <a:t>Internet Engineering Task Force (IETF) and the Internet Architecture Board</a:t>
            </a:r>
          </a:p>
          <a:p>
            <a:r>
              <a:rPr lang="en-US" sz="1200" kern="1200" dirty="0" smtClean="0">
                <a:solidFill>
                  <a:schemeClr val="tx1"/>
                </a:solidFill>
                <a:effectLst/>
                <a:latin typeface="Arial" pitchFamily="-107" charset="0"/>
                <a:ea typeface="+mn-ea"/>
                <a:cs typeface="+mn-cs"/>
              </a:rPr>
              <a:t>(IAB). These organizations develop Internet standards and related specifications,</a:t>
            </a:r>
          </a:p>
          <a:p>
            <a:r>
              <a:rPr lang="en-US" sz="1200" kern="1200" dirty="0" smtClean="0">
                <a:solidFill>
                  <a:schemeClr val="tx1"/>
                </a:solidFill>
                <a:effectLst/>
                <a:latin typeface="Arial" pitchFamily="-107" charset="0"/>
                <a:ea typeface="+mn-ea"/>
                <a:cs typeface="+mn-cs"/>
              </a:rPr>
              <a:t>all of which are published as Requests for Comments (RFCs).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ITU-T</a:t>
            </a:r>
            <a:r>
              <a:rPr lang="en-US" sz="1200" kern="1200" dirty="0" smtClean="0">
                <a:solidFill>
                  <a:schemeClr val="tx1"/>
                </a:solidFill>
                <a:effectLst/>
                <a:latin typeface="Arial" pitchFamily="-107" charset="0"/>
                <a:ea typeface="+mn-ea"/>
                <a:cs typeface="+mn-cs"/>
              </a:rPr>
              <a:t>: The International Telecommunication Union (ITU) is a United Nations</a:t>
            </a:r>
          </a:p>
          <a:p>
            <a:r>
              <a:rPr lang="en-US" sz="1200" kern="1200" dirty="0" smtClean="0">
                <a:solidFill>
                  <a:schemeClr val="tx1"/>
                </a:solidFill>
                <a:effectLst/>
                <a:latin typeface="Arial" pitchFamily="-107" charset="0"/>
                <a:ea typeface="+mn-ea"/>
                <a:cs typeface="+mn-cs"/>
              </a:rPr>
              <a:t>agency in which governments and the private sector coordinate global telecom</a:t>
            </a:r>
          </a:p>
          <a:p>
            <a:r>
              <a:rPr lang="en-US" sz="1200" kern="1200" dirty="0" smtClean="0">
                <a:solidFill>
                  <a:schemeClr val="tx1"/>
                </a:solidFill>
                <a:effectLst/>
                <a:latin typeface="Arial" pitchFamily="-107" charset="0"/>
                <a:ea typeface="+mn-ea"/>
                <a:cs typeface="+mn-cs"/>
              </a:rPr>
              <a:t>networks and services. The ITU Telecommunication Standardization Sector</a:t>
            </a:r>
          </a:p>
          <a:p>
            <a:r>
              <a:rPr lang="en-US" sz="1200" kern="1200" dirty="0" smtClean="0">
                <a:solidFill>
                  <a:schemeClr val="tx1"/>
                </a:solidFill>
                <a:effectLst/>
                <a:latin typeface="Arial" pitchFamily="-107" charset="0"/>
                <a:ea typeface="+mn-ea"/>
                <a:cs typeface="+mn-cs"/>
              </a:rPr>
              <a:t>(ITU-T) is one of the three sectors of the ITU. ITU-T’s mission is the production</a:t>
            </a:r>
          </a:p>
          <a:p>
            <a:r>
              <a:rPr lang="en-US" sz="1200" kern="1200" dirty="0" smtClean="0">
                <a:solidFill>
                  <a:schemeClr val="tx1"/>
                </a:solidFill>
                <a:effectLst/>
                <a:latin typeface="Arial" pitchFamily="-107" charset="0"/>
                <a:ea typeface="+mn-ea"/>
                <a:cs typeface="+mn-cs"/>
              </a:rPr>
              <a:t>of standards covering all fields of telecommunications. ITU-T standards</a:t>
            </a:r>
          </a:p>
          <a:p>
            <a:r>
              <a:rPr lang="en-US" sz="1200" kern="1200" dirty="0" smtClean="0">
                <a:solidFill>
                  <a:schemeClr val="tx1"/>
                </a:solidFill>
                <a:effectLst/>
                <a:latin typeface="Arial" pitchFamily="-107" charset="0"/>
                <a:ea typeface="+mn-ea"/>
                <a:cs typeface="+mn-cs"/>
              </a:rPr>
              <a:t>are referred to as Recommendations.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ISO:</a:t>
            </a:r>
            <a:r>
              <a:rPr lang="en-US" sz="1200" kern="1200" dirty="0" smtClean="0">
                <a:solidFill>
                  <a:schemeClr val="tx1"/>
                </a:solidFill>
                <a:effectLst/>
                <a:latin typeface="Arial" pitchFamily="-107" charset="0"/>
                <a:ea typeface="+mn-ea"/>
                <a:cs typeface="+mn-cs"/>
              </a:rPr>
              <a:t> The International Organization for Standardization (ISO) is a worldwide</a:t>
            </a:r>
          </a:p>
          <a:p>
            <a:r>
              <a:rPr lang="en-US" sz="1200" kern="1200" dirty="0" smtClean="0">
                <a:solidFill>
                  <a:schemeClr val="tx1"/>
                </a:solidFill>
                <a:effectLst/>
                <a:latin typeface="Arial" pitchFamily="-107" charset="0"/>
                <a:ea typeface="+mn-ea"/>
                <a:cs typeface="+mn-cs"/>
              </a:rPr>
              <a:t>federation of national standards bodies from more than 140 countries. ISO is a</a:t>
            </a:r>
          </a:p>
          <a:p>
            <a:r>
              <a:rPr lang="en-US" sz="1200" kern="1200" dirty="0" smtClean="0">
                <a:solidFill>
                  <a:schemeClr val="tx1"/>
                </a:solidFill>
                <a:effectLst/>
                <a:latin typeface="Arial" pitchFamily="-107" charset="0"/>
                <a:ea typeface="+mn-ea"/>
                <a:cs typeface="+mn-cs"/>
              </a:rPr>
              <a:t>nongovernmental organization that promotes the development of standardization</a:t>
            </a:r>
          </a:p>
          <a:p>
            <a:r>
              <a:rPr lang="en-US" sz="1200" kern="1200" dirty="0" smtClean="0">
                <a:solidFill>
                  <a:schemeClr val="tx1"/>
                </a:solidFill>
                <a:effectLst/>
                <a:latin typeface="Arial" pitchFamily="-107" charset="0"/>
                <a:ea typeface="+mn-ea"/>
                <a:cs typeface="+mn-cs"/>
              </a:rPr>
              <a:t>and related activities with a view to facilitating the international exchange</a:t>
            </a:r>
          </a:p>
          <a:p>
            <a:r>
              <a:rPr lang="en-US" sz="1200" kern="1200" dirty="0" smtClean="0">
                <a:solidFill>
                  <a:schemeClr val="tx1"/>
                </a:solidFill>
                <a:effectLst/>
                <a:latin typeface="Arial" pitchFamily="-107" charset="0"/>
                <a:ea typeface="+mn-ea"/>
                <a:cs typeface="+mn-cs"/>
              </a:rPr>
              <a:t>of goods and services, and to developing cooperation in the spheres of intellectual,</a:t>
            </a:r>
          </a:p>
          <a:p>
            <a:r>
              <a:rPr lang="en-US" sz="1200" kern="1200" dirty="0" smtClean="0">
                <a:solidFill>
                  <a:schemeClr val="tx1"/>
                </a:solidFill>
                <a:effectLst/>
                <a:latin typeface="Arial" pitchFamily="-107" charset="0"/>
                <a:ea typeface="+mn-ea"/>
                <a:cs typeface="+mn-cs"/>
              </a:rPr>
              <a:t>scientific, technological, and economic activity. ISO’s work results in</a:t>
            </a:r>
          </a:p>
          <a:p>
            <a:r>
              <a:rPr lang="en-US" sz="1200" kern="1200" dirty="0" smtClean="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25</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 The NIST Internal/Interagency Report NISTIR 7298 (</a:t>
            </a:r>
            <a:r>
              <a:rPr lang="en-US" sz="1200" i="1" kern="1200" dirty="0" smtClean="0">
                <a:solidFill>
                  <a:schemeClr val="tx1"/>
                </a:solidFill>
                <a:effectLst/>
                <a:latin typeface="Arial" pitchFamily="-107" charset="0"/>
                <a:ea typeface="+mn-ea"/>
                <a:cs typeface="+mn-cs"/>
              </a:rPr>
              <a:t>Glossary of Key Information</a:t>
            </a:r>
          </a:p>
          <a:p>
            <a:r>
              <a:rPr lang="en-US" sz="1200" i="1" kern="1200" dirty="0" smtClean="0">
                <a:solidFill>
                  <a:schemeClr val="tx1"/>
                </a:solidFill>
                <a:effectLst/>
                <a:latin typeface="Arial" pitchFamily="-107" charset="0"/>
                <a:ea typeface="+mn-ea"/>
                <a:cs typeface="+mn-cs"/>
              </a:rPr>
              <a:t>Security Terms </a:t>
            </a:r>
            <a:r>
              <a:rPr lang="en-US" sz="1200" kern="1200" dirty="0" smtClean="0">
                <a:solidFill>
                  <a:schemeClr val="tx1"/>
                </a:solidFill>
                <a:effectLst/>
                <a:latin typeface="Arial" pitchFamily="-107" charset="0"/>
                <a:ea typeface="+mn-ea"/>
                <a:cs typeface="+mn-cs"/>
              </a:rPr>
              <a:t>, May 2013) defines the term </a:t>
            </a:r>
            <a:r>
              <a:rPr lang="en-US" sz="1200" i="1" kern="1200" dirty="0" smtClean="0">
                <a:solidFill>
                  <a:schemeClr val="tx1"/>
                </a:solidFill>
                <a:effectLst/>
                <a:latin typeface="Arial" pitchFamily="-107" charset="0"/>
                <a:ea typeface="+mn-ea"/>
                <a:cs typeface="+mn-cs"/>
              </a:rPr>
              <a:t>computer security</a:t>
            </a:r>
            <a:r>
              <a:rPr lang="en-US" sz="1200" kern="1200" dirty="0" smtClean="0">
                <a:solidFill>
                  <a:schemeClr val="tx1"/>
                </a:solidFill>
                <a:effectLst/>
                <a:latin typeface="Arial" pitchFamily="-107" charset="0"/>
                <a:ea typeface="+mn-ea"/>
                <a:cs typeface="+mn-cs"/>
              </a:rPr>
              <a:t>  as follows:</a:t>
            </a:r>
          </a:p>
          <a:p>
            <a:endParaRPr lang="en-US" sz="1200" b="0" kern="1200" baseline="0" dirty="0" smtClean="0">
              <a:solidFill>
                <a:schemeClr val="tx1"/>
              </a:solidFill>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Computer Security: </a:t>
            </a:r>
            <a:r>
              <a:rPr lang="en-US" sz="1200" kern="1200" dirty="0" smtClean="0">
                <a:solidFill>
                  <a:schemeClr val="tx1"/>
                </a:solidFill>
                <a:effectLst/>
                <a:latin typeface="Arial" pitchFamily="-107" charset="0"/>
                <a:ea typeface="+mn-ea"/>
                <a:cs typeface="+mn-cs"/>
              </a:rPr>
              <a:t> Measures and controls that ensure confidentiality, integrity,</a:t>
            </a:r>
          </a:p>
          <a:p>
            <a:r>
              <a:rPr lang="en-US" sz="1200" kern="1200" dirty="0" smtClean="0">
                <a:solidFill>
                  <a:schemeClr val="tx1"/>
                </a:solidFill>
                <a:effectLst/>
                <a:latin typeface="Arial" pitchFamily="-107" charset="0"/>
                <a:ea typeface="+mn-ea"/>
                <a:cs typeface="+mn-cs"/>
              </a:rPr>
              <a:t>and availability of information system assets including hardware, software, firmware,</a:t>
            </a:r>
          </a:p>
          <a:p>
            <a:r>
              <a:rPr lang="en-US" sz="1200" kern="1200" dirty="0" smtClean="0">
                <a:solidFill>
                  <a:schemeClr val="tx1"/>
                </a:solidFill>
                <a:effectLst/>
                <a:latin typeface="Arial" pitchFamily="-107" charset="0"/>
                <a:ea typeface="+mn-ea"/>
                <a:cs typeface="+mn-cs"/>
              </a:rPr>
              <a:t>and information being processed, stored, and communicated.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kern="1200" baseline="0" dirty="0" smtClean="0">
                <a:solidFill>
                  <a:schemeClr val="tx1"/>
                </a:solidFill>
                <a:latin typeface="Arial" pitchFamily="-107" charset="0"/>
                <a:ea typeface="+mn-ea"/>
                <a:cs typeface="+mn-cs"/>
              </a:rPr>
              <a:t>security: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confidentiality : Assures that private or confidential information is</a:t>
            </a:r>
          </a:p>
          <a:p>
            <a:r>
              <a:rPr lang="en-US" sz="1200" b="0" kern="1200" baseline="0" dirty="0" smtClean="0">
                <a:solidFill>
                  <a:schemeClr val="tx1"/>
                </a:solidFill>
                <a:latin typeface="Arial" pitchFamily="-107" charset="0"/>
                <a:ea typeface="+mn-ea"/>
                <a:cs typeface="+mn-cs"/>
              </a:rPr>
              <a:t>not made available or disclosed to unauthorized individuals.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Privacy : Assures that individuals control or influence what information</a:t>
            </a:r>
          </a:p>
          <a:p>
            <a:r>
              <a:rPr lang="en-US" sz="1200" b="0" kern="1200" baseline="0" dirty="0" smtClean="0">
                <a:solidFill>
                  <a:schemeClr val="tx1"/>
                </a:solidFill>
                <a:latin typeface="Arial" pitchFamily="-107" charset="0"/>
                <a:ea typeface="+mn-ea"/>
                <a:cs typeface="+mn-cs"/>
              </a:rPr>
              <a:t>related to them may be collected and stored and by whom and to whom</a:t>
            </a:r>
          </a:p>
          <a:p>
            <a:r>
              <a:rPr lang="en-US" sz="1200" b="0" kern="1200" baseline="0" dirty="0" smtClean="0">
                <a:solidFill>
                  <a:schemeClr val="tx1"/>
                </a:solidFill>
                <a:latin typeface="Arial" pitchFamily="-107" charset="0"/>
                <a:ea typeface="+mn-ea"/>
                <a:cs typeface="+mn-cs"/>
              </a:rPr>
              <a:t>that information may be disclosed.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integrity : Assures that information and programs are changed only</a:t>
            </a:r>
          </a:p>
          <a:p>
            <a:r>
              <a:rPr lang="en-US" sz="1200" b="0" kern="1200" baseline="0" dirty="0" smtClean="0">
                <a:solidFill>
                  <a:schemeClr val="tx1"/>
                </a:solidFill>
                <a:latin typeface="Arial" pitchFamily="-107" charset="0"/>
                <a:ea typeface="+mn-ea"/>
                <a:cs typeface="+mn-cs"/>
              </a:rPr>
              <a:t>in a specified and authorized manner.</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System integrity : Assures that a system performs its intended function in</a:t>
            </a:r>
          </a:p>
          <a:p>
            <a:r>
              <a:rPr lang="en-US" sz="1200" b="0" kern="1200" baseline="0" dirty="0" smtClean="0">
                <a:solidFill>
                  <a:schemeClr val="tx1"/>
                </a:solidFill>
                <a:latin typeface="Arial" pitchFamily="-107" charset="0"/>
                <a:ea typeface="+mn-ea"/>
                <a:cs typeface="+mn-cs"/>
              </a:rPr>
              <a:t>an unimpaired manner, free from deliberate or inadvertent unauthorized</a:t>
            </a:r>
          </a:p>
          <a:p>
            <a:r>
              <a:rPr lang="en-US" sz="1200" b="0" kern="1200" baseline="0" dirty="0" smtClean="0">
                <a:solidFill>
                  <a:schemeClr val="tx1"/>
                </a:solidFill>
                <a:latin typeface="Arial" pitchFamily="-107" charset="0"/>
                <a:ea typeface="+mn-ea"/>
                <a:cs typeface="+mn-cs"/>
              </a:rPr>
              <a:t>manipulation of the system.</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Assures that systems work promptly and service is not denied to</a:t>
            </a:r>
          </a:p>
          <a:p>
            <a:r>
              <a:rPr lang="en-US" sz="1200" b="0" kern="1200" baseline="0" dirty="0" smtClean="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9233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These three concepts form what is often referred to as the CIA triad . The three</a:t>
            </a:r>
          </a:p>
          <a:p>
            <a:r>
              <a:rPr lang="en-US" sz="1200" kern="1200" dirty="0" smtClean="0">
                <a:solidFill>
                  <a:schemeClr val="tx1"/>
                </a:solidFill>
                <a:effectLst/>
                <a:latin typeface="Arial" pitchFamily="-107" charset="0"/>
                <a:ea typeface="+mn-ea"/>
                <a:cs typeface="+mn-cs"/>
              </a:rPr>
              <a:t>concepts embody the fundamental security objectives for both data and for information</a:t>
            </a:r>
          </a:p>
          <a:p>
            <a:r>
              <a:rPr lang="en-US" sz="1200" kern="1200" dirty="0" smtClean="0">
                <a:solidFill>
                  <a:schemeClr val="tx1"/>
                </a:solidFill>
                <a:effectLst/>
                <a:latin typeface="Arial" pitchFamily="-107" charset="0"/>
                <a:ea typeface="+mn-ea"/>
                <a:cs typeface="+mn-cs"/>
              </a:rPr>
              <a:t>and computing services. For example, the NIST standard FIPS 199 (Standards for Security</a:t>
            </a:r>
          </a:p>
          <a:p>
            <a:r>
              <a:rPr lang="en-US" sz="1200" kern="1200" dirty="0" smtClean="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smtClean="0">
                <a:solidFill>
                  <a:schemeClr val="tx1"/>
                </a:solidFill>
                <a:effectLst/>
                <a:latin typeface="Arial" pitchFamily="-107" charset="0"/>
                <a:ea typeface="+mn-ea"/>
                <a:cs typeface="+mn-cs"/>
              </a:rPr>
              <a:t>integrity, and availability as the three security objectives for information and</a:t>
            </a:r>
          </a:p>
          <a:p>
            <a:r>
              <a:rPr lang="en-US" sz="1200" kern="1200" dirty="0" smtClean="0">
                <a:solidFill>
                  <a:schemeClr val="tx1"/>
                </a:solidFill>
                <a:effectLst/>
                <a:latin typeface="Arial" pitchFamily="-107" charset="0"/>
                <a:ea typeface="+mn-ea"/>
                <a:cs typeface="+mn-cs"/>
              </a:rPr>
              <a:t>for information systems. </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Although the use of the CIA triad to define security objectives is well established,</a:t>
            </a:r>
          </a:p>
          <a:p>
            <a:r>
              <a:rPr lang="en-US" sz="1200" kern="1200" dirty="0" smtClean="0">
                <a:solidFill>
                  <a:schemeClr val="tx1"/>
                </a:solidFill>
                <a:effectLst/>
                <a:latin typeface="Arial" pitchFamily="-107" charset="0"/>
                <a:ea typeface="+mn-ea"/>
                <a:cs typeface="+mn-cs"/>
              </a:rPr>
              <a:t>some in the security field feel that additional concepts are needed to present a</a:t>
            </a:r>
          </a:p>
          <a:p>
            <a:r>
              <a:rPr lang="en-US" sz="1200" kern="1200" dirty="0" smtClean="0">
                <a:solidFill>
                  <a:schemeClr val="tx1"/>
                </a:solidFill>
                <a:effectLst/>
                <a:latin typeface="Arial" pitchFamily="-107" charset="0"/>
                <a:ea typeface="+mn-ea"/>
                <a:cs typeface="+mn-cs"/>
              </a:rPr>
              <a:t>complete picture (see Figure 1.1).</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Two of the most commonly mentioned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Authenticity:  The property of being genuine and being able to be verified and</a:t>
            </a:r>
          </a:p>
          <a:p>
            <a:r>
              <a:rPr lang="en-US" sz="1200" kern="1200" dirty="0" smtClean="0">
                <a:solidFill>
                  <a:schemeClr val="tx1"/>
                </a:solidFill>
                <a:effectLst/>
                <a:latin typeface="Arial" pitchFamily="-107" charset="0"/>
                <a:ea typeface="+mn-ea"/>
                <a:cs typeface="+mn-cs"/>
              </a:rPr>
              <a:t>trusted; confidence in the validity of a transmission, a message, or message</a:t>
            </a:r>
          </a:p>
          <a:p>
            <a:r>
              <a:rPr lang="en-US" sz="1200" kern="1200" dirty="0" smtClean="0">
                <a:solidFill>
                  <a:schemeClr val="tx1"/>
                </a:solidFill>
                <a:effectLst/>
                <a:latin typeface="Arial" pitchFamily="-107" charset="0"/>
                <a:ea typeface="+mn-ea"/>
                <a:cs typeface="+mn-cs"/>
              </a:rPr>
              <a:t> originator. This means verifying that users are who they say they are and that</a:t>
            </a:r>
          </a:p>
          <a:p>
            <a:r>
              <a:rPr lang="en-US" sz="1200" kern="1200" dirty="0" smtClean="0">
                <a:solidFill>
                  <a:schemeClr val="tx1"/>
                </a:solidFill>
                <a:effectLst/>
                <a:latin typeface="Arial" pitchFamily="-107" charset="0"/>
                <a:ea typeface="+mn-ea"/>
                <a:cs typeface="+mn-cs"/>
              </a:rPr>
              <a:t>each input arriving at the system came from a trusted source.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Accountability:  The security goal that generates the requirement for actions</a:t>
            </a:r>
          </a:p>
          <a:p>
            <a:r>
              <a:rPr lang="en-US" sz="1200" kern="1200" dirty="0" smtClean="0">
                <a:solidFill>
                  <a:schemeClr val="tx1"/>
                </a:solidFill>
                <a:effectLst/>
                <a:latin typeface="Arial" pitchFamily="-107" charset="0"/>
                <a:ea typeface="+mn-ea"/>
                <a:cs typeface="+mn-cs"/>
              </a:rPr>
              <a:t>of an entity to be traced uniquely to that entity. This supports nonrepudiation,</a:t>
            </a:r>
          </a:p>
          <a:p>
            <a:r>
              <a:rPr lang="en-US" sz="1200" kern="1200" dirty="0" smtClean="0">
                <a:solidFill>
                  <a:schemeClr val="tx1"/>
                </a:solidFill>
                <a:effectLst/>
                <a:latin typeface="Arial" pitchFamily="-107" charset="0"/>
                <a:ea typeface="+mn-ea"/>
                <a:cs typeface="+mn-cs"/>
              </a:rPr>
              <a:t>deterrence, fault isolation, intrusion detection and prevention, and after-action</a:t>
            </a:r>
          </a:p>
          <a:p>
            <a:r>
              <a:rPr lang="en-US" sz="1200" kern="1200" dirty="0" smtClean="0">
                <a:solidFill>
                  <a:schemeClr val="tx1"/>
                </a:solidFill>
                <a:effectLst/>
                <a:latin typeface="Arial" pitchFamily="-107" charset="0"/>
                <a:ea typeface="+mn-ea"/>
                <a:cs typeface="+mn-cs"/>
              </a:rPr>
              <a:t>recovery and legal action. Because truly secure systems are not yet an achievable</a:t>
            </a:r>
          </a:p>
          <a:p>
            <a:r>
              <a:rPr lang="en-US" sz="1200" kern="1200" dirty="0" smtClean="0">
                <a:solidFill>
                  <a:schemeClr val="tx1"/>
                </a:solidFill>
                <a:effectLst/>
                <a:latin typeface="Arial" pitchFamily="-107" charset="0"/>
                <a:ea typeface="+mn-ea"/>
                <a:cs typeface="+mn-cs"/>
              </a:rPr>
              <a:t>goal, we must be able to trace a security breach to a responsible party.</a:t>
            </a:r>
          </a:p>
          <a:p>
            <a:r>
              <a:rPr lang="en-US" sz="1200" kern="1200" dirty="0" smtClean="0">
                <a:solidFill>
                  <a:schemeClr val="tx1"/>
                </a:solidFill>
                <a:effectLst/>
                <a:latin typeface="Arial" pitchFamily="-107" charset="0"/>
                <a:ea typeface="+mn-ea"/>
                <a:cs typeface="+mn-cs"/>
              </a:rPr>
              <a:t>Systems must keep records of their activities to permit later forensic analysis</a:t>
            </a:r>
          </a:p>
          <a:p>
            <a:r>
              <a:rPr lang="en-US" sz="1200" kern="1200" dirty="0" smtClean="0">
                <a:solidFill>
                  <a:schemeClr val="tx1"/>
                </a:solidFill>
                <a:effectLst/>
                <a:latin typeface="Arial" pitchFamily="-107" charset="0"/>
                <a:ea typeface="+mn-ea"/>
                <a:cs typeface="+mn-cs"/>
              </a:rPr>
              <a:t>to trace security breaches or to aid in transaction disputes.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that FIPS 199 includes authenticity under integrity.</a:t>
            </a:r>
          </a:p>
          <a:p>
            <a:endParaRPr lang="en-US" sz="1200" kern="1200" dirty="0" smtClean="0">
              <a:solidFill>
                <a:schemeClr val="tx1"/>
              </a:solidFill>
              <a:effectLst/>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p:txBody>
      </p:sp>
    </p:spTree>
    <p:extLst>
      <p:ext uri="{BB962C8B-B14F-4D97-AF65-F5344CB8AC3E}">
        <p14:creationId xmlns:p14="http://schemas.microsoft.com/office/powerpoint/2010/main"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a:t>
            </a:r>
            <a:r>
              <a:rPr lang="en-US" sz="1200" b="0" kern="1200" baseline="0" smtClean="0">
                <a:solidFill>
                  <a:schemeClr val="tx1"/>
                </a:solidFill>
                <a:latin typeface="Arial" pitchFamily="-107" charset="0"/>
                <a:ea typeface="+mn-ea"/>
                <a:cs typeface="+mn-cs"/>
              </a:rPr>
              <a:t>that FIPS </a:t>
            </a:r>
            <a:r>
              <a:rPr lang="en-US" sz="1200" b="0" kern="1200" baseline="0" dirty="0" smtClean="0">
                <a:solidFill>
                  <a:schemeClr val="tx1"/>
                </a:solidFill>
                <a:latin typeface="Arial" pitchFamily="-107" charset="0"/>
                <a:ea typeface="+mn-ea"/>
                <a:cs typeface="+mn-cs"/>
              </a:rPr>
              <a:t>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We use three levels of impact on organizations or</a:t>
            </a:r>
          </a:p>
          <a:p>
            <a:r>
              <a:rPr lang="en-US" sz="1200" b="0" i="0" u="none" strike="noStrike" kern="1200" baseline="0" dirty="0" smtClean="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smtClean="0">
                <a:solidFill>
                  <a:schemeClr val="tx1"/>
                </a:solidFill>
                <a:latin typeface="Arial" pitchFamily="-107" charset="0"/>
                <a:ea typeface="+mn-ea"/>
                <a:cs typeface="+mn-cs"/>
              </a:rPr>
              <a:t>or availability). These levels are defined in FIPS 199:</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smtClean="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smtClean="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smtClean="0">
                <a:solidFill>
                  <a:schemeClr val="tx1"/>
                </a:solidFill>
                <a:latin typeface="Arial" pitchFamily="-107" charset="0"/>
                <a:ea typeface="+mn-ea"/>
                <a:cs typeface="+mn-cs"/>
              </a:rPr>
              <a:t>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smtClean="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smtClean="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smtClean="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smtClean="0">
                <a:solidFill>
                  <a:schemeClr val="tx1"/>
                </a:solidFill>
                <a:latin typeface="Arial" pitchFamily="-107" charset="0"/>
                <a:ea typeface="+mn-ea"/>
                <a:cs typeface="+mn-cs"/>
              </a:rPr>
              <a:t>harm to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smtClean="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smtClean="0">
                <a:solidFill>
                  <a:schemeClr val="tx1"/>
                </a:solidFill>
                <a:latin typeface="Arial" pitchFamily="-107" charset="0"/>
                <a:ea typeface="+mn-ea"/>
                <a:cs typeface="+mn-cs"/>
              </a:rPr>
              <a:t>adverse effect means that, for example, the loss 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significant</a:t>
            </a:r>
          </a:p>
          <a:p>
            <a:r>
              <a:rPr lang="en-US" sz="1200" b="0" i="0" u="none" strike="noStrike" kern="1200" baseline="0" dirty="0" smtClean="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smtClean="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smtClean="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smtClean="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smtClean="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smtClean="0">
                <a:solidFill>
                  <a:schemeClr val="tx1"/>
                </a:solidFill>
                <a:latin typeface="Arial" pitchFamily="-107" charset="0"/>
                <a:ea typeface="+mn-ea"/>
                <a:cs typeface="+mn-cs"/>
              </a:rPr>
              <a:t>injuries.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smtClean="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smtClean="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smtClean="0">
                <a:solidFill>
                  <a:schemeClr val="tx1"/>
                </a:solidFill>
                <a:latin typeface="Arial" pitchFamily="-107" charset="0"/>
                <a:ea typeface="+mn-ea"/>
                <a:cs typeface="+mn-cs"/>
              </a:rPr>
              <a:t>(</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smtClean="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smtClean="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smtClean="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smtClean="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sz="1200" kern="1200" dirty="0" smtClean="0">
                <a:solidFill>
                  <a:schemeClr val="tx1"/>
                </a:solidFill>
                <a:effectLst/>
                <a:latin typeface="Arial" pitchFamily="-107" charset="0"/>
                <a:ea typeface="+mn-ea"/>
                <a:cs typeface="+mn-cs"/>
              </a:rPr>
              <a:t> 1. Computer security is not as simple as it might first appear to the novice. The</a:t>
            </a:r>
          </a:p>
          <a:p>
            <a:r>
              <a:rPr lang="en-US" sz="1200" kern="1200" dirty="0" smtClean="0">
                <a:solidFill>
                  <a:schemeClr val="tx1"/>
                </a:solidFill>
                <a:effectLst/>
                <a:latin typeface="Arial" pitchFamily="-107" charset="0"/>
                <a:ea typeface="+mn-ea"/>
                <a:cs typeface="+mn-cs"/>
              </a:rPr>
              <a:t>requirements seem to be straightforward; indeed, most of the major requirements</a:t>
            </a:r>
          </a:p>
          <a:p>
            <a:r>
              <a:rPr lang="en-US" sz="1200" kern="1200" dirty="0" smtClean="0">
                <a:solidFill>
                  <a:schemeClr val="tx1"/>
                </a:solidFill>
                <a:effectLst/>
                <a:latin typeface="Arial" pitchFamily="-107" charset="0"/>
                <a:ea typeface="+mn-ea"/>
                <a:cs typeface="+mn-cs"/>
              </a:rPr>
              <a:t>for security services can be given self-explanatory one-word labels:</a:t>
            </a:r>
          </a:p>
          <a:p>
            <a:r>
              <a:rPr lang="en-US" sz="1200" kern="1200" dirty="0" smtClean="0">
                <a:solidFill>
                  <a:schemeClr val="tx1"/>
                </a:solidFill>
                <a:effectLst/>
                <a:latin typeface="Arial" pitchFamily="-107" charset="0"/>
                <a:ea typeface="+mn-ea"/>
                <a:cs typeface="+mn-cs"/>
              </a:rPr>
              <a:t>confidentiality,</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authentication, nonrepudiation, and integrity. But the mechanisms</a:t>
            </a:r>
          </a:p>
          <a:p>
            <a:r>
              <a:rPr lang="en-US" sz="1200" kern="1200" dirty="0" smtClean="0">
                <a:solidFill>
                  <a:schemeClr val="tx1"/>
                </a:solidFill>
                <a:effectLst/>
                <a:latin typeface="Arial" pitchFamily="-107" charset="0"/>
                <a:ea typeface="+mn-ea"/>
                <a:cs typeface="+mn-cs"/>
              </a:rPr>
              <a:t>used to meet those requirements can be quite complex, and understanding</a:t>
            </a:r>
          </a:p>
          <a:p>
            <a:r>
              <a:rPr lang="en-US" sz="1200" kern="1200" dirty="0" smtClean="0">
                <a:solidFill>
                  <a:schemeClr val="tx1"/>
                </a:solidFill>
                <a:effectLst/>
                <a:latin typeface="Arial" pitchFamily="-107" charset="0"/>
                <a:ea typeface="+mn-ea"/>
                <a:cs typeface="+mn-cs"/>
              </a:rPr>
              <a:t>them may involve rather subtle reasoning.</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2. In developing a particular security mechanism or algorithm, one must always consider</a:t>
            </a:r>
          </a:p>
          <a:p>
            <a:r>
              <a:rPr lang="en-US" sz="1200" kern="1200" dirty="0" smtClean="0">
                <a:solidFill>
                  <a:schemeClr val="tx1"/>
                </a:solidFill>
                <a:effectLst/>
                <a:latin typeface="Arial" pitchFamily="-107" charset="0"/>
                <a:ea typeface="+mn-ea"/>
                <a:cs typeface="+mn-cs"/>
              </a:rPr>
              <a:t>potential attacks on those security features. In many cases, successful attacks</a:t>
            </a:r>
          </a:p>
          <a:p>
            <a:r>
              <a:rPr lang="en-US" sz="1200" kern="1200" dirty="0" smtClean="0">
                <a:solidFill>
                  <a:schemeClr val="tx1"/>
                </a:solidFill>
                <a:effectLst/>
                <a:latin typeface="Arial" pitchFamily="-107" charset="0"/>
                <a:ea typeface="+mn-ea"/>
                <a:cs typeface="+mn-cs"/>
              </a:rPr>
              <a:t>are designed by looking at the problem in a completely different way, therefore</a:t>
            </a:r>
          </a:p>
          <a:p>
            <a:r>
              <a:rPr lang="en-US" sz="1200" kern="1200" dirty="0" smtClean="0">
                <a:solidFill>
                  <a:schemeClr val="tx1"/>
                </a:solidFill>
                <a:effectLst/>
                <a:latin typeface="Arial" pitchFamily="-107" charset="0"/>
                <a:ea typeface="+mn-ea"/>
                <a:cs typeface="+mn-cs"/>
              </a:rPr>
              <a:t>exploiting an unexpected weakness in the mechanism.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3. Because of Point 2, the procedures used to provide particular services are often</a:t>
            </a:r>
          </a:p>
          <a:p>
            <a:r>
              <a:rPr lang="en-US" sz="1200" kern="1200" dirty="0" smtClean="0">
                <a:solidFill>
                  <a:schemeClr val="tx1"/>
                </a:solidFill>
                <a:effectLst/>
                <a:latin typeface="Arial" pitchFamily="-107" charset="0"/>
                <a:ea typeface="+mn-ea"/>
                <a:cs typeface="+mn-cs"/>
              </a:rPr>
              <a:t>counterintuitive. Typically, a security mechanism is complex, and it is not obvious</a:t>
            </a:r>
          </a:p>
          <a:p>
            <a:r>
              <a:rPr lang="en-US" sz="1200" kern="1200" dirty="0" smtClean="0">
                <a:solidFill>
                  <a:schemeClr val="tx1"/>
                </a:solidFill>
                <a:effectLst/>
                <a:latin typeface="Arial" pitchFamily="-107" charset="0"/>
                <a:ea typeface="+mn-ea"/>
                <a:cs typeface="+mn-cs"/>
              </a:rPr>
              <a:t>from the statement of a particular requirement that such elaborate measures are</a:t>
            </a:r>
          </a:p>
          <a:p>
            <a:r>
              <a:rPr lang="en-US" sz="1200" kern="1200" dirty="0" smtClean="0">
                <a:solidFill>
                  <a:schemeClr val="tx1"/>
                </a:solidFill>
                <a:effectLst/>
                <a:latin typeface="Arial" pitchFamily="-107" charset="0"/>
                <a:ea typeface="+mn-ea"/>
                <a:cs typeface="+mn-cs"/>
              </a:rPr>
              <a:t>needed. Only when the various aspects of the threat are considered do elaborate</a:t>
            </a:r>
          </a:p>
          <a:p>
            <a:r>
              <a:rPr lang="en-US" sz="1200" kern="1200" dirty="0" smtClean="0">
                <a:solidFill>
                  <a:schemeClr val="tx1"/>
                </a:solidFill>
                <a:effectLst/>
                <a:latin typeface="Arial" pitchFamily="-107" charset="0"/>
                <a:ea typeface="+mn-ea"/>
                <a:cs typeface="+mn-cs"/>
              </a:rPr>
              <a:t>security mechanisms make sense.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4. Having designed various security mechanisms, it is necessary to decide where to</a:t>
            </a:r>
          </a:p>
          <a:p>
            <a:r>
              <a:rPr lang="en-US" sz="1200" kern="1200" dirty="0" smtClean="0">
                <a:solidFill>
                  <a:schemeClr val="tx1"/>
                </a:solidFill>
                <a:effectLst/>
                <a:latin typeface="Arial" pitchFamily="-107" charset="0"/>
                <a:ea typeface="+mn-ea"/>
                <a:cs typeface="+mn-cs"/>
              </a:rPr>
              <a:t>use them. This is true both in terms of physical placement (e.g., at what points in</a:t>
            </a:r>
          </a:p>
          <a:p>
            <a:r>
              <a:rPr lang="en-US" sz="1200" kern="1200" dirty="0" smtClean="0">
                <a:solidFill>
                  <a:schemeClr val="tx1"/>
                </a:solidFill>
                <a:effectLst/>
                <a:latin typeface="Arial" pitchFamily="-107" charset="0"/>
                <a:ea typeface="+mn-ea"/>
                <a:cs typeface="+mn-cs"/>
              </a:rPr>
              <a:t>a network are certain security mechanisms needed) and in a logical sense [e.g.,</a:t>
            </a:r>
          </a:p>
          <a:p>
            <a:r>
              <a:rPr lang="en-US" sz="1200" kern="1200" dirty="0" smtClean="0">
                <a:solidFill>
                  <a:schemeClr val="tx1"/>
                </a:solidFill>
                <a:effectLst/>
                <a:latin typeface="Arial" pitchFamily="-107" charset="0"/>
                <a:ea typeface="+mn-ea"/>
                <a:cs typeface="+mn-cs"/>
              </a:rPr>
              <a:t>at what layer or layers of an architecture such as TCP/IP (Transmission Control</a:t>
            </a:r>
          </a:p>
          <a:p>
            <a:r>
              <a:rPr lang="en-US" sz="1200" kern="1200" dirty="0" smtClean="0">
                <a:solidFill>
                  <a:schemeClr val="tx1"/>
                </a:solidFill>
                <a:effectLst/>
                <a:latin typeface="Arial" pitchFamily="-107" charset="0"/>
                <a:ea typeface="+mn-ea"/>
                <a:cs typeface="+mn-cs"/>
              </a:rPr>
              <a:t>Protocol/Internet Protocol) should mechanisms be placed].</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5. Security mechanisms typically involve more than a particular algorithm or</a:t>
            </a:r>
          </a:p>
          <a:p>
            <a:r>
              <a:rPr lang="en-US" sz="1200" kern="1200" dirty="0" smtClean="0">
                <a:solidFill>
                  <a:schemeClr val="tx1"/>
                </a:solidFill>
                <a:effectLst/>
                <a:latin typeface="Arial" pitchFamily="-107" charset="0"/>
                <a:ea typeface="+mn-ea"/>
                <a:cs typeface="+mn-cs"/>
              </a:rPr>
              <a:t>protocol.</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They also require that participants be in possession of some secret</a:t>
            </a:r>
          </a:p>
          <a:p>
            <a:r>
              <a:rPr lang="en-US" sz="1200" kern="1200" dirty="0" smtClean="0">
                <a:solidFill>
                  <a:schemeClr val="tx1"/>
                </a:solidFill>
                <a:effectLst/>
                <a:latin typeface="Arial" pitchFamily="-107" charset="0"/>
                <a:ea typeface="+mn-ea"/>
                <a:cs typeface="+mn-cs"/>
              </a:rPr>
              <a:t>information (e.g., an encryption key), which raises questions about the creation,</a:t>
            </a:r>
          </a:p>
          <a:p>
            <a:r>
              <a:rPr lang="en-US" sz="1200" kern="1200" dirty="0" smtClean="0">
                <a:solidFill>
                  <a:schemeClr val="tx1"/>
                </a:solidFill>
                <a:effectLst/>
                <a:latin typeface="Arial" pitchFamily="-107" charset="0"/>
                <a:ea typeface="+mn-ea"/>
                <a:cs typeface="+mn-cs"/>
              </a:rPr>
              <a:t>distribution, and protection of that secret information. There may also be a reliance</a:t>
            </a:r>
          </a:p>
          <a:p>
            <a:r>
              <a:rPr lang="en-US" sz="1200" kern="1200" dirty="0" smtClean="0">
                <a:solidFill>
                  <a:schemeClr val="tx1"/>
                </a:solidFill>
                <a:effectLst/>
                <a:latin typeface="Arial" pitchFamily="-107" charset="0"/>
                <a:ea typeface="+mn-ea"/>
                <a:cs typeface="+mn-cs"/>
              </a:rPr>
              <a:t>on communications protocols whose behavior may complicate the task of</a:t>
            </a:r>
          </a:p>
          <a:p>
            <a:r>
              <a:rPr lang="en-US" sz="1200" kern="1200" dirty="0" smtClean="0">
                <a:solidFill>
                  <a:schemeClr val="tx1"/>
                </a:solidFill>
                <a:effectLst/>
                <a:latin typeface="Arial" pitchFamily="-107" charset="0"/>
                <a:ea typeface="+mn-ea"/>
                <a:cs typeface="+mn-cs"/>
              </a:rPr>
              <a:t> developing the security mechanism. For example, if the proper functioning of the</a:t>
            </a:r>
          </a:p>
          <a:p>
            <a:r>
              <a:rPr lang="en-US" sz="1200" kern="1200" dirty="0" smtClean="0">
                <a:solidFill>
                  <a:schemeClr val="tx1"/>
                </a:solidFill>
                <a:effectLst/>
                <a:latin typeface="Arial" pitchFamily="-107" charset="0"/>
                <a:ea typeface="+mn-ea"/>
                <a:cs typeface="+mn-cs"/>
              </a:rPr>
              <a:t>security mechanism requires setting time limits on the transit time of a message</a:t>
            </a:r>
          </a:p>
          <a:p>
            <a:r>
              <a:rPr lang="en-US" sz="1200" kern="1200" dirty="0" smtClean="0">
                <a:solidFill>
                  <a:schemeClr val="tx1"/>
                </a:solidFill>
                <a:effectLst/>
                <a:latin typeface="Arial" pitchFamily="-107" charset="0"/>
                <a:ea typeface="+mn-ea"/>
                <a:cs typeface="+mn-cs"/>
              </a:rPr>
              <a:t>from sender to receiver, then any protocol or network that introduces variable,</a:t>
            </a:r>
          </a:p>
          <a:p>
            <a:r>
              <a:rPr lang="en-US" sz="1200" kern="1200" dirty="0" smtClean="0">
                <a:solidFill>
                  <a:schemeClr val="tx1"/>
                </a:solidFill>
                <a:effectLst/>
                <a:latin typeface="Arial" pitchFamily="-107" charset="0"/>
                <a:ea typeface="+mn-ea"/>
                <a:cs typeface="+mn-cs"/>
              </a:rPr>
              <a:t>unpredictable delays may render such time limits meaningless.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6.  Computer security is essentially a battle of wits between a perpetrator who tries</a:t>
            </a:r>
          </a:p>
          <a:p>
            <a:r>
              <a:rPr lang="en-US" sz="1200" kern="1200" dirty="0" smtClean="0">
                <a:solidFill>
                  <a:schemeClr val="tx1"/>
                </a:solidFill>
                <a:effectLst/>
                <a:latin typeface="Arial" pitchFamily="-107" charset="0"/>
                <a:ea typeface="+mn-ea"/>
                <a:cs typeface="+mn-cs"/>
              </a:rPr>
              <a:t>to find holes, and the designer or administrator who tries to close them. The great</a:t>
            </a:r>
          </a:p>
          <a:p>
            <a:r>
              <a:rPr lang="en-US" sz="1200" kern="1200" dirty="0" smtClean="0">
                <a:solidFill>
                  <a:schemeClr val="tx1"/>
                </a:solidFill>
                <a:effectLst/>
                <a:latin typeface="Arial" pitchFamily="-107" charset="0"/>
                <a:ea typeface="+mn-ea"/>
                <a:cs typeface="+mn-cs"/>
              </a:rPr>
              <a:t>advantage that the attacker has is that he or she need only find a single weakness,</a:t>
            </a:r>
          </a:p>
          <a:p>
            <a:r>
              <a:rPr lang="en-US" sz="1200" kern="1200" dirty="0" smtClean="0">
                <a:solidFill>
                  <a:schemeClr val="tx1"/>
                </a:solidFill>
                <a:effectLst/>
                <a:latin typeface="Arial" pitchFamily="-107" charset="0"/>
                <a:ea typeface="+mn-ea"/>
                <a:cs typeface="+mn-cs"/>
              </a:rPr>
              <a:t>while the designer must find and eliminate all weaknesses to achieve perfect</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7.  There is a natural tendency on the part of users and system managers to perceive</a:t>
            </a:r>
          </a:p>
          <a:p>
            <a:r>
              <a:rPr lang="en-US" sz="1200" kern="1200" dirty="0" smtClean="0">
                <a:solidFill>
                  <a:schemeClr val="tx1"/>
                </a:solidFill>
                <a:effectLst/>
                <a:latin typeface="Arial" pitchFamily="-107" charset="0"/>
                <a:ea typeface="+mn-ea"/>
                <a:cs typeface="+mn-cs"/>
              </a:rPr>
              <a:t>little benefit from security investment until a security failure occurs.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8.  Security requires regular, even constant monitoring, and this is difficult in today’s</a:t>
            </a:r>
          </a:p>
          <a:p>
            <a:r>
              <a:rPr lang="en-US" sz="1200" kern="1200" dirty="0" smtClean="0">
                <a:solidFill>
                  <a:schemeClr val="tx1"/>
                </a:solidFill>
                <a:effectLst/>
                <a:latin typeface="Arial" pitchFamily="-107" charset="0"/>
                <a:ea typeface="+mn-ea"/>
                <a:cs typeface="+mn-cs"/>
              </a:rPr>
              <a:t>short-term, overloaded environment.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9.  Security is still too often an afterthought to be incorporated into a system after</a:t>
            </a:r>
          </a:p>
          <a:p>
            <a:r>
              <a:rPr lang="en-US" sz="1200" kern="1200" dirty="0" smtClean="0">
                <a:solidFill>
                  <a:schemeClr val="tx1"/>
                </a:solidFill>
                <a:effectLst/>
                <a:latin typeface="Arial" pitchFamily="-107" charset="0"/>
                <a:ea typeface="+mn-ea"/>
                <a:cs typeface="+mn-cs"/>
              </a:rPr>
              <a:t>the design is complete, rather than being an integral part of the design process.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10.  Many users and even security administrators view strong security as an impediment</a:t>
            </a:r>
          </a:p>
          <a:p>
            <a:r>
              <a:rPr lang="en-US" sz="1200" kern="1200" dirty="0" smtClean="0">
                <a:solidFill>
                  <a:schemeClr val="tx1"/>
                </a:solidFill>
                <a:effectLst/>
                <a:latin typeface="Arial" pitchFamily="-107" charset="0"/>
                <a:ea typeface="+mn-ea"/>
                <a:cs typeface="+mn-cs"/>
              </a:rPr>
              <a:t>to efficient and user-friendly operation of an information system or use</a:t>
            </a:r>
          </a:p>
          <a:p>
            <a:r>
              <a:rPr lang="en-US" sz="1200" kern="1200" dirty="0" smtClean="0">
                <a:solidFill>
                  <a:schemeClr val="tx1"/>
                </a:solidFill>
                <a:effectLst/>
                <a:latin typeface="Arial" pitchFamily="-107" charset="0"/>
                <a:ea typeface="+mn-ea"/>
                <a:cs typeface="+mn-cs"/>
              </a:rPr>
              <a:t>of information.</a:t>
            </a:r>
          </a:p>
          <a:p>
            <a:endParaRPr lang="en-US" sz="1200" kern="1200" dirty="0" smtClean="0">
              <a:solidFill>
                <a:schemeClr val="tx1"/>
              </a:solidFill>
              <a:effectLst/>
              <a:latin typeface="Arial" pitchFamily="-107" charset="0"/>
              <a:ea typeface="+mn-ea"/>
              <a:cs typeface="+mn-cs"/>
            </a:endParaRPr>
          </a:p>
          <a:p>
            <a:endParaRPr lang="en-US" dirty="0" smtClean="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Arial" pitchFamily="-107" charset="0"/>
                <a:ea typeface="+mn-ea"/>
                <a:cs typeface="+mn-cs"/>
              </a:rPr>
              <a:t>We now introduce some terminology that will be useful throughout the book, relying</a:t>
            </a:r>
          </a:p>
          <a:p>
            <a:r>
              <a:rPr lang="en-US" sz="1200" i="0" kern="1200" baseline="0" dirty="0" smtClean="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Figure 1.2, based on [CCPS12a], shows the relationship among some of these terms.</a:t>
            </a:r>
          </a:p>
          <a:p>
            <a:endParaRPr lang="en-US" i="1" dirty="0" smtClean="0">
              <a:latin typeface="Times New Roman" pitchFamily="-107" charset="0"/>
            </a:endParaRPr>
          </a:p>
          <a:p>
            <a:r>
              <a:rPr lang="en-US" sz="1200" b="0" i="0" u="none" strike="noStrike" kern="1200" baseline="0" dirty="0" smtClean="0">
                <a:solidFill>
                  <a:schemeClr val="tx1"/>
                </a:solidFill>
                <a:latin typeface="Arial" pitchFamily="-107" charset="0"/>
                <a:ea typeface="+mn-ea"/>
                <a:cs typeface="+mn-cs"/>
              </a:rPr>
              <a:t> We start with the concept of a system resource , or asset , that users and owners wish to protect.</a:t>
            </a:r>
            <a:endParaRPr lang="en-US" i="0" dirty="0" smtClean="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smtClean="0"/>
              <a:t>Assets of a Computer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smtClean="0">
                <a:solidFill>
                  <a:schemeClr val="accent3">
                    <a:lumMod val="60000"/>
                    <a:lumOff val="40000"/>
                  </a:schemeClr>
                </a:solidFill>
              </a:rPr>
              <a:t>Vulnerabilities, Threats </a:t>
            </a:r>
            <a:br>
              <a:rPr lang="en-US" dirty="0" smtClean="0">
                <a:solidFill>
                  <a:schemeClr val="accent3">
                    <a:lumMod val="60000"/>
                    <a:lumOff val="40000"/>
                  </a:schemeClr>
                </a:solidFill>
              </a:rPr>
            </a:br>
            <a:r>
              <a:rPr lang="en-US" dirty="0" smtClean="0">
                <a:solidFill>
                  <a:schemeClr val="accent3">
                    <a:lumMod val="60000"/>
                    <a:lumOff val="40000"/>
                  </a:schemeClr>
                </a:solidFill>
              </a:rPr>
              <a:t>and </a:t>
            </a:r>
            <a:r>
              <a:rPr lang="en-US" dirty="0">
                <a:solidFill>
                  <a:schemeClr val="accent3">
                    <a:lumMod val="60000"/>
                    <a:lumOff val="40000"/>
                  </a:schemeClr>
                </a:solidFill>
              </a:rPr>
              <a:t>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
            </a:r>
            <a:r>
              <a:rPr lang="en-US" sz="2595" dirty="0" smtClean="0"/>
              <a:t>ategories of vulnerabilities</a:t>
            </a:r>
          </a:p>
          <a:p>
            <a:pPr lvl="2"/>
            <a:r>
              <a:rPr lang="en-US" dirty="0"/>
              <a:t>C</a:t>
            </a:r>
            <a:r>
              <a:rPr lang="en-US" dirty="0" smtClean="0"/>
              <a:t>orrupted </a:t>
            </a:r>
            <a:r>
              <a:rPr lang="en-US" dirty="0"/>
              <a:t>(loss of integrity)</a:t>
            </a:r>
            <a:endParaRPr lang="en-US" dirty="0" smtClean="0"/>
          </a:p>
          <a:p>
            <a:pPr lvl="2"/>
            <a:r>
              <a:rPr lang="en-US" dirty="0"/>
              <a:t>L</a:t>
            </a:r>
            <a:r>
              <a:rPr lang="en-US" dirty="0" smtClean="0"/>
              <a:t>eaky </a:t>
            </a:r>
            <a:r>
              <a:rPr lang="en-US" dirty="0"/>
              <a:t>(loss of confidentiality)</a:t>
            </a:r>
            <a:endParaRPr lang="en-US" dirty="0" smtClean="0"/>
          </a:p>
          <a:p>
            <a:pPr lvl="2"/>
            <a:r>
              <a:rPr lang="en-US" dirty="0"/>
              <a:t>U</a:t>
            </a:r>
            <a:r>
              <a:rPr lang="en-US" dirty="0" smtClean="0"/>
              <a:t>navailable or very slow </a:t>
            </a:r>
            <a:r>
              <a:rPr lang="en-US" dirty="0"/>
              <a:t>(loss of availability</a:t>
            </a:r>
            <a:r>
              <a:rPr lang="en-US" dirty="0" smtClean="0"/>
              <a:t>)</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t>
            </a:r>
            <a:r>
              <a:rPr lang="en-US" dirty="0" smtClean="0"/>
              <a:t>apable of exploiting vulnerabilities</a:t>
            </a:r>
          </a:p>
          <a:p>
            <a:pPr lvl="2"/>
            <a:r>
              <a:rPr lang="en-US" dirty="0"/>
              <a:t>R</a:t>
            </a:r>
            <a:r>
              <a:rPr lang="en-US" dirty="0" smtClean="0"/>
              <a:t>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t>
            </a:r>
            <a:r>
              <a:rPr lang="en-US" dirty="0" smtClean="0"/>
              <a:t>assive – attempt to learn or make use of information from the system 	    that does not affect system resources</a:t>
            </a:r>
          </a:p>
          <a:p>
            <a:pPr lvl="2"/>
            <a:r>
              <a:rPr lang="en-US" dirty="0"/>
              <a:t>A</a:t>
            </a:r>
            <a:r>
              <a:rPr lang="en-US" dirty="0" smtClean="0"/>
              <a:t>ctive – attempt to alter system resources or affect their operation</a:t>
            </a:r>
          </a:p>
          <a:p>
            <a:pPr lvl="2"/>
            <a:r>
              <a:rPr lang="en-US" dirty="0"/>
              <a:t>I</a:t>
            </a:r>
            <a:r>
              <a:rPr lang="en-US" dirty="0" smtClean="0"/>
              <a:t>nsider – initiated by an entity inside the security parameter</a:t>
            </a:r>
          </a:p>
          <a:p>
            <a:pPr lvl="2"/>
            <a:r>
              <a:rPr lang="en-US" dirty="0"/>
              <a:t>O</a:t>
            </a:r>
            <a:r>
              <a:rPr lang="en-US" dirty="0" smtClean="0"/>
              <a:t>utsider – initiated from outside the perimeter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smtClean="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smtClean="0">
                <a:latin typeface="+mj-lt"/>
              </a:rPr>
              <a:t>**Table is on page 10 in the textbook</a:t>
            </a:r>
            <a:r>
              <a:rPr lang="en-US" sz="1200" dirty="0" smtClean="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endParaRPr lang="en-US" sz="2400" b="1" dirty="0" smtClean="0">
              <a:latin typeface="+mn-lt"/>
            </a:endParaRPr>
          </a:p>
          <a:p>
            <a:pPr algn="ctr"/>
            <a:endParaRPr lang="en-US" dirty="0" smtClean="0">
              <a:latin typeface="+mj-lt"/>
            </a:endParaRPr>
          </a:p>
          <a:p>
            <a:pPr algn="ctr">
              <a:lnSpc>
                <a:spcPct val="150000"/>
              </a:lnSpc>
            </a:pPr>
            <a:r>
              <a:rPr lang="en-US" sz="1600" dirty="0" smtClean="0">
                <a:latin typeface="+mn-lt"/>
              </a:rPr>
              <a:t>Threat </a:t>
            </a:r>
            <a:r>
              <a:rPr lang="en-US" sz="1600" dirty="0">
                <a:latin typeface="+mn-lt"/>
              </a:rPr>
              <a:t>Consequences, </a:t>
            </a:r>
            <a:endParaRPr lang="en-US" sz="1600" dirty="0" smtClean="0">
              <a:latin typeface="+mn-lt"/>
            </a:endParaRPr>
          </a:p>
          <a:p>
            <a:pPr algn="ctr">
              <a:lnSpc>
                <a:spcPct val="150000"/>
              </a:lnSpc>
            </a:pPr>
            <a:r>
              <a:rPr lang="en-US" sz="1600" dirty="0" smtClean="0">
                <a:latin typeface="+mn-lt"/>
              </a:rPr>
              <a:t>and </a:t>
            </a:r>
            <a:r>
              <a:rPr lang="en-US" sz="1600" dirty="0">
                <a:latin typeface="+mn-lt"/>
              </a:rPr>
              <a:t>the </a:t>
            </a:r>
            <a:endParaRPr lang="en-US" sz="1600" dirty="0" smtClean="0">
              <a:latin typeface="+mn-lt"/>
            </a:endParaRPr>
          </a:p>
          <a:p>
            <a:pPr algn="ctr">
              <a:lnSpc>
                <a:spcPct val="150000"/>
              </a:lnSpc>
            </a:pPr>
            <a:r>
              <a:rPr lang="en-US" sz="1600" dirty="0" smtClean="0">
                <a:latin typeface="+mn-lt"/>
              </a:rPr>
              <a:t>Types </a:t>
            </a:r>
            <a:r>
              <a:rPr lang="en-US" sz="1600" dirty="0">
                <a:latin typeface="+mn-lt"/>
              </a:rPr>
              <a:t>of </a:t>
            </a:r>
            <a:endParaRPr lang="en-US" sz="1600" dirty="0" smtClean="0">
              <a:latin typeface="+mn-lt"/>
            </a:endParaRPr>
          </a:p>
          <a:p>
            <a:pPr algn="ctr">
              <a:lnSpc>
                <a:spcPct val="150000"/>
              </a:lnSpc>
            </a:pPr>
            <a:r>
              <a:rPr lang="en-US" sz="1600" dirty="0" smtClean="0">
                <a:latin typeface="+mn-lt"/>
              </a:rPr>
              <a:t>Threat </a:t>
            </a:r>
            <a:r>
              <a:rPr lang="en-US" sz="1600" dirty="0">
                <a:latin typeface="+mn-lt"/>
              </a:rPr>
              <a:t>Actions </a:t>
            </a:r>
            <a:endParaRPr lang="en-US" sz="1600" dirty="0" smtClean="0">
              <a:latin typeface="+mn-lt"/>
            </a:endParaRPr>
          </a:p>
          <a:p>
            <a:pPr algn="ctr">
              <a:lnSpc>
                <a:spcPct val="150000"/>
              </a:lnSpc>
            </a:pPr>
            <a:r>
              <a:rPr lang="en-US" sz="1600" dirty="0" smtClean="0">
                <a:latin typeface="+mn-lt"/>
              </a:rPr>
              <a:t>That </a:t>
            </a:r>
            <a:r>
              <a:rPr lang="en-US" sz="1600" dirty="0">
                <a:latin typeface="+mn-lt"/>
              </a:rPr>
              <a:t>Cause </a:t>
            </a:r>
            <a:endParaRPr lang="en-US" sz="1600" dirty="0" smtClean="0">
              <a:latin typeface="+mn-lt"/>
            </a:endParaRPr>
          </a:p>
          <a:p>
            <a:pPr algn="ctr">
              <a:lnSpc>
                <a:spcPct val="150000"/>
              </a:lnSpc>
            </a:pPr>
            <a:r>
              <a:rPr lang="en-US" sz="1600" dirty="0" smtClean="0">
                <a:latin typeface="+mn-lt"/>
              </a:rPr>
              <a:t>Each </a:t>
            </a:r>
          </a:p>
          <a:p>
            <a:pPr algn="ctr">
              <a:lnSpc>
                <a:spcPct val="150000"/>
              </a:lnSpc>
            </a:pPr>
            <a:r>
              <a:rPr lang="en-US" sz="1600" dirty="0" smtClean="0">
                <a:latin typeface="+mn-lt"/>
              </a:rPr>
              <a:t>Consequence </a:t>
            </a:r>
          </a:p>
          <a:p>
            <a:pPr algn="ctr">
              <a:lnSpc>
                <a:spcPct val="150000"/>
              </a:lnSpc>
            </a:pPr>
            <a:endParaRPr lang="en-US" sz="1600" dirty="0">
              <a:latin typeface="+mn-lt"/>
            </a:endParaRPr>
          </a:p>
          <a:p>
            <a:pPr algn="ctr">
              <a:lnSpc>
                <a:spcPct val="150000"/>
              </a:lnSpc>
            </a:pPr>
            <a:r>
              <a:rPr lang="en-US" sz="1600" dirty="0" smtClean="0">
                <a:latin typeface="+mn-lt"/>
              </a:rPr>
              <a:t>Based </a:t>
            </a:r>
            <a:r>
              <a:rPr lang="en-US" sz="1600" dirty="0">
                <a:latin typeface="+mn-lt"/>
              </a:rPr>
              <a:t>on </a:t>
            </a:r>
            <a:endParaRPr lang="en-US" sz="1600" dirty="0" smtClean="0">
              <a:latin typeface="+mn-lt"/>
            </a:endParaRPr>
          </a:p>
          <a:p>
            <a:pPr algn="ctr">
              <a:lnSpc>
                <a:spcPct val="150000"/>
              </a:lnSpc>
            </a:pPr>
            <a:r>
              <a:rPr lang="en-US" sz="1600" dirty="0" smtClean="0">
                <a:latin typeface="+mn-lt"/>
              </a:rPr>
              <a:t>RFC 4949 </a:t>
            </a:r>
            <a:endParaRPr lang="en-US" sz="1600" dirty="0">
              <a:latin typeface="+mn-lt"/>
            </a:endParaRPr>
          </a:p>
        </p:txBody>
      </p:sp>
      <p:pic>
        <p:nvPicPr>
          <p:cNvPr id="6" name="Picture 5"/>
          <p:cNvPicPr>
            <a:picLocks noChangeAspect="1"/>
          </p:cNvPicPr>
          <p:nvPr/>
        </p:nvPicPr>
        <p:blipFill>
          <a:blip r:embed="rId3"/>
          <a:stretch>
            <a:fillRect/>
          </a:stretch>
        </p:blipFill>
        <p:spPr>
          <a:xfrm>
            <a:off x="533400" y="152400"/>
            <a:ext cx="5791200" cy="6549416"/>
          </a:xfrm>
          <a:prstGeom prst="rect">
            <a:avLst/>
          </a:prstGeom>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smtClean="0">
                <a:latin typeface="+mn-lt"/>
              </a:rPr>
              <a:t>Table 1.3    </a:t>
            </a:r>
          </a:p>
          <a:p>
            <a:pPr algn="ctr"/>
            <a:r>
              <a:rPr lang="en-US" sz="2200" b="1" dirty="0" smtClean="0">
                <a:latin typeface="+mn-lt"/>
              </a:rPr>
              <a:t>Computer and Network Assets, with Examples of Threats </a:t>
            </a:r>
            <a:endParaRPr lang="en-US" sz="2200" b="1" dirty="0">
              <a:latin typeface="+mn-lt"/>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solidFill>
                  <a:schemeClr val="accent6">
                    <a:lumMod val="60000"/>
                    <a:lumOff val="40000"/>
                  </a:schemeClr>
                </a:solidFill>
              </a:rPr>
              <a:t>Passive and Active </a:t>
            </a:r>
            <a:r>
              <a:rPr lang="en-US" dirty="0">
                <a:solidFill>
                  <a:schemeClr val="accent6">
                    <a:lumMod val="60000"/>
                    <a:lumOff val="40000"/>
                  </a:schemeClr>
                </a:solidFill>
              </a:rPr>
              <a:t>Attacks</a:t>
            </a:r>
          </a:p>
        </p:txBody>
      </p:sp>
      <p:sp>
        <p:nvSpPr>
          <p:cNvPr id="2" name="Text Placeholder 1"/>
          <p:cNvSpPr>
            <a:spLocks noGrp="1"/>
          </p:cNvSpPr>
          <p:nvPr>
            <p:ph type="body" idx="1"/>
          </p:nvPr>
        </p:nvSpPr>
        <p:spPr>
          <a:solidFill>
            <a:schemeClr val="accent1"/>
          </a:solidFill>
        </p:spPr>
        <p:txBody>
          <a:bodyPr/>
          <a:lstStyle/>
          <a:p>
            <a:r>
              <a:rPr lang="en-US" dirty="0" smtClean="0"/>
              <a:t>Passive Attack</a:t>
            </a:r>
            <a:endParaRPr lang="en-US" dirty="0"/>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smtClean="0"/>
              <a:t>Active Attack</a:t>
            </a:r>
            <a:endParaRPr lang="en-US" dirty="0"/>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smtClean="0"/>
          </a:p>
          <a:p>
            <a:pPr>
              <a:lnSpc>
                <a:spcPct val="120000"/>
              </a:lnSpc>
              <a:spcAft>
                <a:spcPts val="600"/>
              </a:spcAft>
            </a:pPr>
            <a:r>
              <a:rPr lang="en-US" sz="2600" dirty="0" smtClean="0"/>
              <a:t>Attempts to learn or make use of information from the system but does not affect system resources</a:t>
            </a:r>
          </a:p>
          <a:p>
            <a:pPr>
              <a:lnSpc>
                <a:spcPct val="120000"/>
              </a:lnSpc>
              <a:spcAft>
                <a:spcPts val="600"/>
              </a:spcAft>
            </a:pPr>
            <a:r>
              <a:rPr lang="en-US" sz="2600" dirty="0" smtClean="0"/>
              <a:t>Eavesdropping on, or monitoring of, transmissions</a:t>
            </a:r>
          </a:p>
          <a:p>
            <a:pPr>
              <a:lnSpc>
                <a:spcPct val="120000"/>
              </a:lnSpc>
              <a:spcAft>
                <a:spcPts val="600"/>
              </a:spcAft>
            </a:pPr>
            <a:r>
              <a:rPr lang="en-US" sz="2600" dirty="0" smtClean="0"/>
              <a:t>Goal of attacker is to obtain information that is being transmitted</a:t>
            </a:r>
          </a:p>
          <a:p>
            <a:pPr>
              <a:lnSpc>
                <a:spcPct val="120000"/>
              </a:lnSpc>
              <a:spcAft>
                <a:spcPts val="600"/>
              </a:spcAft>
            </a:pPr>
            <a:r>
              <a:rPr lang="en-US" sz="2600" dirty="0" smtClean="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smtClean="0"/>
              <a:t>Attempts to alter system resources or affect their operation</a:t>
            </a:r>
          </a:p>
          <a:p>
            <a:r>
              <a:rPr lang="en-US" sz="2000" dirty="0" smtClean="0"/>
              <a:t>Involve some modification of the data stream or the creation of a false stream</a:t>
            </a:r>
          </a:p>
          <a:p>
            <a:r>
              <a:rPr lang="en-US" sz="2000" dirty="0" smtClean="0"/>
              <a:t>Four categories:</a:t>
            </a:r>
          </a:p>
          <a:p>
            <a:pPr lvl="1"/>
            <a:r>
              <a:rPr lang="en-US" dirty="0" smtClean="0"/>
              <a:t>Replay</a:t>
            </a:r>
          </a:p>
          <a:p>
            <a:pPr lvl="1"/>
            <a:r>
              <a:rPr lang="en-US" dirty="0" smtClean="0"/>
              <a:t>Masquerade</a:t>
            </a:r>
          </a:p>
          <a:p>
            <a:pPr lvl="1"/>
            <a:r>
              <a:rPr lang="en-US" dirty="0" smtClean="0"/>
              <a:t>Modification of messages</a:t>
            </a:r>
          </a:p>
          <a:p>
            <a:pPr lvl="1"/>
            <a:r>
              <a:rPr lang="en-US" dirty="0" smtClean="0"/>
              <a:t>Denial of service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endParaRPr lang="en-US" sz="3200" b="1" dirty="0" smtClean="0">
              <a:latin typeface="+mn-lt"/>
            </a:endParaRPr>
          </a:p>
          <a:p>
            <a:pPr algn="ctr"/>
            <a:endParaRPr lang="en-US" sz="3200" b="1" dirty="0">
              <a:latin typeface="+mn-lt"/>
            </a:endParaRPr>
          </a:p>
          <a:p>
            <a:pPr algn="ctr"/>
            <a:r>
              <a:rPr lang="en-US" sz="2800" b="1" dirty="0" smtClean="0">
                <a:latin typeface="+mn-lt"/>
              </a:rPr>
              <a:t>Security </a:t>
            </a:r>
          </a:p>
          <a:p>
            <a:pPr algn="ctr"/>
            <a:r>
              <a:rPr lang="en-US" sz="2800" b="1" dirty="0" smtClean="0">
                <a:latin typeface="+mn-lt"/>
              </a:rPr>
              <a:t>Requirements </a:t>
            </a:r>
          </a:p>
          <a:p>
            <a:pPr algn="ctr"/>
            <a:endParaRPr lang="en-US" sz="3200" b="1" dirty="0" smtClean="0">
              <a:latin typeface="+mn-lt"/>
            </a:endParaRPr>
          </a:p>
          <a:p>
            <a:pPr algn="ctr"/>
            <a:r>
              <a:rPr lang="en-US" sz="2000" b="1" dirty="0" smtClean="0">
                <a:latin typeface="+mn-lt"/>
              </a:rPr>
              <a:t>(</a:t>
            </a:r>
            <a:r>
              <a:rPr lang="en-US" sz="2000" b="1" dirty="0">
                <a:latin typeface="+mn-lt"/>
              </a:rPr>
              <a:t>FIPS </a:t>
            </a:r>
            <a:r>
              <a:rPr lang="en-US" sz="2000" b="1" dirty="0" smtClean="0">
                <a:latin typeface="+mn-lt"/>
              </a:rPr>
              <a:t>200</a:t>
            </a:r>
            <a:r>
              <a:rPr lang="en-US" sz="2000" b="1" dirty="0">
                <a:latin typeface="+mn-lt"/>
              </a:rPr>
              <a:t>) </a:t>
            </a:r>
            <a:endParaRPr lang="en-US" sz="2000" b="1" dirty="0" smtClean="0">
              <a:latin typeface="+mn-lt"/>
            </a:endParaRPr>
          </a:p>
          <a:p>
            <a:endParaRPr lang="en-US" b="1" dirty="0">
              <a:latin typeface="+mn-lt"/>
            </a:endParaRPr>
          </a:p>
          <a:p>
            <a:pPr algn="ctr"/>
            <a:r>
              <a:rPr lang="en-US" sz="1600" dirty="0" smtClean="0">
                <a:latin typeface="+mn-lt"/>
              </a:rPr>
              <a:t>(</a:t>
            </a:r>
            <a:r>
              <a:rPr lang="en-US" sz="1600" dirty="0">
                <a:latin typeface="+mn-lt"/>
              </a:rPr>
              <a:t>page 2</a:t>
            </a:r>
            <a:r>
              <a:rPr lang="en-US" sz="1600" dirty="0" smtClean="0">
                <a:latin typeface="+mn-lt"/>
              </a:rPr>
              <a:t> </a:t>
            </a:r>
            <a:r>
              <a:rPr lang="en-US" sz="1600" dirty="0">
                <a:latin typeface="+mn-lt"/>
              </a:rPr>
              <a:t>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smtClean="0">
                <a:latin typeface="+mj-lt"/>
              </a:rPr>
              <a:t>(Table can be found on pages 16-17 in the textbook.)</a:t>
            </a:r>
            <a:endParaRPr lang="en-US" sz="1100" dirty="0">
              <a:latin typeface="+mj-lt"/>
            </a:endParaRP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val="169702901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60000"/>
                    <a:lumOff val="40000"/>
                  </a:schemeClr>
                </a:solidFill>
              </a:rPr>
              <a:t>Fundamental Security Design Principles</a:t>
            </a:r>
            <a:endParaRPr lang="en-US" dirty="0">
              <a:solidFill>
                <a:schemeClr val="accent3">
                  <a:lumMod val="60000"/>
                  <a:lumOff val="40000"/>
                </a:schemeClr>
              </a:solidFill>
            </a:endParaRP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7565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smtClean="0">
                <a:solidFill>
                  <a:schemeClr val="accent6">
                    <a:lumMod val="60000"/>
                    <a:lumOff val="40000"/>
                  </a:schemeClr>
                </a:solidFill>
              </a:rPr>
              <a:t>Attack Surfaces</a:t>
            </a:r>
            <a:endParaRPr lang="en-US" dirty="0">
              <a:solidFill>
                <a:schemeClr val="accent6">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15142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1</a:t>
            </a:r>
            <a:endParaRPr lang="en-US" dirty="0"/>
          </a:p>
        </p:txBody>
      </p:sp>
      <p:sp>
        <p:nvSpPr>
          <p:cNvPr id="13" name="Subtitle 12"/>
          <p:cNvSpPr>
            <a:spLocks noGrp="1"/>
          </p:cNvSpPr>
          <p:nvPr>
            <p:ph type="subTitle" idx="1"/>
          </p:nvPr>
        </p:nvSpPr>
        <p:spPr/>
        <p:txBody>
          <a:bodyPr>
            <a:normAutofit/>
          </a:bodyPr>
          <a:lstStyle/>
          <a:p>
            <a:pPr algn="ctr"/>
            <a:r>
              <a:rPr lang="en-US" sz="3200" dirty="0" smtClean="0"/>
              <a:t>Overview</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60000"/>
                    <a:lumOff val="40000"/>
                  </a:schemeClr>
                </a:solidFill>
              </a:rPr>
              <a:t>Attack Surface Categories</a:t>
            </a:r>
            <a:endParaRPr lang="en-US" dirty="0">
              <a:solidFill>
                <a:schemeClr val="accent6">
                  <a:lumMod val="60000"/>
                  <a:lumOff val="40000"/>
                </a:schemeClr>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202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val="230591144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smtClean="0"/>
              <a:t>Computer Security Strategy</a:t>
            </a:r>
            <a:endParaRPr lang="en-US" dirty="0"/>
          </a:p>
        </p:txBody>
      </p:sp>
    </p:spTree>
    <p:extLst>
      <p:ext uri="{BB962C8B-B14F-4D97-AF65-F5344CB8AC3E}">
        <p14:creationId xmlns:p14="http://schemas.microsoft.com/office/powerpoint/2010/main" val="16315028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t>Standards</a:t>
            </a:r>
            <a:endParaRPr lang="en-US" dirty="0"/>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smtClean="0"/>
              <a:t>Standards have been developed to cover management practices and the overall architecture of security mechanisms and services</a:t>
            </a:r>
          </a:p>
          <a:p>
            <a:r>
              <a:rPr lang="en-US" dirty="0" smtClean="0"/>
              <a:t>The most important of these organizations are:</a:t>
            </a:r>
          </a:p>
          <a:p>
            <a:pPr lvl="1"/>
            <a:r>
              <a:rPr lang="en-US" b="1" dirty="0" smtClean="0"/>
              <a:t>National Institute of Standards and Technology (NIST)</a:t>
            </a:r>
          </a:p>
          <a:p>
            <a:pPr lvl="2"/>
            <a:r>
              <a:rPr lang="en-US" b="1" dirty="0" smtClean="0"/>
              <a:t>NIST is a U.S. federal agency that deals with measurement science, standards, and technology related to U.S. government use and to the promotion of U.S. private sector innovation</a:t>
            </a:r>
          </a:p>
          <a:p>
            <a:pPr lvl="1"/>
            <a:r>
              <a:rPr lang="en-US" b="1" dirty="0" smtClean="0"/>
              <a:t>Internet Society (ISOC)</a:t>
            </a:r>
          </a:p>
          <a:p>
            <a:pPr lvl="2"/>
            <a:r>
              <a:rPr lang="en-US" b="1" dirty="0" smtClean="0"/>
              <a:t>ISOC is a professional membership society that provides leadership in addressing issues that confront the future of the Internet, and is the organization home for the groups responsible for Internet infrastructure standards</a:t>
            </a:r>
          </a:p>
          <a:p>
            <a:pPr lvl="1"/>
            <a:r>
              <a:rPr lang="en-US" b="1" dirty="0" smtClean="0"/>
              <a:t>International Telecommunication Union (ITU-T)</a:t>
            </a:r>
          </a:p>
          <a:p>
            <a:pPr lvl="2"/>
            <a:r>
              <a:rPr lang="en-US" b="1" dirty="0" smtClean="0"/>
              <a:t>ITU is a United Nations agency in which governments and the private sector coordinate global telecom networks and services</a:t>
            </a:r>
          </a:p>
          <a:p>
            <a:pPr lvl="1"/>
            <a:r>
              <a:rPr lang="en-US" b="1" dirty="0" smtClean="0"/>
              <a:t>International Organization for Standardization (ISO)</a:t>
            </a:r>
          </a:p>
          <a:p>
            <a:pPr lvl="2"/>
            <a:r>
              <a:rPr lang="en-US" b="1" dirty="0" smtClean="0"/>
              <a:t>ISO is a nongovernmental organization whose work results in international agreements that are published as International Standards</a:t>
            </a:r>
            <a:endParaRPr lang="en-US" b="1" dirty="0"/>
          </a:p>
        </p:txBody>
      </p:sp>
    </p:spTree>
    <p:extLst>
      <p:ext uri="{BB962C8B-B14F-4D97-AF65-F5344CB8AC3E}">
        <p14:creationId xmlns:p14="http://schemas.microsoft.com/office/powerpoint/2010/main" val="736129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a:t>
            </a:r>
            <a:r>
              <a:rPr lang="en-AU" sz="2400" dirty="0" smtClean="0"/>
              <a:t>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a:t>
            </a:r>
            <a:r>
              <a:rPr lang="en-AU" sz="2400" dirty="0" smtClean="0"/>
              <a:t>strategy</a:t>
            </a:r>
          </a:p>
          <a:p>
            <a:pPr lvl="1"/>
            <a:r>
              <a:rPr lang="en-AU" dirty="0"/>
              <a:t>Security policy</a:t>
            </a:r>
          </a:p>
          <a:p>
            <a:pPr lvl="1"/>
            <a:r>
              <a:rPr lang="en-AU" dirty="0"/>
              <a:t>Security implementation</a:t>
            </a:r>
          </a:p>
          <a:p>
            <a:pPr lvl="1"/>
            <a:r>
              <a:rPr lang="en-AU" dirty="0"/>
              <a:t>Assurance and evaluation</a:t>
            </a:r>
          </a:p>
          <a:p>
            <a:pPr lvl="1">
              <a:buNone/>
            </a:pPr>
            <a:endParaRPr lang="en-AU" dirty="0" smtClean="0"/>
          </a:p>
        </p:txBody>
      </p:sp>
      <p:sp>
        <p:nvSpPr>
          <p:cNvPr id="2" name="Content Placeholder 1"/>
          <p:cNvSpPr>
            <a:spLocks noGrp="1"/>
          </p:cNvSpPr>
          <p:nvPr>
            <p:ph sz="quarter" idx="13"/>
          </p:nvPr>
        </p:nvSpPr>
        <p:spPr>
          <a:xfrm>
            <a:off x="323528" y="1484784"/>
            <a:ext cx="4041648" cy="5373216"/>
          </a:xfrm>
        </p:spPr>
        <p:txBody>
          <a:bodyPr/>
          <a:lstStyle/>
          <a:p>
            <a:r>
              <a:rPr lang="en-US" dirty="0" smtClean="0"/>
              <a:t>Computer security concepts</a:t>
            </a:r>
          </a:p>
          <a:p>
            <a:pPr lvl="1"/>
            <a:r>
              <a:rPr lang="en-US" dirty="0" smtClean="0"/>
              <a:t>Definition </a:t>
            </a:r>
          </a:p>
          <a:p>
            <a:pPr lvl="1"/>
            <a:r>
              <a:rPr lang="en-US" dirty="0" smtClean="0"/>
              <a:t>Challenges</a:t>
            </a:r>
          </a:p>
          <a:p>
            <a:pPr lvl="1"/>
            <a:r>
              <a:rPr lang="en-US" dirty="0" smtClean="0"/>
              <a:t>Model </a:t>
            </a:r>
          </a:p>
          <a:p>
            <a:r>
              <a:rPr lang="en-US" dirty="0" smtClean="0"/>
              <a:t>Threats, attacks,       and assets</a:t>
            </a:r>
          </a:p>
          <a:p>
            <a:pPr lvl="1"/>
            <a:r>
              <a:rPr lang="en-US" dirty="0" smtClean="0"/>
              <a:t>Threats and attacks</a:t>
            </a:r>
          </a:p>
          <a:p>
            <a:pPr lvl="1"/>
            <a:r>
              <a:rPr lang="en-US" dirty="0" smtClean="0"/>
              <a:t>Threats and assets</a:t>
            </a:r>
          </a:p>
          <a:p>
            <a:r>
              <a:rPr lang="en-US" dirty="0" smtClean="0"/>
              <a:t>Security functional requirements</a:t>
            </a:r>
          </a:p>
          <a:p>
            <a:r>
              <a:rPr lang="en-US" dirty="0" smtClean="0"/>
              <a:t>Standards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smtClean="0">
                <a:solidFill>
                  <a:srgbClr val="E3A988"/>
                </a:solidFill>
                <a:effectLst/>
              </a:rPr>
              <a:t>The </a:t>
            </a:r>
            <a:r>
              <a:rPr lang="en-US" sz="3200" b="1" dirty="0">
                <a:solidFill>
                  <a:srgbClr val="E3A988"/>
                </a:solidFill>
                <a:effectLst/>
              </a:rPr>
              <a:t>NIST Internal/Interagency Report NISTIR 7298 (</a:t>
            </a:r>
            <a:r>
              <a:rPr lang="en-US" sz="3200" b="1" i="1" dirty="0">
                <a:solidFill>
                  <a:srgbClr val="E3A988"/>
                </a:solidFill>
                <a:effectLst/>
              </a:rPr>
              <a:t>Glossary of Key </a:t>
            </a:r>
            <a:r>
              <a:rPr lang="en-US" sz="3200" b="1" i="1" dirty="0" smtClean="0">
                <a:solidFill>
                  <a:srgbClr val="E3A988"/>
                </a:solidFill>
                <a:effectLst/>
              </a:rPr>
              <a:t>Information Security </a:t>
            </a:r>
            <a:r>
              <a:rPr lang="en-US" sz="3200" b="1" i="1" dirty="0">
                <a:solidFill>
                  <a:srgbClr val="E3A988"/>
                </a:solidFill>
                <a:effectLst/>
              </a:rPr>
              <a:t>Terms , </a:t>
            </a:r>
            <a:r>
              <a:rPr lang="en-US" sz="3200" b="1" dirty="0">
                <a:solidFill>
                  <a:srgbClr val="E3A988"/>
                </a:solidFill>
                <a:effectLst/>
              </a:rPr>
              <a:t>May 2013) defines the term </a:t>
            </a:r>
            <a:r>
              <a:rPr lang="en-US" sz="3200" b="1" i="1" dirty="0">
                <a:solidFill>
                  <a:srgbClr val="E3A988"/>
                </a:solidFill>
                <a:effectLst/>
              </a:rPr>
              <a:t>computer </a:t>
            </a:r>
            <a:r>
              <a:rPr lang="en-US" sz="3200" b="1" i="1" dirty="0" smtClean="0">
                <a:solidFill>
                  <a:srgbClr val="E3A988"/>
                </a:solidFill>
                <a:effectLst/>
              </a:rPr>
              <a:t>security</a:t>
            </a:r>
            <a:r>
              <a:rPr lang="en-US" sz="3200" b="1" dirty="0">
                <a:solidFill>
                  <a:srgbClr val="E3A988"/>
                </a:solidFill>
                <a:effectLst/>
              </a:rPr>
              <a:t> </a:t>
            </a:r>
            <a:r>
              <a:rPr lang="en-US" sz="3200" b="1" dirty="0" smtClean="0">
                <a:solidFill>
                  <a:srgbClr val="E3A988"/>
                </a:solidFill>
                <a:effectLst/>
              </a:rPr>
              <a:t>as </a:t>
            </a:r>
            <a:r>
              <a:rPr lang="en-US" sz="3200" b="1" dirty="0">
                <a:solidFill>
                  <a:srgbClr val="E3A988"/>
                </a:solidFill>
                <a:effectLst/>
              </a:rPr>
              <a:t>follows:</a:t>
            </a:r>
          </a:p>
        </p:txBody>
      </p:sp>
      <p:sp>
        <p:nvSpPr>
          <p:cNvPr id="200707" name="Rectangle 3"/>
          <p:cNvSpPr>
            <a:spLocks noGrp="1" noChangeArrowheads="1"/>
          </p:cNvSpPr>
          <p:nvPr>
            <p:ph idx="1"/>
          </p:nvPr>
        </p:nvSpPr>
        <p:spPr>
          <a:xfrm>
            <a:off x="467544" y="2996952"/>
            <a:ext cx="8229600" cy="3456384"/>
          </a:xfrm>
        </p:spPr>
        <p:txBody>
          <a:bodyPr>
            <a:normAutofit/>
          </a:bodyPr>
          <a:lstStyle/>
          <a:p>
            <a:pPr marL="0" indent="0">
              <a:spcBef>
                <a:spcPts val="72"/>
              </a:spcBef>
              <a:buNone/>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a:t>
            </a:r>
            <a:r>
              <a:rPr lang="en-US" sz="2800" dirty="0" smtClean="0"/>
              <a:t>	   	   confidentiality</a:t>
            </a:r>
            <a:r>
              <a:rPr lang="en-US" sz="2800" dirty="0"/>
              <a:t>, </a:t>
            </a:r>
            <a:r>
              <a:rPr lang="en-US" sz="2800" dirty="0" smtClean="0"/>
              <a:t>integrity, and 	   	 	   availability of </a:t>
            </a:r>
            <a:r>
              <a:rPr lang="en-US" sz="2800" dirty="0"/>
              <a:t>information system </a:t>
            </a:r>
            <a:endParaRPr lang="en-US" sz="2800" dirty="0" smtClean="0"/>
          </a:p>
          <a:p>
            <a:pPr marL="0" indent="0">
              <a:spcBef>
                <a:spcPts val="72"/>
              </a:spcBef>
              <a:buNone/>
            </a:pPr>
            <a:r>
              <a:rPr lang="en-US" sz="2800" dirty="0"/>
              <a:t>	</a:t>
            </a:r>
            <a:r>
              <a:rPr lang="en-US" sz="2800" dirty="0" smtClean="0"/>
              <a:t>   assets </a:t>
            </a:r>
            <a:r>
              <a:rPr lang="en-US" sz="2800" dirty="0"/>
              <a:t>including hardware, software, </a:t>
            </a:r>
            <a:r>
              <a:rPr lang="en-US" sz="2800" dirty="0" smtClean="0"/>
              <a:t>	   firmware, and </a:t>
            </a:r>
            <a:r>
              <a:rPr lang="en-US" sz="2800" dirty="0"/>
              <a:t>information being </a:t>
            </a:r>
            <a:r>
              <a:rPr lang="en-US" sz="2800" dirty="0" smtClean="0"/>
              <a:t>	   	   processed</a:t>
            </a:r>
            <a:r>
              <a:rPr lang="en-US" sz="2800" dirty="0"/>
              <a:t>, stored, </a:t>
            </a:r>
            <a:r>
              <a:rPr lang="en-US" sz="2800" dirty="0" smtClean="0"/>
              <a:t>and 	 	  	 	   communicated</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82" t="-2857" r="-7182" b="-2857"/>
          <a:stretch/>
        </p:blipFill>
        <p:spPr>
          <a:xfrm>
            <a:off x="-600" y="-2547664"/>
            <a:ext cx="9284422" cy="12015122"/>
          </a:xfrm>
          <a:prstGeom prst="rect">
            <a:avLst/>
          </a:prstGeom>
          <a:solidFill>
            <a:schemeClr val="accent4">
              <a:lumMod val="60000"/>
              <a:lumOff val="40000"/>
              <a:alpha val="63000"/>
            </a:schemeClr>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smtClean="0"/>
              <a:t>Key Security Concepts</a:t>
            </a:r>
            <a:endParaRPr lang="en-US"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smtClean="0">
                <a:solidFill>
                  <a:schemeClr val="accent6">
                    <a:lumMod val="60000"/>
                    <a:lumOff val="40000"/>
                  </a:schemeClr>
                </a:solidFill>
              </a:rPr>
              <a:t>Levels of Impact</a:t>
            </a:r>
            <a:endParaRPr lang="en-US" sz="7200"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6309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endParaRPr lang="en-US" sz="1600" b="1" dirty="0" smtClean="0">
              <a:solidFill>
                <a:schemeClr val="accent6">
                  <a:lumMod val="60000"/>
                  <a:lumOff val="40000"/>
                </a:schemeClr>
              </a:solidFill>
              <a:latin typeface="Times" charset="0"/>
              <a:ea typeface="Times New Roman" charset="0"/>
              <a:cs typeface="Times New Roman" charset="0"/>
            </a:endParaRPr>
          </a:p>
          <a:p>
            <a:pPr marL="0" marR="0" algn="ctr">
              <a:spcBef>
                <a:spcPts val="0"/>
              </a:spcBef>
              <a:spcAft>
                <a:spcPts val="0"/>
              </a:spcAft>
            </a:pPr>
            <a:endParaRPr lang="en-US" sz="1600" b="1" dirty="0" smtClean="0">
              <a:latin typeface="Times" charset="0"/>
              <a:ea typeface="Times New Roman" charset="0"/>
              <a:cs typeface="Times New Roman" charset="0"/>
            </a:endParaRPr>
          </a:p>
          <a:p>
            <a:pPr marL="0" marR="0" algn="ctr">
              <a:spcBef>
                <a:spcPts val="0"/>
              </a:spcBef>
              <a:spcAft>
                <a:spcPts val="0"/>
              </a:spcAft>
            </a:pPr>
            <a:r>
              <a:rPr lang="en-US" sz="1200" b="1" dirty="0" smtClean="0">
                <a:solidFill>
                  <a:schemeClr val="accent6">
                    <a:lumMod val="60000"/>
                    <a:lumOff val="40000"/>
                  </a:schemeClr>
                </a:solidFill>
                <a:latin typeface="Times" charset="0"/>
                <a:ea typeface="Times New Roman" charset="0"/>
                <a:cs typeface="Times New Roman" charset="0"/>
              </a:rPr>
              <a:t>Computer </a:t>
            </a:r>
            <a:r>
              <a:rPr lang="en-US" sz="1200" b="1" dirty="0">
                <a:solidFill>
                  <a:schemeClr val="accent6">
                    <a:lumMod val="60000"/>
                    <a:lumOff val="40000"/>
                  </a:schemeClr>
                </a:solidFill>
                <a:latin typeface="Times" charset="0"/>
                <a:ea typeface="Times New Roman" charset="0"/>
                <a:cs typeface="Times New Roman" charset="0"/>
              </a:rPr>
              <a:t>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smtClean="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r>
              <a:rPr lang="en-US" sz="1200" dirty="0">
                <a:latin typeface="Times" charset="0"/>
                <a:ea typeface="Times New Roman" charset="0"/>
                <a:cs typeface="Times New Roman" charset="0"/>
              </a:rPr>
              <a:t/>
            </a: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endParaRPr lang="en-US" sz="1200" dirty="0" smtClean="0">
              <a:latin typeface="Times" charset="0"/>
              <a:ea typeface="Times New Roman" charset="0"/>
              <a:cs typeface="Times New Roman" charset="0"/>
            </a:endParaRP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smtClean="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r="2355" b="24800"/>
          <a:stretch/>
        </p:blipFill>
        <p:spPr>
          <a:xfrm>
            <a:off x="323528" y="260648"/>
            <a:ext cx="8496944" cy="6330490"/>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77426</TotalTime>
  <Words>6149</Words>
  <Application>Microsoft Office PowerPoint</Application>
  <PresentationFormat>On-screen Show (4:3)</PresentationFormat>
  <Paragraphs>974</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Baskerville Bold Italic</vt:lpstr>
      <vt:lpstr>Century Gothic</vt:lpstr>
      <vt:lpstr>Courier New</vt:lpstr>
      <vt:lpstr>Palatino Linotype</vt:lpstr>
      <vt:lpstr>Times</vt:lpstr>
      <vt:lpstr>Times New Roman</vt:lpstr>
      <vt:lpstr>Executive</vt:lpstr>
      <vt:lpstr>PowerPoint Presentation</vt:lpstr>
      <vt:lpstr>Chapter 1</vt:lpstr>
      <vt:lpstr>The NIST Internal/Interagency Report NISTIR 7298 (Glossary of Key Information Security Terms , May 2013) defines the term computer security as follows:</vt:lpstr>
      <vt:lpstr>PowerPoint Presentation</vt:lpstr>
      <vt:lpstr>Key Security Concepts</vt:lpstr>
      <vt:lpstr>Levels of Impact</vt:lpstr>
      <vt:lpstr>Computer Security Challenges</vt:lpstr>
      <vt:lpstr>PowerPoint Presentation</vt:lpstr>
      <vt:lpstr>PowerPoint Presentation</vt:lpstr>
      <vt:lpstr>Assets of a Computer System</vt:lpstr>
      <vt:lpstr>Vulnerabilities, Threats  and Attacks</vt:lpstr>
      <vt:lpstr>Countermeasures</vt:lpstr>
      <vt:lpstr>PowerPoint Presentation</vt:lpstr>
      <vt:lpstr>PowerPoint Presentation</vt:lpstr>
      <vt:lpstr>PowerPoint Presentation</vt:lpstr>
      <vt:lpstr>Passive and Active Attacks</vt:lpstr>
      <vt:lpstr>PowerPoint Presentation</vt:lpstr>
      <vt:lpstr>Fundamental Security Design Principles</vt:lpstr>
      <vt:lpstr>Attack Surfaces</vt:lpstr>
      <vt:lpstr>Attack Surface Categories</vt:lpstr>
      <vt:lpstr>PowerPoint Presentation</vt:lpstr>
      <vt:lpstr>PowerPoint Presentation</vt:lpstr>
      <vt:lpstr>Computer Security Strategy</vt:lpstr>
      <vt:lpstr>Standards</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Microsoft account</cp:lastModifiedBy>
  <cp:revision>284</cp:revision>
  <dcterms:created xsi:type="dcterms:W3CDTF">2014-08-18T03:27:50Z</dcterms:created>
  <dcterms:modified xsi:type="dcterms:W3CDTF">2022-08-23T19:42:53Z</dcterms:modified>
</cp:coreProperties>
</file>