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3" r:id="rId5"/>
    <p:sldId id="262" r:id="rId6"/>
    <p:sldId id="264" r:id="rId7"/>
    <p:sldId id="268" r:id="rId8"/>
    <p:sldId id="265" r:id="rId9"/>
    <p:sldId id="266" r:id="rId10"/>
    <p:sldId id="267"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40" autoAdjust="0"/>
  </p:normalViewPr>
  <p:slideViewPr>
    <p:cSldViewPr>
      <p:cViewPr varScale="1">
        <p:scale>
          <a:sx n="64" d="100"/>
          <a:sy n="64" d="100"/>
        </p:scale>
        <p:origin x="15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1206D3-84E1-4B2B-8740-AF8E1EB72B0B}" type="datetimeFigureOut">
              <a:rPr lang="en-US" smtClean="0"/>
              <a:t>10/2/2024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947520-B88D-4CBA-97CC-7092DA177684}" type="slidenum">
              <a:rPr lang="en-US" smtClean="0"/>
              <a:t>‹#›</a:t>
            </a:fld>
            <a:endParaRPr lang="en-US"/>
          </a:p>
        </p:txBody>
      </p:sp>
    </p:spTree>
    <p:extLst>
      <p:ext uri="{BB962C8B-B14F-4D97-AF65-F5344CB8AC3E}">
        <p14:creationId xmlns:p14="http://schemas.microsoft.com/office/powerpoint/2010/main" val="141589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Suppose you decide to set up a company that makes computers. The company</a:t>
            </a:r>
          </a:p>
          <a:p>
            <a:r>
              <a:rPr lang="en-US" sz="1200" kern="1200" baseline="0" dirty="0">
                <a:solidFill>
                  <a:schemeClr val="tx1"/>
                </a:solidFill>
                <a:latin typeface="+mn-lt"/>
                <a:ea typeface="+mn-ea"/>
                <a:cs typeface="+mn-cs"/>
              </a:rPr>
              <a:t>buys items like processor boards, memory chips, hard disks, and so on.</a:t>
            </a:r>
          </a:p>
          <a:p>
            <a:r>
              <a:rPr lang="en-US" sz="1200" kern="1200" baseline="0" dirty="0">
                <a:solidFill>
                  <a:schemeClr val="tx1"/>
                </a:solidFill>
                <a:latin typeface="+mn-lt"/>
                <a:ea typeface="+mn-ea"/>
                <a:cs typeface="+mn-cs"/>
              </a:rPr>
              <a:t>It then assembles the machines, installs and configures the software, and</a:t>
            </a:r>
          </a:p>
          <a:p>
            <a:r>
              <a:rPr lang="en-US" sz="1200" kern="1200" baseline="0" dirty="0">
                <a:solidFill>
                  <a:schemeClr val="tx1"/>
                </a:solidFill>
                <a:latin typeface="+mn-lt"/>
                <a:ea typeface="+mn-ea"/>
                <a:cs typeface="+mn-cs"/>
              </a:rPr>
              <a:t>delivers the computer to the customer. There is, in principle, no problem in</a:t>
            </a:r>
          </a:p>
          <a:p>
            <a:r>
              <a:rPr lang="en-US" sz="1200" kern="1200" baseline="0" dirty="0">
                <a:solidFill>
                  <a:schemeClr val="tx1"/>
                </a:solidFill>
                <a:latin typeface="+mn-lt"/>
                <a:ea typeface="+mn-ea"/>
                <a:cs typeface="+mn-cs"/>
              </a:rPr>
              <a:t>working out the cost of the components that go into the computers –</a:t>
            </a:r>
          </a:p>
          <a:p>
            <a:r>
              <a:rPr lang="en-US" sz="1200" kern="1200" baseline="0" dirty="0">
                <a:solidFill>
                  <a:schemeClr val="tx1"/>
                </a:solidFill>
                <a:latin typeface="+mn-lt"/>
                <a:ea typeface="+mn-ea"/>
                <a:cs typeface="+mn-cs"/>
              </a:rPr>
              <a:t>although it is only too easy to forget to add in the cost of the odd small component.</a:t>
            </a:r>
          </a:p>
          <a:p>
            <a:r>
              <a:rPr lang="en-US" sz="1200" kern="1200" baseline="0" dirty="0">
                <a:solidFill>
                  <a:schemeClr val="tx1"/>
                </a:solidFill>
                <a:latin typeface="+mn-lt"/>
                <a:ea typeface="+mn-ea"/>
                <a:cs typeface="+mn-cs"/>
              </a:rPr>
              <a:t>What is more difficult is working out the cost of </a:t>
            </a:r>
            <a:r>
              <a:rPr lang="en-US" sz="1200" kern="1200" baseline="0" dirty="0" err="1">
                <a:solidFill>
                  <a:schemeClr val="tx1"/>
                </a:solidFill>
                <a:latin typeface="+mn-lt"/>
                <a:ea typeface="+mn-ea"/>
                <a:cs typeface="+mn-cs"/>
              </a:rPr>
              <a:t>labour</a:t>
            </a:r>
            <a:endParaRPr lang="en-US" dirty="0"/>
          </a:p>
        </p:txBody>
      </p:sp>
      <p:sp>
        <p:nvSpPr>
          <p:cNvPr id="4" name="Slide Number Placeholder 3"/>
          <p:cNvSpPr>
            <a:spLocks noGrp="1"/>
          </p:cNvSpPr>
          <p:nvPr>
            <p:ph type="sldNum" sz="quarter" idx="10"/>
          </p:nvPr>
        </p:nvSpPr>
        <p:spPr/>
        <p:txBody>
          <a:bodyPr/>
          <a:lstStyle/>
          <a:p>
            <a:fld id="{46947520-B88D-4CBA-97CC-7092DA177684}" type="slidenum">
              <a:rPr lang="en-US" smtClean="0"/>
              <a:t>3</a:t>
            </a:fld>
            <a:endParaRPr lang="en-US"/>
          </a:p>
        </p:txBody>
      </p:sp>
    </p:spTree>
    <p:extLst>
      <p:ext uri="{BB962C8B-B14F-4D97-AF65-F5344CB8AC3E}">
        <p14:creationId xmlns:p14="http://schemas.microsoft.com/office/powerpoint/2010/main" val="36139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Unfortunately, there are many costs that we have ignored. Even if our technician</a:t>
            </a:r>
          </a:p>
          <a:p>
            <a:r>
              <a:rPr lang="en-US" sz="1200" kern="1200" baseline="0" dirty="0">
                <a:solidFill>
                  <a:schemeClr val="tx1"/>
                </a:solidFill>
                <a:latin typeface="+mn-lt"/>
                <a:ea typeface="+mn-ea"/>
                <a:cs typeface="+mn-cs"/>
              </a:rPr>
              <a:t>works as a sole trader, with no assistance, there will be other costs he</a:t>
            </a:r>
          </a:p>
          <a:p>
            <a:r>
              <a:rPr lang="en-US" sz="1200" kern="1200" baseline="0" dirty="0">
                <a:solidFill>
                  <a:schemeClr val="tx1"/>
                </a:solidFill>
                <a:latin typeface="+mn-lt"/>
                <a:ea typeface="+mn-ea"/>
                <a:cs typeface="+mn-cs"/>
              </a:rPr>
              <a:t>has to pay</a:t>
            </a:r>
          </a:p>
          <a:p>
            <a:r>
              <a:rPr lang="en-US" sz="1200" b="0" i="0" u="none" strike="noStrike" kern="1200" baseline="0" dirty="0">
                <a:solidFill>
                  <a:schemeClr val="tx1"/>
                </a:solidFill>
                <a:latin typeface="+mn-lt"/>
                <a:ea typeface="+mn-ea"/>
                <a:cs typeface="+mn-cs"/>
              </a:rPr>
              <a:t>On the basis of the calculations above, we might reason as follows. If the components</a:t>
            </a:r>
          </a:p>
          <a:p>
            <a:r>
              <a:rPr lang="en-US" sz="1200" b="0" i="0" u="none" strike="noStrike" kern="1200" baseline="0" dirty="0">
                <a:solidFill>
                  <a:schemeClr val="tx1"/>
                </a:solidFill>
                <a:latin typeface="+mn-lt"/>
                <a:ea typeface="+mn-ea"/>
                <a:cs typeface="+mn-cs"/>
              </a:rPr>
              <a:t>of a computer cost £200 and it takes 10 hours of a technician’s time</a:t>
            </a:r>
          </a:p>
          <a:p>
            <a:r>
              <a:rPr lang="en-US" sz="1200" b="0" i="0" u="none" strike="noStrike" kern="1200" baseline="0" dirty="0">
                <a:solidFill>
                  <a:schemeClr val="tx1"/>
                </a:solidFill>
                <a:latin typeface="+mn-lt"/>
                <a:ea typeface="+mn-ea"/>
                <a:cs typeface="+mn-cs"/>
              </a:rPr>
              <a:t>to assemble the computer, install the software and configure it, then the cost</a:t>
            </a:r>
          </a:p>
          <a:p>
            <a:r>
              <a:rPr lang="en-US" sz="1200" b="0" i="0" u="none" strike="noStrike" kern="1200" baseline="0" dirty="0">
                <a:solidFill>
                  <a:schemeClr val="tx1"/>
                </a:solidFill>
                <a:latin typeface="+mn-lt"/>
                <a:ea typeface="+mn-ea"/>
                <a:cs typeface="+mn-cs"/>
              </a:rPr>
              <a:t>of constructing the finished product is £200 + 10 × £14.62 = £346.20.</a:t>
            </a:r>
          </a:p>
          <a:p>
            <a:endParaRPr lang="en-US" dirty="0"/>
          </a:p>
        </p:txBody>
      </p:sp>
      <p:sp>
        <p:nvSpPr>
          <p:cNvPr id="4" name="Slide Number Placeholder 3"/>
          <p:cNvSpPr>
            <a:spLocks noGrp="1"/>
          </p:cNvSpPr>
          <p:nvPr>
            <p:ph type="sldNum" sz="quarter" idx="10"/>
          </p:nvPr>
        </p:nvSpPr>
        <p:spPr/>
        <p:txBody>
          <a:bodyPr/>
          <a:lstStyle/>
          <a:p>
            <a:fld id="{46947520-B88D-4CBA-97CC-7092DA177684}" type="slidenum">
              <a:rPr lang="en-US" smtClean="0"/>
              <a:t>6</a:t>
            </a:fld>
            <a:endParaRPr lang="en-US"/>
          </a:p>
        </p:txBody>
      </p:sp>
    </p:spTree>
    <p:extLst>
      <p:ext uri="{BB962C8B-B14F-4D97-AF65-F5344CB8AC3E}">
        <p14:creationId xmlns:p14="http://schemas.microsoft.com/office/powerpoint/2010/main" val="79536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Since we expect to sell 350 units, this means £181.43 per computer(overhead calculated from budget total over head is 63500/350 total of </a:t>
            </a:r>
            <a:r>
              <a:rPr lang="en-US" sz="1200" b="0" i="0" u="none" strike="noStrike" kern="1200" baseline="0">
                <a:solidFill>
                  <a:schemeClr val="tx1"/>
                </a:solidFill>
                <a:latin typeface="+mn-lt"/>
                <a:ea typeface="+mn-ea"/>
                <a:cs typeface="+mn-cs"/>
              </a:rPr>
              <a:t>expected sales </a:t>
            </a:r>
            <a:r>
              <a:rPr lang="en-US" sz="1200" b="0" i="0" u="none" strike="noStrike" kern="1200" baseline="0" dirty="0">
                <a:solidFill>
                  <a:schemeClr val="tx1"/>
                </a:solidFill>
                <a:latin typeface="+mn-lt"/>
                <a:ea typeface="+mn-ea"/>
                <a:cs typeface="+mn-cs"/>
              </a:rPr>
              <a:t>in table 7.4). This</a:t>
            </a:r>
          </a:p>
          <a:p>
            <a:r>
              <a:rPr lang="en-US" sz="1200" b="0" i="0" u="none" strike="noStrike" kern="1200" baseline="0" dirty="0">
                <a:solidFill>
                  <a:schemeClr val="tx1"/>
                </a:solidFill>
                <a:latin typeface="+mn-lt"/>
                <a:ea typeface="+mn-ea"/>
                <a:cs typeface="+mn-cs"/>
              </a:rPr>
              <a:t>means that the Basic model would cost</a:t>
            </a:r>
          </a:p>
          <a:p>
            <a:r>
              <a:rPr lang="en-US" sz="1200" b="0" i="0" u="none" strike="noStrike" kern="1200" baseline="0" dirty="0">
                <a:solidFill>
                  <a:schemeClr val="tx1"/>
                </a:solidFill>
                <a:latin typeface="+mn-lt"/>
                <a:ea typeface="+mn-ea"/>
                <a:cs typeface="+mn-cs"/>
              </a:rPr>
              <a:t>£181.43 + £200 + 10 × £14.62 = £527.63</a:t>
            </a:r>
          </a:p>
          <a:p>
            <a:r>
              <a:rPr lang="en-US" sz="1200" b="0" i="0" u="none" strike="noStrike" kern="1200" baseline="0" dirty="0">
                <a:solidFill>
                  <a:schemeClr val="tx1"/>
                </a:solidFill>
                <a:latin typeface="+mn-lt"/>
                <a:ea typeface="+mn-ea"/>
                <a:cs typeface="+mn-cs"/>
              </a:rPr>
              <a:t>The Advanced model would cost</a:t>
            </a:r>
          </a:p>
          <a:p>
            <a:r>
              <a:rPr lang="en-US" sz="1200" b="0" i="0" u="none" strike="noStrike" kern="1200" baseline="0" dirty="0">
                <a:solidFill>
                  <a:schemeClr val="tx1"/>
                </a:solidFill>
                <a:latin typeface="+mn-lt"/>
                <a:ea typeface="+mn-ea"/>
                <a:cs typeface="+mn-cs"/>
              </a:rPr>
              <a:t>£181.43 + £300 + 12 × £14.62 = £651.83</a:t>
            </a:r>
          </a:p>
          <a:p>
            <a:r>
              <a:rPr lang="en-US" sz="1200" b="0" i="0" u="none" strike="noStrike" kern="1200" baseline="0" dirty="0">
                <a:solidFill>
                  <a:schemeClr val="tx1"/>
                </a:solidFill>
                <a:latin typeface="+mn-lt"/>
                <a:ea typeface="+mn-ea"/>
                <a:cs typeface="+mn-cs"/>
              </a:rPr>
              <a:t>and the Professional model would cost</a:t>
            </a:r>
          </a:p>
          <a:p>
            <a:r>
              <a:rPr lang="en-US" sz="1200" b="0" i="0" u="none" strike="noStrike" kern="1200" baseline="0" dirty="0">
                <a:solidFill>
                  <a:schemeClr val="tx1"/>
                </a:solidFill>
                <a:latin typeface="+mn-lt"/>
                <a:ea typeface="+mn-ea"/>
                <a:cs typeface="+mn-cs"/>
              </a:rPr>
              <a:t>£181.43 + £400 + 15 × £14.62 = £802.23</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second way of allocating the overhead is to make it proportional to the</a:t>
            </a:r>
          </a:p>
          <a:p>
            <a:r>
              <a:rPr lang="en-US" sz="1200" b="0" i="0" u="none" strike="noStrike" kern="1200" baseline="0" dirty="0">
                <a:solidFill>
                  <a:schemeClr val="tx1"/>
                </a:solidFill>
                <a:latin typeface="+mn-lt"/>
                <a:ea typeface="+mn-ea"/>
                <a:cs typeface="+mn-cs"/>
              </a:rPr>
              <a:t>number of hours of </a:t>
            </a:r>
            <a:r>
              <a:rPr lang="en-US" sz="1200" b="0" i="0" u="none" strike="noStrike" kern="1200" baseline="0" dirty="0" err="1">
                <a:solidFill>
                  <a:schemeClr val="tx1"/>
                </a:solidFill>
                <a:latin typeface="+mn-lt"/>
                <a:ea typeface="+mn-ea"/>
                <a:cs typeface="+mn-cs"/>
              </a:rPr>
              <a:t>labour</a:t>
            </a:r>
            <a:r>
              <a:rPr lang="en-US" sz="1200" b="0" i="0" u="none" strike="noStrike" kern="1200" baseline="0" dirty="0">
                <a:solidFill>
                  <a:schemeClr val="tx1"/>
                </a:solidFill>
                <a:latin typeface="+mn-lt"/>
                <a:ea typeface="+mn-ea"/>
                <a:cs typeface="+mn-cs"/>
              </a:rPr>
              <a:t> involved. This means adding an overhead component</a:t>
            </a:r>
          </a:p>
          <a:p>
            <a:r>
              <a:rPr lang="en-US" sz="1200" b="0" i="0" u="none" strike="noStrike" kern="1200" baseline="0" dirty="0">
                <a:solidFill>
                  <a:schemeClr val="tx1"/>
                </a:solidFill>
                <a:latin typeface="+mn-lt"/>
                <a:ea typeface="+mn-ea"/>
                <a:cs typeface="+mn-cs"/>
              </a:rPr>
              <a:t>to the cost of an hour of a technician’s time. Since we have three technicians,</a:t>
            </a:r>
          </a:p>
          <a:p>
            <a:r>
              <a:rPr lang="en-US" sz="1200" b="0" i="0" u="none" strike="noStrike" kern="1200" baseline="0" dirty="0">
                <a:solidFill>
                  <a:schemeClr val="tx1"/>
                </a:solidFill>
                <a:latin typeface="+mn-lt"/>
                <a:ea typeface="+mn-ea"/>
                <a:cs typeface="+mn-cs"/>
              </a:rPr>
              <a:t>each supplying 1,505 hours of productive </a:t>
            </a:r>
            <a:r>
              <a:rPr lang="en-US" sz="1200" b="0" i="0" u="none" strike="noStrike" kern="1200" baseline="0" dirty="0" err="1">
                <a:solidFill>
                  <a:schemeClr val="tx1"/>
                </a:solidFill>
                <a:latin typeface="+mn-lt"/>
                <a:ea typeface="+mn-ea"/>
                <a:cs typeface="+mn-cs"/>
              </a:rPr>
              <a:t>labour</a:t>
            </a:r>
            <a:r>
              <a:rPr lang="en-US" sz="1200" b="0" i="0" u="none" strike="noStrike" kern="1200" baseline="0" dirty="0">
                <a:solidFill>
                  <a:schemeClr val="tx1"/>
                </a:solidFill>
                <a:latin typeface="+mn-lt"/>
                <a:ea typeface="+mn-ea"/>
                <a:cs typeface="+mn-cs"/>
              </a:rPr>
              <a:t> per year, we need to add</a:t>
            </a:r>
          </a:p>
          <a:p>
            <a:r>
              <a:rPr lang="en-US" sz="1200" b="0" i="0" u="none" strike="noStrike" kern="1200" baseline="0" dirty="0">
                <a:solidFill>
                  <a:schemeClr val="tx1"/>
                </a:solidFill>
                <a:latin typeface="+mn-lt"/>
                <a:ea typeface="+mn-ea"/>
                <a:cs typeface="+mn-cs"/>
              </a:rPr>
              <a:t>£63500/(3 × 1505) = £14.06</a:t>
            </a:r>
          </a:p>
          <a:p>
            <a:r>
              <a:rPr lang="en-US" sz="1200" b="0" i="0" u="none" strike="noStrike" kern="1200" baseline="0" dirty="0">
                <a:solidFill>
                  <a:schemeClr val="tx1"/>
                </a:solidFill>
                <a:latin typeface="+mn-lt"/>
                <a:ea typeface="+mn-ea"/>
                <a:cs typeface="+mn-cs"/>
              </a:rPr>
              <a:t>to the cost of an hour’s </a:t>
            </a:r>
            <a:r>
              <a:rPr lang="en-US" sz="1200" b="0" i="0" u="none" strike="noStrike" kern="1200" baseline="0" dirty="0" err="1">
                <a:solidFill>
                  <a:schemeClr val="tx1"/>
                </a:solidFill>
                <a:latin typeface="+mn-lt"/>
                <a:ea typeface="+mn-ea"/>
                <a:cs typeface="+mn-cs"/>
              </a:rPr>
              <a:t>labour</a:t>
            </a:r>
            <a:r>
              <a:rPr lang="en-US" sz="1200" b="0" i="0" u="none" strike="noStrike" kern="1200" baseline="0" dirty="0">
                <a:solidFill>
                  <a:schemeClr val="tx1"/>
                </a:solidFill>
                <a:latin typeface="+mn-lt"/>
                <a:ea typeface="+mn-ea"/>
                <a:cs typeface="+mn-cs"/>
              </a:rPr>
              <a:t>, making it up to £14.62 + £14.06 = £28.68. Now</a:t>
            </a:r>
          </a:p>
          <a:p>
            <a:r>
              <a:rPr lang="en-US" sz="1200" b="0" i="0" u="none" strike="noStrike" kern="1200" baseline="0" dirty="0">
                <a:solidFill>
                  <a:schemeClr val="tx1"/>
                </a:solidFill>
                <a:latin typeface="+mn-lt"/>
                <a:ea typeface="+mn-ea"/>
                <a:cs typeface="+mn-cs"/>
              </a:rPr>
              <a:t>the cost of the three models comes out at:</a:t>
            </a:r>
          </a:p>
          <a:p>
            <a:r>
              <a:rPr lang="en-US" sz="1200" b="0" i="0" u="none" strike="noStrike" kern="1200" baseline="0" dirty="0">
                <a:solidFill>
                  <a:schemeClr val="tx1"/>
                </a:solidFill>
                <a:latin typeface="+mn-lt"/>
                <a:ea typeface="+mn-ea"/>
                <a:cs typeface="+mn-cs"/>
              </a:rPr>
              <a:t>£200 + 10 × £28.68 = £486.80 (Basic)</a:t>
            </a:r>
          </a:p>
          <a:p>
            <a:r>
              <a:rPr lang="en-US" sz="1200" b="0" i="0" u="none" strike="noStrike" kern="1200" baseline="0" dirty="0">
                <a:solidFill>
                  <a:schemeClr val="tx1"/>
                </a:solidFill>
                <a:latin typeface="+mn-lt"/>
                <a:ea typeface="+mn-ea"/>
                <a:cs typeface="+mn-cs"/>
              </a:rPr>
              <a:t>£300 + 12 × £28.68 = £644.16 (Advanced)</a:t>
            </a:r>
          </a:p>
          <a:p>
            <a:r>
              <a:rPr lang="en-US" sz="1200" b="0" i="0" u="none" strike="noStrike" kern="1200" baseline="0" dirty="0">
                <a:solidFill>
                  <a:schemeClr val="tx1"/>
                </a:solidFill>
                <a:latin typeface="+mn-lt"/>
                <a:ea typeface="+mn-ea"/>
                <a:cs typeface="+mn-cs"/>
              </a:rPr>
              <a:t>£400 + 15 × £28.68 = £830.20 (Professional)</a:t>
            </a:r>
            <a:endParaRPr lang="en-US" dirty="0"/>
          </a:p>
        </p:txBody>
      </p:sp>
      <p:sp>
        <p:nvSpPr>
          <p:cNvPr id="4" name="Slide Number Placeholder 3"/>
          <p:cNvSpPr>
            <a:spLocks noGrp="1"/>
          </p:cNvSpPr>
          <p:nvPr>
            <p:ph type="sldNum" sz="quarter" idx="10"/>
          </p:nvPr>
        </p:nvSpPr>
        <p:spPr/>
        <p:txBody>
          <a:bodyPr/>
          <a:lstStyle/>
          <a:p>
            <a:fld id="{46947520-B88D-4CBA-97CC-7092DA177684}" type="slidenum">
              <a:rPr lang="en-US" smtClean="0"/>
              <a:t>7</a:t>
            </a:fld>
            <a:endParaRPr lang="en-US"/>
          </a:p>
        </p:txBody>
      </p:sp>
    </p:spTree>
    <p:extLst>
      <p:ext uri="{BB962C8B-B14F-4D97-AF65-F5344CB8AC3E}">
        <p14:creationId xmlns:p14="http://schemas.microsoft.com/office/powerpoint/2010/main" val="1183969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452948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11652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2126985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753000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550446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118554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088348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9378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55119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6704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6193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20793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7977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4252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026651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70177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38DCE-135D-4EBE-85FB-C223B941CFEC}" type="datetimeFigureOut">
              <a:rPr lang="en-US" smtClean="0">
                <a:solidFill>
                  <a:prstClr val="black">
                    <a:tint val="75000"/>
                  </a:prstClr>
                </a:solidFill>
              </a:rPr>
              <a:pPr/>
              <a:t>10/2/2024</a:t>
            </a:fld>
            <a:endParaRPr lang="en-US" dirty="0">
              <a:solidFill>
                <a:prstClr val="black">
                  <a:tint val="75000"/>
                </a:prstClr>
              </a:solidFill>
            </a:endParaRPr>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567895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a:t>
            </a:r>
            <a:r>
              <a:rPr lang="en-US" dirty="0" err="1"/>
              <a:t>Shaharbano</a:t>
            </a:r>
            <a:endParaRPr lang="en-US" dirty="0"/>
          </a:p>
          <a:p>
            <a:r>
              <a:rPr lang="en-US" dirty="0"/>
              <a:t>Email address: shahar.bano@nu.edu.pk</a:t>
            </a:r>
          </a:p>
        </p:txBody>
      </p:sp>
      <p:sp>
        <p:nvSpPr>
          <p:cNvPr id="3" name="TextBox 2"/>
          <p:cNvSpPr txBox="1"/>
          <p:nvPr/>
        </p:nvSpPr>
        <p:spPr>
          <a:xfrm>
            <a:off x="5257800" y="5134854"/>
            <a:ext cx="2819400" cy="369332"/>
          </a:xfrm>
          <a:prstGeom prst="rect">
            <a:avLst/>
          </a:prstGeom>
          <a:noFill/>
        </p:spPr>
        <p:txBody>
          <a:bodyPr wrap="square" rtlCol="0">
            <a:spAutoFit/>
          </a:bodyPr>
          <a:lstStyle/>
          <a:p>
            <a:r>
              <a:rPr lang="en-US" dirty="0" err="1">
                <a:solidFill>
                  <a:prstClr val="black"/>
                </a:solidFill>
              </a:rPr>
              <a:t>Lec</a:t>
            </a:r>
            <a:r>
              <a:rPr lang="en-US" dirty="0">
                <a:solidFill>
                  <a:prstClr val="black"/>
                </a:solidFill>
              </a:rPr>
              <a:t> # 10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b="1" dirty="0"/>
              <a:t>CASH FLOW FORECAST</a:t>
            </a:r>
            <a:endParaRPr lang="en-US" dirty="0"/>
          </a:p>
        </p:txBody>
      </p:sp>
      <p:sp>
        <p:nvSpPr>
          <p:cNvPr id="3" name="Content Placeholder 2"/>
          <p:cNvSpPr>
            <a:spLocks noGrp="1"/>
          </p:cNvSpPr>
          <p:nvPr>
            <p:ph idx="1"/>
          </p:nvPr>
        </p:nvSpPr>
        <p:spPr>
          <a:xfrm>
            <a:off x="609599" y="1905000"/>
            <a:ext cx="6347714" cy="4136363"/>
          </a:xfrm>
        </p:spPr>
        <p:txBody>
          <a:bodyPr>
            <a:normAutofit/>
          </a:bodyPr>
          <a:lstStyle/>
          <a:p>
            <a:pPr>
              <a:buNone/>
            </a:pPr>
            <a:r>
              <a:rPr lang="en-US" dirty="0"/>
              <a:t>	</a:t>
            </a:r>
            <a:r>
              <a:rPr lang="en-US" sz="2000" dirty="0"/>
              <a:t>A company may be very profitable but unable to pay its bills. For that reason, it may be forced into receivership. This apparent paradox typically arises because bills have to be met, in particular staff have to be paid, before the income they generate is received. In order to avoid this difficulty businesses need to prepare cash flow forecasts, that is, estimates of the amount of money that will flow into and out of the company each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C4E1-D7AA-450D-05A1-8B8EC2581B15}"/>
              </a:ext>
            </a:extLst>
          </p:cNvPr>
          <p:cNvSpPr>
            <a:spLocks noGrp="1"/>
          </p:cNvSpPr>
          <p:nvPr>
            <p:ph type="title"/>
          </p:nvPr>
        </p:nvSpPr>
        <p:spPr/>
        <p:txBody>
          <a:bodyPr/>
          <a:lstStyle/>
          <a:p>
            <a:r>
              <a:rPr lang="en-US" dirty="0"/>
              <a:t>Example Question</a:t>
            </a:r>
          </a:p>
        </p:txBody>
      </p:sp>
      <p:sp>
        <p:nvSpPr>
          <p:cNvPr id="4" name="TextBox 3">
            <a:extLst>
              <a:ext uri="{FF2B5EF4-FFF2-40B4-BE49-F238E27FC236}">
                <a16:creationId xmlns:a16="http://schemas.microsoft.com/office/drawing/2014/main" id="{BC14876F-660D-C9BE-98BE-7CBA5BCE79B2}"/>
              </a:ext>
            </a:extLst>
          </p:cNvPr>
          <p:cNvSpPr txBox="1"/>
          <p:nvPr/>
        </p:nvSpPr>
        <p:spPr>
          <a:xfrm>
            <a:off x="533400" y="1676400"/>
            <a:ext cx="5886137" cy="4524315"/>
          </a:xfrm>
          <a:prstGeom prst="rect">
            <a:avLst/>
          </a:prstGeom>
          <a:noFill/>
        </p:spPr>
        <p:txBody>
          <a:bodyPr wrap="square">
            <a:spAutoFit/>
          </a:bodyPr>
          <a:lstStyle/>
          <a:p>
            <a:pPr algn="l"/>
            <a:r>
              <a:rPr lang="en-US" sz="1800" b="1" i="0" u="none" strike="noStrike" baseline="0" dirty="0">
                <a:latin typeface="OfficinaSans-Bold"/>
              </a:rPr>
              <a:t>Employees of </a:t>
            </a:r>
            <a:r>
              <a:rPr lang="en-US" sz="1800" b="1" i="0" u="none" strike="noStrike" baseline="0" dirty="0" err="1">
                <a:latin typeface="OfficinaSans-Bold"/>
              </a:rPr>
              <a:t>Syniad</a:t>
            </a:r>
            <a:r>
              <a:rPr lang="en-US" sz="1800" b="1" i="0" u="none" strike="noStrike" baseline="0" dirty="0">
                <a:latin typeface="OfficinaSans-Bold"/>
              </a:rPr>
              <a:t> Software plc work a five day week. They are entitled to 20 days holiday a year in addition to public holidays. On average, each employee loses 10 working days per year through sickness. </a:t>
            </a:r>
            <a:r>
              <a:rPr lang="en-US" sz="1800" b="1" i="0" u="none" strike="noStrike" baseline="0" dirty="0" err="1">
                <a:latin typeface="OfficinaSans-Bold"/>
              </a:rPr>
              <a:t>Syniad</a:t>
            </a:r>
            <a:r>
              <a:rPr lang="en-US" sz="1800" b="1" i="0" u="none" strike="noStrike" baseline="0" dirty="0">
                <a:latin typeface="OfficinaSans-Bold"/>
              </a:rPr>
              <a:t> aims to allow each employee 15 days per year for training. Experience shows that employees spend an average</a:t>
            </a:r>
          </a:p>
          <a:p>
            <a:pPr algn="l"/>
            <a:r>
              <a:rPr lang="en-US" sz="1800" b="1" i="0" u="none" strike="noStrike" baseline="0" dirty="0">
                <a:latin typeface="OfficinaSans-Bold"/>
              </a:rPr>
              <a:t>of five days a year unproductively, as a result of scheduling</a:t>
            </a:r>
          </a:p>
          <a:p>
            <a:pPr algn="l"/>
            <a:r>
              <a:rPr lang="en-US" sz="1800" b="1" i="0" u="none" strike="noStrike" baseline="0" dirty="0">
                <a:latin typeface="OfficinaSans-Bold"/>
              </a:rPr>
              <a:t>problems. In accordance with government regulations, employers must pay social security contributions equal to 6 per cent of salary.</a:t>
            </a:r>
          </a:p>
          <a:p>
            <a:pPr algn="l"/>
            <a:endParaRPr lang="en-US" b="1" dirty="0">
              <a:latin typeface="OfficinaSans-Bold"/>
            </a:endParaRPr>
          </a:p>
          <a:p>
            <a:pPr algn="l"/>
            <a:r>
              <a:rPr lang="en-US" sz="1800" b="1" i="0" u="none" strike="noStrike" baseline="0" dirty="0">
                <a:latin typeface="OfficinaSans-Bold"/>
              </a:rPr>
              <a:t>Calculate the average direct cost of one day’s work from an</a:t>
            </a:r>
          </a:p>
          <a:p>
            <a:pPr algn="l"/>
            <a:r>
              <a:rPr lang="en-US" sz="1800" b="1" i="0" u="none" strike="noStrike" baseline="0" dirty="0">
                <a:latin typeface="OfficinaSans-Bold"/>
              </a:rPr>
              <a:t>employee earning £20,000 per year. State explicitly any assumptions you make.</a:t>
            </a:r>
          </a:p>
          <a:p>
            <a:pPr algn="l"/>
            <a:endParaRPr lang="en-US" b="1" dirty="0">
              <a:latin typeface="OfficinaSans-Bold"/>
            </a:endParaRPr>
          </a:p>
          <a:p>
            <a:pPr algn="l"/>
            <a:r>
              <a:rPr lang="en-US" b="1" dirty="0">
                <a:latin typeface="OfficinaSans-Bold"/>
              </a:rPr>
              <a:t>9422,3815,3860,3903, 3822,3803</a:t>
            </a:r>
            <a:endParaRPr lang="en-US" dirty="0"/>
          </a:p>
        </p:txBody>
      </p:sp>
    </p:spTree>
    <p:extLst>
      <p:ext uri="{BB962C8B-B14F-4D97-AF65-F5344CB8AC3E}">
        <p14:creationId xmlns:p14="http://schemas.microsoft.com/office/powerpoint/2010/main" val="128499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Management Accounting</a:t>
            </a:r>
            <a:endParaRPr lang="en-US" dirty="0"/>
          </a:p>
        </p:txBody>
      </p:sp>
      <p:sp>
        <p:nvSpPr>
          <p:cNvPr id="3" name="Content Placeholder 2"/>
          <p:cNvSpPr>
            <a:spLocks noGrp="1"/>
          </p:cNvSpPr>
          <p:nvPr>
            <p:ph idx="1"/>
          </p:nvPr>
        </p:nvSpPr>
        <p:spPr/>
        <p:txBody>
          <a:bodyPr>
            <a:normAutofit/>
          </a:bodyPr>
          <a:lstStyle/>
          <a:p>
            <a:pPr>
              <a:buNone/>
            </a:pPr>
            <a:r>
              <a:rPr lang="en-US" i="1" dirty="0"/>
              <a:t>After reading this chapter, you should, in simple cases:</a:t>
            </a:r>
          </a:p>
          <a:p>
            <a:r>
              <a:rPr lang="en-US" dirty="0"/>
              <a:t> </a:t>
            </a:r>
            <a:r>
              <a:rPr lang="en-US" i="1" dirty="0"/>
              <a:t>be able to calculate the cost of </a:t>
            </a:r>
            <a:r>
              <a:rPr lang="en-US" i="1" dirty="0" err="1"/>
              <a:t>labour</a:t>
            </a:r>
            <a:r>
              <a:rPr lang="en-US" i="1" dirty="0"/>
              <a:t>;</a:t>
            </a:r>
          </a:p>
          <a:p>
            <a:r>
              <a:rPr lang="en-US" dirty="0"/>
              <a:t> </a:t>
            </a:r>
            <a:r>
              <a:rPr lang="en-US" i="1" dirty="0"/>
              <a:t>understand the concept of overheads and the different ways in which they may be distributed;</a:t>
            </a:r>
          </a:p>
          <a:p>
            <a:r>
              <a:rPr lang="en-US" dirty="0"/>
              <a:t> </a:t>
            </a:r>
            <a:r>
              <a:rPr lang="en-US" i="1" dirty="0"/>
              <a:t>be able to determine how much it costs to produce a particular product or provide a specific service;</a:t>
            </a:r>
          </a:p>
          <a:p>
            <a:r>
              <a:rPr lang="en-US" dirty="0"/>
              <a:t> </a:t>
            </a:r>
            <a:r>
              <a:rPr lang="en-US" i="1" dirty="0"/>
              <a:t>understand how to produce a budget and a cash flow forecast, and how to monitor them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14400"/>
          </a:xfrm>
        </p:spPr>
        <p:txBody>
          <a:bodyPr/>
          <a:lstStyle/>
          <a:p>
            <a:r>
              <a:rPr lang="en-US" b="1" dirty="0"/>
              <a:t>COST OF LABOUR</a:t>
            </a:r>
            <a:endParaRPr lang="en-US" dirty="0"/>
          </a:p>
        </p:txBody>
      </p:sp>
      <p:sp>
        <p:nvSpPr>
          <p:cNvPr id="3" name="Content Placeholder 2"/>
          <p:cNvSpPr>
            <a:spLocks noGrp="1"/>
          </p:cNvSpPr>
          <p:nvPr>
            <p:ph idx="1"/>
          </p:nvPr>
        </p:nvSpPr>
        <p:spPr>
          <a:xfrm>
            <a:off x="609599" y="1752600"/>
            <a:ext cx="6347714" cy="4288763"/>
          </a:xfrm>
        </p:spPr>
        <p:txBody>
          <a:bodyPr/>
          <a:lstStyle/>
          <a:p>
            <a:r>
              <a:rPr lang="en-US" dirty="0"/>
              <a:t>The cost of employing someone is more than just the cost of their salary. In most countries, employers are required to pay a tax for every employee. This tax usually goes by a name such as </a:t>
            </a:r>
            <a:r>
              <a:rPr lang="en-US" i="1" dirty="0"/>
              <a:t>employers’ national insurance contribution </a:t>
            </a:r>
            <a:r>
              <a:rPr lang="en-US" dirty="0"/>
              <a:t>(in the UK) or </a:t>
            </a:r>
            <a:r>
              <a:rPr lang="en-US" i="1" dirty="0"/>
              <a:t>social security contribution; it is proportional to the </a:t>
            </a:r>
            <a:r>
              <a:rPr lang="en-US" dirty="0"/>
              <a:t>employee’s salary. In some countries, this contribution may be as large as 60 per cent of salary, while in others it is very much smaller.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a:t>
            </a:r>
            <a:r>
              <a:rPr lang="en-US" dirty="0" err="1"/>
              <a:t>labour</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04800" y="1752600"/>
            <a:ext cx="7391400" cy="4343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14400"/>
          </a:xfrm>
        </p:spPr>
        <p:txBody>
          <a:bodyPr/>
          <a:lstStyle/>
          <a:p>
            <a:r>
              <a:rPr lang="en-US" dirty="0"/>
              <a:t>Pay roll</a:t>
            </a:r>
          </a:p>
        </p:txBody>
      </p:sp>
      <p:sp>
        <p:nvSpPr>
          <p:cNvPr id="3" name="Content Placeholder 2"/>
          <p:cNvSpPr>
            <a:spLocks noGrp="1"/>
          </p:cNvSpPr>
          <p:nvPr>
            <p:ph idx="1"/>
          </p:nvPr>
        </p:nvSpPr>
        <p:spPr>
          <a:xfrm>
            <a:off x="609599" y="1524000"/>
            <a:ext cx="6347714" cy="4517363"/>
          </a:xfrm>
        </p:spPr>
        <p:txBody>
          <a:bodyPr>
            <a:normAutofit fontScale="92500" lnSpcReduction="20000"/>
          </a:bodyPr>
          <a:lstStyle/>
          <a:p>
            <a:pPr>
              <a:buNone/>
            </a:pPr>
            <a:r>
              <a:rPr lang="en-US" sz="2400" dirty="0"/>
              <a:t> 	</a:t>
            </a:r>
            <a:r>
              <a:rPr lang="en-US" sz="2600" dirty="0"/>
              <a:t>The total cost of employing a person, that is, the salary plus employers’ social security contributions plus any other costs associated directly with the employee, is sometimes known as the employee’s </a:t>
            </a:r>
            <a:r>
              <a:rPr lang="en-US" sz="2600" i="1" dirty="0"/>
              <a:t>payroll cost or direct cost.</a:t>
            </a:r>
            <a:r>
              <a:rPr lang="en-US" sz="2400" i="1" dirty="0"/>
              <a:t> </a:t>
            </a:r>
          </a:p>
          <a:p>
            <a:pPr>
              <a:buNone/>
            </a:pPr>
            <a:r>
              <a:rPr lang="en-US" sz="2400" i="1" dirty="0"/>
              <a:t>Example :</a:t>
            </a:r>
          </a:p>
          <a:p>
            <a:r>
              <a:rPr lang="en-US" sz="2400" i="1" dirty="0"/>
              <a:t>	</a:t>
            </a:r>
            <a:r>
              <a:rPr lang="en-US" sz="2200" i="1" dirty="0"/>
              <a:t>Consider a technician who is employed </a:t>
            </a:r>
            <a:r>
              <a:rPr lang="en-US" sz="2200" dirty="0"/>
              <a:t>to assemble the computers and suppose that he is paid an annual salary of £20,000. His payroll costs are £22,000.</a:t>
            </a:r>
          </a:p>
          <a:p>
            <a:r>
              <a:rPr lang="en-US" sz="2400" dirty="0"/>
              <a:t> The direct cost of the technician is £22,000 per year so that the direct cost of an hour of their time is £22000/1505 = £14.62.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b="1" dirty="0"/>
              <a:t>OVERHEADS</a:t>
            </a:r>
            <a:endParaRPr lang="en-US" dirty="0"/>
          </a:p>
        </p:txBody>
      </p:sp>
      <p:sp>
        <p:nvSpPr>
          <p:cNvPr id="3" name="Content Placeholder 2"/>
          <p:cNvSpPr>
            <a:spLocks noGrp="1"/>
          </p:cNvSpPr>
          <p:nvPr>
            <p:ph idx="1"/>
          </p:nvPr>
        </p:nvSpPr>
        <p:spPr/>
        <p:txBody>
          <a:bodyPr/>
          <a:lstStyle/>
          <a:p>
            <a:r>
              <a:rPr lang="en-US" dirty="0"/>
              <a:t>Costs that cannot be directly associated with a particular product are known as overheads.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Overheads</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609600" y="1371600"/>
            <a:ext cx="7391400" cy="4343400"/>
          </a:xfrm>
          <a:prstGeom prst="rect">
            <a:avLst/>
          </a:prstGeom>
        </p:spPr>
      </p:pic>
    </p:spTree>
    <p:extLst>
      <p:ext uri="{BB962C8B-B14F-4D97-AF65-F5344CB8AC3E}">
        <p14:creationId xmlns:p14="http://schemas.microsoft.com/office/powerpoint/2010/main" val="277895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BUDGETING</a:t>
            </a:r>
            <a:endParaRPr lang="en-US" dirty="0"/>
          </a:p>
        </p:txBody>
      </p:sp>
      <p:sp>
        <p:nvSpPr>
          <p:cNvPr id="3" name="Content Placeholder 2"/>
          <p:cNvSpPr>
            <a:spLocks noGrp="1"/>
          </p:cNvSpPr>
          <p:nvPr>
            <p:ph idx="1"/>
          </p:nvPr>
        </p:nvSpPr>
        <p:spPr/>
        <p:txBody>
          <a:bodyPr/>
          <a:lstStyle/>
          <a:p>
            <a:r>
              <a:rPr lang="en-US" dirty="0"/>
              <a:t>A budget is a financial plan showing the expected income and expenditure for an organization over a specific period, typically one year.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6347713" cy="533400"/>
          </a:xfrm>
        </p:spPr>
        <p:txBody>
          <a:bodyPr>
            <a:normAutofit fontScale="90000"/>
          </a:bodyPr>
          <a:lstStyle/>
          <a:p>
            <a:r>
              <a:rPr lang="en-US" dirty="0"/>
              <a:t>Example</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533400" y="914400"/>
            <a:ext cx="7619999" cy="59436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629</TotalTime>
  <Words>997</Words>
  <Application>Microsoft Office PowerPoint</Application>
  <PresentationFormat>On-screen Show (4:3)</PresentationFormat>
  <Paragraphs>70</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OfficinaSans-Bold</vt:lpstr>
      <vt:lpstr>Trebuchet MS</vt:lpstr>
      <vt:lpstr>Wingdings 3</vt:lpstr>
      <vt:lpstr>Facet</vt:lpstr>
      <vt:lpstr>Course:   Professional Issues in IT</vt:lpstr>
      <vt:lpstr>Management Accounting</vt:lpstr>
      <vt:lpstr>COST OF LABOUR</vt:lpstr>
      <vt:lpstr>Cost of labour</vt:lpstr>
      <vt:lpstr>Pay roll</vt:lpstr>
      <vt:lpstr>OVERHEADS</vt:lpstr>
      <vt:lpstr>Overheads </vt:lpstr>
      <vt:lpstr>BUDGETING</vt:lpstr>
      <vt:lpstr>Example</vt:lpstr>
      <vt:lpstr>CASH FLOW FORECAST</vt:lpstr>
      <vt:lpstr>Example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aksystems</dc:creator>
  <cp:lastModifiedBy>yusra kaleem</cp:lastModifiedBy>
  <cp:revision>42</cp:revision>
  <dcterms:created xsi:type="dcterms:W3CDTF">2015-09-01T22:58:18Z</dcterms:created>
  <dcterms:modified xsi:type="dcterms:W3CDTF">2024-10-02T06:05:19Z</dcterms:modified>
</cp:coreProperties>
</file>