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258" r:id="rId3"/>
    <p:sldId id="260" r:id="rId4"/>
    <p:sldId id="259" r:id="rId5"/>
    <p:sldId id="261" r:id="rId6"/>
    <p:sldId id="265" r:id="rId7"/>
    <p:sldId id="263" r:id="rId8"/>
    <p:sldId id="264" r:id="rId9"/>
    <p:sldId id="262" r:id="rId10"/>
    <p:sldId id="267" r:id="rId11"/>
    <p:sldId id="275" r:id="rId12"/>
    <p:sldId id="269" r:id="rId13"/>
    <p:sldId id="276" r:id="rId14"/>
    <p:sldId id="270" r:id="rId15"/>
    <p:sldId id="271" r:id="rId16"/>
    <p:sldId id="277" r:id="rId17"/>
    <p:sldId id="274"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92444" autoAdjust="0"/>
  </p:normalViewPr>
  <p:slideViewPr>
    <p:cSldViewPr snapToGrid="0">
      <p:cViewPr>
        <p:scale>
          <a:sx n="70" d="100"/>
          <a:sy n="70" d="100"/>
        </p:scale>
        <p:origin x="696" y="2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0E787E-AB63-45D4-99FA-613EDC9F218C}" type="datetimeFigureOut">
              <a:rPr lang="en-US" smtClean="0"/>
              <a:pPr/>
              <a:t>10/29/2024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D8F19D-4503-462B-A570-C4C1349F5A28}" type="slidenum">
              <a:rPr lang="en-US" smtClean="0"/>
              <a:pPr/>
              <a:t>‹#›</a:t>
            </a:fld>
            <a:endParaRPr lang="en-US"/>
          </a:p>
        </p:txBody>
      </p:sp>
    </p:spTree>
    <p:extLst>
      <p:ext uri="{BB962C8B-B14F-4D97-AF65-F5344CB8AC3E}">
        <p14:creationId xmlns:p14="http://schemas.microsoft.com/office/powerpoint/2010/main" val="4253743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Utopia-Regular"/>
              </a:rPr>
              <a:t>8 per cent over a period of four years is 0.7350. This means that, if the discount</a:t>
            </a:r>
          </a:p>
          <a:p>
            <a:pPr algn="l"/>
            <a:r>
              <a:rPr lang="en-US" sz="1800" b="0" i="0" u="none" strike="noStrike" baseline="0" dirty="0">
                <a:latin typeface="Utopia-Regular"/>
              </a:rPr>
              <a:t>rate is 8 per cent, the present value of a sum of £1,000 payable in four</a:t>
            </a:r>
          </a:p>
          <a:p>
            <a:pPr algn="l"/>
            <a:r>
              <a:rPr lang="en-US" sz="1800" b="0" i="0" u="none" strike="noStrike" baseline="0" dirty="0">
                <a:latin typeface="Utopia-Regular"/>
              </a:rPr>
              <a:t>years time is £1000 </a:t>
            </a:r>
            <a:r>
              <a:rPr lang="en-US" sz="1800" b="0" i="0" u="none" strike="noStrike" baseline="0" dirty="0">
                <a:latin typeface="Symbol" panose="05050102010706020507" pitchFamily="18" charset="2"/>
              </a:rPr>
              <a:t>× </a:t>
            </a:r>
            <a:r>
              <a:rPr lang="en-US" sz="1800" b="0" i="0" u="none" strike="noStrike" baseline="0" dirty="0">
                <a:latin typeface="Utopia-Regular"/>
              </a:rPr>
              <a:t>0.7350 = £735.</a:t>
            </a:r>
            <a:endParaRPr lang="en-US" dirty="0"/>
          </a:p>
        </p:txBody>
      </p:sp>
      <p:sp>
        <p:nvSpPr>
          <p:cNvPr id="4" name="Slide Number Placeholder 3"/>
          <p:cNvSpPr>
            <a:spLocks noGrp="1"/>
          </p:cNvSpPr>
          <p:nvPr>
            <p:ph type="sldNum" sz="quarter" idx="5"/>
          </p:nvPr>
        </p:nvSpPr>
        <p:spPr/>
        <p:txBody>
          <a:bodyPr/>
          <a:lstStyle/>
          <a:p>
            <a:fld id="{C6D8F19D-4503-462B-A570-C4C1349F5A28}" type="slidenum">
              <a:rPr lang="en-US" smtClean="0"/>
              <a:pPr/>
              <a:t>10</a:t>
            </a:fld>
            <a:endParaRPr lang="en-US"/>
          </a:p>
        </p:txBody>
      </p:sp>
    </p:spTree>
    <p:extLst>
      <p:ext uri="{BB962C8B-B14F-4D97-AF65-F5344CB8AC3E}">
        <p14:creationId xmlns:p14="http://schemas.microsoft.com/office/powerpoint/2010/main" val="2959441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analysis assumes that the cash flows take place at the start of each period,</a:t>
            </a:r>
          </a:p>
          <a:p>
            <a:r>
              <a:rPr lang="en-US" sz="1200" kern="1200" baseline="0" dirty="0">
                <a:solidFill>
                  <a:schemeClr val="tx1"/>
                </a:solidFill>
                <a:latin typeface="+mn-lt"/>
                <a:ea typeface="+mn-ea"/>
                <a:cs typeface="+mn-cs"/>
              </a:rPr>
              <a:t>so that the discount factor for year 0 is 1. In other words, the first payments</a:t>
            </a:r>
          </a:p>
          <a:p>
            <a:r>
              <a:rPr lang="en-US" sz="1200" kern="1200" baseline="0" dirty="0">
                <a:solidFill>
                  <a:schemeClr val="tx1"/>
                </a:solidFill>
                <a:latin typeface="+mn-lt"/>
                <a:ea typeface="+mn-ea"/>
                <a:cs typeface="+mn-cs"/>
              </a:rPr>
              <a:t>are at the start of project so that their NPV is their actual monetary value. This</a:t>
            </a:r>
          </a:p>
          <a:p>
            <a:r>
              <a:rPr lang="en-US" sz="1200" kern="1200" baseline="0" dirty="0">
                <a:solidFill>
                  <a:schemeClr val="tx1"/>
                </a:solidFill>
                <a:latin typeface="+mn-lt"/>
                <a:ea typeface="+mn-ea"/>
                <a:cs typeface="+mn-cs"/>
              </a:rPr>
              <a:t>is realistic for the costs involved in buying the van; the cost of the van itself is</a:t>
            </a:r>
          </a:p>
          <a:p>
            <a:r>
              <a:rPr lang="en-US" sz="1200" kern="1200" baseline="0" dirty="0">
                <a:solidFill>
                  <a:schemeClr val="tx1"/>
                </a:solidFill>
                <a:latin typeface="+mn-lt"/>
                <a:ea typeface="+mn-ea"/>
                <a:cs typeface="+mn-cs"/>
              </a:rPr>
              <a:t>due when it is bought, which is effectively the start of the project, while the</a:t>
            </a:r>
          </a:p>
          <a:p>
            <a:r>
              <a:rPr lang="en-US" sz="1200" kern="1200" baseline="0" dirty="0">
                <a:solidFill>
                  <a:schemeClr val="tx1"/>
                </a:solidFill>
                <a:latin typeface="+mn-lt"/>
                <a:ea typeface="+mn-ea"/>
                <a:cs typeface="+mn-cs"/>
              </a:rPr>
              <a:t>insurance and the road tax are both due at that point and on the same date in</a:t>
            </a:r>
          </a:p>
          <a:p>
            <a:r>
              <a:rPr lang="en-US" sz="1200" kern="1200" baseline="0" dirty="0">
                <a:solidFill>
                  <a:schemeClr val="tx1"/>
                </a:solidFill>
                <a:latin typeface="+mn-lt"/>
                <a:ea typeface="+mn-ea"/>
                <a:cs typeface="+mn-cs"/>
              </a:rPr>
              <a:t>succeeding years. Only the comparatively small maintenance costs occur at</a:t>
            </a:r>
          </a:p>
          <a:p>
            <a:r>
              <a:rPr lang="en-US" sz="1200" kern="1200" baseline="0" dirty="0">
                <a:solidFill>
                  <a:schemeClr val="tx1"/>
                </a:solidFill>
                <a:latin typeface="+mn-lt"/>
                <a:ea typeface="+mn-ea"/>
                <a:cs typeface="+mn-cs"/>
              </a:rPr>
              <a:t>different points during the year.</a:t>
            </a:r>
          </a:p>
          <a:p>
            <a:r>
              <a:rPr lang="en-US" sz="1200" kern="1200" baseline="0" dirty="0">
                <a:solidFill>
                  <a:schemeClr val="tx1"/>
                </a:solidFill>
                <a:latin typeface="+mn-lt"/>
                <a:ea typeface="+mn-ea"/>
                <a:cs typeface="+mn-cs"/>
              </a:rPr>
              <a:t>This assumption about the timing of the cash flows is not, however, valid</a:t>
            </a:r>
          </a:p>
          <a:p>
            <a:r>
              <a:rPr lang="en-US" sz="1200" kern="1200" baseline="0" dirty="0">
                <a:solidFill>
                  <a:schemeClr val="tx1"/>
                </a:solidFill>
                <a:latin typeface="+mn-lt"/>
                <a:ea typeface="+mn-ea"/>
                <a:cs typeface="+mn-cs"/>
              </a:rPr>
              <a:t>for the rental option. The maintenance company is likely to have an account</a:t>
            </a:r>
          </a:p>
          <a:p>
            <a:r>
              <a:rPr lang="en-US" sz="1200" kern="1200" baseline="0" dirty="0">
                <a:solidFill>
                  <a:schemeClr val="tx1"/>
                </a:solidFill>
                <a:latin typeface="+mn-lt"/>
                <a:ea typeface="+mn-ea"/>
                <a:cs typeface="+mn-cs"/>
              </a:rPr>
              <a:t>with the rental company so that it receives monthly invoices for the rentals</a:t>
            </a:r>
          </a:p>
          <a:p>
            <a:r>
              <a:rPr lang="en-US" sz="1200" kern="1200" baseline="0" dirty="0">
                <a:solidFill>
                  <a:schemeClr val="tx1"/>
                </a:solidFill>
                <a:latin typeface="+mn-lt"/>
                <a:ea typeface="+mn-ea"/>
                <a:cs typeface="+mn-cs"/>
              </a:rPr>
              <a:t>in the previous month and the cash flows are distributed throughout the</a:t>
            </a:r>
          </a:p>
          <a:p>
            <a:r>
              <a:rPr lang="en-US" sz="1200" kern="1200" baseline="0" dirty="0">
                <a:solidFill>
                  <a:schemeClr val="tx1"/>
                </a:solidFill>
                <a:latin typeface="+mn-lt"/>
                <a:ea typeface="+mn-ea"/>
                <a:cs typeface="+mn-cs"/>
              </a:rPr>
              <a:t>year. If we assume that ‘on average’ the rental costs are paid half way</a:t>
            </a:r>
          </a:p>
          <a:p>
            <a:r>
              <a:rPr lang="en-US" sz="1200" kern="1200" baseline="0" dirty="0">
                <a:solidFill>
                  <a:schemeClr val="tx1"/>
                </a:solidFill>
                <a:latin typeface="+mn-lt"/>
                <a:ea typeface="+mn-ea"/>
                <a:cs typeface="+mn-cs"/>
              </a:rPr>
              <a:t>through the year, we can correct for the result of assuming that the cash flows</a:t>
            </a:r>
          </a:p>
          <a:p>
            <a:r>
              <a:rPr lang="en-US" sz="1200" kern="1200" baseline="0" dirty="0">
                <a:solidFill>
                  <a:schemeClr val="tx1"/>
                </a:solidFill>
                <a:latin typeface="+mn-lt"/>
                <a:ea typeface="+mn-ea"/>
                <a:cs typeface="+mn-cs"/>
              </a:rPr>
              <a:t>take place at the beginning of the period by applying a further six-month discount</a:t>
            </a:r>
          </a:p>
          <a:p>
            <a:r>
              <a:rPr lang="en-US" sz="1200" kern="1200" baseline="0" dirty="0">
                <a:solidFill>
                  <a:schemeClr val="tx1"/>
                </a:solidFill>
                <a:latin typeface="+mn-lt"/>
                <a:ea typeface="+mn-ea"/>
                <a:cs typeface="+mn-cs"/>
              </a:rPr>
              <a:t>factor to the NPV. This factor is the square root of the annual discount</a:t>
            </a:r>
          </a:p>
          <a:p>
            <a:r>
              <a:rPr lang="en-US" sz="1200" kern="1200" baseline="0" dirty="0">
                <a:solidFill>
                  <a:schemeClr val="tx1"/>
                </a:solidFill>
                <a:latin typeface="+mn-lt"/>
                <a:ea typeface="+mn-ea"/>
                <a:cs typeface="+mn-cs"/>
              </a:rPr>
              <a:t>factor, 0.9091, that is, 0.9535. The resulting NPV is £15,237. The advantage of</a:t>
            </a:r>
          </a:p>
          <a:p>
            <a:r>
              <a:rPr lang="en-US" sz="1200" kern="1200" baseline="0" dirty="0">
                <a:solidFill>
                  <a:schemeClr val="tx1"/>
                </a:solidFill>
                <a:latin typeface="+mn-lt"/>
                <a:ea typeface="+mn-ea"/>
                <a:cs typeface="+mn-cs"/>
              </a:rPr>
              <a:t>buying the van is thus slightly less than in the original calculation but is still</a:t>
            </a:r>
          </a:p>
          <a:p>
            <a:r>
              <a:rPr lang="en-US" sz="1200" kern="1200" baseline="0" dirty="0">
                <a:solidFill>
                  <a:schemeClr val="tx1"/>
                </a:solidFill>
                <a:latin typeface="+mn-lt"/>
                <a:ea typeface="+mn-ea"/>
                <a:cs typeface="+mn-cs"/>
              </a:rPr>
              <a:t>significant.</a:t>
            </a:r>
            <a:endParaRPr lang="en-US" dirty="0"/>
          </a:p>
        </p:txBody>
      </p:sp>
      <p:sp>
        <p:nvSpPr>
          <p:cNvPr id="4" name="Slide Number Placeholder 3"/>
          <p:cNvSpPr>
            <a:spLocks noGrp="1"/>
          </p:cNvSpPr>
          <p:nvPr>
            <p:ph type="sldNum" sz="quarter" idx="10"/>
          </p:nvPr>
        </p:nvSpPr>
        <p:spPr/>
        <p:txBody>
          <a:bodyPr/>
          <a:lstStyle/>
          <a:p>
            <a:fld id="{C6D8F19D-4503-462B-A570-C4C1349F5A28}" type="slidenum">
              <a:rPr lang="en-US" smtClean="0"/>
              <a:pPr/>
              <a:t>12</a:t>
            </a:fld>
            <a:endParaRPr lang="en-US"/>
          </a:p>
        </p:txBody>
      </p:sp>
    </p:spTree>
    <p:extLst>
      <p:ext uri="{BB962C8B-B14F-4D97-AF65-F5344CB8AC3E}">
        <p14:creationId xmlns:p14="http://schemas.microsoft.com/office/powerpoint/2010/main" val="1628418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new van will cost £10,000. There will be annual costs of £500 for insurance</a:t>
            </a:r>
          </a:p>
          <a:p>
            <a:r>
              <a:rPr lang="en-US" sz="1200" kern="1200" baseline="0" dirty="0">
                <a:solidFill>
                  <a:schemeClr val="tx1"/>
                </a:solidFill>
                <a:latin typeface="+mn-lt"/>
                <a:ea typeface="+mn-ea"/>
                <a:cs typeface="+mn-cs"/>
              </a:rPr>
              <a:t>and £150 for road tax. The cost of maintenance is estimated to be £200</a:t>
            </a:r>
          </a:p>
          <a:p>
            <a:r>
              <a:rPr lang="en-US" sz="1200" kern="1200" baseline="0" dirty="0">
                <a:solidFill>
                  <a:schemeClr val="tx1"/>
                </a:solidFill>
                <a:latin typeface="+mn-lt"/>
                <a:ea typeface="+mn-ea"/>
                <a:cs typeface="+mn-cs"/>
              </a:rPr>
              <a:t>in each of the first two years, £300 in year 3, £400 in year 4 and £500 in year 5.</a:t>
            </a:r>
          </a:p>
          <a:p>
            <a:r>
              <a:rPr lang="en-US" sz="1200" kern="1200" baseline="0" dirty="0">
                <a:solidFill>
                  <a:schemeClr val="tx1"/>
                </a:solidFill>
                <a:latin typeface="+mn-lt"/>
                <a:ea typeface="+mn-ea"/>
                <a:cs typeface="+mn-cs"/>
              </a:rPr>
              <a:t>At the end of the fifth year, it is expected that the van will be sold for around</a:t>
            </a:r>
          </a:p>
          <a:p>
            <a:r>
              <a:rPr lang="en-US" sz="1200" kern="1200" baseline="0" dirty="0">
                <a:solidFill>
                  <a:schemeClr val="tx1"/>
                </a:solidFill>
                <a:latin typeface="+mn-lt"/>
                <a:ea typeface="+mn-ea"/>
                <a:cs typeface="+mn-cs"/>
              </a:rPr>
              <a:t>£2,000. The interest rate that the company pays on its borrowings is 10 percent. </a:t>
            </a:r>
          </a:p>
          <a:p>
            <a:r>
              <a:rPr lang="en-US" sz="1200" kern="1200" baseline="0" dirty="0">
                <a:solidFill>
                  <a:schemeClr val="tx1"/>
                </a:solidFill>
                <a:latin typeface="+mn-lt"/>
                <a:ea typeface="+mn-ea"/>
                <a:cs typeface="+mn-cs"/>
              </a:rPr>
              <a:t>Van hire costs £30 per day and it hires a van for about 100 days a year. All</a:t>
            </a:r>
          </a:p>
          <a:p>
            <a:r>
              <a:rPr lang="en-US" sz="1200" kern="1200" baseline="0" dirty="0">
                <a:solidFill>
                  <a:schemeClr val="tx1"/>
                </a:solidFill>
                <a:latin typeface="+mn-lt"/>
                <a:ea typeface="+mn-ea"/>
                <a:cs typeface="+mn-cs"/>
              </a:rPr>
              <a:t>the costs are subject to inflation, which is judged to be around 5 per cent over</a:t>
            </a:r>
          </a:p>
          <a:p>
            <a:r>
              <a:rPr lang="en-US" sz="1200" kern="1200" baseline="0" dirty="0">
                <a:solidFill>
                  <a:schemeClr val="tx1"/>
                </a:solidFill>
                <a:latin typeface="+mn-lt"/>
                <a:ea typeface="+mn-ea"/>
                <a:cs typeface="+mn-cs"/>
              </a:rPr>
              <a:t>the period, but the resale value of the van is the cash figure expected at the</a:t>
            </a:r>
          </a:p>
          <a:p>
            <a:r>
              <a:rPr lang="en-US" sz="1200" kern="1200" baseline="0" dirty="0">
                <a:solidFill>
                  <a:schemeClr val="tx1"/>
                </a:solidFill>
                <a:latin typeface="+mn-lt"/>
                <a:ea typeface="+mn-ea"/>
                <a:cs typeface="+mn-cs"/>
              </a:rPr>
              <a:t>time.</a:t>
            </a:r>
          </a:p>
          <a:p>
            <a:r>
              <a:rPr lang="en-US" sz="1200" kern="1200" baseline="0" dirty="0">
                <a:solidFill>
                  <a:schemeClr val="tx1"/>
                </a:solidFill>
                <a:latin typeface="+mn-lt"/>
                <a:ea typeface="+mn-ea"/>
                <a:cs typeface="+mn-cs"/>
              </a:rPr>
              <a:t>The NPV of the cost of continuing to rent is £15,980, while the NPV of the cost</a:t>
            </a:r>
          </a:p>
          <a:p>
            <a:r>
              <a:rPr lang="en-US" sz="1200" kern="1200" baseline="0" dirty="0">
                <a:solidFill>
                  <a:schemeClr val="tx1"/>
                </a:solidFill>
                <a:latin typeface="+mn-lt"/>
                <a:ea typeface="+mn-ea"/>
                <a:cs typeface="+mn-cs"/>
              </a:rPr>
              <a:t>of buying a van is £13,030. We conclude that the company will be better off by</a:t>
            </a:r>
          </a:p>
          <a:p>
            <a:r>
              <a:rPr lang="en-US" sz="1200" kern="1200" baseline="0" dirty="0">
                <a:solidFill>
                  <a:schemeClr val="tx1"/>
                </a:solidFill>
                <a:latin typeface="+mn-lt"/>
                <a:ea typeface="+mn-ea"/>
                <a:cs typeface="+mn-cs"/>
              </a:rPr>
              <a:t>buying a van. This conclusion depends, of course, on the validity of the</a:t>
            </a:r>
          </a:p>
          <a:p>
            <a:r>
              <a:rPr lang="en-US" sz="1200" kern="1200" baseline="0" dirty="0">
                <a:solidFill>
                  <a:schemeClr val="tx1"/>
                </a:solidFill>
                <a:latin typeface="+mn-lt"/>
                <a:ea typeface="+mn-ea"/>
                <a:cs typeface="+mn-cs"/>
              </a:rPr>
              <a:t>assumptions. The main uncertainty is in the number of days for which a van</a:t>
            </a:r>
          </a:p>
          <a:p>
            <a:r>
              <a:rPr lang="en-US" sz="1200" kern="1200" baseline="0" dirty="0">
                <a:solidFill>
                  <a:schemeClr val="tx1"/>
                </a:solidFill>
                <a:latin typeface="+mn-lt"/>
                <a:ea typeface="+mn-ea"/>
                <a:cs typeface="+mn-cs"/>
              </a:rPr>
              <a:t>would have to be rented. If the company’s business expands, so that it would</a:t>
            </a:r>
          </a:p>
          <a:p>
            <a:r>
              <a:rPr lang="en-US" sz="1200" kern="1200" baseline="0" dirty="0">
                <a:solidFill>
                  <a:schemeClr val="tx1"/>
                </a:solidFill>
                <a:latin typeface="+mn-lt"/>
                <a:ea typeface="+mn-ea"/>
                <a:cs typeface="+mn-cs"/>
              </a:rPr>
              <a:t>have to rent a van more often, the cost of the rental option would increase so</a:t>
            </a:r>
          </a:p>
          <a:p>
            <a:r>
              <a:rPr lang="en-US" sz="1200" kern="1200" baseline="0" dirty="0">
                <a:solidFill>
                  <a:schemeClr val="tx1"/>
                </a:solidFill>
                <a:latin typeface="+mn-lt"/>
                <a:ea typeface="+mn-ea"/>
                <a:cs typeface="+mn-cs"/>
              </a:rPr>
              <a:t>that buying would have more of an advantage. If, however, business declined</a:t>
            </a:r>
          </a:p>
          <a:p>
            <a:r>
              <a:rPr lang="en-US" sz="1200" kern="1200" baseline="0" dirty="0">
                <a:solidFill>
                  <a:schemeClr val="tx1"/>
                </a:solidFill>
                <a:latin typeface="+mn-lt"/>
                <a:ea typeface="+mn-ea"/>
                <a:cs typeface="+mn-cs"/>
              </a:rPr>
              <a:t>or the company were able to use the existing van more efficiently, the cost of</a:t>
            </a:r>
          </a:p>
          <a:p>
            <a:r>
              <a:rPr lang="en-US" sz="1200" kern="1200" baseline="0" dirty="0">
                <a:solidFill>
                  <a:schemeClr val="tx1"/>
                </a:solidFill>
                <a:latin typeface="+mn-lt"/>
                <a:ea typeface="+mn-ea"/>
                <a:cs typeface="+mn-cs"/>
              </a:rPr>
              <a:t>the rental option would decrease and the advantage of buying would be</a:t>
            </a:r>
          </a:p>
          <a:p>
            <a:r>
              <a:rPr lang="en-US" sz="1200" kern="1200" baseline="0" dirty="0">
                <a:solidFill>
                  <a:schemeClr val="tx1"/>
                </a:solidFill>
                <a:latin typeface="+mn-lt"/>
                <a:ea typeface="+mn-ea"/>
                <a:cs typeface="+mn-cs"/>
              </a:rPr>
              <a:t>reduced or even disappear.</a:t>
            </a:r>
            <a:endParaRPr lang="en-US" dirty="0"/>
          </a:p>
        </p:txBody>
      </p:sp>
      <p:sp>
        <p:nvSpPr>
          <p:cNvPr id="4" name="Slide Number Placeholder 3"/>
          <p:cNvSpPr>
            <a:spLocks noGrp="1"/>
          </p:cNvSpPr>
          <p:nvPr>
            <p:ph type="sldNum" sz="quarter" idx="10"/>
          </p:nvPr>
        </p:nvSpPr>
        <p:spPr/>
        <p:txBody>
          <a:bodyPr/>
          <a:lstStyle/>
          <a:p>
            <a:fld id="{C6D8F19D-4503-462B-A570-C4C1349F5A28}" type="slidenum">
              <a:rPr lang="en-US" smtClean="0"/>
              <a:pPr/>
              <a:t>13</a:t>
            </a:fld>
            <a:endParaRPr lang="en-US"/>
          </a:p>
        </p:txBody>
      </p:sp>
    </p:spTree>
    <p:extLst>
      <p:ext uri="{BB962C8B-B14F-4D97-AF65-F5344CB8AC3E}">
        <p14:creationId xmlns:p14="http://schemas.microsoft.com/office/powerpoint/2010/main" val="3801199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6D8F19D-4503-462B-A570-C4C1349F5A28}" type="slidenum">
              <a:rPr lang="en-US" smtClean="0"/>
              <a:pPr/>
              <a:t>15</a:t>
            </a:fld>
            <a:endParaRPr lang="en-US"/>
          </a:p>
        </p:txBody>
      </p:sp>
    </p:spTree>
    <p:extLst>
      <p:ext uri="{BB962C8B-B14F-4D97-AF65-F5344CB8AC3E}">
        <p14:creationId xmlns:p14="http://schemas.microsoft.com/office/powerpoint/2010/main" val="878472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1288" y="-8468"/>
            <a:ext cx="12226405"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461" y="2404534"/>
            <a:ext cx="776895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461" y="4050835"/>
            <a:ext cx="776895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10/29/2024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405142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9"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812800" y="4470400"/>
            <a:ext cx="8463619"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10/29/2024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388657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3180" y="609600"/>
            <a:ext cx="809624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468099" y="3632200"/>
            <a:ext cx="7226405"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4470400"/>
            <a:ext cx="8463620"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10/29/2024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
        <p:nvSpPr>
          <p:cNvPr id="24" name="TextBox 23"/>
          <p:cNvSpPr txBox="1"/>
          <p:nvPr/>
        </p:nvSpPr>
        <p:spPr>
          <a:xfrm>
            <a:off x="643615" y="790378"/>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8996933" y="2886556"/>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3547920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798" y="1931988"/>
            <a:ext cx="8463620"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10/29/2024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35859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33180" y="609600"/>
            <a:ext cx="809624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6" y="4013200"/>
            <a:ext cx="8463621"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10/29/2024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
        <p:nvSpPr>
          <p:cNvPr id="24" name="TextBox 23"/>
          <p:cNvSpPr txBox="1"/>
          <p:nvPr/>
        </p:nvSpPr>
        <p:spPr>
          <a:xfrm>
            <a:off x="643615" y="790378"/>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8996933" y="2886556"/>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3094799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1131" y="609600"/>
            <a:ext cx="8455287"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6" y="4013200"/>
            <a:ext cx="8463621"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10/29/2024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674194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10/29/2024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502658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9749" y="609601"/>
            <a:ext cx="130508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799" y="609601"/>
            <a:ext cx="6926701"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10/29/2024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932210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10/29/2024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732766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798" y="2700869"/>
            <a:ext cx="8463620"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12798" y="4527448"/>
            <a:ext cx="8463620"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10/29/2024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439931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9"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2160589"/>
            <a:ext cx="411747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8939" y="2160590"/>
            <a:ext cx="411748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E38DCE-135D-4EBE-85FB-C223B941CFEC}" type="datetimeFigureOut">
              <a:rPr lang="en-US" smtClean="0">
                <a:solidFill>
                  <a:prstClr val="black">
                    <a:tint val="75000"/>
                  </a:prstClr>
                </a:solidFill>
              </a:rPr>
              <a:pPr/>
              <a:t>10/29/2024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024809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2799" y="2160983"/>
            <a:ext cx="41208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2799" y="2737247"/>
            <a:ext cx="4120896"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55520" y="2160983"/>
            <a:ext cx="41208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55520" y="2737247"/>
            <a:ext cx="4120896"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E38DCE-135D-4EBE-85FB-C223B941CFEC}" type="datetimeFigureOut">
              <a:rPr lang="en-US" smtClean="0">
                <a:solidFill>
                  <a:prstClr val="black">
                    <a:tint val="75000"/>
                  </a:prstClr>
                </a:solidFill>
              </a:rPr>
              <a:pPr/>
              <a:t>10/29/2024</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96298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799" y="609600"/>
            <a:ext cx="846361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E38DCE-135D-4EBE-85FB-C223B941CFEC}" type="datetimeFigureOut">
              <a:rPr lang="en-US" smtClean="0">
                <a:solidFill>
                  <a:prstClr val="black">
                    <a:tint val="75000"/>
                  </a:prstClr>
                </a:solidFill>
              </a:rPr>
              <a:pPr/>
              <a:t>10/29/2024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775110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38DCE-135D-4EBE-85FB-C223B941CFEC}" type="datetimeFigureOut">
              <a:rPr lang="en-US" smtClean="0">
                <a:solidFill>
                  <a:prstClr val="black">
                    <a:tint val="75000"/>
                  </a:prstClr>
                </a:solidFill>
              </a:rPr>
              <a:pPr/>
              <a:t>10/29/2024</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36970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1498604"/>
            <a:ext cx="3720243"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1701" y="514926"/>
            <a:ext cx="451471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799" y="2777069"/>
            <a:ext cx="3720243"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CE38DCE-135D-4EBE-85FB-C223B941CFEC}" type="datetimeFigureOut">
              <a:rPr lang="en-US" smtClean="0">
                <a:solidFill>
                  <a:prstClr val="black">
                    <a:tint val="75000"/>
                  </a:prstClr>
                </a:solidFill>
              </a:rPr>
              <a:pPr/>
              <a:t>10/29/2024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852322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4800600"/>
            <a:ext cx="846361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799" y="609600"/>
            <a:ext cx="8463619"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812799" y="5367338"/>
            <a:ext cx="8463619"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E38DCE-135D-4EBE-85FB-C223B941CFEC}" type="datetimeFigureOut">
              <a:rPr lang="en-US" smtClean="0">
                <a:solidFill>
                  <a:prstClr val="black">
                    <a:tint val="75000"/>
                  </a:prstClr>
                </a:solidFill>
              </a:rPr>
              <a:pPr/>
              <a:t>10/29/2024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74631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11289" y="-8468"/>
            <a:ext cx="12226407"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0" y="609600"/>
            <a:ext cx="8463617"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799" y="2160590"/>
            <a:ext cx="8463619"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7011" y="6041364"/>
            <a:ext cx="91217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E38DCE-135D-4EBE-85FB-C223B941CFEC}" type="datetimeFigureOut">
              <a:rPr lang="en-US" smtClean="0">
                <a:solidFill>
                  <a:prstClr val="black">
                    <a:tint val="75000"/>
                  </a:prstClr>
                </a:solidFill>
              </a:rPr>
              <a:pPr/>
              <a:t>10/29/2024</a:t>
            </a:fld>
            <a:endParaRPr lang="en-US" dirty="0">
              <a:solidFill>
                <a:prstClr val="black">
                  <a:tint val="75000"/>
                </a:prstClr>
              </a:solidFill>
            </a:endParaRPr>
          </a:p>
        </p:txBody>
      </p:sp>
      <p:sp>
        <p:nvSpPr>
          <p:cNvPr id="5" name="Footer Placeholder 4"/>
          <p:cNvSpPr>
            <a:spLocks noGrp="1"/>
          </p:cNvSpPr>
          <p:nvPr>
            <p:ph type="ftr" sz="quarter" idx="3"/>
          </p:nvPr>
        </p:nvSpPr>
        <p:spPr>
          <a:xfrm>
            <a:off x="812799" y="6041364"/>
            <a:ext cx="6163964"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592902" y="6041364"/>
            <a:ext cx="683517" cy="365125"/>
          </a:xfrm>
          <a:prstGeom prst="rect">
            <a:avLst/>
          </a:prstGeom>
        </p:spPr>
        <p:txBody>
          <a:bodyPr vert="horz" lIns="91440" tIns="45720" rIns="91440" bIns="45720" rtlCol="0" anchor="ctr"/>
          <a:lstStyle>
            <a:lvl1pPr algn="r">
              <a:defRPr sz="900">
                <a:solidFill>
                  <a:schemeClr val="accent1"/>
                </a:solidFill>
              </a:defRPr>
            </a:lvl1p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4341461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524001"/>
            <a:ext cx="7772400" cy="1470025"/>
          </a:xfrm>
        </p:spPr>
        <p:txBody>
          <a:bodyPr/>
          <a:lstStyle/>
          <a:p>
            <a:r>
              <a:rPr lang="en-US" dirty="0"/>
              <a:t>Course:   Professional Issues in IT</a:t>
            </a:r>
          </a:p>
        </p:txBody>
      </p:sp>
      <p:sp>
        <p:nvSpPr>
          <p:cNvPr id="5" name="Subtitle 4"/>
          <p:cNvSpPr>
            <a:spLocks noGrp="1"/>
          </p:cNvSpPr>
          <p:nvPr>
            <p:ph type="subTitle" idx="1"/>
          </p:nvPr>
        </p:nvSpPr>
        <p:spPr/>
        <p:txBody>
          <a:bodyPr/>
          <a:lstStyle/>
          <a:p>
            <a:r>
              <a:rPr lang="en-US" dirty="0"/>
              <a:t>Course Instructor: </a:t>
            </a:r>
            <a:r>
              <a:rPr lang="en-US" dirty="0" err="1"/>
              <a:t>Shaharbano</a:t>
            </a:r>
            <a:endParaRPr lang="en-US" dirty="0"/>
          </a:p>
          <a:p>
            <a:r>
              <a:rPr lang="en-US" dirty="0"/>
              <a:t>Email address: shahar.bano@nu.edu.pk</a:t>
            </a:r>
          </a:p>
        </p:txBody>
      </p:sp>
      <p:sp>
        <p:nvSpPr>
          <p:cNvPr id="3" name="TextBox 2"/>
          <p:cNvSpPr txBox="1"/>
          <p:nvPr/>
        </p:nvSpPr>
        <p:spPr>
          <a:xfrm>
            <a:off x="6781800" y="5134854"/>
            <a:ext cx="2819400" cy="369332"/>
          </a:xfrm>
          <a:prstGeom prst="rect">
            <a:avLst/>
          </a:prstGeom>
          <a:noFill/>
        </p:spPr>
        <p:txBody>
          <a:bodyPr wrap="square" rtlCol="0">
            <a:spAutoFit/>
          </a:bodyPr>
          <a:lstStyle/>
          <a:p>
            <a:r>
              <a:rPr lang="en-US" dirty="0" err="1">
                <a:solidFill>
                  <a:prstClr val="black"/>
                </a:solidFill>
              </a:rPr>
              <a:t>Lec</a:t>
            </a:r>
            <a:r>
              <a:rPr lang="en-US" dirty="0">
                <a:solidFill>
                  <a:prstClr val="black"/>
                </a:solidFill>
              </a:rPr>
              <a:t> # 11 </a:t>
            </a:r>
          </a:p>
        </p:txBody>
      </p:sp>
    </p:spTree>
    <p:extLst>
      <p:ext uri="{BB962C8B-B14F-4D97-AF65-F5344CB8AC3E}">
        <p14:creationId xmlns:p14="http://schemas.microsoft.com/office/powerpoint/2010/main" val="259081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622256" y="916714"/>
            <a:ext cx="9458325" cy="50768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5395" y="1325341"/>
            <a:ext cx="8463619" cy="5332236"/>
          </a:xfrm>
        </p:spPr>
        <p:txBody>
          <a:bodyPr>
            <a:normAutofit/>
          </a:bodyPr>
          <a:lstStyle/>
          <a:p>
            <a:pPr marL="0" indent="0" algn="just">
              <a:buNone/>
            </a:pPr>
            <a:r>
              <a:rPr lang="en-US" sz="2800" dirty="0">
                <a:solidFill>
                  <a:schemeClr val="tx1"/>
                </a:solidFill>
              </a:rPr>
              <a:t>A new van will cost £10,000. There will be annual costs of £500 for insurance and £150 for road tax. The cost of maintenance is estimated to be £200 in each of the first two years, £300 in year 3, £400 in year 4 and £500 in year 5.</a:t>
            </a:r>
          </a:p>
          <a:p>
            <a:pPr marL="0" indent="0" algn="just">
              <a:buNone/>
            </a:pPr>
            <a:r>
              <a:rPr lang="en-US" sz="2800" dirty="0">
                <a:solidFill>
                  <a:schemeClr val="tx1"/>
                </a:solidFill>
              </a:rPr>
              <a:t>At the end of the fifth year, it is expected that the van will be sold for around £2,000. The interest rate that the company pays on its borrowings is 10 percent.</a:t>
            </a:r>
            <a:endParaRPr lang="en-US" sz="2800" dirty="0"/>
          </a:p>
        </p:txBody>
      </p:sp>
      <p:sp>
        <p:nvSpPr>
          <p:cNvPr id="4" name="Title 1"/>
          <p:cNvSpPr>
            <a:spLocks noGrp="1"/>
          </p:cNvSpPr>
          <p:nvPr>
            <p:ph type="title"/>
          </p:nvPr>
        </p:nvSpPr>
        <p:spPr>
          <a:xfrm>
            <a:off x="812800" y="200165"/>
            <a:ext cx="8463617" cy="1320800"/>
          </a:xfrm>
        </p:spPr>
        <p:txBody>
          <a:bodyPr/>
          <a:lstStyle/>
          <a:p>
            <a:r>
              <a:rPr lang="en-US" dirty="0"/>
              <a:t>Example</a:t>
            </a:r>
          </a:p>
        </p:txBody>
      </p:sp>
    </p:spTree>
    <p:extLst>
      <p:ext uri="{BB962C8B-B14F-4D97-AF65-F5344CB8AC3E}">
        <p14:creationId xmlns:p14="http://schemas.microsoft.com/office/powerpoint/2010/main" val="1876597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4560" y="1924333"/>
            <a:ext cx="8463619" cy="4308101"/>
          </a:xfrm>
        </p:spPr>
        <p:txBody>
          <a:bodyPr>
            <a:normAutofit/>
          </a:bodyPr>
          <a:lstStyle/>
          <a:p>
            <a:pPr marL="0" indent="0">
              <a:buNone/>
            </a:pPr>
            <a:r>
              <a:rPr lang="en-US" sz="2400" dirty="0">
                <a:solidFill>
                  <a:schemeClr val="tx1"/>
                </a:solidFill>
              </a:rPr>
              <a:t> Van hire costs £35 per day and it hires a van for about 100 days a year. All the costs are subject to inflation, which is judged to be around 5 per cent over the period, but the resale value of the van is the cash figure expected at the</a:t>
            </a:r>
          </a:p>
          <a:p>
            <a:pPr marL="0" indent="0">
              <a:buNone/>
            </a:pPr>
            <a:r>
              <a:rPr lang="en-US" sz="2400" dirty="0">
                <a:solidFill>
                  <a:schemeClr val="tx1"/>
                </a:solidFill>
              </a:rPr>
              <a:t>time.</a:t>
            </a:r>
          </a:p>
          <a:p>
            <a:pPr marL="0" indent="0">
              <a:buNone/>
            </a:pPr>
            <a:endParaRPr lang="en-US" sz="2400" dirty="0">
              <a:solidFill>
                <a:schemeClr val="tx1"/>
              </a:solidFill>
            </a:endParaRPr>
          </a:p>
          <a:p>
            <a:endParaRPr lang="en-US" dirty="0"/>
          </a:p>
        </p:txBody>
      </p:sp>
      <p:sp>
        <p:nvSpPr>
          <p:cNvPr id="4" name="Title 1"/>
          <p:cNvSpPr>
            <a:spLocks noGrp="1"/>
          </p:cNvSpPr>
          <p:nvPr>
            <p:ph type="title"/>
          </p:nvPr>
        </p:nvSpPr>
        <p:spPr>
          <a:xfrm>
            <a:off x="812800" y="691486"/>
            <a:ext cx="8463617" cy="959895"/>
          </a:xfrm>
        </p:spPr>
        <p:txBody>
          <a:bodyPr/>
          <a:lstStyle/>
          <a:p>
            <a:r>
              <a:rPr lang="en-US" dirty="0"/>
              <a:t>If the van is hired(rented)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1125852" y="928688"/>
            <a:ext cx="9391650" cy="5000625"/>
          </a:xfrm>
          <a:prstGeom prst="rect">
            <a:avLst/>
          </a:prstGeom>
          <a:noFill/>
          <a:ln w="9525">
            <a:noFill/>
            <a:miter lim="800000"/>
            <a:headEnd/>
            <a:tailEnd/>
          </a:ln>
        </p:spPr>
      </p:pic>
    </p:spTree>
    <p:extLst>
      <p:ext uri="{BB962C8B-B14F-4D97-AF65-F5344CB8AC3E}">
        <p14:creationId xmlns:p14="http://schemas.microsoft.com/office/powerpoint/2010/main" val="1585857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of capital</a:t>
            </a:r>
            <a:endParaRPr lang="en-US" dirty="0"/>
          </a:p>
        </p:txBody>
      </p:sp>
      <p:sp>
        <p:nvSpPr>
          <p:cNvPr id="3" name="Content Placeholder 2"/>
          <p:cNvSpPr>
            <a:spLocks noGrp="1"/>
          </p:cNvSpPr>
          <p:nvPr>
            <p:ph idx="1"/>
          </p:nvPr>
        </p:nvSpPr>
        <p:spPr>
          <a:xfrm>
            <a:off x="812799" y="1447800"/>
            <a:ext cx="8463619" cy="4593563"/>
          </a:xfrm>
        </p:spPr>
        <p:txBody>
          <a:bodyPr>
            <a:normAutofit fontScale="92500"/>
          </a:bodyPr>
          <a:lstStyle/>
          <a:p>
            <a:r>
              <a:rPr lang="en-US" sz="2400" dirty="0"/>
              <a:t>This means that even if the company can buy the van outright, it incurs an "opportunity cost" by not investing that cash elsewhere, where it could earn interest. In the discounted cash flow (DCF) analysis, this lost interest is effectively the cost of using cash to buy the van, so it’s used as the discount rate.</a:t>
            </a:r>
          </a:p>
          <a:p>
            <a:r>
              <a:rPr lang="en-US" sz="2400" dirty="0"/>
              <a:t>Suppose a company has £10,000 in cash and can either buy a new van with it or invest the money in a savings account that pays 5% annual interest. If the company buys the van, it loses out on the £500 it would have earned annually by investing the money. This lost potential earnings of £500 each year is the </a:t>
            </a:r>
            <a:r>
              <a:rPr lang="en-US" sz="2400" i="1" dirty="0"/>
              <a:t>opportunity cost</a:t>
            </a:r>
            <a:r>
              <a:rPr lang="en-US" sz="2400" dirty="0"/>
              <a:t> of using the cash to buy the van instead of investing it.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Handling inflation</a:t>
            </a:r>
            <a:endParaRPr lang="en-US" dirty="0"/>
          </a:p>
        </p:txBody>
      </p:sp>
      <p:sp>
        <p:nvSpPr>
          <p:cNvPr id="3" name="Content Placeholder 2"/>
          <p:cNvSpPr>
            <a:spLocks noGrp="1"/>
          </p:cNvSpPr>
          <p:nvPr>
            <p:ph idx="1"/>
          </p:nvPr>
        </p:nvSpPr>
        <p:spPr/>
        <p:txBody>
          <a:bodyPr>
            <a:normAutofit/>
          </a:bodyPr>
          <a:lstStyle/>
          <a:p>
            <a:r>
              <a:rPr lang="en-US" sz="2800" dirty="0"/>
              <a:t>What is inflation?</a:t>
            </a:r>
          </a:p>
          <a:p>
            <a:r>
              <a:rPr lang="en-US" sz="2800" dirty="0"/>
              <a:t>Inflation in a financial context means the fall in the value of money over time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company example</a:t>
            </a:r>
          </a:p>
        </p:txBody>
      </p:sp>
      <p:sp>
        <p:nvSpPr>
          <p:cNvPr id="3" name="Content Placeholder 2"/>
          <p:cNvSpPr>
            <a:spLocks noGrp="1"/>
          </p:cNvSpPr>
          <p:nvPr>
            <p:ph idx="1"/>
          </p:nvPr>
        </p:nvSpPr>
        <p:spPr>
          <a:xfrm>
            <a:off x="753164" y="1385338"/>
            <a:ext cx="9523897" cy="4697410"/>
          </a:xfrm>
        </p:spPr>
        <p:txBody>
          <a:bodyPr>
            <a:noAutofit/>
          </a:bodyPr>
          <a:lstStyle/>
          <a:p>
            <a:pPr marL="0" indent="0">
              <a:buNone/>
            </a:pPr>
            <a:r>
              <a:rPr lang="en-US" sz="2400" dirty="0"/>
              <a:t>We consider a company that is assessing a proposal for the development of a software product. It is estimated that three people will be required for development in the first year and a further person and a half in the second year; suitable staff cost £35,000 per year, including the employer’s pension and national insurance costs. The product will be released in the second year. After the second year, maintenance is expected to require one person, full-time. Sales and marketing costs are estimated to be £10,000 in the first year, rising to £20,000 for each of the next four years.</a:t>
            </a:r>
          </a:p>
          <a:p>
            <a:pPr marL="0" indent="0">
              <a:buNone/>
            </a:pPr>
            <a:r>
              <a:rPr lang="en-US" sz="2400" dirty="0"/>
              <a:t>The product itself is a fairly high-value but specialized product. It is expected that about 100 copies will be sold over this period, at around £5,000 a copy.</a:t>
            </a:r>
          </a:p>
        </p:txBody>
      </p:sp>
    </p:spTree>
    <p:extLst>
      <p:ext uri="{BB962C8B-B14F-4D97-AF65-F5344CB8AC3E}">
        <p14:creationId xmlns:p14="http://schemas.microsoft.com/office/powerpoint/2010/main" val="463065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942152" y="939293"/>
            <a:ext cx="10386841" cy="502418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PITFALLS OF DCF</a:t>
            </a:r>
            <a:endParaRPr lang="en-US" dirty="0"/>
          </a:p>
        </p:txBody>
      </p:sp>
      <p:sp>
        <p:nvSpPr>
          <p:cNvPr id="3" name="Content Placeholder 2"/>
          <p:cNvSpPr>
            <a:spLocks noGrp="1"/>
          </p:cNvSpPr>
          <p:nvPr>
            <p:ph idx="1"/>
          </p:nvPr>
        </p:nvSpPr>
        <p:spPr/>
        <p:txBody>
          <a:bodyPr/>
          <a:lstStyle/>
          <a:p>
            <a:pPr marL="0" indent="0">
              <a:buNone/>
            </a:pPr>
            <a:r>
              <a:rPr lang="en-US" dirty="0"/>
              <a:t>we must take into account that:</a:t>
            </a:r>
          </a:p>
          <a:p>
            <a:r>
              <a:rPr lang="en-US" dirty="0"/>
              <a:t> most software projects take more effort than expected;</a:t>
            </a:r>
          </a:p>
          <a:p>
            <a:r>
              <a:rPr lang="en-US" dirty="0"/>
              <a:t> most software doesn’t work very well when it’s first released;</a:t>
            </a:r>
          </a:p>
          <a:p>
            <a:r>
              <a:rPr lang="en-US" dirty="0"/>
              <a:t> we may not manage to sell as many copies as we expected;</a:t>
            </a:r>
          </a:p>
          <a:p>
            <a:r>
              <a:rPr lang="en-US" dirty="0"/>
              <a:t> there is a considerable risk that a competitor will launch a similar product before ours is ready.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Investment Appraisal</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a:t>Less resources and more number of proposals lead company owners and investors to decide which proposal to drop which to pick.</a:t>
            </a:r>
          </a:p>
          <a:p>
            <a:pPr marL="0" indent="0">
              <a:buNone/>
            </a:pPr>
            <a:endParaRPr lang="en-US" sz="2800" dirty="0"/>
          </a:p>
          <a:p>
            <a:pPr marL="0" indent="0">
              <a:buNone/>
            </a:pPr>
            <a:r>
              <a:rPr lang="en-US" sz="2800" b="0" i="0" dirty="0">
                <a:solidFill>
                  <a:srgbClr val="001D35"/>
                </a:solidFill>
                <a:effectLst/>
                <a:latin typeface="Google Sans"/>
              </a:rPr>
              <a:t>Investment appraisal is a process that evaluates the costs and benefits of an investment to determine its suitability. It involves analyzing the profitability of an investment over the life of an asset, as well as its affordability and strategic fit</a:t>
            </a:r>
            <a:endParaRPr lang="en-US" sz="2800" dirty="0"/>
          </a:p>
        </p:txBody>
      </p:sp>
    </p:spTree>
    <p:extLst>
      <p:ext uri="{BB962C8B-B14F-4D97-AF65-F5344CB8AC3E}">
        <p14:creationId xmlns:p14="http://schemas.microsoft.com/office/powerpoint/2010/main" val="4254430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Investing in…..</a:t>
            </a:r>
          </a:p>
        </p:txBody>
      </p:sp>
      <p:sp>
        <p:nvSpPr>
          <p:cNvPr id="3" name="Content Placeholder 2"/>
          <p:cNvSpPr>
            <a:spLocks noGrp="1"/>
          </p:cNvSpPr>
          <p:nvPr>
            <p:ph idx="1"/>
          </p:nvPr>
        </p:nvSpPr>
        <p:spPr/>
        <p:txBody>
          <a:bodyPr/>
          <a:lstStyle/>
          <a:p>
            <a:pPr marL="0" indent="0">
              <a:buNone/>
            </a:pPr>
            <a:r>
              <a:rPr lang="en-US" sz="2000" dirty="0"/>
              <a:t>There is no single way of assessing and comparing the different proposals;</a:t>
            </a:r>
          </a:p>
          <a:p>
            <a:pPr marL="0" indent="0">
              <a:buNone/>
            </a:pPr>
            <a:r>
              <a:rPr lang="en-US" sz="2000" dirty="0"/>
              <a:t>factors that must be taken into consideration include, for example:</a:t>
            </a:r>
          </a:p>
          <a:p>
            <a:r>
              <a:rPr lang="en-US" sz="2000" dirty="0"/>
              <a:t> the extent to which the proposals are consistent with the company’s</a:t>
            </a:r>
          </a:p>
          <a:p>
            <a:r>
              <a:rPr lang="en-US" sz="2000" dirty="0"/>
              <a:t>long-term plans;</a:t>
            </a:r>
          </a:p>
          <a:p>
            <a:r>
              <a:rPr lang="en-US" sz="2000" dirty="0"/>
              <a:t> the risk attached to the proposals;</a:t>
            </a:r>
          </a:p>
          <a:p>
            <a:r>
              <a:rPr lang="en-US" sz="2000" dirty="0"/>
              <a:t> the availability of the necessary resources even if the money is available.</a:t>
            </a:r>
            <a:endParaRPr lang="en-US" dirty="0"/>
          </a:p>
        </p:txBody>
      </p:sp>
    </p:spTree>
    <p:extLst>
      <p:ext uri="{BB962C8B-B14F-4D97-AF65-F5344CB8AC3E}">
        <p14:creationId xmlns:p14="http://schemas.microsoft.com/office/powerpoint/2010/main" val="3625449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DCF(Discounted cash flow)</a:t>
            </a:r>
          </a:p>
        </p:txBody>
      </p:sp>
      <p:sp>
        <p:nvSpPr>
          <p:cNvPr id="3" name="Content Placeholder 2"/>
          <p:cNvSpPr>
            <a:spLocks noGrp="1"/>
          </p:cNvSpPr>
          <p:nvPr>
            <p:ph idx="1"/>
          </p:nvPr>
        </p:nvSpPr>
        <p:spPr/>
        <p:txBody>
          <a:bodyPr/>
          <a:lstStyle/>
          <a:p>
            <a:pPr marL="0" indent="0">
              <a:buNone/>
            </a:pPr>
            <a:r>
              <a:rPr lang="en-US" dirty="0"/>
              <a:t>One important criterion, however, is the financial one: which of the proposals</a:t>
            </a:r>
          </a:p>
          <a:p>
            <a:pPr marL="0" indent="0">
              <a:buNone/>
            </a:pPr>
            <a:r>
              <a:rPr lang="en-US" dirty="0"/>
              <a:t>will give the best return on the investment? The usual way of determining</a:t>
            </a:r>
          </a:p>
          <a:p>
            <a:pPr marL="0" indent="0">
              <a:buNone/>
            </a:pPr>
            <a:r>
              <a:rPr lang="en-US" dirty="0"/>
              <a:t>this is to use the method known as discounted cash flow (DCF)</a:t>
            </a:r>
          </a:p>
        </p:txBody>
      </p:sp>
    </p:spTree>
    <p:extLst>
      <p:ext uri="{BB962C8B-B14F-4D97-AF65-F5344CB8AC3E}">
        <p14:creationId xmlns:p14="http://schemas.microsoft.com/office/powerpoint/2010/main" val="2265888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950976"/>
          </a:xfrm>
        </p:spPr>
        <p:txBody>
          <a:bodyPr/>
          <a:lstStyle/>
          <a:p>
            <a:r>
              <a:rPr lang="en-US" dirty="0"/>
              <a:t>DCF</a:t>
            </a:r>
          </a:p>
        </p:txBody>
      </p:sp>
      <p:sp>
        <p:nvSpPr>
          <p:cNvPr id="3" name="Content Placeholder 2"/>
          <p:cNvSpPr>
            <a:spLocks noGrp="1"/>
          </p:cNvSpPr>
          <p:nvPr>
            <p:ph idx="1"/>
          </p:nvPr>
        </p:nvSpPr>
        <p:spPr>
          <a:xfrm>
            <a:off x="812799" y="1828800"/>
            <a:ext cx="8463619" cy="4212563"/>
          </a:xfrm>
        </p:spPr>
        <p:txBody>
          <a:bodyPr/>
          <a:lstStyle/>
          <a:p>
            <a:pPr marL="0" indent="0">
              <a:buNone/>
            </a:pPr>
            <a:r>
              <a:rPr lang="en-US" dirty="0"/>
              <a:t>It is important to realize that DCF is a tool that is used for many different</a:t>
            </a:r>
          </a:p>
          <a:p>
            <a:pPr marL="0" indent="0">
              <a:buNone/>
            </a:pPr>
            <a:r>
              <a:rPr lang="en-US" dirty="0"/>
              <a:t>purposes, for example:</a:t>
            </a:r>
          </a:p>
          <a:p>
            <a:r>
              <a:rPr lang="en-US" dirty="0"/>
              <a:t> by investors on the stock market to assess whether the share price of a company reflects accurately its financial prospects;</a:t>
            </a:r>
          </a:p>
          <a:p>
            <a:r>
              <a:rPr lang="en-US" dirty="0"/>
              <a:t> to assess whether it is better to purchase capital equipment or to lease it;</a:t>
            </a:r>
          </a:p>
          <a:p>
            <a:r>
              <a:rPr lang="en-US" dirty="0"/>
              <a:t> to decide which of several possible projects is the most financially appealing;</a:t>
            </a:r>
          </a:p>
          <a:p>
            <a:r>
              <a:rPr lang="en-US" dirty="0"/>
              <a:t> to decide whether a proposed capital project will be worthwhile.</a:t>
            </a:r>
          </a:p>
        </p:txBody>
      </p:sp>
    </p:spTree>
    <p:extLst>
      <p:ext uri="{BB962C8B-B14F-4D97-AF65-F5344CB8AC3E}">
        <p14:creationId xmlns:p14="http://schemas.microsoft.com/office/powerpoint/2010/main" val="3495773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TIME VALUE OF MONEY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Money available at present time is worth more than the same amount in the future due to its potential earning capacity.</a:t>
            </a:r>
          </a:p>
          <a:p>
            <a:pPr marL="0" indent="0">
              <a:buNone/>
            </a:pPr>
            <a:endParaRPr lang="en-US" sz="2400" dirty="0"/>
          </a:p>
        </p:txBody>
      </p:sp>
    </p:spTree>
    <p:extLst>
      <p:ext uri="{BB962C8B-B14F-4D97-AF65-F5344CB8AC3E}">
        <p14:creationId xmlns:p14="http://schemas.microsoft.com/office/powerpoint/2010/main" val="805073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841248"/>
          </a:xfrm>
        </p:spPr>
        <p:txBody>
          <a:bodyPr/>
          <a:lstStyle/>
          <a:p>
            <a:r>
              <a:rPr lang="en-US" dirty="0"/>
              <a:t>Purchasing vs leasing</a:t>
            </a:r>
          </a:p>
        </p:txBody>
      </p:sp>
      <p:sp>
        <p:nvSpPr>
          <p:cNvPr id="3" name="Content Placeholder 2"/>
          <p:cNvSpPr>
            <a:spLocks noGrp="1"/>
          </p:cNvSpPr>
          <p:nvPr>
            <p:ph idx="1"/>
          </p:nvPr>
        </p:nvSpPr>
        <p:spPr>
          <a:xfrm>
            <a:off x="812799" y="1743456"/>
            <a:ext cx="8463619" cy="4297907"/>
          </a:xfrm>
        </p:spPr>
        <p:txBody>
          <a:bodyPr/>
          <a:lstStyle/>
          <a:p>
            <a:pPr marL="0" indent="0">
              <a:buNone/>
            </a:pPr>
            <a:r>
              <a:rPr lang="en-US" dirty="0"/>
              <a:t>Suppose you want to get a car worth Rs.10,00,000/- and you have that amount.</a:t>
            </a:r>
          </a:p>
          <a:p>
            <a:pPr marL="0" indent="0">
              <a:buNone/>
            </a:pPr>
            <a:r>
              <a:rPr lang="en-US" dirty="0"/>
              <a:t>The car finance department offers you to lease the car providing you pay a down payment of 20% that is Rs.2,00,000/- and a monthly payment of Rs.20,000 for 5 years(60 months).</a:t>
            </a:r>
          </a:p>
          <a:p>
            <a:pPr marL="0" indent="0">
              <a:buNone/>
            </a:pPr>
            <a:r>
              <a:rPr lang="en-US" dirty="0"/>
              <a:t>Thus, </a:t>
            </a:r>
          </a:p>
          <a:p>
            <a:pPr marL="0" indent="0">
              <a:buNone/>
            </a:pPr>
            <a:r>
              <a:rPr lang="en-US" dirty="0"/>
              <a:t>	(20,000 * 60) + 2,00,000 = 14,00,000</a:t>
            </a:r>
          </a:p>
          <a:p>
            <a:pPr marL="0" indent="0">
              <a:buNone/>
            </a:pPr>
            <a:r>
              <a:rPr lang="en-US" dirty="0"/>
              <a:t>While if you purchase it you have to pay </a:t>
            </a:r>
            <a:r>
              <a:rPr lang="en-US" dirty="0" err="1"/>
              <a:t>Rs</a:t>
            </a:r>
            <a:r>
              <a:rPr lang="en-US" dirty="0"/>
              <a:t>. 10,00,000/-</a:t>
            </a:r>
          </a:p>
          <a:p>
            <a:pPr marL="0" indent="0">
              <a:buNone/>
            </a:pPr>
            <a:r>
              <a:rPr lang="en-US" dirty="0"/>
              <a:t>Would you purchase the car or lease it on these terms?</a:t>
            </a:r>
          </a:p>
          <a:p>
            <a:pPr marL="0" indent="0">
              <a:buNone/>
            </a:pPr>
            <a:endParaRPr lang="en-US" dirty="0"/>
          </a:p>
        </p:txBody>
      </p:sp>
    </p:spTree>
    <p:extLst>
      <p:ext uri="{BB962C8B-B14F-4D97-AF65-F5344CB8AC3E}">
        <p14:creationId xmlns:p14="http://schemas.microsoft.com/office/powerpoint/2010/main" val="2275361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 rate</a:t>
            </a:r>
          </a:p>
        </p:txBody>
      </p:sp>
      <p:sp>
        <p:nvSpPr>
          <p:cNvPr id="3" name="Content Placeholder 2"/>
          <p:cNvSpPr>
            <a:spLocks noGrp="1"/>
          </p:cNvSpPr>
          <p:nvPr>
            <p:ph idx="1"/>
          </p:nvPr>
        </p:nvSpPr>
        <p:spPr/>
        <p:txBody>
          <a:bodyPr/>
          <a:lstStyle/>
          <a:p>
            <a:pPr marL="0" indent="0">
              <a:buNone/>
            </a:pPr>
            <a:r>
              <a:rPr lang="en-US" dirty="0"/>
              <a:t>Suppose you put your Rs.10,00,000/- in the bank provided the bank gives you an interest of 10% per annum</a:t>
            </a:r>
          </a:p>
          <a:p>
            <a:pPr marL="0" indent="0">
              <a:buNone/>
            </a:pPr>
            <a:endParaRPr lang="en-US" dirty="0"/>
          </a:p>
          <a:p>
            <a:pPr marL="0" indent="0">
              <a:buNone/>
            </a:pPr>
            <a:r>
              <a:rPr lang="en-US" dirty="0"/>
              <a:t>Thus </a:t>
            </a:r>
          </a:p>
          <a:p>
            <a:pPr marL="0" indent="0">
              <a:buNone/>
            </a:pPr>
            <a:r>
              <a:rPr lang="en-US" dirty="0"/>
              <a:t>		(10/100) * 10,00,000 = 100,000 per annum</a:t>
            </a:r>
          </a:p>
          <a:p>
            <a:pPr marL="0" indent="0">
              <a:buNone/>
            </a:pPr>
            <a:endParaRPr lang="en-US" dirty="0"/>
          </a:p>
        </p:txBody>
      </p:sp>
    </p:spTree>
    <p:extLst>
      <p:ext uri="{BB962C8B-B14F-4D97-AF65-F5344CB8AC3E}">
        <p14:creationId xmlns:p14="http://schemas.microsoft.com/office/powerpoint/2010/main" val="2160916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Discount factor</a:t>
            </a:r>
          </a:p>
        </p:txBody>
      </p:sp>
      <p:sp>
        <p:nvSpPr>
          <p:cNvPr id="3" name="Content Placeholder 2"/>
          <p:cNvSpPr>
            <a:spLocks noGrp="1"/>
          </p:cNvSpPr>
          <p:nvPr>
            <p:ph idx="1"/>
          </p:nvPr>
        </p:nvSpPr>
        <p:spPr/>
        <p:txBody>
          <a:bodyPr/>
          <a:lstStyle/>
          <a:p>
            <a:pPr marL="0" indent="0">
              <a:buNone/>
            </a:pPr>
            <a:r>
              <a:rPr lang="en-US" dirty="0"/>
              <a:t>	In general, if the interest rate is r (expressed as a fraction such as 0.08, not a percentage), then the present value of a sum of money X due in t years time is:</a:t>
            </a:r>
          </a:p>
          <a:p>
            <a:pPr marL="0" indent="0">
              <a:buNone/>
            </a:pPr>
            <a:r>
              <a:rPr lang="en-US" dirty="0"/>
              <a:t>	X ÷ 	 (1 + </a:t>
            </a:r>
            <a:r>
              <a:rPr lang="en-US" i="1" dirty="0"/>
              <a:t>r</a:t>
            </a:r>
            <a:r>
              <a:rPr lang="en-US" dirty="0"/>
              <a:t>)</a:t>
            </a:r>
            <a:r>
              <a:rPr lang="en-US" i="1" baseline="30000" dirty="0"/>
              <a:t>t</a:t>
            </a:r>
            <a:endParaRPr lang="en-US" dirty="0"/>
          </a:p>
          <a:p>
            <a:pPr marL="0" indent="0">
              <a:buNone/>
            </a:pPr>
            <a:r>
              <a:rPr lang="en-US" i="1" dirty="0"/>
              <a:t>Or,</a:t>
            </a:r>
          </a:p>
          <a:p>
            <a:pPr marL="0" indent="0">
              <a:buNone/>
            </a:pPr>
            <a:endParaRPr lang="en-US" i="1" dirty="0"/>
          </a:p>
          <a:p>
            <a:pPr marL="0" indent="0">
              <a:buNone/>
            </a:pPr>
            <a:r>
              <a:rPr lang="en-US" dirty="0"/>
              <a:t>	</a:t>
            </a:r>
          </a:p>
          <a:p>
            <a:pPr marL="0" indent="0">
              <a:buNone/>
            </a:pPr>
            <a:r>
              <a:rPr lang="en-US" dirty="0"/>
              <a:t>The quantity 1 ÷ (1 + </a:t>
            </a:r>
            <a:r>
              <a:rPr lang="en-US" i="1" dirty="0"/>
              <a:t>r</a:t>
            </a:r>
            <a:r>
              <a:rPr lang="en-US" dirty="0"/>
              <a:t>)</a:t>
            </a:r>
            <a:r>
              <a:rPr lang="en-US" i="1" baseline="30000" dirty="0"/>
              <a:t>t</a:t>
            </a:r>
            <a:r>
              <a:rPr lang="en-US" i="1" dirty="0"/>
              <a:t> </a:t>
            </a:r>
            <a:r>
              <a:rPr lang="en-US" dirty="0"/>
              <a:t>is known as the </a:t>
            </a:r>
            <a:r>
              <a:rPr lang="en-US" i="1" dirty="0"/>
              <a:t>discount factor</a:t>
            </a:r>
            <a:r>
              <a:rPr lang="en-US" dirty="0"/>
              <a:t>.</a:t>
            </a:r>
          </a:p>
        </p:txBody>
      </p:sp>
      <p:pic>
        <p:nvPicPr>
          <p:cNvPr id="4" name="Picture 3"/>
          <p:cNvPicPr>
            <a:picLocks noChangeAspect="1"/>
          </p:cNvPicPr>
          <p:nvPr/>
        </p:nvPicPr>
        <p:blipFill>
          <a:blip r:embed="rId2"/>
          <a:stretch>
            <a:fillRect/>
          </a:stretch>
        </p:blipFill>
        <p:spPr>
          <a:xfrm>
            <a:off x="1567116" y="3855087"/>
            <a:ext cx="1117778" cy="768494"/>
          </a:xfrm>
          <a:prstGeom prst="rect">
            <a:avLst/>
          </a:prstGeom>
        </p:spPr>
      </p:pic>
    </p:spTree>
    <p:extLst>
      <p:ext uri="{BB962C8B-B14F-4D97-AF65-F5344CB8AC3E}">
        <p14:creationId xmlns:p14="http://schemas.microsoft.com/office/powerpoint/2010/main" val="2084914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6271</TotalTime>
  <Words>1700</Words>
  <Application>Microsoft Office PowerPoint</Application>
  <PresentationFormat>Widescreen</PresentationFormat>
  <Paragraphs>113</Paragraphs>
  <Slides>18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Google Sans</vt:lpstr>
      <vt:lpstr>Symbol</vt:lpstr>
      <vt:lpstr>Trebuchet MS</vt:lpstr>
      <vt:lpstr>Utopia-Regular</vt:lpstr>
      <vt:lpstr>Wingdings 3</vt:lpstr>
      <vt:lpstr>Facet</vt:lpstr>
      <vt:lpstr>Course:   Professional Issues in IT</vt:lpstr>
      <vt:lpstr>Investment Appraisal</vt:lpstr>
      <vt:lpstr>Investing in…..</vt:lpstr>
      <vt:lpstr>DCF(Discounted cash flow)</vt:lpstr>
      <vt:lpstr>DCF</vt:lpstr>
      <vt:lpstr>THE TIME VALUE OF MONEY</vt:lpstr>
      <vt:lpstr>Purchasing vs leasing</vt:lpstr>
      <vt:lpstr>Interest rate</vt:lpstr>
      <vt:lpstr>Discount factor</vt:lpstr>
      <vt:lpstr>PowerPoint Presentation</vt:lpstr>
      <vt:lpstr>Example</vt:lpstr>
      <vt:lpstr>If the van is hired(rented)</vt:lpstr>
      <vt:lpstr>PowerPoint Presentation</vt:lpstr>
      <vt:lpstr>Cost of capital</vt:lpstr>
      <vt:lpstr>Handling inflation</vt:lpstr>
      <vt:lpstr>Software company example</vt:lpstr>
      <vt:lpstr>PowerPoint Presentation</vt:lpstr>
      <vt:lpstr>PITFALLS OF DCF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SHAHAR BANO</dc:creator>
  <cp:lastModifiedBy>yusra kaleem</cp:lastModifiedBy>
  <cp:revision>89</cp:revision>
  <dcterms:created xsi:type="dcterms:W3CDTF">2015-09-07T04:32:31Z</dcterms:created>
  <dcterms:modified xsi:type="dcterms:W3CDTF">2024-10-31T04:38:21Z</dcterms:modified>
</cp:coreProperties>
</file>