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5" r:id="rId7"/>
    <p:sldId id="266" r:id="rId8"/>
    <p:sldId id="268" r:id="rId9"/>
    <p:sldId id="262" r:id="rId10"/>
    <p:sldId id="267" r:id="rId11"/>
    <p:sldId id="263" r:id="rId12"/>
    <p:sldId id="264" r:id="rId13"/>
    <p:sldId id="269" r:id="rId14"/>
    <p:sldId id="275" r:id="rId15"/>
    <p:sldId id="273" r:id="rId16"/>
    <p:sldId id="274" r:id="rId17"/>
    <p:sldId id="271" r:id="rId18"/>
    <p:sldId id="276" r:id="rId19"/>
    <p:sldId id="277" r:id="rId20"/>
    <p:sldId id="272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3" autoAdjust="0"/>
    <p:restoredTop sz="78778" autoAdjust="0"/>
  </p:normalViewPr>
  <p:slideViewPr>
    <p:cSldViewPr snapToGrid="0">
      <p:cViewPr varScale="1">
        <p:scale>
          <a:sx n="57" d="100"/>
          <a:sy n="57" d="100"/>
        </p:scale>
        <p:origin x="-117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8EDA1-6E22-4369-90C4-5C1652ADCCF2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7B5EB-37BD-4E13-874D-0A40DE435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8246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7F26DF3-BC39-473F-90E1-418B07BDC30D}" type="slidenum">
              <a:rPr lang="en-US" altLang="en-US">
                <a:latin typeface="Arial" panose="020B0604020202020204" pitchFamily="34" charset="0"/>
              </a:rPr>
              <a:pPr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Slides 3-10 depict the functional structure, geographic structure, SBU or divisional structure, and the matrix structure.  The pros and cons of each structure are also described.  </a:t>
            </a:r>
          </a:p>
        </p:txBody>
      </p:sp>
    </p:spTree>
    <p:extLst>
      <p:ext uri="{BB962C8B-B14F-4D97-AF65-F5344CB8AC3E}">
        <p14:creationId xmlns:p14="http://schemas.microsoft.com/office/powerpoint/2010/main" xmlns="" val="4031056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7B5EB-37BD-4E13-874D-0A40DE435D3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6111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: production starts after order</a:t>
            </a:r>
          </a:p>
          <a:p>
            <a:r>
              <a:rPr lang="en-US" dirty="0" smtClean="0"/>
              <a:t>Production: </a:t>
            </a:r>
            <a:r>
              <a:rPr lang="en-US" dirty="0" err="1" smtClean="0"/>
              <a:t>initiats</a:t>
            </a:r>
            <a:r>
              <a:rPr lang="en-US" dirty="0" smtClean="0"/>
              <a:t> before an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7B5EB-37BD-4E13-874D-0A40DE435D3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6306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we take a software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 as an example, centralization might mean that there were company-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 rules that all programming should be done in C++ and that, whenever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database package was needed, Oracle should be used. Such a policy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the obvious advantages that programmers could be easily moved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part of the company to another and that it would be possible to build up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close relationship with Oracle. On the other hand, it might mean that C++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Oracle were used for projects that would have been much better done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Java and MySQL or Visual Basic and Access. Decentralization would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the most suitable tools to be chosen for each project but might mean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staff were very inflexible. It could also lead to a maintenance nightmare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future, with maintenance staff needing to be familiar with large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numbers of obsolete tools.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7B5EB-37BD-4E13-874D-0A40DE435D3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1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8468"/>
            <a:ext cx="12226405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050835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456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470400"/>
            <a:ext cx="84636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967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3632200"/>
            <a:ext cx="722640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470400"/>
            <a:ext cx="846362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67387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1931988"/>
            <a:ext cx="846362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9098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089335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609600"/>
            <a:ext cx="845528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0043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3176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1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609601"/>
            <a:ext cx="6926701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749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073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700869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41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160589"/>
            <a:ext cx="411747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2160590"/>
            <a:ext cx="411748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106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25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609600"/>
            <a:ext cx="846361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43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645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498604"/>
            <a:ext cx="3720243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6"/>
            <a:ext cx="451471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2777069"/>
            <a:ext cx="3720243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22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4800600"/>
            <a:ext cx="84636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609600"/>
            <a:ext cx="846361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5367338"/>
            <a:ext cx="8463619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510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8468"/>
            <a:ext cx="12226407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590"/>
            <a:ext cx="84636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452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524001"/>
            <a:ext cx="7772400" cy="1470025"/>
          </a:xfrm>
        </p:spPr>
        <p:txBody>
          <a:bodyPr/>
          <a:lstStyle/>
          <a:p>
            <a:r>
              <a:rPr lang="en-US" dirty="0" smtClean="0"/>
              <a:t>Course:   Professional Issues in 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Instructor: </a:t>
            </a:r>
            <a:r>
              <a:rPr lang="en-US" dirty="0" err="1" smtClean="0"/>
              <a:t>Shaharbano</a:t>
            </a:r>
            <a:endParaRPr lang="en-US" dirty="0" smtClean="0"/>
          </a:p>
          <a:p>
            <a:r>
              <a:rPr lang="en-US" dirty="0" smtClean="0"/>
              <a:t>Email address: shahar.bano@nu.edu.pk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81800" y="513485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Lec</a:t>
            </a:r>
            <a:r>
              <a:rPr lang="en-US" dirty="0">
                <a:solidFill>
                  <a:prstClr val="black"/>
                </a:solidFill>
              </a:rPr>
              <a:t> # </a:t>
            </a:r>
            <a:r>
              <a:rPr lang="en-US" dirty="0" smtClean="0">
                <a:solidFill>
                  <a:prstClr val="black"/>
                </a:solidFill>
              </a:rPr>
              <a:t>12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27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707136"/>
          </a:xfrm>
        </p:spPr>
        <p:txBody>
          <a:bodyPr/>
          <a:lstStyle/>
          <a:p>
            <a:r>
              <a:rPr lang="en-US" dirty="0" smtClean="0"/>
              <a:t>Key features of organic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8" y="1855790"/>
            <a:ext cx="8463619" cy="3880773"/>
          </a:xfrm>
        </p:spPr>
        <p:txBody>
          <a:bodyPr>
            <a:normAutofit/>
          </a:bodyPr>
          <a:lstStyle/>
          <a:p>
            <a:r>
              <a:rPr lang="en-US" dirty="0"/>
              <a:t>This view underlies the organizational structure of most small professional companies – software houses, advertising agencies, even solicitors’ and GPs’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it </a:t>
            </a:r>
            <a:r>
              <a:rPr lang="en-US" dirty="0"/>
              <a:t>is also common in academic institutions, both schools and universities. The view is not necessarily consciously articulated – nor </a:t>
            </a:r>
            <a:r>
              <a:rPr lang="en-US" dirty="0" smtClean="0"/>
              <a:t>is</a:t>
            </a:r>
            <a:r>
              <a:rPr lang="en-US" dirty="0"/>
              <a:t> this view and the adoption of the structures it suggests sufficient to </a:t>
            </a:r>
            <a:r>
              <a:rPr lang="en-US" dirty="0" smtClean="0"/>
              <a:t>achieve effectiveness</a:t>
            </a:r>
            <a:r>
              <a:rPr lang="en-US" dirty="0"/>
              <a:t>!</a:t>
            </a:r>
          </a:p>
          <a:p>
            <a:r>
              <a:rPr lang="en-US" dirty="0"/>
              <a:t>Proponents of the bureaucratic model claim that it is universally applicable.</a:t>
            </a:r>
          </a:p>
          <a:p>
            <a:r>
              <a:rPr lang="en-US" dirty="0"/>
              <a:t>Proponents of the organic model make similar claims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says little </a:t>
            </a:r>
            <a:r>
              <a:rPr lang="en-US" dirty="0" smtClean="0"/>
              <a:t>for common </a:t>
            </a:r>
            <a:r>
              <a:rPr lang="en-US" dirty="0"/>
              <a:t>sense that those who hold the obvious view that each has its </a:t>
            </a:r>
            <a:r>
              <a:rPr lang="en-US" dirty="0" smtClean="0"/>
              <a:t>appropriate place </a:t>
            </a:r>
            <a:r>
              <a:rPr lang="en-US" dirty="0"/>
              <a:t>should be christened adherents of the contingency school </a:t>
            </a:r>
            <a:r>
              <a:rPr lang="en-US" dirty="0" smtClean="0"/>
              <a:t>of organizational </a:t>
            </a:r>
            <a:r>
              <a:rPr lang="en-US" dirty="0"/>
              <a:t>design.</a:t>
            </a:r>
          </a:p>
        </p:txBody>
      </p:sp>
    </p:spTree>
    <p:extLst>
      <p:ext uri="{BB962C8B-B14F-4D97-AF65-F5344CB8AC3E}">
        <p14:creationId xmlns:p14="http://schemas.microsoft.com/office/powerpoint/2010/main" xmlns="" val="9231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Matrix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560576"/>
            <a:ext cx="8463619" cy="44807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an essential feature of the bureaucratic model that every individual </a:t>
            </a:r>
            <a:r>
              <a:rPr lang="en-US" dirty="0" smtClean="0"/>
              <a:t>and every </a:t>
            </a:r>
            <a:r>
              <a:rPr lang="en-US" dirty="0"/>
              <a:t>unit in the organization is responsible to only one manager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not realistic </a:t>
            </a:r>
            <a:r>
              <a:rPr lang="en-US" dirty="0"/>
              <a:t>in the context of project-based, high-technology companies. </a:t>
            </a:r>
            <a:endParaRPr lang="en-US" dirty="0" smtClean="0"/>
          </a:p>
          <a:p>
            <a:r>
              <a:rPr lang="en-US" dirty="0"/>
              <a:t>It accepts that individuals may be responsible to more than one manager and requires rules that will enable possible conflicts to be resolved</a:t>
            </a:r>
            <a:r>
              <a:rPr lang="en-US" dirty="0" smtClean="0"/>
              <a:t>.</a:t>
            </a:r>
          </a:p>
          <a:p>
            <a:r>
              <a:rPr lang="en-US" dirty="0"/>
              <a:t>Some organizations and some management consultants have tried to formulate the matrix management model much more formally. The results are not encouraging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specialist </a:t>
            </a:r>
            <a:r>
              <a:rPr lang="en-US" dirty="0"/>
              <a:t>in high-speed communications working for a systems </a:t>
            </a:r>
            <a:r>
              <a:rPr lang="en-US" dirty="0" smtClean="0"/>
              <a:t>integrator may </a:t>
            </a:r>
            <a:r>
              <a:rPr lang="en-US" dirty="0"/>
              <a:t>well find themselves working on two or three projects </a:t>
            </a:r>
            <a:r>
              <a:rPr lang="en-US" dirty="0" smtClean="0"/>
              <a:t>simultaneously, as </a:t>
            </a:r>
            <a:r>
              <a:rPr lang="en-US" dirty="0"/>
              <a:t>well as having a more general responsibility for maintaining the </a:t>
            </a:r>
            <a:r>
              <a:rPr lang="en-US" dirty="0" smtClean="0"/>
              <a:t>company’s expertise </a:t>
            </a:r>
            <a:r>
              <a:rPr lang="en-US" dirty="0"/>
              <a:t>in the area.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the past 30 years or so the idea of matrix </a:t>
            </a:r>
            <a:r>
              <a:rPr lang="en-US" dirty="0" smtClean="0"/>
              <a:t>management has </a:t>
            </a:r>
            <a:r>
              <a:rPr lang="en-US" dirty="0"/>
              <a:t>become fashionable as a way of addressing such situations. </a:t>
            </a:r>
          </a:p>
        </p:txBody>
      </p:sp>
    </p:spTree>
    <p:extLst>
      <p:ext uri="{BB962C8B-B14F-4D97-AF65-F5344CB8AC3E}">
        <p14:creationId xmlns:p14="http://schemas.microsoft.com/office/powerpoint/2010/main" xmlns="" val="246455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84200"/>
            <a:ext cx="8463617" cy="952500"/>
          </a:xfrm>
        </p:spPr>
        <p:txBody>
          <a:bodyPr/>
          <a:lstStyle/>
          <a:p>
            <a:r>
              <a:rPr lang="en-US" b="1" dirty="0"/>
              <a:t>STRUCTURING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Structure by </a:t>
            </a:r>
            <a:r>
              <a:rPr lang="en-US" b="1" dirty="0" smtClean="0"/>
              <a:t>function</a:t>
            </a:r>
          </a:p>
          <a:p>
            <a:r>
              <a:rPr lang="en-US" b="1" dirty="0"/>
              <a:t>Structure by </a:t>
            </a:r>
            <a:r>
              <a:rPr lang="en-US" b="1" dirty="0" smtClean="0"/>
              <a:t>geography</a:t>
            </a:r>
          </a:p>
          <a:p>
            <a:r>
              <a:rPr lang="en-US" b="1" dirty="0"/>
              <a:t>Product line </a:t>
            </a:r>
            <a:r>
              <a:rPr lang="en-US" b="1" dirty="0" smtClean="0"/>
              <a:t>structure</a:t>
            </a:r>
          </a:p>
          <a:p>
            <a:r>
              <a:rPr lang="en-US" b="1" dirty="0"/>
              <a:t>Structure by market </a:t>
            </a:r>
            <a:r>
              <a:rPr lang="en-US" b="1" dirty="0" smtClean="0"/>
              <a:t>sector</a:t>
            </a:r>
          </a:p>
          <a:p>
            <a:r>
              <a:rPr lang="en-US" b="1" dirty="0"/>
              <a:t>Structure by </a:t>
            </a:r>
            <a:r>
              <a:rPr lang="en-US" b="1" dirty="0" smtClean="0"/>
              <a:t>technology</a:t>
            </a:r>
          </a:p>
          <a:p>
            <a:r>
              <a:rPr lang="en-US" b="1" dirty="0"/>
              <a:t>Operational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38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by function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the activities that are the primary purpose of </a:t>
            </a:r>
            <a:r>
              <a:rPr lang="en-US" dirty="0" smtClean="0"/>
              <a:t>the organization</a:t>
            </a:r>
            <a:r>
              <a:rPr lang="en-US" dirty="0"/>
              <a:t>. These activities are known as </a:t>
            </a:r>
            <a:r>
              <a:rPr lang="en-US" i="1" dirty="0"/>
              <a:t>operations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organizations have to pay their bills and pay </a:t>
            </a:r>
            <a:r>
              <a:rPr lang="en-US" dirty="0" smtClean="0"/>
              <a:t>their employees</a:t>
            </a:r>
            <a:r>
              <a:rPr lang="en-US" dirty="0"/>
              <a:t>. They need to ensure that the buildings they use are </a:t>
            </a:r>
            <a:r>
              <a:rPr lang="en-US" dirty="0" smtClean="0"/>
              <a:t>cleaned regularly</a:t>
            </a:r>
            <a:r>
              <a:rPr lang="en-US" dirty="0"/>
              <a:t>. If they charge for their services, they may need to send out bills </a:t>
            </a:r>
            <a:r>
              <a:rPr lang="en-US" dirty="0" smtClean="0"/>
              <a:t>and ensure </a:t>
            </a:r>
            <a:r>
              <a:rPr lang="en-US" dirty="0"/>
              <a:t>that these are paid. They will probably need to hire new </a:t>
            </a:r>
            <a:r>
              <a:rPr lang="en-US" dirty="0" smtClean="0"/>
              <a:t>employees from </a:t>
            </a:r>
            <a:r>
              <a:rPr lang="en-US" dirty="0"/>
              <a:t>time to time. These activities are generally known as </a:t>
            </a:r>
            <a:r>
              <a:rPr lang="en-US" i="1" dirty="0"/>
              <a:t>administration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Many </a:t>
            </a:r>
            <a:r>
              <a:rPr lang="en-US" dirty="0"/>
              <a:t>organizations will need to publicize their services or </a:t>
            </a:r>
            <a:r>
              <a:rPr lang="en-US" dirty="0" smtClean="0"/>
              <a:t>their products </a:t>
            </a:r>
            <a:r>
              <a:rPr lang="en-US" dirty="0"/>
              <a:t>and try to persuade people to use them or buy them. In the </a:t>
            </a:r>
            <a:r>
              <a:rPr lang="en-US" dirty="0" smtClean="0"/>
              <a:t>business world </a:t>
            </a:r>
            <a:r>
              <a:rPr lang="en-US" dirty="0"/>
              <a:t>these activities are usually known as </a:t>
            </a:r>
            <a:r>
              <a:rPr lang="en-US" i="1" dirty="0"/>
              <a:t>sales and marketing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Finally, many organizations need to be continually developing new </a:t>
            </a:r>
            <a:r>
              <a:rPr lang="en-US" dirty="0" smtClean="0"/>
              <a:t>products or </a:t>
            </a:r>
            <a:r>
              <a:rPr lang="en-US" dirty="0"/>
              <a:t>services, or developing new ways to deliver them. These activities </a:t>
            </a:r>
            <a:r>
              <a:rPr lang="en-US" dirty="0" smtClean="0"/>
              <a:t>are known </a:t>
            </a:r>
            <a:r>
              <a:rPr lang="en-US" dirty="0"/>
              <a:t>as research and development.</a:t>
            </a:r>
          </a:p>
        </p:txBody>
      </p:sp>
    </p:spTree>
    <p:extLst>
      <p:ext uri="{BB962C8B-B14F-4D97-AF65-F5344CB8AC3E}">
        <p14:creationId xmlns:p14="http://schemas.microsoft.com/office/powerpoint/2010/main" xmlns="" val="16501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17" y="1588820"/>
            <a:ext cx="9051301" cy="399735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12800" y="609600"/>
            <a:ext cx="8463617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>
                <a:solidFill>
                  <a:srgbClr val="90C226"/>
                </a:solidFill>
              </a:rPr>
              <a:t>Structure by function</a:t>
            </a:r>
            <a:br>
              <a:rPr lang="en-US" b="1" smtClean="0">
                <a:solidFill>
                  <a:srgbClr val="90C226"/>
                </a:solidFill>
              </a:rPr>
            </a:br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75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Functional Organizational Structures:</a:t>
            </a:r>
            <a:r>
              <a:rPr lang="en-US" sz="4000"/>
              <a:t> </a:t>
            </a:r>
            <a:r>
              <a:rPr lang="en-US" sz="2800"/>
              <a:t>“Typical” Functional Organizational Structure</a:t>
            </a:r>
          </a:p>
        </p:txBody>
      </p:sp>
      <p:grpSp>
        <p:nvGrpSpPr>
          <p:cNvPr id="2" name="Organization Chart 7"/>
          <p:cNvGrpSpPr>
            <a:grpSpLocks/>
          </p:cNvGrpSpPr>
          <p:nvPr/>
        </p:nvGrpSpPr>
        <p:grpSpPr bwMode="auto">
          <a:xfrm>
            <a:off x="920496" y="1981200"/>
            <a:ext cx="7772400" cy="1981200"/>
            <a:chOff x="3031" y="359"/>
            <a:chExt cx="10989" cy="1434"/>
          </a:xfrm>
        </p:grpSpPr>
        <p:cxnSp>
          <p:nvCxnSpPr>
            <p:cNvPr id="1028" name="_s1028"/>
            <p:cNvCxnSpPr>
              <a:cxnSpLocks noChangeShapeType="1"/>
              <a:stCxn id="9" idx="0"/>
              <a:endCxn id="3" idx="2"/>
            </p:cNvCxnSpPr>
            <p:nvPr/>
          </p:nvCxnSpPr>
          <p:spPr bwMode="auto">
            <a:xfrm rot="5400000" flipH="1">
              <a:off x="10767" y="-1357"/>
              <a:ext cx="166" cy="464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54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9" name="_s1029"/>
            <p:cNvCxnSpPr>
              <a:cxnSpLocks noChangeShapeType="1"/>
              <a:stCxn id="8" idx="0"/>
              <a:endCxn id="3" idx="2"/>
            </p:cNvCxnSpPr>
            <p:nvPr/>
          </p:nvCxnSpPr>
          <p:spPr bwMode="auto">
            <a:xfrm rot="5400000" flipH="1">
              <a:off x="9838" y="-428"/>
              <a:ext cx="166" cy="2789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54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0" name="_s1030"/>
            <p:cNvCxnSpPr>
              <a:cxnSpLocks noChangeShapeType="1"/>
              <a:stCxn id="7" idx="0"/>
              <a:endCxn id="3" idx="2"/>
            </p:cNvCxnSpPr>
            <p:nvPr/>
          </p:nvCxnSpPr>
          <p:spPr bwMode="auto">
            <a:xfrm rot="5400000" flipH="1">
              <a:off x="8908" y="502"/>
              <a:ext cx="166" cy="929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54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1" name="_s1031"/>
            <p:cNvCxnSpPr>
              <a:cxnSpLocks noChangeShapeType="1"/>
              <a:stCxn id="6" idx="0"/>
              <a:endCxn id="3" idx="2"/>
            </p:cNvCxnSpPr>
            <p:nvPr/>
          </p:nvCxnSpPr>
          <p:spPr bwMode="auto">
            <a:xfrm rot="16200000">
              <a:off x="7978" y="502"/>
              <a:ext cx="166" cy="93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54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2" name="_s1032"/>
            <p:cNvCxnSpPr>
              <a:cxnSpLocks noChangeShapeType="1"/>
              <a:stCxn id="5" idx="0"/>
              <a:endCxn id="3" idx="2"/>
            </p:cNvCxnSpPr>
            <p:nvPr/>
          </p:nvCxnSpPr>
          <p:spPr bwMode="auto">
            <a:xfrm rot="16200000">
              <a:off x="7049" y="-427"/>
              <a:ext cx="166" cy="278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54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3" name="_s1033"/>
            <p:cNvCxnSpPr>
              <a:cxnSpLocks noChangeShapeType="1"/>
              <a:stCxn id="4" idx="0"/>
              <a:endCxn id="3" idx="2"/>
            </p:cNvCxnSpPr>
            <p:nvPr/>
          </p:nvCxnSpPr>
          <p:spPr bwMode="auto">
            <a:xfrm rot="16200000">
              <a:off x="6120" y="-1357"/>
              <a:ext cx="166" cy="4647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54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" name="_s1034"/>
            <p:cNvSpPr>
              <a:spLocks noChangeArrowheads="1"/>
            </p:cNvSpPr>
            <p:nvPr/>
          </p:nvSpPr>
          <p:spPr bwMode="auto">
            <a:xfrm>
              <a:off x="7638" y="598"/>
              <a:ext cx="1774" cy="28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9F67F"/>
                </a:gs>
                <a:gs pos="100000">
                  <a:srgbClr val="FFCC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none" lIns="28378" tIns="14190" rIns="28378" bIns="1419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General Manager</a:t>
              </a:r>
            </a:p>
          </p:txBody>
        </p:sp>
        <p:sp>
          <p:nvSpPr>
            <p:cNvPr id="4" name="_s1035"/>
            <p:cNvSpPr>
              <a:spLocks noChangeArrowheads="1"/>
            </p:cNvSpPr>
            <p:nvPr/>
          </p:nvSpPr>
          <p:spPr bwMode="auto">
            <a:xfrm>
              <a:off x="3031" y="1050"/>
              <a:ext cx="1694" cy="32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33"/>
                </a:gs>
                <a:gs pos="100000">
                  <a:srgbClr val="FF66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none" lIns="28378" tIns="14190" rIns="28378" bIns="1419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Engineering</a:t>
              </a:r>
            </a:p>
          </p:txBody>
        </p:sp>
        <p:sp>
          <p:nvSpPr>
            <p:cNvPr id="5" name="_s1036"/>
            <p:cNvSpPr>
              <a:spLocks noChangeArrowheads="1"/>
            </p:cNvSpPr>
            <p:nvPr/>
          </p:nvSpPr>
          <p:spPr bwMode="auto">
            <a:xfrm>
              <a:off x="4890" y="1050"/>
              <a:ext cx="1694" cy="32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33"/>
                </a:gs>
                <a:gs pos="100000">
                  <a:srgbClr val="FF66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none" lIns="28378" tIns="14190" rIns="28378" bIns="1419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Manufacturing</a:t>
              </a:r>
            </a:p>
          </p:txBody>
        </p:sp>
        <p:sp>
          <p:nvSpPr>
            <p:cNvPr id="6" name="_s1037"/>
            <p:cNvSpPr>
              <a:spLocks noChangeArrowheads="1"/>
            </p:cNvSpPr>
            <p:nvPr/>
          </p:nvSpPr>
          <p:spPr bwMode="auto">
            <a:xfrm>
              <a:off x="6749" y="1050"/>
              <a:ext cx="1694" cy="32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33"/>
                </a:gs>
                <a:gs pos="100000">
                  <a:srgbClr val="FF66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none" lIns="28378" tIns="14190" rIns="28378" bIns="1419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Marketing</a:t>
              </a:r>
            </a:p>
          </p:txBody>
        </p:sp>
        <p:sp>
          <p:nvSpPr>
            <p:cNvPr id="7" name="_s1038"/>
            <p:cNvSpPr>
              <a:spLocks noChangeArrowheads="1"/>
            </p:cNvSpPr>
            <p:nvPr/>
          </p:nvSpPr>
          <p:spPr bwMode="auto">
            <a:xfrm>
              <a:off x="8608" y="1050"/>
              <a:ext cx="1694" cy="32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33"/>
                </a:gs>
                <a:gs pos="100000">
                  <a:srgbClr val="FF66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none" lIns="28378" tIns="14190" rIns="28378" bIns="1419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Finance and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Accounting</a:t>
              </a:r>
            </a:p>
          </p:txBody>
        </p:sp>
        <p:sp>
          <p:nvSpPr>
            <p:cNvPr id="8" name="_s1039"/>
            <p:cNvSpPr>
              <a:spLocks noChangeArrowheads="1"/>
            </p:cNvSpPr>
            <p:nvPr/>
          </p:nvSpPr>
          <p:spPr bwMode="auto">
            <a:xfrm>
              <a:off x="10467" y="1050"/>
              <a:ext cx="1694" cy="32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33"/>
                </a:gs>
                <a:gs pos="100000">
                  <a:srgbClr val="FF66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none" lIns="28378" tIns="14190" rIns="28378" bIns="1419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Personnel</a:t>
              </a:r>
            </a:p>
          </p:txBody>
        </p:sp>
        <p:sp>
          <p:nvSpPr>
            <p:cNvPr id="9" name="_s1040"/>
            <p:cNvSpPr>
              <a:spLocks noChangeArrowheads="1"/>
            </p:cNvSpPr>
            <p:nvPr/>
          </p:nvSpPr>
          <p:spPr bwMode="auto">
            <a:xfrm>
              <a:off x="12326" y="1050"/>
              <a:ext cx="1694" cy="32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33"/>
                </a:gs>
                <a:gs pos="100000">
                  <a:srgbClr val="FF6600"/>
                </a:gs>
              </a:gsLst>
              <a:lin ang="5400000" scaled="1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none" lIns="29256" tIns="14628" rIns="29256" bIns="1462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Research and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Development</a:t>
              </a:r>
            </a:p>
          </p:txBody>
        </p:sp>
      </p:grpSp>
      <p:sp>
        <p:nvSpPr>
          <p:cNvPr id="539669" name="Text Box 21"/>
          <p:cNvSpPr txBox="1">
            <a:spLocks noChangeArrowheads="1"/>
          </p:cNvSpPr>
          <p:nvPr/>
        </p:nvSpPr>
        <p:spPr bwMode="auto">
          <a:xfrm>
            <a:off x="1792224" y="3900488"/>
            <a:ext cx="6064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Process-Oriented Functional Structure</a:t>
            </a:r>
          </a:p>
        </p:txBody>
      </p:sp>
      <p:grpSp>
        <p:nvGrpSpPr>
          <p:cNvPr id="10" name="Organization Chart 22"/>
          <p:cNvGrpSpPr>
            <a:grpSpLocks/>
          </p:cNvGrpSpPr>
          <p:nvPr/>
        </p:nvGrpSpPr>
        <p:grpSpPr bwMode="auto">
          <a:xfrm>
            <a:off x="874776" y="4495800"/>
            <a:ext cx="8629650" cy="2362200"/>
            <a:chOff x="-4936" y="1952"/>
            <a:chExt cx="11197" cy="1599"/>
          </a:xfrm>
        </p:grpSpPr>
        <p:cxnSp>
          <p:nvCxnSpPr>
            <p:cNvPr id="1043" name="_s1043"/>
            <p:cNvCxnSpPr>
              <a:cxnSpLocks noChangeShapeType="1"/>
              <a:stCxn id="19" idx="0"/>
              <a:endCxn id="11" idx="2"/>
            </p:cNvCxnSpPr>
            <p:nvPr/>
          </p:nvCxnSpPr>
          <p:spPr bwMode="auto">
            <a:xfrm rot="5400000" flipH="1">
              <a:off x="3078" y="98"/>
              <a:ext cx="135" cy="496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44" name="_s1044"/>
            <p:cNvCxnSpPr>
              <a:cxnSpLocks noChangeShapeType="1"/>
              <a:stCxn id="18" idx="0"/>
              <a:endCxn id="11" idx="2"/>
            </p:cNvCxnSpPr>
            <p:nvPr/>
          </p:nvCxnSpPr>
          <p:spPr bwMode="auto">
            <a:xfrm rot="5400000" flipH="1">
              <a:off x="2368" y="808"/>
              <a:ext cx="135" cy="354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45" name="_s1045"/>
            <p:cNvCxnSpPr>
              <a:cxnSpLocks noChangeShapeType="1"/>
              <a:stCxn id="17" idx="0"/>
              <a:endCxn id="11" idx="2"/>
            </p:cNvCxnSpPr>
            <p:nvPr/>
          </p:nvCxnSpPr>
          <p:spPr bwMode="auto">
            <a:xfrm rot="5400000" flipH="1">
              <a:off x="1660" y="1516"/>
              <a:ext cx="135" cy="2129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46" name="_s1046"/>
            <p:cNvCxnSpPr>
              <a:cxnSpLocks noChangeShapeType="1"/>
              <a:stCxn id="16" idx="0"/>
              <a:endCxn id="11" idx="2"/>
            </p:cNvCxnSpPr>
            <p:nvPr/>
          </p:nvCxnSpPr>
          <p:spPr bwMode="auto">
            <a:xfrm rot="5400000" flipH="1">
              <a:off x="950" y="2226"/>
              <a:ext cx="135" cy="71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47" name="_s1047"/>
            <p:cNvCxnSpPr>
              <a:cxnSpLocks noChangeShapeType="1"/>
              <a:stCxn id="15" idx="0"/>
              <a:endCxn id="11" idx="2"/>
            </p:cNvCxnSpPr>
            <p:nvPr/>
          </p:nvCxnSpPr>
          <p:spPr bwMode="auto">
            <a:xfrm rot="16200000">
              <a:off x="241" y="2226"/>
              <a:ext cx="135" cy="709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48" name="_s1048"/>
            <p:cNvCxnSpPr>
              <a:cxnSpLocks noChangeShapeType="1"/>
              <a:stCxn id="14" idx="0"/>
              <a:endCxn id="11" idx="2"/>
            </p:cNvCxnSpPr>
            <p:nvPr/>
          </p:nvCxnSpPr>
          <p:spPr bwMode="auto">
            <a:xfrm rot="16200000">
              <a:off x="-469" y="1517"/>
              <a:ext cx="135" cy="212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49" name="_s1049"/>
            <p:cNvCxnSpPr>
              <a:cxnSpLocks noChangeShapeType="1"/>
              <a:stCxn id="13" idx="0"/>
              <a:endCxn id="11" idx="2"/>
            </p:cNvCxnSpPr>
            <p:nvPr/>
          </p:nvCxnSpPr>
          <p:spPr bwMode="auto">
            <a:xfrm rot="16200000">
              <a:off x="-1178" y="807"/>
              <a:ext cx="135" cy="3547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50" name="_s1050"/>
            <p:cNvCxnSpPr>
              <a:cxnSpLocks noChangeShapeType="1"/>
              <a:stCxn id="12" idx="0"/>
              <a:endCxn id="11" idx="2"/>
            </p:cNvCxnSpPr>
            <p:nvPr/>
          </p:nvCxnSpPr>
          <p:spPr bwMode="auto">
            <a:xfrm rot="16200000">
              <a:off x="-1888" y="97"/>
              <a:ext cx="135" cy="4967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" name="_s1051"/>
            <p:cNvSpPr>
              <a:spLocks noChangeArrowheads="1"/>
            </p:cNvSpPr>
            <p:nvPr/>
          </p:nvSpPr>
          <p:spPr bwMode="auto">
            <a:xfrm>
              <a:off x="-455" y="2218"/>
              <a:ext cx="2235" cy="285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none" lIns="11554" tIns="5777" rIns="11554" bIns="577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General Manager</a:t>
              </a:r>
            </a:p>
          </p:txBody>
        </p:sp>
        <p:sp>
          <p:nvSpPr>
            <p:cNvPr id="12" name="_s1052"/>
            <p:cNvSpPr>
              <a:spLocks noChangeArrowheads="1"/>
            </p:cNvSpPr>
            <p:nvPr/>
          </p:nvSpPr>
          <p:spPr bwMode="auto">
            <a:xfrm>
              <a:off x="-4936" y="2658"/>
              <a:ext cx="1264" cy="563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none" lIns="11554" tIns="5777" rIns="11554" bIns="577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Foundry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And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Castings</a:t>
              </a:r>
            </a:p>
          </p:txBody>
        </p:sp>
        <p:sp>
          <p:nvSpPr>
            <p:cNvPr id="13" name="_s1053"/>
            <p:cNvSpPr>
              <a:spLocks noChangeArrowheads="1"/>
            </p:cNvSpPr>
            <p:nvPr/>
          </p:nvSpPr>
          <p:spPr bwMode="auto">
            <a:xfrm>
              <a:off x="-3517" y="2658"/>
              <a:ext cx="1264" cy="563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none" lIns="11554" tIns="5777" rIns="11554" bIns="577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Milling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And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Grinding</a:t>
              </a:r>
            </a:p>
          </p:txBody>
        </p:sp>
        <p:sp>
          <p:nvSpPr>
            <p:cNvPr id="14" name="_s1054"/>
            <p:cNvSpPr>
              <a:spLocks noChangeArrowheads="1"/>
            </p:cNvSpPr>
            <p:nvPr/>
          </p:nvSpPr>
          <p:spPr bwMode="auto">
            <a:xfrm>
              <a:off x="-2098" y="2658"/>
              <a:ext cx="1264" cy="563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none" lIns="11554" tIns="5777" rIns="11554" bIns="577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Screw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Machining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endParaRPr>
            </a:p>
          </p:txBody>
        </p:sp>
        <p:sp>
          <p:nvSpPr>
            <p:cNvPr id="15" name="_s1055"/>
            <p:cNvSpPr>
              <a:spLocks noChangeArrowheads="1"/>
            </p:cNvSpPr>
            <p:nvPr/>
          </p:nvSpPr>
          <p:spPr bwMode="auto">
            <a:xfrm>
              <a:off x="-679" y="2658"/>
              <a:ext cx="1264" cy="563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none" lIns="11554" tIns="5777" rIns="11554" bIns="577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Finishing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And Heat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Treating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endParaRPr>
            </a:p>
          </p:txBody>
        </p:sp>
        <p:sp>
          <p:nvSpPr>
            <p:cNvPr id="16" name="_s1056"/>
            <p:cNvSpPr>
              <a:spLocks noChangeArrowheads="1"/>
            </p:cNvSpPr>
            <p:nvPr/>
          </p:nvSpPr>
          <p:spPr bwMode="auto">
            <a:xfrm>
              <a:off x="740" y="2658"/>
              <a:ext cx="1264" cy="563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none" lIns="11554" tIns="5777" rIns="11554" bIns="577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Inspection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endParaRPr>
            </a:p>
          </p:txBody>
        </p:sp>
        <p:sp>
          <p:nvSpPr>
            <p:cNvPr id="17" name="_s1057"/>
            <p:cNvSpPr>
              <a:spLocks noChangeArrowheads="1"/>
            </p:cNvSpPr>
            <p:nvPr/>
          </p:nvSpPr>
          <p:spPr bwMode="auto">
            <a:xfrm>
              <a:off x="2159" y="2658"/>
              <a:ext cx="1264" cy="563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none" lIns="11913" tIns="5956" rIns="11913" bIns="5956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Loading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And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Shipping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endParaRPr>
            </a:p>
          </p:txBody>
        </p:sp>
        <p:sp>
          <p:nvSpPr>
            <p:cNvPr id="18" name="_s1058"/>
            <p:cNvSpPr>
              <a:spLocks noChangeArrowheads="1"/>
            </p:cNvSpPr>
            <p:nvPr/>
          </p:nvSpPr>
          <p:spPr bwMode="auto">
            <a:xfrm>
              <a:off x="3578" y="2658"/>
              <a:ext cx="1264" cy="563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none" lIns="37231" tIns="18616" rIns="37231" bIns="18616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Customer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Service</a:t>
              </a:r>
            </a:p>
          </p:txBody>
        </p:sp>
        <p:sp>
          <p:nvSpPr>
            <p:cNvPr id="19" name="_s1059"/>
            <p:cNvSpPr>
              <a:spLocks noChangeArrowheads="1"/>
            </p:cNvSpPr>
            <p:nvPr/>
          </p:nvSpPr>
          <p:spPr bwMode="auto">
            <a:xfrm>
              <a:off x="4997" y="2658"/>
              <a:ext cx="1264" cy="563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none" lIns="37231" tIns="18616" rIns="37231" bIns="18616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Billing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And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Accounting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197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Functional Organizational Structures: </a:t>
            </a:r>
            <a:r>
              <a:rPr lang="en-US" sz="3200"/>
              <a:t>Strategic Advantages/Disadvantages</a:t>
            </a:r>
          </a:p>
        </p:txBody>
      </p:sp>
      <p:sp>
        <p:nvSpPr>
          <p:cNvPr id="5427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8848" y="1981200"/>
            <a:ext cx="3907536" cy="48768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i="1" dirty="0"/>
              <a:t>Strategic Advantages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Permits centralized control of strategic results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Promotes in-depth functional expertise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Enhances operating efficiency where tasks are routine and repetitive</a:t>
            </a:r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890516" y="1981200"/>
            <a:ext cx="3695700" cy="48768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i="1" dirty="0"/>
              <a:t>Strategic Disadvantages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Poses problems of functional coordination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Can lead to interfunctional rivalry, conflict, and empire-building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May promote overspecialization/ narrow viewpoints</a:t>
            </a:r>
          </a:p>
        </p:txBody>
      </p:sp>
    </p:spTree>
    <p:extLst>
      <p:ext uri="{BB962C8B-B14F-4D97-AF65-F5344CB8AC3E}">
        <p14:creationId xmlns:p14="http://schemas.microsoft.com/office/powerpoint/2010/main" xmlns="" val="96080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by geography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24" y="1363288"/>
            <a:ext cx="8395269" cy="4678076"/>
          </a:xfrm>
        </p:spPr>
        <p:txBody>
          <a:bodyPr/>
          <a:lstStyle/>
          <a:p>
            <a:r>
              <a:rPr lang="en-US" dirty="0"/>
              <a:t>In many cases it makes sense to group activities together on a </a:t>
            </a:r>
            <a:r>
              <a:rPr lang="en-US" dirty="0" smtClean="0"/>
              <a:t>geographical basis</a:t>
            </a:r>
            <a:r>
              <a:rPr lang="en-US" dirty="0"/>
              <a:t>. Multinational companies, that is, companies that operate in a </a:t>
            </a:r>
            <a:r>
              <a:rPr lang="en-US" dirty="0" smtClean="0"/>
              <a:t>number of </a:t>
            </a:r>
            <a:r>
              <a:rPr lang="en-US" dirty="0"/>
              <a:t>different countries, are usually forced to have some geographical </a:t>
            </a:r>
            <a:r>
              <a:rPr lang="en-US" dirty="0" smtClean="0"/>
              <a:t>elements in </a:t>
            </a:r>
            <a:r>
              <a:rPr lang="en-US" dirty="0"/>
              <a:t>their structure</a:t>
            </a:r>
            <a:r>
              <a:rPr lang="en-US" dirty="0" smtClean="0"/>
              <a:t>.</a:t>
            </a:r>
          </a:p>
          <a:p>
            <a:r>
              <a:rPr lang="en-US" dirty="0"/>
              <a:t>The subsidiaries are subject to the </a:t>
            </a:r>
            <a:r>
              <a:rPr lang="en-US" dirty="0" smtClean="0"/>
              <a:t>laws of </a:t>
            </a:r>
            <a:r>
              <a:rPr lang="en-US" dirty="0"/>
              <a:t>the countries in which they are registered, in particular, the laws </a:t>
            </a:r>
            <a:r>
              <a:rPr lang="en-US" dirty="0" smtClean="0"/>
              <a:t>regarding employment</a:t>
            </a:r>
            <a:r>
              <a:rPr lang="en-US" dirty="0"/>
              <a:t>, accounting and </a:t>
            </a:r>
            <a:r>
              <a:rPr lang="en-US" dirty="0" smtClean="0"/>
              <a:t>taxation.</a:t>
            </a:r>
          </a:p>
          <a:p>
            <a:r>
              <a:rPr lang="en-US" dirty="0"/>
              <a:t>Within a single country, geographical factors have become less </a:t>
            </a:r>
            <a:r>
              <a:rPr lang="en-US" dirty="0" smtClean="0"/>
              <a:t>important as </a:t>
            </a:r>
            <a:r>
              <a:rPr lang="en-US" dirty="0"/>
              <a:t>a result of the development of modern communications and, as a </a:t>
            </a:r>
            <a:r>
              <a:rPr lang="en-US" dirty="0" smtClean="0"/>
              <a:t>result, geographical </a:t>
            </a:r>
            <a:r>
              <a:rPr lang="en-US" dirty="0"/>
              <a:t>structures have been replaced by structures based on </a:t>
            </a:r>
            <a:r>
              <a:rPr lang="en-US" dirty="0" smtClean="0"/>
              <a:t>other factors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533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2" name="Rectangle 4"/>
          <p:cNvSpPr>
            <a:spLocks noGrp="1" noChangeArrowheads="1"/>
          </p:cNvSpPr>
          <p:nvPr>
            <p:ph type="title"/>
          </p:nvPr>
        </p:nvSpPr>
        <p:spPr>
          <a:xfrm>
            <a:off x="1615440" y="304800"/>
            <a:ext cx="75438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Geographic Organizational Structure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0744" y="1219201"/>
            <a:ext cx="6934200" cy="5527675"/>
            <a:chOff x="2819400" y="1219201"/>
            <a:chExt cx="6934200" cy="5527675"/>
          </a:xfrm>
        </p:grpSpPr>
        <p:grpSp>
          <p:nvGrpSpPr>
            <p:cNvPr id="2" name="Group 1"/>
            <p:cNvGrpSpPr/>
            <p:nvPr/>
          </p:nvGrpSpPr>
          <p:grpSpPr>
            <a:xfrm>
              <a:off x="2819400" y="1219201"/>
              <a:ext cx="6934200" cy="5527675"/>
              <a:chOff x="2819400" y="1219201"/>
              <a:chExt cx="6934200" cy="5527675"/>
            </a:xfrm>
          </p:grpSpPr>
          <p:sp>
            <p:nvSpPr>
              <p:cNvPr id="544811" name="Text Box 43"/>
              <p:cNvSpPr txBox="1">
                <a:spLocks noChangeArrowheads="1"/>
              </p:cNvSpPr>
              <p:nvPr/>
            </p:nvSpPr>
            <p:spPr bwMode="auto">
              <a:xfrm>
                <a:off x="5334001" y="1219201"/>
                <a:ext cx="1768475" cy="346075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6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Chief Executive</a:t>
                </a:r>
              </a:p>
            </p:txBody>
          </p:sp>
          <p:sp>
            <p:nvSpPr>
              <p:cNvPr id="544812" name="Text Box 44"/>
              <p:cNvSpPr txBox="1">
                <a:spLocks noChangeArrowheads="1"/>
              </p:cNvSpPr>
              <p:nvPr/>
            </p:nvSpPr>
            <p:spPr bwMode="auto">
              <a:xfrm>
                <a:off x="6477000" y="1752601"/>
                <a:ext cx="2514600" cy="1622425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Corporate Staff</a:t>
                </a:r>
              </a:p>
              <a:p>
                <a:pPr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Finance and Accounting</a:t>
                </a:r>
              </a:p>
              <a:p>
                <a:pPr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Personnel</a:t>
                </a:r>
              </a:p>
              <a:p>
                <a:pPr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Marketing Services</a:t>
                </a:r>
              </a:p>
              <a:p>
                <a:pPr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Legal</a:t>
                </a:r>
              </a:p>
              <a:p>
                <a:pPr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Planning</a:t>
                </a:r>
              </a:p>
              <a:p>
                <a:pPr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Research and Development</a:t>
                </a:r>
              </a:p>
            </p:txBody>
          </p:sp>
          <p:sp>
            <p:nvSpPr>
              <p:cNvPr id="544813" name="Text Box 45"/>
              <p:cNvSpPr txBox="1">
                <a:spLocks noChangeArrowheads="1"/>
              </p:cNvSpPr>
              <p:nvPr/>
            </p:nvSpPr>
            <p:spPr bwMode="auto">
              <a:xfrm>
                <a:off x="2819400" y="3810000"/>
                <a:ext cx="990600" cy="1016000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General</a:t>
                </a:r>
              </a:p>
              <a:p>
                <a:pPr>
                  <a:defRPr/>
                </a:pPr>
                <a:r>
                  <a:rPr lang="en-US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Manager</a:t>
                </a:r>
              </a:p>
              <a:p>
                <a:pPr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Western</a:t>
                </a:r>
              </a:p>
              <a:p>
                <a:pPr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District</a:t>
                </a:r>
              </a:p>
            </p:txBody>
          </p:sp>
          <p:sp>
            <p:nvSpPr>
              <p:cNvPr id="544814" name="Text Box 46"/>
              <p:cNvSpPr txBox="1">
                <a:spLocks noChangeArrowheads="1"/>
              </p:cNvSpPr>
              <p:nvPr/>
            </p:nvSpPr>
            <p:spPr bwMode="auto">
              <a:xfrm>
                <a:off x="4267200" y="3810000"/>
                <a:ext cx="990600" cy="1016000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General</a:t>
                </a:r>
              </a:p>
              <a:p>
                <a:pPr>
                  <a:defRPr/>
                </a:pPr>
                <a:r>
                  <a:rPr lang="en-US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Manager</a:t>
                </a:r>
              </a:p>
              <a:p>
                <a:pPr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Southern</a:t>
                </a:r>
              </a:p>
              <a:p>
                <a:pPr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District</a:t>
                </a:r>
              </a:p>
            </p:txBody>
          </p:sp>
          <p:sp>
            <p:nvSpPr>
              <p:cNvPr id="544815" name="Text Box 47"/>
              <p:cNvSpPr txBox="1">
                <a:spLocks noChangeArrowheads="1"/>
              </p:cNvSpPr>
              <p:nvPr/>
            </p:nvSpPr>
            <p:spPr bwMode="auto">
              <a:xfrm>
                <a:off x="5715000" y="3810000"/>
                <a:ext cx="990600" cy="1016000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General</a:t>
                </a:r>
              </a:p>
              <a:p>
                <a:pPr>
                  <a:defRPr/>
                </a:pPr>
                <a:r>
                  <a:rPr lang="en-US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Manager</a:t>
                </a:r>
              </a:p>
              <a:p>
                <a:pPr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Central</a:t>
                </a:r>
              </a:p>
              <a:p>
                <a:pPr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District</a:t>
                </a:r>
              </a:p>
            </p:txBody>
          </p:sp>
          <p:sp>
            <p:nvSpPr>
              <p:cNvPr id="544816" name="Text Box 48"/>
              <p:cNvSpPr txBox="1">
                <a:spLocks noChangeArrowheads="1"/>
              </p:cNvSpPr>
              <p:nvPr/>
            </p:nvSpPr>
            <p:spPr bwMode="auto">
              <a:xfrm>
                <a:off x="6477000" y="5029201"/>
                <a:ext cx="1981200" cy="771525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District Staff</a:t>
                </a:r>
              </a:p>
              <a:p>
                <a:pPr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Personnel</a:t>
                </a:r>
              </a:p>
              <a:p>
                <a:pPr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Accounting and Control</a:t>
                </a:r>
              </a:p>
            </p:txBody>
          </p:sp>
          <p:sp>
            <p:nvSpPr>
              <p:cNvPr id="544817" name="Text Box 49"/>
              <p:cNvSpPr txBox="1">
                <a:spLocks noChangeArrowheads="1"/>
              </p:cNvSpPr>
              <p:nvPr/>
            </p:nvSpPr>
            <p:spPr bwMode="auto">
              <a:xfrm>
                <a:off x="8763000" y="3810000"/>
                <a:ext cx="990600" cy="1016000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General</a:t>
                </a:r>
              </a:p>
              <a:p>
                <a:pPr>
                  <a:defRPr/>
                </a:pPr>
                <a:r>
                  <a:rPr lang="en-US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Manager</a:t>
                </a:r>
              </a:p>
              <a:p>
                <a:pPr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Eastern</a:t>
                </a:r>
              </a:p>
              <a:p>
                <a:pPr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District</a:t>
                </a:r>
              </a:p>
            </p:txBody>
          </p:sp>
          <p:sp>
            <p:nvSpPr>
              <p:cNvPr id="544818" name="Text Box 50"/>
              <p:cNvSpPr txBox="1">
                <a:spLocks noChangeArrowheads="1"/>
              </p:cNvSpPr>
              <p:nvPr/>
            </p:nvSpPr>
            <p:spPr bwMode="auto">
              <a:xfrm>
                <a:off x="7239000" y="3810000"/>
                <a:ext cx="990600" cy="1016000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General</a:t>
                </a:r>
              </a:p>
              <a:p>
                <a:pPr>
                  <a:defRPr/>
                </a:pPr>
                <a:r>
                  <a:rPr lang="en-US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Manager</a:t>
                </a:r>
              </a:p>
              <a:p>
                <a:pPr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Northern</a:t>
                </a:r>
              </a:p>
              <a:p>
                <a:pPr>
                  <a:defRPr/>
                </a:pPr>
                <a:r>
                  <a:rPr lang="en-US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District</a:t>
                </a:r>
              </a:p>
            </p:txBody>
          </p:sp>
          <p:sp>
            <p:nvSpPr>
              <p:cNvPr id="544819" name="Text Box 51"/>
              <p:cNvSpPr txBox="1">
                <a:spLocks noChangeArrowheads="1"/>
              </p:cNvSpPr>
              <p:nvPr/>
            </p:nvSpPr>
            <p:spPr bwMode="auto">
              <a:xfrm>
                <a:off x="3810000" y="6400801"/>
                <a:ext cx="1371600" cy="346075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6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Engineering</a:t>
                </a:r>
              </a:p>
            </p:txBody>
          </p:sp>
          <p:sp>
            <p:nvSpPr>
              <p:cNvPr id="544820" name="Text Box 52"/>
              <p:cNvSpPr txBox="1">
                <a:spLocks noChangeArrowheads="1"/>
              </p:cNvSpPr>
              <p:nvPr/>
            </p:nvSpPr>
            <p:spPr bwMode="auto">
              <a:xfrm>
                <a:off x="5562600" y="6400801"/>
                <a:ext cx="1295400" cy="346075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6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Production</a:t>
                </a:r>
              </a:p>
            </p:txBody>
          </p:sp>
          <p:sp>
            <p:nvSpPr>
              <p:cNvPr id="544821" name="Text Box 53"/>
              <p:cNvSpPr txBox="1">
                <a:spLocks noChangeArrowheads="1"/>
              </p:cNvSpPr>
              <p:nvPr/>
            </p:nvSpPr>
            <p:spPr bwMode="auto">
              <a:xfrm>
                <a:off x="7162800" y="6400801"/>
                <a:ext cx="1066800" cy="346075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6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aramond" pitchFamily="18" charset="0"/>
                  </a:rPr>
                  <a:t>Marketing</a:t>
                </a:r>
              </a:p>
            </p:txBody>
          </p:sp>
        </p:grpSp>
        <p:cxnSp>
          <p:nvCxnSpPr>
            <p:cNvPr id="8206" name="AutoShape 55"/>
            <p:cNvCxnSpPr>
              <a:cxnSpLocks noChangeShapeType="1"/>
              <a:stCxn id="544811" idx="2"/>
              <a:endCxn id="544812" idx="1"/>
            </p:cNvCxnSpPr>
            <p:nvPr/>
          </p:nvCxnSpPr>
          <p:spPr bwMode="auto">
            <a:xfrm rot="16200000" flipH="1">
              <a:off x="5848350" y="1935163"/>
              <a:ext cx="998538" cy="25876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7" name="AutoShape 57"/>
            <p:cNvCxnSpPr>
              <a:cxnSpLocks noChangeShapeType="1"/>
              <a:stCxn id="544811" idx="2"/>
              <a:endCxn id="544815" idx="0"/>
            </p:cNvCxnSpPr>
            <p:nvPr/>
          </p:nvCxnSpPr>
          <p:spPr bwMode="auto">
            <a:xfrm rot="5400000">
              <a:off x="5091907" y="2683669"/>
              <a:ext cx="2244725" cy="79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8" name="AutoShape 58"/>
            <p:cNvCxnSpPr>
              <a:cxnSpLocks noChangeShapeType="1"/>
              <a:stCxn id="544813" idx="0"/>
              <a:endCxn id="544817" idx="0"/>
            </p:cNvCxnSpPr>
            <p:nvPr/>
          </p:nvCxnSpPr>
          <p:spPr bwMode="auto">
            <a:xfrm rot="5400000" flipV="1">
              <a:off x="6285706" y="838994"/>
              <a:ext cx="1588" cy="5943600"/>
            </a:xfrm>
            <a:prstGeom prst="bent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9" name="AutoShape 59"/>
            <p:cNvCxnSpPr>
              <a:cxnSpLocks noChangeShapeType="1"/>
              <a:stCxn id="544814" idx="0"/>
              <a:endCxn id="544818" idx="0"/>
            </p:cNvCxnSpPr>
            <p:nvPr/>
          </p:nvCxnSpPr>
          <p:spPr bwMode="auto">
            <a:xfrm rot="5400000" flipV="1">
              <a:off x="6247606" y="2324894"/>
              <a:ext cx="1588" cy="2971800"/>
            </a:xfrm>
            <a:prstGeom prst="bent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10" name="AutoShape 60"/>
            <p:cNvCxnSpPr>
              <a:cxnSpLocks noChangeShapeType="1"/>
              <a:stCxn id="544815" idx="2"/>
              <a:endCxn id="544816" idx="1"/>
            </p:cNvCxnSpPr>
            <p:nvPr/>
          </p:nvCxnSpPr>
          <p:spPr bwMode="auto">
            <a:xfrm rot="16200000" flipH="1">
              <a:off x="6049169" y="4987132"/>
              <a:ext cx="588963" cy="2667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11" name="AutoShape 61"/>
            <p:cNvCxnSpPr>
              <a:cxnSpLocks noChangeShapeType="1"/>
              <a:stCxn id="544815" idx="2"/>
              <a:endCxn id="544820" idx="0"/>
            </p:cNvCxnSpPr>
            <p:nvPr/>
          </p:nvCxnSpPr>
          <p:spPr bwMode="auto">
            <a:xfrm rot="5400000">
              <a:off x="5422900" y="5613400"/>
              <a:ext cx="157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12" name="AutoShape 62"/>
            <p:cNvCxnSpPr>
              <a:cxnSpLocks noChangeShapeType="1"/>
              <a:stCxn id="544819" idx="0"/>
              <a:endCxn id="544821" idx="0"/>
            </p:cNvCxnSpPr>
            <p:nvPr/>
          </p:nvCxnSpPr>
          <p:spPr bwMode="auto">
            <a:xfrm rot="5400000" flipV="1">
              <a:off x="6095206" y="4801394"/>
              <a:ext cx="1588" cy="3200400"/>
            </a:xfrm>
            <a:prstGeom prst="bent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353032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Geographic Organizational Structures: </a:t>
            </a:r>
            <a:r>
              <a:rPr lang="en-US" sz="3200"/>
              <a:t>Strategic Advantages/Disadvantages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8032" y="1981200"/>
            <a:ext cx="3870960" cy="48768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600" i="1" dirty="0"/>
              <a:t>Strategic Advantages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Allows tailoring of strategy to needs of each geographic market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Improves coordination within the market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Takes advantage of economies of local operations</a:t>
            </a:r>
          </a:p>
        </p:txBody>
      </p:sp>
      <p:sp>
        <p:nvSpPr>
          <p:cNvPr id="5468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21223" y="1981200"/>
            <a:ext cx="4055195" cy="48768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600" i="1" dirty="0"/>
              <a:t>Strategic Disadvantages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Greater difficulty in maintaining consistent company image across areas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Can result in duplication of staff services at headquarters and district levels, making a relative-cost disadvantage</a:t>
            </a:r>
          </a:p>
        </p:txBody>
      </p:sp>
    </p:spTree>
    <p:extLst>
      <p:ext uri="{BB962C8B-B14F-4D97-AF65-F5344CB8AC3E}">
        <p14:creationId xmlns:p14="http://schemas.microsoft.com/office/powerpoint/2010/main" xmlns="" val="81778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and Management of</a:t>
            </a:r>
            <a:br>
              <a:rPr lang="en-US" b="1" dirty="0"/>
            </a:br>
            <a:r>
              <a:rPr lang="en-US" b="1" dirty="0"/>
              <a:t>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Organizations </a:t>
            </a:r>
            <a:r>
              <a:rPr lang="en-US" i="1" dirty="0"/>
              <a:t>are </a:t>
            </a:r>
            <a:r>
              <a:rPr lang="en-US" i="1" dirty="0" smtClean="0"/>
              <a:t>structured?</a:t>
            </a:r>
            <a:endParaRPr lang="en-US" i="1" dirty="0"/>
          </a:p>
          <a:p>
            <a:r>
              <a:rPr lang="en-US" i="1" dirty="0"/>
              <a:t>How can you suggest alternative possible structures and identify their advantages </a:t>
            </a:r>
            <a:r>
              <a:rPr lang="en-US" i="1" dirty="0" smtClean="0"/>
              <a:t>and disadvantages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1421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902208"/>
          </a:xfrm>
        </p:spPr>
        <p:txBody>
          <a:bodyPr/>
          <a:lstStyle/>
          <a:p>
            <a:r>
              <a:rPr lang="en-US" b="1" dirty="0"/>
              <a:t>Product line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709486"/>
            <a:ext cx="8463619" cy="4508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product line structure is a structure that is based around the different </a:t>
            </a:r>
            <a:r>
              <a:rPr lang="en-US" dirty="0" smtClean="0"/>
              <a:t>types of </a:t>
            </a:r>
            <a:r>
              <a:rPr lang="en-US" dirty="0"/>
              <a:t>product that an organization </a:t>
            </a:r>
            <a:r>
              <a:rPr lang="en-US" dirty="0" smtClean="0"/>
              <a:t>produces.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example, where a motor </a:t>
            </a:r>
            <a:r>
              <a:rPr lang="en-US" dirty="0" smtClean="0"/>
              <a:t>vehicle manufacturer </a:t>
            </a:r>
            <a:r>
              <a:rPr lang="en-US" dirty="0"/>
              <a:t>organizes around types of vehicle</a:t>
            </a:r>
            <a:r>
              <a:rPr lang="en-US" dirty="0" smtClean="0"/>
              <a:t>.</a:t>
            </a:r>
          </a:p>
          <a:p>
            <a:r>
              <a:rPr lang="en-US" dirty="0"/>
              <a:t>Companies that produce and market a substantial piece of software for </a:t>
            </a:r>
            <a:r>
              <a:rPr lang="en-US" dirty="0" smtClean="0"/>
              <a:t>corporate customers </a:t>
            </a:r>
            <a:r>
              <a:rPr lang="en-US" dirty="0"/>
              <a:t>– a multi-user accounting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For </a:t>
            </a:r>
            <a:r>
              <a:rPr lang="en-US" dirty="0"/>
              <a:t>example – </a:t>
            </a:r>
            <a:r>
              <a:rPr lang="en-US" dirty="0" smtClean="0"/>
              <a:t>often organize </a:t>
            </a:r>
            <a:r>
              <a:rPr lang="en-US" dirty="0"/>
              <a:t>themselves into three main operational divisions: development </a:t>
            </a:r>
            <a:r>
              <a:rPr lang="en-US" dirty="0" smtClean="0"/>
              <a:t>and maintenance </a:t>
            </a:r>
            <a:r>
              <a:rPr lang="en-US" dirty="0"/>
              <a:t>of the software, consultancy, and training. This should </a:t>
            </a:r>
            <a:r>
              <a:rPr lang="en-US" dirty="0" smtClean="0"/>
              <a:t>be regarded </a:t>
            </a:r>
            <a:r>
              <a:rPr lang="en-US" dirty="0"/>
              <a:t>as a product line structure since the three types of activity, </a:t>
            </a:r>
            <a:r>
              <a:rPr lang="en-US" dirty="0" smtClean="0"/>
              <a:t>providing software</a:t>
            </a:r>
            <a:r>
              <a:rPr lang="en-US" dirty="0"/>
              <a:t>, giving advice to companies in how to use it, and providing </a:t>
            </a:r>
            <a:r>
              <a:rPr lang="en-US" dirty="0" smtClean="0"/>
              <a:t>training for </a:t>
            </a:r>
            <a:r>
              <a:rPr lang="en-US" dirty="0"/>
              <a:t>customer staff, can be considered to be different services that the </a:t>
            </a:r>
            <a:r>
              <a:rPr lang="en-US" dirty="0" smtClean="0"/>
              <a:t>company provides </a:t>
            </a:r>
            <a:r>
              <a:rPr lang="en-US" dirty="0"/>
              <a:t>and they are typically provided by different teams of people.</a:t>
            </a:r>
          </a:p>
        </p:txBody>
      </p:sp>
    </p:spTree>
    <p:extLst>
      <p:ext uri="{BB962C8B-B14F-4D97-AF65-F5344CB8AC3E}">
        <p14:creationId xmlns:p14="http://schemas.microsoft.com/office/powerpoint/2010/main" xmlns="" val="336296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847241"/>
          </a:xfrm>
        </p:spPr>
        <p:txBody>
          <a:bodyPr/>
          <a:lstStyle/>
          <a:p>
            <a:r>
              <a:rPr lang="en-US" b="1" dirty="0"/>
              <a:t>Structure by market sector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859798"/>
            <a:ext cx="8463619" cy="4181566"/>
          </a:xfrm>
        </p:spPr>
        <p:txBody>
          <a:bodyPr/>
          <a:lstStyle/>
          <a:p>
            <a:r>
              <a:rPr lang="en-US" dirty="0"/>
              <a:t>Structure by market sector means structure based on the different </a:t>
            </a:r>
            <a:r>
              <a:rPr lang="en-US" dirty="0" smtClean="0"/>
              <a:t>market sectors </a:t>
            </a:r>
            <a:r>
              <a:rPr lang="en-US" dirty="0"/>
              <a:t>to </a:t>
            </a:r>
            <a:r>
              <a:rPr lang="en-US" dirty="0" smtClean="0"/>
              <a:t>which </a:t>
            </a:r>
            <a:r>
              <a:rPr lang="en-US" dirty="0"/>
              <a:t>its customers or prospective customers belong</a:t>
            </a:r>
            <a:r>
              <a:rPr lang="en-US" dirty="0" smtClean="0"/>
              <a:t>.</a:t>
            </a:r>
          </a:p>
          <a:p>
            <a:r>
              <a:rPr lang="en-US" dirty="0"/>
              <a:t>From the </a:t>
            </a:r>
            <a:r>
              <a:rPr lang="en-US" dirty="0" smtClean="0"/>
              <a:t>sales and </a:t>
            </a:r>
            <a:r>
              <a:rPr lang="en-US" dirty="0"/>
              <a:t>marketing point of view it has the great advantage that each division </a:t>
            </a:r>
            <a:r>
              <a:rPr lang="en-US" dirty="0" smtClean="0"/>
              <a:t>can fairly </a:t>
            </a:r>
            <a:r>
              <a:rPr lang="en-US" dirty="0"/>
              <a:t>readily identify its potential customers, and its staff, both sales </a:t>
            </a:r>
            <a:r>
              <a:rPr lang="en-US" dirty="0" smtClean="0"/>
              <a:t>and technical</a:t>
            </a:r>
            <a:r>
              <a:rPr lang="en-US" dirty="0"/>
              <a:t>, are likely to be familiar with customers’ problems and to speak </a:t>
            </a:r>
            <a:r>
              <a:rPr lang="en-US" dirty="0" smtClean="0"/>
              <a:t>a language </a:t>
            </a:r>
            <a:r>
              <a:rPr lang="en-US" dirty="0"/>
              <a:t>that the customer understands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 : </a:t>
            </a:r>
          </a:p>
          <a:p>
            <a:pPr marL="0" indent="0">
              <a:buNone/>
            </a:pPr>
            <a:r>
              <a:rPr lang="en-US" dirty="0" smtClean="0"/>
              <a:t>	Different branches of BATA</a:t>
            </a:r>
          </a:p>
          <a:p>
            <a:pPr marL="0" indent="0">
              <a:buNone/>
            </a:pPr>
            <a:r>
              <a:rPr lang="en-US" dirty="0" smtClean="0"/>
              <a:t>	Automobiles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654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by market </a:t>
            </a:r>
            <a:r>
              <a:rPr lang="en-US" b="1" dirty="0" smtClean="0"/>
              <a:t>sector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dangers with this approach. </a:t>
            </a:r>
          </a:p>
          <a:p>
            <a:r>
              <a:rPr lang="en-US" dirty="0" smtClean="0"/>
              <a:t>There </a:t>
            </a:r>
            <a:r>
              <a:rPr lang="en-US" dirty="0"/>
              <a:t>is the risk </a:t>
            </a:r>
            <a:r>
              <a:rPr lang="en-US" dirty="0" smtClean="0"/>
              <a:t>one division </a:t>
            </a:r>
            <a:r>
              <a:rPr lang="en-US" dirty="0"/>
              <a:t>may be unaware of technological expertise that exists in </a:t>
            </a:r>
            <a:r>
              <a:rPr lang="en-US" dirty="0" smtClean="0"/>
              <a:t>another division</a:t>
            </a:r>
            <a:r>
              <a:rPr lang="en-US" dirty="0"/>
              <a:t>. This may lead to inefficient use of resources through </a:t>
            </a:r>
            <a:r>
              <a:rPr lang="en-US" dirty="0" smtClean="0"/>
              <a:t>unnecessarily hiring </a:t>
            </a:r>
            <a:r>
              <a:rPr lang="en-US" dirty="0"/>
              <a:t>additional specialists or employing consultants, or, worse, to </a:t>
            </a:r>
            <a:r>
              <a:rPr lang="en-US" dirty="0" smtClean="0"/>
              <a:t>failing to </a:t>
            </a:r>
            <a:r>
              <a:rPr lang="en-US" dirty="0"/>
              <a:t>learn from mistakes that have been made by other parts of the </a:t>
            </a:r>
            <a:r>
              <a:rPr lang="en-US" dirty="0" smtClean="0"/>
              <a:t>company.</a:t>
            </a:r>
          </a:p>
          <a:p>
            <a:r>
              <a:rPr lang="en-US" dirty="0" smtClean="0"/>
              <a:t>The </a:t>
            </a:r>
            <a:r>
              <a:rPr lang="en-US" dirty="0"/>
              <a:t>second danger with a structure based on market sector is that, </a:t>
            </a:r>
            <a:r>
              <a:rPr lang="en-US" dirty="0" smtClean="0"/>
              <a:t>by continuing </a:t>
            </a:r>
            <a:r>
              <a:rPr lang="en-US" dirty="0"/>
              <a:t>to concentrate on its traditional areas even when these </a:t>
            </a:r>
            <a:r>
              <a:rPr lang="en-US" dirty="0" smtClean="0"/>
              <a:t>markets are </a:t>
            </a:r>
            <a:r>
              <a:rPr lang="en-US" dirty="0"/>
              <a:t>becoming saturated, the company will miss new opportunities and </a:t>
            </a:r>
            <a:r>
              <a:rPr lang="en-US" dirty="0" smtClean="0"/>
              <a:t>will stagnate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6591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877824"/>
          </a:xfrm>
        </p:spPr>
        <p:txBody>
          <a:bodyPr/>
          <a:lstStyle/>
          <a:p>
            <a:r>
              <a:rPr lang="en-US" b="1" dirty="0"/>
              <a:t>Structure by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572768"/>
            <a:ext cx="8463619" cy="4468595"/>
          </a:xfrm>
        </p:spPr>
        <p:txBody>
          <a:bodyPr/>
          <a:lstStyle/>
          <a:p>
            <a:r>
              <a:rPr lang="en-US" dirty="0"/>
              <a:t>A technology-based structure was once a </a:t>
            </a:r>
            <a:r>
              <a:rPr lang="en-US" dirty="0" smtClean="0"/>
              <a:t>favorite </a:t>
            </a:r>
            <a:r>
              <a:rPr lang="en-US" dirty="0"/>
              <a:t>model for software </a:t>
            </a:r>
            <a:r>
              <a:rPr lang="en-US" dirty="0" smtClean="0"/>
              <a:t>companies.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company might have divisions specializing in artificial </a:t>
            </a:r>
            <a:r>
              <a:rPr lang="en-US" dirty="0" smtClean="0"/>
              <a:t>intelligence, communications</a:t>
            </a:r>
            <a:r>
              <a:rPr lang="en-US" dirty="0"/>
              <a:t>, web-based systems, databases, and </a:t>
            </a:r>
            <a:r>
              <a:rPr lang="en-US" dirty="0" smtClean="0"/>
              <a:t>real-time systems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6722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963168"/>
          </a:xfrm>
        </p:spPr>
        <p:txBody>
          <a:bodyPr/>
          <a:lstStyle/>
          <a:p>
            <a:r>
              <a:rPr lang="en-US" b="1" dirty="0"/>
              <a:t>Structure by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514414"/>
            <a:ext cx="8463619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several problems with type of structure</a:t>
            </a:r>
            <a:r>
              <a:rPr lang="en-US" dirty="0" smtClean="0"/>
              <a:t>:  </a:t>
            </a:r>
            <a:r>
              <a:rPr lang="en-US" dirty="0"/>
              <a:t>it usually requires several different technologies to meet a </a:t>
            </a:r>
            <a:r>
              <a:rPr lang="en-US" dirty="0" smtClean="0"/>
              <a:t>customer’s needs</a:t>
            </a:r>
            <a:r>
              <a:rPr lang="en-US" dirty="0"/>
              <a:t>;</a:t>
            </a:r>
          </a:p>
          <a:p>
            <a:r>
              <a:rPr lang="en-US" dirty="0"/>
              <a:t> there are many applications that cannot be said to require </a:t>
            </a:r>
            <a:r>
              <a:rPr lang="en-US" dirty="0" smtClean="0"/>
              <a:t>specific technologies</a:t>
            </a:r>
            <a:r>
              <a:rPr lang="en-US" dirty="0"/>
              <a:t>;</a:t>
            </a:r>
          </a:p>
          <a:p>
            <a:r>
              <a:rPr lang="en-US" dirty="0"/>
              <a:t> there are many competent software engineers whose expertise </a:t>
            </a:r>
            <a:r>
              <a:rPr lang="en-US" dirty="0" smtClean="0"/>
              <a:t>runs across </a:t>
            </a:r>
            <a:r>
              <a:rPr lang="en-US" dirty="0"/>
              <a:t>a number of technologies;</a:t>
            </a:r>
          </a:p>
          <a:p>
            <a:r>
              <a:rPr lang="en-US" dirty="0"/>
              <a:t> it is difficult, if not impossible, for sales and marketing staff to </a:t>
            </a:r>
            <a:r>
              <a:rPr lang="en-US" dirty="0" smtClean="0"/>
              <a:t>predict which </a:t>
            </a:r>
            <a:r>
              <a:rPr lang="en-US" dirty="0"/>
              <a:t>potential clients will need which technology</a:t>
            </a:r>
            <a:r>
              <a:rPr lang="en-US" dirty="0" smtClean="0"/>
              <a:t>. It </a:t>
            </a:r>
            <a:r>
              <a:rPr lang="en-US" dirty="0"/>
              <a:t>is particularly serious and companies that are </a:t>
            </a:r>
            <a:r>
              <a:rPr lang="en-US" dirty="0" smtClean="0"/>
              <a:t>primarily structured </a:t>
            </a:r>
            <a:r>
              <a:rPr lang="en-US" dirty="0"/>
              <a:t>by technology have serious problems finding their clients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are not sufficiently ‘customer-focused’ – they </a:t>
            </a:r>
            <a:r>
              <a:rPr lang="en-US" dirty="0" smtClean="0"/>
              <a:t>concentrate on </a:t>
            </a:r>
            <a:r>
              <a:rPr lang="en-US" dirty="0"/>
              <a:t>selling the technologies that they have rather than finding out what </a:t>
            </a:r>
            <a:r>
              <a:rPr lang="en-US" dirty="0" smtClean="0"/>
              <a:t>the customer </a:t>
            </a:r>
            <a:r>
              <a:rPr lang="en-US" dirty="0"/>
              <a:t>needs.</a:t>
            </a:r>
          </a:p>
        </p:txBody>
      </p:sp>
    </p:spTree>
    <p:extLst>
      <p:ext uri="{BB962C8B-B14F-4D97-AF65-F5344CB8AC3E}">
        <p14:creationId xmlns:p14="http://schemas.microsoft.com/office/powerpoint/2010/main" xmlns="" val="116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</p:spPr>
        <p:txBody>
          <a:bodyPr/>
          <a:lstStyle/>
          <a:p>
            <a:r>
              <a:rPr lang="en-US" b="1" dirty="0"/>
              <a:t>Operational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775420"/>
            <a:ext cx="8463619" cy="4110963"/>
          </a:xfrm>
        </p:spPr>
        <p:txBody>
          <a:bodyPr>
            <a:normAutofit/>
          </a:bodyPr>
          <a:lstStyle/>
          <a:p>
            <a:r>
              <a:rPr lang="en-US" dirty="0"/>
              <a:t>The actual operations of a company may be organized on a </a:t>
            </a:r>
            <a:r>
              <a:rPr lang="en-US" i="1" dirty="0"/>
              <a:t>project </a:t>
            </a:r>
            <a:r>
              <a:rPr lang="en-US" dirty="0"/>
              <a:t>basis </a:t>
            </a:r>
            <a:r>
              <a:rPr lang="en-US" dirty="0" smtClean="0"/>
              <a:t>or on </a:t>
            </a:r>
            <a:r>
              <a:rPr lang="en-US" dirty="0"/>
              <a:t>a </a:t>
            </a:r>
            <a:r>
              <a:rPr lang="en-US" i="1" dirty="0"/>
              <a:t>production </a:t>
            </a:r>
            <a:r>
              <a:rPr lang="en-US" dirty="0"/>
              <a:t>basis, although the line separating the two may be vague</a:t>
            </a:r>
            <a:r>
              <a:rPr lang="en-US" dirty="0" smtClean="0"/>
              <a:t>.</a:t>
            </a:r>
          </a:p>
          <a:p>
            <a:r>
              <a:rPr lang="en-US" dirty="0"/>
              <a:t>Project-based activity is not restricted to operations. Most research </a:t>
            </a:r>
            <a:r>
              <a:rPr lang="en-US" dirty="0" smtClean="0"/>
              <a:t>and development </a:t>
            </a:r>
            <a:r>
              <a:rPr lang="en-US" dirty="0"/>
              <a:t>is organized on a project basis and such administrative </a:t>
            </a:r>
            <a:r>
              <a:rPr lang="en-US" dirty="0" smtClean="0"/>
              <a:t>activities as </a:t>
            </a:r>
            <a:r>
              <a:rPr lang="en-US" dirty="0"/>
              <a:t>introducing a new accounting system or transferring a </a:t>
            </a:r>
            <a:r>
              <a:rPr lang="en-US" dirty="0" smtClean="0"/>
              <a:t>company’s head </a:t>
            </a:r>
            <a:r>
              <a:rPr lang="en-US" dirty="0"/>
              <a:t>office are also to be regarded as projects, in that they last for a </a:t>
            </a:r>
            <a:r>
              <a:rPr lang="en-US" dirty="0" smtClean="0"/>
              <a:t>fixed length </a:t>
            </a:r>
            <a:r>
              <a:rPr lang="en-US" dirty="0"/>
              <a:t>of time, after which they should be complete.</a:t>
            </a:r>
            <a:endParaRPr lang="en-US" dirty="0" smtClean="0"/>
          </a:p>
          <a:p>
            <a:r>
              <a:rPr lang="en-US" dirty="0" smtClean="0"/>
              <a:t>Projects </a:t>
            </a:r>
            <a:r>
              <a:rPr lang="en-US" dirty="0"/>
              <a:t>last a comparatively long time but the team carrying out </a:t>
            </a:r>
            <a:r>
              <a:rPr lang="en-US" dirty="0" smtClean="0"/>
              <a:t>the work </a:t>
            </a:r>
            <a:r>
              <a:rPr lang="en-US" dirty="0"/>
              <a:t>only stays together for the length of the project. Production </a:t>
            </a:r>
            <a:r>
              <a:rPr lang="en-US" dirty="0" smtClean="0"/>
              <a:t>activities are </a:t>
            </a:r>
            <a:r>
              <a:rPr lang="en-US" dirty="0"/>
              <a:t>comparatively short, but the team carrying them out stays </a:t>
            </a:r>
            <a:r>
              <a:rPr lang="en-US" dirty="0" smtClean="0"/>
              <a:t>in existence </a:t>
            </a:r>
            <a:r>
              <a:rPr lang="en-US" dirty="0"/>
              <a:t>indefinitely.</a:t>
            </a:r>
          </a:p>
        </p:txBody>
      </p:sp>
    </p:spTree>
    <p:extLst>
      <p:ext uri="{BB962C8B-B14F-4D97-AF65-F5344CB8AC3E}">
        <p14:creationId xmlns:p14="http://schemas.microsoft.com/office/powerpoint/2010/main" xmlns="" val="346429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874643"/>
          </a:xfrm>
        </p:spPr>
        <p:txBody>
          <a:bodyPr/>
          <a:lstStyle/>
          <a:p>
            <a:r>
              <a:rPr lang="en-US" b="1" dirty="0"/>
              <a:t>DEPTH OF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643270"/>
            <a:ext cx="8463619" cy="43980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depth of an organizational structure is the number of layers in the</a:t>
            </a:r>
          </a:p>
          <a:p>
            <a:pPr marL="0" indent="0">
              <a:buNone/>
            </a:pPr>
            <a:r>
              <a:rPr lang="en-US" dirty="0"/>
              <a:t>structure – or, more precisely, the maximum number of layers, since not all</a:t>
            </a:r>
          </a:p>
          <a:p>
            <a:pPr marL="0" indent="0">
              <a:buNone/>
            </a:pPr>
            <a:r>
              <a:rPr lang="en-US" dirty="0"/>
              <a:t>parts of the structure will have the same number of layers. Organizational</a:t>
            </a:r>
          </a:p>
          <a:p>
            <a:pPr marL="0" indent="0">
              <a:buNone/>
            </a:pPr>
            <a:r>
              <a:rPr lang="en-US" dirty="0"/>
              <a:t>structures are often described as flat or, in contrast, deep or tall, according</a:t>
            </a:r>
          </a:p>
          <a:p>
            <a:pPr marL="0" indent="0">
              <a:buNone/>
            </a:pPr>
            <a:r>
              <a:rPr lang="en-US" dirty="0"/>
              <a:t>to whether the depth is small or large. For a given number of people, the</a:t>
            </a:r>
          </a:p>
          <a:p>
            <a:pPr marL="0" indent="0">
              <a:buNone/>
            </a:pPr>
            <a:r>
              <a:rPr lang="en-US" dirty="0"/>
              <a:t>depth of the structure will obviously depend on the number of </a:t>
            </a:r>
            <a:r>
              <a:rPr lang="en-US" dirty="0" smtClean="0"/>
              <a:t>people reporting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directly to each manager; this is sometimes known as the manager’s </a:t>
            </a:r>
            <a:r>
              <a:rPr lang="en-US" i="1" dirty="0"/>
              <a:t>span</a:t>
            </a:r>
          </a:p>
          <a:p>
            <a:pPr marL="0" indent="0">
              <a:buNone/>
            </a:pPr>
            <a:r>
              <a:rPr lang="en-US" i="1" dirty="0"/>
              <a:t>of control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24915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Fifteen people organized into a four-level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79" y="2108837"/>
            <a:ext cx="8847901" cy="44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409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CENTRALIZATION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Organizations may be centralized or decentralized. In a centralized </a:t>
            </a:r>
            <a:r>
              <a:rPr lang="en-US" dirty="0" smtClean="0"/>
              <a:t>company, as </a:t>
            </a:r>
            <a:r>
              <a:rPr lang="en-US" dirty="0"/>
              <a:t>much power as possible is kept at the top of the company, </a:t>
            </a:r>
            <a:r>
              <a:rPr lang="en-US" dirty="0" smtClean="0"/>
              <a:t>with delegation </a:t>
            </a:r>
            <a:r>
              <a:rPr lang="en-US" dirty="0"/>
              <a:t>only when essential. In a decentralized company, as much </a:t>
            </a:r>
            <a:r>
              <a:rPr lang="en-US" dirty="0" smtClean="0"/>
              <a:t>power and </a:t>
            </a:r>
            <a:r>
              <a:rPr lang="en-US" dirty="0"/>
              <a:t>control as possible is delegated to the lowest level.</a:t>
            </a:r>
          </a:p>
        </p:txBody>
      </p:sp>
    </p:spTree>
    <p:extLst>
      <p:ext uri="{BB962C8B-B14F-4D97-AF65-F5344CB8AC3E}">
        <p14:creationId xmlns:p14="http://schemas.microsoft.com/office/powerpoint/2010/main" xmlns="" val="2764125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A STRUCTURE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 </a:t>
            </a:r>
            <a:r>
              <a:rPr lang="en-US" sz="2400" dirty="0"/>
              <a:t>most cases, an organization of any size will have a structure that </a:t>
            </a:r>
            <a:r>
              <a:rPr lang="en-US" sz="2400" dirty="0" smtClean="0"/>
              <a:t>includes elements </a:t>
            </a:r>
            <a:r>
              <a:rPr lang="en-US" sz="2400" dirty="0"/>
              <a:t>of several of the different types of </a:t>
            </a:r>
            <a:r>
              <a:rPr lang="en-US" sz="2400" dirty="0" smtClean="0"/>
              <a:t>structure.</a:t>
            </a:r>
          </a:p>
          <a:p>
            <a:pPr marL="0" indent="0">
              <a:buNone/>
            </a:pPr>
            <a:r>
              <a:rPr lang="en-US" sz="2400" dirty="0" smtClean="0"/>
              <a:t>A combination of different structures would help when adopted.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49279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753" y="1548384"/>
            <a:ext cx="8593666" cy="4492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Definition:</a:t>
            </a:r>
            <a:r>
              <a:rPr lang="en-US" sz="2400" dirty="0" smtClean="0"/>
              <a:t>  An </a:t>
            </a:r>
            <a:r>
              <a:rPr lang="en-US" sz="2400" dirty="0"/>
              <a:t>organization is a group </a:t>
            </a:r>
            <a:r>
              <a:rPr lang="en-US" sz="2400" dirty="0" smtClean="0"/>
              <a:t>of people </a:t>
            </a:r>
            <a:r>
              <a:rPr lang="en-US" sz="2400" dirty="0"/>
              <a:t>working together in a formal way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Explanation:</a:t>
            </a:r>
            <a:r>
              <a:rPr lang="en-US" sz="2400" dirty="0" smtClean="0"/>
              <a:t> The work that </a:t>
            </a:r>
            <a:r>
              <a:rPr lang="en-US" sz="2400" dirty="0"/>
              <a:t>has to be done is shared between these people </a:t>
            </a:r>
            <a:r>
              <a:rPr lang="en-US" sz="2400" dirty="0" smtClean="0"/>
              <a:t>and </a:t>
            </a:r>
            <a:r>
              <a:rPr lang="en-US" sz="2400" dirty="0"/>
              <a:t>there </a:t>
            </a:r>
            <a:r>
              <a:rPr lang="en-US" sz="2400" dirty="0" smtClean="0"/>
              <a:t>are rules </a:t>
            </a:r>
            <a:r>
              <a:rPr lang="en-US" sz="2400" dirty="0"/>
              <a:t>about who does what.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How </a:t>
            </a:r>
            <a:r>
              <a:rPr lang="en-US" sz="2400" dirty="0"/>
              <a:t>the work is shared and how tasks </a:t>
            </a:r>
            <a:r>
              <a:rPr lang="en-US" sz="2400" dirty="0" smtClean="0"/>
              <a:t>and people </a:t>
            </a:r>
            <a:r>
              <a:rPr lang="en-US" sz="2400" dirty="0"/>
              <a:t>are grouped together – the structure of the organization – will </a:t>
            </a:r>
            <a:r>
              <a:rPr lang="en-US" sz="2400" dirty="0" smtClean="0"/>
              <a:t>vary very </a:t>
            </a:r>
            <a:r>
              <a:rPr lang="en-US" sz="2400" dirty="0"/>
              <a:t>much from organization to organization. It is surprising, however, </a:t>
            </a:r>
            <a:r>
              <a:rPr lang="en-US" sz="2400" dirty="0" smtClean="0"/>
              <a:t>that organizational </a:t>
            </a:r>
            <a:r>
              <a:rPr lang="en-US" sz="2400" dirty="0"/>
              <a:t>structures have much more in common than might </a:t>
            </a:r>
            <a:r>
              <a:rPr lang="en-US" sz="2400" dirty="0" smtClean="0"/>
              <a:t>be expected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366611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808" y="368968"/>
            <a:ext cx="8463617" cy="1074821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An organizational structure for a bespoke software house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05" y="1443789"/>
            <a:ext cx="8962224" cy="506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51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ORGANIZATIONAL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48384"/>
            <a:ext cx="8463618" cy="4492979"/>
          </a:xfrm>
        </p:spPr>
        <p:txBody>
          <a:bodyPr>
            <a:normAutofit/>
          </a:bodyPr>
          <a:lstStyle/>
          <a:p>
            <a:r>
              <a:rPr lang="en-US" sz="3200" b="1" dirty="0"/>
              <a:t>The bureaucratic </a:t>
            </a:r>
            <a:r>
              <a:rPr lang="en-US" sz="3200" b="1" dirty="0" smtClean="0"/>
              <a:t>model</a:t>
            </a:r>
          </a:p>
          <a:p>
            <a:r>
              <a:rPr lang="en-US" sz="3200" b="1" dirty="0"/>
              <a:t>The organic </a:t>
            </a:r>
            <a:r>
              <a:rPr lang="en-US" sz="3200" b="1" dirty="0" smtClean="0"/>
              <a:t>model</a:t>
            </a:r>
          </a:p>
          <a:p>
            <a:r>
              <a:rPr lang="en-US" sz="3200" b="1" dirty="0"/>
              <a:t>Matrix management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3633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The </a:t>
            </a:r>
            <a:r>
              <a:rPr lang="en-US" b="1" dirty="0"/>
              <a:t>bureaucratic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367" y="1743456"/>
            <a:ext cx="7538721" cy="43100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Organizational </a:t>
            </a:r>
            <a:r>
              <a:rPr lang="en-US" dirty="0" smtClean="0"/>
              <a:t>theory is </a:t>
            </a:r>
            <a:r>
              <a:rPr lang="en-US" dirty="0"/>
              <a:t>the study of how organizations are </a:t>
            </a:r>
            <a:r>
              <a:rPr lang="en-US"/>
              <a:t>structured </a:t>
            </a:r>
            <a:r>
              <a:rPr lang="en-US" smtClean="0"/>
              <a:t>and</a:t>
            </a:r>
            <a:r>
              <a:rPr lang="en-US" dirty="0"/>
              <a:t> </a:t>
            </a:r>
            <a:r>
              <a:rPr lang="en-US" smtClean="0"/>
              <a:t>how </a:t>
            </a:r>
            <a:r>
              <a:rPr lang="en-US" dirty="0"/>
              <a:t>they </a:t>
            </a:r>
            <a:r>
              <a:rPr lang="en-US" dirty="0" smtClean="0"/>
              <a:t>work.(19th century)</a:t>
            </a:r>
          </a:p>
          <a:p>
            <a:pPr marL="0" indent="0">
              <a:buNone/>
            </a:pPr>
            <a:r>
              <a:rPr lang="en-US" dirty="0"/>
              <a:t>The founders of </a:t>
            </a:r>
            <a:r>
              <a:rPr lang="en-US" dirty="0" smtClean="0"/>
              <a:t>the theory </a:t>
            </a:r>
            <a:r>
              <a:rPr lang="en-US" dirty="0"/>
              <a:t>were sociologists like Max </a:t>
            </a:r>
            <a:r>
              <a:rPr lang="en-US" dirty="0" smtClean="0"/>
              <a:t>Weber and </a:t>
            </a:r>
            <a:r>
              <a:rPr lang="en-US" dirty="0"/>
              <a:t>Mary Parker </a:t>
            </a:r>
            <a:r>
              <a:rPr lang="en-US" dirty="0" smtClean="0"/>
              <a:t>Follett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practical business </a:t>
            </a:r>
            <a:r>
              <a:rPr lang="en-US" dirty="0"/>
              <a:t>people like Henri </a:t>
            </a:r>
            <a:r>
              <a:rPr lang="en-US" dirty="0" err="1" smtClean="0"/>
              <a:t>Fayol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Lyndall</a:t>
            </a:r>
            <a:r>
              <a:rPr lang="en-US" dirty="0"/>
              <a:t> </a:t>
            </a:r>
            <a:r>
              <a:rPr lang="en-US" dirty="0" err="1"/>
              <a:t>Urwick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In a modified form, this model </a:t>
            </a:r>
            <a:r>
              <a:rPr lang="en-US" dirty="0" smtClean="0"/>
              <a:t>still describes </a:t>
            </a:r>
            <a:r>
              <a:rPr lang="en-US" dirty="0"/>
              <a:t>the organizational structures to be found in most large, and </a:t>
            </a:r>
            <a:r>
              <a:rPr lang="en-US" dirty="0" smtClean="0"/>
              <a:t>many smaller</a:t>
            </a:r>
            <a:r>
              <a:rPr lang="en-US" dirty="0"/>
              <a:t>, organizations.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8466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5760"/>
            <a:ext cx="8463617" cy="780288"/>
          </a:xfrm>
        </p:spPr>
        <p:txBody>
          <a:bodyPr>
            <a:normAutofit/>
          </a:bodyPr>
          <a:lstStyle/>
          <a:p>
            <a:r>
              <a:rPr lang="en-US" sz="2800" dirty="0"/>
              <a:t>The bureaucratic </a:t>
            </a:r>
            <a:r>
              <a:rPr lang="en-US" sz="2800" dirty="0" smtClean="0"/>
              <a:t>model </a:t>
            </a:r>
            <a:r>
              <a:rPr lang="en-US" sz="3200" dirty="0" smtClean="0"/>
              <a:t>characteristics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267968"/>
            <a:ext cx="8463619" cy="4773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ideal bureaucratic organization was thought to have the </a:t>
            </a:r>
            <a:r>
              <a:rPr lang="en-US" sz="2400" dirty="0" smtClean="0"/>
              <a:t>following characteristics</a:t>
            </a:r>
            <a:r>
              <a:rPr lang="en-US" sz="2400" dirty="0"/>
              <a:t>: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All </a:t>
            </a:r>
            <a:r>
              <a:rPr lang="en-US" sz="2400" dirty="0"/>
              <a:t>tasks are split up into specialized jobs, in which jobholders </a:t>
            </a:r>
            <a:r>
              <a:rPr lang="en-US" sz="2400" dirty="0" smtClean="0"/>
              <a:t>become expert</a:t>
            </a:r>
            <a:r>
              <a:rPr lang="en-US" sz="2400" dirty="0"/>
              <a:t>; management can thereby hold the jobholders responsible </a:t>
            </a:r>
            <a:r>
              <a:rPr lang="en-US" sz="2400" dirty="0" smtClean="0"/>
              <a:t>for the </a:t>
            </a:r>
            <a:r>
              <a:rPr lang="en-US" sz="2400" dirty="0"/>
              <a:t>effective performance of their duties.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performance of each task is governed by precise rules. This </a:t>
            </a:r>
            <a:r>
              <a:rPr lang="en-US" sz="2400" dirty="0" smtClean="0"/>
              <a:t>means</a:t>
            </a:r>
            <a:r>
              <a:rPr lang="en-US" sz="2400" dirty="0"/>
              <a:t> that there should be </a:t>
            </a:r>
            <a:r>
              <a:rPr lang="en-US" sz="2400" dirty="0" smtClean="0"/>
              <a:t>no variation </a:t>
            </a:r>
            <a:r>
              <a:rPr lang="en-US" sz="2400" dirty="0"/>
              <a:t>in the way tasks are carried out </a:t>
            </a:r>
            <a:r>
              <a:rPr lang="en-US" sz="2400" dirty="0" smtClean="0"/>
              <a:t>and therefore </a:t>
            </a:r>
            <a:r>
              <a:rPr lang="en-US" sz="2400" dirty="0"/>
              <a:t>no problems with the co-ordination of different tasks.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Each </a:t>
            </a:r>
            <a:r>
              <a:rPr lang="en-US" sz="2400" dirty="0"/>
              <a:t>individual (and hence each unit) in the organization is </a:t>
            </a:r>
            <a:r>
              <a:rPr lang="en-US" sz="2400" dirty="0" smtClean="0"/>
              <a:t>accountable to </a:t>
            </a:r>
            <a:r>
              <a:rPr lang="en-US" sz="2400" dirty="0"/>
              <a:t>one and only one manager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7296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926592"/>
          </a:xfrm>
        </p:spPr>
        <p:txBody>
          <a:bodyPr/>
          <a:lstStyle/>
          <a:p>
            <a:r>
              <a:rPr lang="en-US" dirty="0" smtClean="0"/>
              <a:t>Characteristics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743456"/>
            <a:ext cx="8463619" cy="429790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en-US" sz="2400" dirty="0"/>
              <a:t>In order to ensure that personalities and personal relationships do </a:t>
            </a:r>
            <a:r>
              <a:rPr lang="en-US" sz="2400" dirty="0" smtClean="0"/>
              <a:t>not interfere </a:t>
            </a:r>
            <a:r>
              <a:rPr lang="en-US" sz="2400" dirty="0"/>
              <a:t>with the organization’s performance, employees are </a:t>
            </a:r>
            <a:r>
              <a:rPr lang="en-US" sz="2400" dirty="0" smtClean="0"/>
              <a:t>required to </a:t>
            </a:r>
            <a:r>
              <a:rPr lang="en-US" sz="2400" dirty="0"/>
              <a:t>relate both to other employees and to clients in an impersonal </a:t>
            </a:r>
            <a:r>
              <a:rPr lang="en-US" sz="2400" dirty="0" smtClean="0"/>
              <a:t>and formal manner.</a:t>
            </a:r>
          </a:p>
          <a:p>
            <a:pPr>
              <a:buFont typeface="+mj-lt"/>
              <a:buAutoNum type="arabicPeriod" startAt="4"/>
            </a:pPr>
            <a:r>
              <a:rPr lang="en-US" sz="2400" dirty="0" smtClean="0"/>
              <a:t>Recruitment </a:t>
            </a:r>
            <a:r>
              <a:rPr lang="en-US" sz="2400" dirty="0"/>
              <a:t>is based on qualifications and employees are </a:t>
            </a:r>
            <a:r>
              <a:rPr lang="en-US" sz="2400" dirty="0" smtClean="0"/>
              <a:t>protected against </a:t>
            </a:r>
            <a:r>
              <a:rPr lang="en-US" sz="2400" dirty="0"/>
              <a:t>arbitrary dismissal. Promotion is based on seniority </a:t>
            </a:r>
            <a:r>
              <a:rPr lang="en-US" sz="2400" dirty="0" smtClean="0"/>
              <a:t>and achievement</a:t>
            </a:r>
            <a:r>
              <a:rPr lang="en-US" sz="2400" dirty="0"/>
              <a:t>. Life-time employment is envisaged.</a:t>
            </a:r>
          </a:p>
        </p:txBody>
      </p:sp>
    </p:spTree>
    <p:extLst>
      <p:ext uri="{BB962C8B-B14F-4D97-AF65-F5344CB8AC3E}">
        <p14:creationId xmlns:p14="http://schemas.microsoft.com/office/powerpoint/2010/main" xmlns="" val="13601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1274" y="1075753"/>
            <a:ext cx="6852832" cy="434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07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853440"/>
          </a:xfrm>
        </p:spPr>
        <p:txBody>
          <a:bodyPr/>
          <a:lstStyle/>
          <a:p>
            <a:r>
              <a:rPr lang="en-US" b="1" dirty="0"/>
              <a:t>The organic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463040"/>
            <a:ext cx="8463619" cy="438912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best known alternative model is the </a:t>
            </a:r>
            <a:r>
              <a:rPr lang="en-US" i="1" dirty="0"/>
              <a:t>organic </a:t>
            </a:r>
            <a:r>
              <a:rPr lang="en-US" dirty="0" smtClean="0"/>
              <a:t>model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Rensis</a:t>
            </a:r>
            <a:r>
              <a:rPr lang="en-US" dirty="0"/>
              <a:t> </a:t>
            </a:r>
            <a:r>
              <a:rPr lang="en-US" dirty="0" err="1" smtClean="0"/>
              <a:t>Lickert</a:t>
            </a:r>
            <a:r>
              <a:rPr lang="en-US" dirty="0" smtClean="0"/>
              <a:t> </a:t>
            </a:r>
            <a:r>
              <a:rPr lang="en-US" dirty="0"/>
              <a:t>expresses the basic assumption of the model </a:t>
            </a:r>
            <a:r>
              <a:rPr lang="en-US" dirty="0" smtClean="0"/>
              <a:t>in the </a:t>
            </a:r>
            <a:r>
              <a:rPr lang="en-US" dirty="0"/>
              <a:t>following (rather verbose) terms: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/>
              <a:t> </a:t>
            </a:r>
            <a:r>
              <a:rPr lang="en-US" b="1" dirty="0" smtClean="0"/>
              <a:t>“An </a:t>
            </a:r>
            <a:r>
              <a:rPr lang="en-US" b="1" dirty="0"/>
              <a:t>organization will be effective to the extent that its structure is such as </a:t>
            </a:r>
            <a:r>
              <a:rPr lang="en-US" b="1" dirty="0" smtClean="0"/>
              <a:t>to ensure </a:t>
            </a:r>
            <a:r>
              <a:rPr lang="en-US" b="1" dirty="0"/>
              <a:t>a maximum probability that in all interactions and in </a:t>
            </a:r>
            <a:r>
              <a:rPr lang="en-US" b="1" dirty="0" smtClean="0"/>
              <a:t>relationships within </a:t>
            </a:r>
            <a:r>
              <a:rPr lang="en-US" b="1" dirty="0"/>
              <a:t>the organization, each member, in the light of his background, </a:t>
            </a:r>
            <a:r>
              <a:rPr lang="en-US" b="1" dirty="0" smtClean="0"/>
              <a:t>values, desires</a:t>
            </a:r>
            <a:r>
              <a:rPr lang="en-US" b="1" dirty="0"/>
              <a:t>, and expectations, will view the experience as supportive and </a:t>
            </a:r>
            <a:r>
              <a:rPr lang="en-US" b="1" dirty="0" smtClean="0"/>
              <a:t>one which </a:t>
            </a:r>
            <a:r>
              <a:rPr lang="en-US" b="1" dirty="0"/>
              <a:t>builds a sense of personal worth and importance</a:t>
            </a:r>
            <a:r>
              <a:rPr lang="en-US" b="1" dirty="0" smtClean="0"/>
              <a:t>.”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67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8372</TotalTime>
  <Words>2216</Words>
  <Application>Microsoft Office PowerPoint</Application>
  <PresentationFormat>Custom</PresentationFormat>
  <Paragraphs>209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Facet</vt:lpstr>
      <vt:lpstr>Course:   Professional Issues in IT</vt:lpstr>
      <vt:lpstr>Structure and Management of Organizations</vt:lpstr>
      <vt:lpstr>Introduction</vt:lpstr>
      <vt:lpstr>ORGANIZATIONAL MODELS</vt:lpstr>
      <vt:lpstr>   The bureaucratic model</vt:lpstr>
      <vt:lpstr>The bureaucratic model characteristics</vt:lpstr>
      <vt:lpstr>Characteristics (cont…)</vt:lpstr>
      <vt:lpstr>Slide 8</vt:lpstr>
      <vt:lpstr>The organic model</vt:lpstr>
      <vt:lpstr>Key features of organic model</vt:lpstr>
      <vt:lpstr>Matrix management</vt:lpstr>
      <vt:lpstr>STRUCTURING PRINCIPLES</vt:lpstr>
      <vt:lpstr>Structure by function </vt:lpstr>
      <vt:lpstr>Slide 14</vt:lpstr>
      <vt:lpstr>Functional Organizational Structures: “Typical” Functional Organizational Structure</vt:lpstr>
      <vt:lpstr>Functional Organizational Structures: Strategic Advantages/Disadvantages</vt:lpstr>
      <vt:lpstr>Structure by geography</vt:lpstr>
      <vt:lpstr>Geographic Organizational Structure</vt:lpstr>
      <vt:lpstr>Geographic Organizational Structures: Strategic Advantages/Disadvantages</vt:lpstr>
      <vt:lpstr>Product line structure</vt:lpstr>
      <vt:lpstr>Structure by market sector</vt:lpstr>
      <vt:lpstr>Structure by market sector Disadvantages</vt:lpstr>
      <vt:lpstr>Structure by technology</vt:lpstr>
      <vt:lpstr>Structure by technology</vt:lpstr>
      <vt:lpstr>Operational structure</vt:lpstr>
      <vt:lpstr>DEPTH OF STRUCTURE</vt:lpstr>
      <vt:lpstr>Fifteen people organized into a four-level structure</vt:lpstr>
      <vt:lpstr>CENTRALIZATION</vt:lpstr>
      <vt:lpstr>SETTING UP A STRUCTURE IN PRACTICE</vt:lpstr>
      <vt:lpstr>An organizational structure for a bespoke software house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  Professional Issues in IT</dc:title>
  <dc:creator>SHAHAR BANO</dc:creator>
  <cp:lastModifiedBy>Administrator</cp:lastModifiedBy>
  <cp:revision>165</cp:revision>
  <dcterms:created xsi:type="dcterms:W3CDTF">2015-09-21T04:09:13Z</dcterms:created>
  <dcterms:modified xsi:type="dcterms:W3CDTF">2017-10-02T05:58:16Z</dcterms:modified>
</cp:coreProperties>
</file>