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3" d="100"/>
          <a:sy n="83" d="100"/>
        </p:scale>
        <p:origin x="21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8868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501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34390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4970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88071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6213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7781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8113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79195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8809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5554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60074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2920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7268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6698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327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10/23/2024</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1833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a:solidFill>
                  <a:prstClr val="black"/>
                </a:solidFill>
              </a:rPr>
              <a:t> </a:t>
            </a:r>
          </a:p>
        </p:txBody>
      </p:sp>
    </p:spTree>
    <p:extLst>
      <p:ext uri="{BB962C8B-B14F-4D97-AF65-F5344CB8AC3E}">
        <p14:creationId xmlns:p14="http://schemas.microsoft.com/office/powerpoint/2010/main" val="143413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 of Parliament Regarding </a:t>
            </a:r>
            <a:br>
              <a:rPr lang="en-US" dirty="0"/>
            </a:br>
            <a:r>
              <a:rPr lang="en-US" dirty="0"/>
              <a:t>Education </a:t>
            </a:r>
          </a:p>
        </p:txBody>
      </p:sp>
      <p:sp>
        <p:nvSpPr>
          <p:cNvPr id="3" name="Content Placeholder 2"/>
          <p:cNvSpPr>
            <a:spLocks noGrp="1"/>
          </p:cNvSpPr>
          <p:nvPr>
            <p:ph idx="1"/>
          </p:nvPr>
        </p:nvSpPr>
        <p:spPr/>
        <p:txBody>
          <a:bodyPr/>
          <a:lstStyle/>
          <a:p>
            <a:r>
              <a:rPr lang="en-US" dirty="0"/>
              <a:t>It is unlawful for a provider of education (public or private, school, college or university) to discriminate against a person on the basis of their sex, in offering admission to the establishment or to specific courses, and in providing access to the other benefits and facilities it offers.</a:t>
            </a:r>
          </a:p>
          <a:p>
            <a:r>
              <a:rPr lang="en-US" dirty="0"/>
              <a:t>The main exceptions to this are that allowance is made for single-sex establishments and that provision for physical education may be different for the two sexes.</a:t>
            </a:r>
          </a:p>
        </p:txBody>
      </p:sp>
    </p:spTree>
    <p:extLst>
      <p:ext uri="{BB962C8B-B14F-4D97-AF65-F5344CB8AC3E}">
        <p14:creationId xmlns:p14="http://schemas.microsoft.com/office/powerpoint/2010/main" val="306490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 of Parliament Regarding </a:t>
            </a:r>
            <a:br>
              <a:rPr lang="en-US" dirty="0"/>
            </a:br>
            <a:r>
              <a:rPr lang="en-US" b="1" dirty="0"/>
              <a:t>Provision of services</a:t>
            </a:r>
            <a:endParaRPr lang="en-US" dirty="0"/>
          </a:p>
        </p:txBody>
      </p:sp>
      <p:sp>
        <p:nvSpPr>
          <p:cNvPr id="3" name="Content Placeholder 2"/>
          <p:cNvSpPr>
            <a:spLocks noGrp="1"/>
          </p:cNvSpPr>
          <p:nvPr>
            <p:ph idx="1"/>
          </p:nvPr>
        </p:nvSpPr>
        <p:spPr/>
        <p:txBody>
          <a:bodyPr/>
          <a:lstStyle/>
          <a:p>
            <a:r>
              <a:rPr lang="en-US" dirty="0"/>
              <a:t>It is unlawful to discriminate on grounds of sex in the provision of goods, facilities or services. The Act gives a number of examples including accommodation in a hotel, facilities for entertainment, recreation or refreshment, banking and insurance services, and so on.</a:t>
            </a:r>
          </a:p>
          <a:p>
            <a:r>
              <a:rPr lang="en-US" dirty="0"/>
              <a:t> It is unlawful to discriminate on grounds of sex in selling or letting property.</a:t>
            </a:r>
          </a:p>
          <a:p>
            <a:pPr marL="0" indent="0">
              <a:buNone/>
            </a:pPr>
            <a:endParaRPr lang="en-US" dirty="0"/>
          </a:p>
          <a:p>
            <a:pPr marL="0" indent="0">
              <a:buNone/>
            </a:pPr>
            <a:r>
              <a:rPr lang="en-US" dirty="0"/>
              <a:t>The main exception to these provisions are for charities that have been founded with the purpose of helping a specific group of people who are all of the same sex, for example, single mothers.</a:t>
            </a:r>
          </a:p>
        </p:txBody>
      </p:sp>
    </p:spTree>
    <p:extLst>
      <p:ext uri="{BB962C8B-B14F-4D97-AF65-F5344CB8AC3E}">
        <p14:creationId xmlns:p14="http://schemas.microsoft.com/office/powerpoint/2010/main" val="393586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Remedies</a:t>
            </a:r>
          </a:p>
        </p:txBody>
      </p:sp>
      <p:sp>
        <p:nvSpPr>
          <p:cNvPr id="3" name="Content Placeholder 2"/>
          <p:cNvSpPr>
            <a:spLocks noGrp="1"/>
          </p:cNvSpPr>
          <p:nvPr>
            <p:ph idx="1"/>
          </p:nvPr>
        </p:nvSpPr>
        <p:spPr>
          <a:xfrm>
            <a:off x="1121664" y="1697294"/>
            <a:ext cx="7046976" cy="3880773"/>
          </a:xfrm>
        </p:spPr>
        <p:txBody>
          <a:bodyPr/>
          <a:lstStyle/>
          <a:p>
            <a:pPr marL="0" indent="0">
              <a:buNone/>
            </a:pPr>
            <a:r>
              <a:rPr lang="en-US" dirty="0"/>
              <a:t>Bring the matter to an employment tribunal. If the tribunal finds in </a:t>
            </a:r>
            <a:r>
              <a:rPr lang="en-US" dirty="0" err="1"/>
              <a:t>favour</a:t>
            </a:r>
            <a:r>
              <a:rPr lang="en-US" dirty="0"/>
              <a:t> of the complainant, it can award damages and make recommendations to the respondent. If the respondent fails to act on the recommendations, the amount of the damages may be increased.</a:t>
            </a:r>
          </a:p>
        </p:txBody>
      </p:sp>
    </p:spTree>
    <p:extLst>
      <p:ext uri="{BB962C8B-B14F-4D97-AF65-F5344CB8AC3E}">
        <p14:creationId xmlns:p14="http://schemas.microsoft.com/office/powerpoint/2010/main" val="285810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RACIAL GROUNDS</a:t>
            </a:r>
            <a:endParaRPr lang="en-US" dirty="0"/>
          </a:p>
        </p:txBody>
      </p:sp>
      <p:sp>
        <p:nvSpPr>
          <p:cNvPr id="3" name="Content Placeholder 2"/>
          <p:cNvSpPr>
            <a:spLocks noGrp="1"/>
          </p:cNvSpPr>
          <p:nvPr>
            <p:ph idx="1"/>
          </p:nvPr>
        </p:nvSpPr>
        <p:spPr>
          <a:xfrm>
            <a:off x="812799" y="1977710"/>
            <a:ext cx="8463619" cy="3880773"/>
          </a:xfrm>
        </p:spPr>
        <p:txBody>
          <a:bodyPr/>
          <a:lstStyle/>
          <a:p>
            <a:r>
              <a:rPr lang="en-US" dirty="0"/>
              <a:t>The present law is based on the Race Relations Act 1976 and subsequent amendments to it.</a:t>
            </a:r>
          </a:p>
          <a:p>
            <a:r>
              <a:rPr lang="en-US" dirty="0"/>
              <a:t> It makes it unlawful to discriminate on grounds of race, </a:t>
            </a:r>
            <a:r>
              <a:rPr lang="en-US" dirty="0" err="1"/>
              <a:t>colour</a:t>
            </a:r>
            <a:r>
              <a:rPr lang="en-US" dirty="0"/>
              <a:t>, ethnic origin or nationality.</a:t>
            </a:r>
          </a:p>
          <a:p>
            <a:r>
              <a:rPr lang="en-US" dirty="0"/>
              <a:t> It introduced the idea of indirect discrimination based on race. And it established the Commission for Racial Equality by the merger of the Race Relations Board and the Community Relations Commission.</a:t>
            </a:r>
          </a:p>
        </p:txBody>
      </p:sp>
    </p:spTree>
    <p:extLst>
      <p:ext uri="{BB962C8B-B14F-4D97-AF65-F5344CB8AC3E}">
        <p14:creationId xmlns:p14="http://schemas.microsoft.com/office/powerpoint/2010/main" val="41531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DISABILITY</a:t>
            </a:r>
            <a:endParaRPr lang="en-US" dirty="0"/>
          </a:p>
        </p:txBody>
      </p:sp>
      <p:sp>
        <p:nvSpPr>
          <p:cNvPr id="3" name="Content Placeholder 2"/>
          <p:cNvSpPr>
            <a:spLocks noGrp="1"/>
          </p:cNvSpPr>
          <p:nvPr>
            <p:ph idx="1"/>
          </p:nvPr>
        </p:nvSpPr>
        <p:spPr/>
        <p:txBody>
          <a:bodyPr/>
          <a:lstStyle/>
          <a:p>
            <a:r>
              <a:rPr lang="en-US" dirty="0"/>
              <a:t>From the 1970s onwards, government had been encouraging the recruitment of disabled employees into the Civil Service and encouraging employers to take on disabled workers by withholding government contracts from companies that could not demonstrate a commitment to offering opportunities to the disabled</a:t>
            </a:r>
          </a:p>
        </p:txBody>
      </p:sp>
    </p:spTree>
    <p:extLst>
      <p:ext uri="{BB962C8B-B14F-4D97-AF65-F5344CB8AC3E}">
        <p14:creationId xmlns:p14="http://schemas.microsoft.com/office/powerpoint/2010/main" val="88036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Disability Discrimination Act</a:t>
            </a:r>
            <a:br>
              <a:rPr lang="en-US" dirty="0"/>
            </a:br>
            <a:r>
              <a:rPr lang="en-US" dirty="0"/>
              <a:t>1995</a:t>
            </a:r>
          </a:p>
        </p:txBody>
      </p:sp>
      <p:sp>
        <p:nvSpPr>
          <p:cNvPr id="3" name="Content Placeholder 2"/>
          <p:cNvSpPr>
            <a:spLocks noGrp="1"/>
          </p:cNvSpPr>
          <p:nvPr>
            <p:ph idx="1"/>
          </p:nvPr>
        </p:nvSpPr>
        <p:spPr/>
        <p:txBody>
          <a:bodyPr/>
          <a:lstStyle/>
          <a:p>
            <a:pPr marL="0" indent="0">
              <a:buNone/>
            </a:pPr>
            <a:r>
              <a:rPr lang="en-US" dirty="0"/>
              <a:t>The Act makes it unlawful to treat a disabled employee or applicant less</a:t>
            </a:r>
          </a:p>
          <a:p>
            <a:pPr marL="0" indent="0">
              <a:buNone/>
            </a:pPr>
            <a:r>
              <a:rPr lang="en-US" dirty="0" err="1"/>
              <a:t>favourably</a:t>
            </a:r>
            <a:r>
              <a:rPr lang="en-US" dirty="0"/>
              <a:t> because of their disability without justification. The justification</a:t>
            </a:r>
          </a:p>
          <a:p>
            <a:pPr marL="0" indent="0">
              <a:buNone/>
            </a:pPr>
            <a:r>
              <a:rPr lang="en-US" dirty="0"/>
              <a:t>must be serious and substantial. Thus it would be justified to reject a blind</a:t>
            </a:r>
          </a:p>
          <a:p>
            <a:pPr marL="0" indent="0">
              <a:buNone/>
            </a:pPr>
            <a:r>
              <a:rPr lang="en-US" dirty="0"/>
              <a:t>applicant for a job as a bus driver or a paraplegic for a job as a lifeguard.</a:t>
            </a:r>
          </a:p>
        </p:txBody>
      </p:sp>
    </p:spTree>
    <p:extLst>
      <p:ext uri="{BB962C8B-B14F-4D97-AF65-F5344CB8AC3E}">
        <p14:creationId xmlns:p14="http://schemas.microsoft.com/office/powerpoint/2010/main" val="393138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a:t>
            </a:r>
          </a:p>
        </p:txBody>
      </p:sp>
      <p:sp>
        <p:nvSpPr>
          <p:cNvPr id="3" name="Content Placeholder 2"/>
          <p:cNvSpPr>
            <a:spLocks noGrp="1"/>
          </p:cNvSpPr>
          <p:nvPr>
            <p:ph idx="1"/>
          </p:nvPr>
        </p:nvSpPr>
        <p:spPr>
          <a:xfrm>
            <a:off x="812799" y="1746062"/>
            <a:ext cx="8463619" cy="3880773"/>
          </a:xfrm>
        </p:spPr>
        <p:txBody>
          <a:bodyPr>
            <a:normAutofit fontScale="92500" lnSpcReduction="20000"/>
          </a:bodyPr>
          <a:lstStyle/>
          <a:p>
            <a:pPr marL="0" indent="0">
              <a:buNone/>
            </a:pPr>
            <a:r>
              <a:rPr lang="en-US" dirty="0"/>
              <a:t>The Disability Rights Commission commissioned a study of web accessibility for the disabled, which resulted in a report entitled The Web: Access and Inclusion for Disabled People. The study included a survey of 1,000 home pages and found that 81 per cent, including many government sites, failed to comply with even the lowest level of the W3C guidelines. Among the commonest reasons why disabled users experienced difficulty were:</a:t>
            </a:r>
          </a:p>
          <a:p>
            <a:r>
              <a:rPr lang="en-US" dirty="0"/>
              <a:t> page layout was unclear and confusing;</a:t>
            </a:r>
          </a:p>
          <a:p>
            <a:r>
              <a:rPr lang="en-US" dirty="0"/>
              <a:t> the navigation mechanisms were confusing and disorienting;</a:t>
            </a:r>
          </a:p>
          <a:p>
            <a:r>
              <a:rPr lang="en-US" dirty="0"/>
              <a:t> there was poor contrast between the text and the background and </a:t>
            </a:r>
            <a:r>
              <a:rPr lang="en-US" dirty="0" err="1"/>
              <a:t>colours</a:t>
            </a:r>
            <a:r>
              <a:rPr lang="en-US" dirty="0"/>
              <a:t> were used inappropriately;</a:t>
            </a:r>
          </a:p>
          <a:p>
            <a:r>
              <a:rPr lang="en-US" dirty="0"/>
              <a:t> graphics and text were too small;</a:t>
            </a:r>
          </a:p>
          <a:p>
            <a:r>
              <a:rPr lang="en-US" dirty="0"/>
              <a:t> links and images were poorly labelled;</a:t>
            </a:r>
          </a:p>
          <a:p>
            <a:r>
              <a:rPr lang="en-US" dirty="0"/>
              <a:t> the web pages were incompatible with the software designed to assist disabled users (screen readers, magnification software).</a:t>
            </a:r>
          </a:p>
        </p:txBody>
      </p:sp>
    </p:spTree>
    <p:extLst>
      <p:ext uri="{BB962C8B-B14F-4D97-AF65-F5344CB8AC3E}">
        <p14:creationId xmlns:p14="http://schemas.microsoft.com/office/powerpoint/2010/main" val="218627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DISCRIMINATION ON GROUNDS OF RELIGION OR BELIEF, OR SEXUAL ORIENTATION</a:t>
            </a:r>
            <a:endParaRPr lang="en-US" dirty="0"/>
          </a:p>
        </p:txBody>
      </p:sp>
      <p:sp>
        <p:nvSpPr>
          <p:cNvPr id="3" name="Content Placeholder 2"/>
          <p:cNvSpPr>
            <a:spLocks noGrp="1"/>
          </p:cNvSpPr>
          <p:nvPr>
            <p:ph idx="1"/>
          </p:nvPr>
        </p:nvSpPr>
        <p:spPr/>
        <p:txBody>
          <a:bodyPr/>
          <a:lstStyle/>
          <a:p>
            <a:pPr marL="0" indent="0">
              <a:buNone/>
            </a:pPr>
            <a:r>
              <a:rPr lang="en-US" dirty="0"/>
              <a:t>As regards discrimination on grounds of sexual orientation and religious</a:t>
            </a:r>
          </a:p>
          <a:p>
            <a:pPr marL="0" indent="0">
              <a:buNone/>
            </a:pPr>
            <a:r>
              <a:rPr lang="en-US" dirty="0"/>
              <a:t>belief, the EU directive is implemented in the UK by the Employment</a:t>
            </a:r>
          </a:p>
          <a:p>
            <a:pPr marL="0" indent="0">
              <a:buNone/>
            </a:pPr>
            <a:r>
              <a:rPr lang="en-US" dirty="0"/>
              <a:t>Equality (Sexual Orientation) Regulations 2003 and the Employment</a:t>
            </a:r>
          </a:p>
          <a:p>
            <a:pPr marL="0" indent="0">
              <a:buNone/>
            </a:pPr>
            <a:r>
              <a:rPr lang="en-US" dirty="0"/>
              <a:t>Equality (Religion or Belief) Regulations 2003, both of which came into effect</a:t>
            </a:r>
          </a:p>
          <a:p>
            <a:pPr marL="0" indent="0">
              <a:buNone/>
            </a:pPr>
            <a:r>
              <a:rPr lang="en-US" dirty="0"/>
              <a:t>in December 2003. These regulations follow the pattern established by the</a:t>
            </a:r>
          </a:p>
          <a:p>
            <a:pPr marL="0" indent="0">
              <a:buNone/>
            </a:pPr>
            <a:r>
              <a:rPr lang="en-US" dirty="0"/>
              <a:t>Sexual Discrimination Act 1975 and the Race Relations Act 1976.</a:t>
            </a:r>
          </a:p>
        </p:txBody>
      </p:sp>
    </p:spTree>
    <p:extLst>
      <p:ext uri="{BB962C8B-B14F-4D97-AF65-F5344CB8AC3E}">
        <p14:creationId xmlns:p14="http://schemas.microsoft.com/office/powerpoint/2010/main" val="84969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Employment Equality (Sexual </a:t>
            </a:r>
            <a:r>
              <a:rPr lang="en-US"/>
              <a:t>Orientation and </a:t>
            </a:r>
            <a:r>
              <a:rPr lang="en-US" dirty="0"/>
              <a:t>Religion or Belief) Regulations 2003,</a:t>
            </a:r>
          </a:p>
        </p:txBody>
      </p:sp>
      <p:sp>
        <p:nvSpPr>
          <p:cNvPr id="3" name="Content Placeholder 2"/>
          <p:cNvSpPr>
            <a:spLocks noGrp="1"/>
          </p:cNvSpPr>
          <p:nvPr>
            <p:ph idx="1"/>
          </p:nvPr>
        </p:nvSpPr>
        <p:spPr/>
        <p:txBody>
          <a:bodyPr>
            <a:normAutofit fontScale="92500" lnSpcReduction="10000"/>
          </a:bodyPr>
          <a:lstStyle/>
          <a:p>
            <a:r>
              <a:rPr lang="en-US" dirty="0"/>
              <a:t>They are limited to discrimination in employment, education, and related matters, and do not refer to discrimination in the provision of services or accommodation, for example.</a:t>
            </a:r>
          </a:p>
          <a:p>
            <a:r>
              <a:rPr lang="en-US" dirty="0"/>
              <a:t> They explicitly make harassment unlawful, defining it as ‘unwanted conduct which has the purpose or effect of violating a person’s dignity or creating an intimidating, hostile, degrading, humiliating or offensive environment. Although the courts and industrial tribunals had accepted that racial or sexual harassment constituted discrimination, this was not explicitly covered by previous anti-discrimination legislation.</a:t>
            </a:r>
          </a:p>
          <a:p>
            <a:r>
              <a:rPr lang="en-US" dirty="0"/>
              <a:t>They do not make any body, such as the Commission for Racial Equality, responsible for promoting the implementation of the legislation nor do they create any new body for this purpose. However, in October 2003, the government announced its plans for a single equality body for the UK to take over the responsibilities of the Equal  Opportunities Commission, the Commission for Racial Equality, and the Disability Rights Commission.</a:t>
            </a:r>
          </a:p>
        </p:txBody>
      </p:sp>
    </p:spTree>
    <p:extLst>
      <p:ext uri="{BB962C8B-B14F-4D97-AF65-F5344CB8AC3E}">
        <p14:creationId xmlns:p14="http://schemas.microsoft.com/office/powerpoint/2010/main" val="12676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AGE</a:t>
            </a:r>
            <a:endParaRPr lang="en-US" dirty="0"/>
          </a:p>
        </p:txBody>
      </p:sp>
      <p:sp>
        <p:nvSpPr>
          <p:cNvPr id="3" name="Content Placeholder 2"/>
          <p:cNvSpPr>
            <a:spLocks noGrp="1"/>
          </p:cNvSpPr>
          <p:nvPr>
            <p:ph idx="1"/>
          </p:nvPr>
        </p:nvSpPr>
        <p:spPr>
          <a:xfrm>
            <a:off x="812799" y="1977710"/>
            <a:ext cx="8463619" cy="3880773"/>
          </a:xfrm>
        </p:spPr>
        <p:txBody>
          <a:bodyPr>
            <a:normAutofit fontScale="92500" lnSpcReduction="10000"/>
          </a:bodyPr>
          <a:lstStyle/>
          <a:p>
            <a:pPr marL="0" indent="0">
              <a:buNone/>
            </a:pPr>
            <a:r>
              <a:rPr lang="en-US" dirty="0"/>
              <a:t>The Equal Treatment Directive is careful to be quite explicit in allowing for discrimination on the grounds of age in a number of important cases. It allows, for example:</a:t>
            </a:r>
          </a:p>
          <a:p>
            <a:r>
              <a:rPr lang="en-US" dirty="0"/>
              <a:t>special treatment of different age groups in order to protect them (e.g. not allowing children under a certain age to be employed);</a:t>
            </a:r>
          </a:p>
          <a:p>
            <a:r>
              <a:rPr lang="en-US" dirty="0"/>
              <a:t> different premiums for life insurance policies, depending on the age of the person at the time the policy is taken out, and different pension rates depending on the age of retirement (but these must not amount to sex discrimination);</a:t>
            </a:r>
          </a:p>
          <a:p>
            <a:r>
              <a:rPr lang="en-US" dirty="0"/>
              <a:t> fixing a maximum age for recruitment based on the need for a reasonable period of employment after training and before retirement;</a:t>
            </a:r>
          </a:p>
          <a:p>
            <a:r>
              <a:rPr lang="en-US" dirty="0"/>
              <a:t> fixing a minimum age, a minimum amount of professional experience or a minimum number of years with the company before a person will be regarded as eligible for a given post or eligible for certain employment benefits (e.g. additional annual leave).</a:t>
            </a:r>
          </a:p>
        </p:txBody>
      </p:sp>
    </p:spTree>
    <p:extLst>
      <p:ext uri="{BB962C8B-B14F-4D97-AF65-F5344CB8AC3E}">
        <p14:creationId xmlns:p14="http://schemas.microsoft.com/office/powerpoint/2010/main" val="67344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Anti-Discrimination Legislation</a:t>
            </a:r>
            <a:endParaRPr lang="en-US" dirty="0"/>
          </a:p>
        </p:txBody>
      </p:sp>
      <p:sp>
        <p:nvSpPr>
          <p:cNvPr id="3" name="Content Placeholder 2"/>
          <p:cNvSpPr>
            <a:spLocks noGrp="1"/>
          </p:cNvSpPr>
          <p:nvPr>
            <p:ph idx="1"/>
          </p:nvPr>
        </p:nvSpPr>
        <p:spPr/>
        <p:txBody>
          <a:bodyPr/>
          <a:lstStyle/>
          <a:p>
            <a:r>
              <a:rPr lang="en-US" dirty="0"/>
              <a:t>What is Discrimination?</a:t>
            </a:r>
          </a:p>
          <a:p>
            <a:r>
              <a:rPr lang="en-US" i="1" dirty="0"/>
              <a:t>what anti-discrimination laws are trying to do</a:t>
            </a:r>
          </a:p>
          <a:p>
            <a:r>
              <a:rPr lang="en-US" i="1" dirty="0"/>
              <a:t>why your employer has codes of practice that you are expected to follow in order to avoid breaching the legislation</a:t>
            </a:r>
          </a:p>
          <a:p>
            <a:r>
              <a:rPr lang="en-US" i="1" dirty="0"/>
              <a:t>Why, if you become involved with discrimination issues at any deeper level, you should seek advice from a professional in the field, sooner rather than later.</a:t>
            </a:r>
            <a:endParaRPr lang="en-US" dirty="0"/>
          </a:p>
        </p:txBody>
      </p:sp>
    </p:spTree>
    <p:extLst>
      <p:ext uri="{BB962C8B-B14F-4D97-AF65-F5344CB8AC3E}">
        <p14:creationId xmlns:p14="http://schemas.microsoft.com/office/powerpoint/2010/main" val="12666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AVOIDING DISCRIMINATION</a:t>
            </a:r>
            <a:endParaRPr lang="en-US" dirty="0"/>
          </a:p>
        </p:txBody>
      </p:sp>
      <p:sp>
        <p:nvSpPr>
          <p:cNvPr id="3" name="Content Placeholder 2"/>
          <p:cNvSpPr>
            <a:spLocks noGrp="1"/>
          </p:cNvSpPr>
          <p:nvPr>
            <p:ph idx="1"/>
          </p:nvPr>
        </p:nvSpPr>
        <p:spPr>
          <a:xfrm>
            <a:off x="812799" y="1880174"/>
            <a:ext cx="8463619" cy="3880773"/>
          </a:xfrm>
        </p:spPr>
        <p:txBody>
          <a:bodyPr/>
          <a:lstStyle/>
          <a:p>
            <a:pPr marL="0" indent="0">
              <a:buNone/>
            </a:pPr>
            <a:endParaRPr lang="en-US" dirty="0"/>
          </a:p>
          <a:p>
            <a:pPr marL="0" indent="0">
              <a:buNone/>
            </a:pPr>
            <a:r>
              <a:rPr lang="en-US" dirty="0"/>
              <a:t>Effective compliance with anti-discrimination legislation in the workplace requires three things:</a:t>
            </a:r>
          </a:p>
          <a:p>
            <a:r>
              <a:rPr lang="en-US" dirty="0"/>
              <a:t> a suitable written policy, well publicized, and freely and easily available;</a:t>
            </a:r>
          </a:p>
          <a:p>
            <a:r>
              <a:rPr lang="en-US" dirty="0"/>
              <a:t> a </a:t>
            </a:r>
            <a:r>
              <a:rPr lang="en-US"/>
              <a:t>training program </a:t>
            </a:r>
            <a:r>
              <a:rPr lang="en-US" dirty="0"/>
              <a:t>for new and existing staff, to ensure that they are all aware of the policy and its importance;</a:t>
            </a:r>
          </a:p>
          <a:p>
            <a:r>
              <a:rPr lang="en-US" dirty="0"/>
              <a:t> effective procedures for implementing the policy.</a:t>
            </a:r>
          </a:p>
        </p:txBody>
      </p:sp>
    </p:spTree>
    <p:extLst>
      <p:ext uri="{BB962C8B-B14F-4D97-AF65-F5344CB8AC3E}">
        <p14:creationId xmlns:p14="http://schemas.microsoft.com/office/powerpoint/2010/main" val="128970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DISCRIMINATION?</a:t>
            </a:r>
            <a:endParaRPr lang="en-US" dirty="0"/>
          </a:p>
        </p:txBody>
      </p:sp>
      <p:sp>
        <p:nvSpPr>
          <p:cNvPr id="3" name="Content Placeholder 2"/>
          <p:cNvSpPr>
            <a:spLocks noGrp="1"/>
          </p:cNvSpPr>
          <p:nvPr>
            <p:ph idx="1"/>
          </p:nvPr>
        </p:nvSpPr>
        <p:spPr>
          <a:xfrm>
            <a:off x="812799" y="2160590"/>
            <a:ext cx="6673089" cy="3880773"/>
          </a:xfrm>
        </p:spPr>
        <p:txBody>
          <a:bodyPr/>
          <a:lstStyle/>
          <a:p>
            <a:r>
              <a:rPr lang="en-US" dirty="0"/>
              <a:t>Discrimination means treating one person or one group of people less favorably than another on the grounds of personal characteristics.</a:t>
            </a:r>
          </a:p>
          <a:p>
            <a:r>
              <a:rPr lang="en-US" dirty="0"/>
              <a:t>Discrimination can be </a:t>
            </a:r>
            <a:r>
              <a:rPr lang="en-US" i="1" dirty="0"/>
              <a:t>direct </a:t>
            </a:r>
            <a:r>
              <a:rPr lang="en-US" dirty="0"/>
              <a:t>or </a:t>
            </a:r>
            <a:r>
              <a:rPr lang="en-US" i="1" dirty="0"/>
              <a:t>indirect</a:t>
            </a:r>
            <a:r>
              <a:rPr lang="en-US" dirty="0"/>
              <a:t>.</a:t>
            </a:r>
          </a:p>
        </p:txBody>
      </p:sp>
    </p:spTree>
    <p:extLst>
      <p:ext uri="{BB962C8B-B14F-4D97-AF65-F5344CB8AC3E}">
        <p14:creationId xmlns:p14="http://schemas.microsoft.com/office/powerpoint/2010/main" val="116310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Discrimination Grounds</a:t>
            </a:r>
          </a:p>
        </p:txBody>
      </p:sp>
      <p:sp>
        <p:nvSpPr>
          <p:cNvPr id="3" name="Content Placeholder 2"/>
          <p:cNvSpPr>
            <a:spLocks noGrp="1"/>
          </p:cNvSpPr>
          <p:nvPr>
            <p:ph idx="1"/>
          </p:nvPr>
        </p:nvSpPr>
        <p:spPr>
          <a:xfrm>
            <a:off x="812800" y="1819214"/>
            <a:ext cx="8463619" cy="3880773"/>
          </a:xfrm>
        </p:spPr>
        <p:txBody>
          <a:bodyPr/>
          <a:lstStyle/>
          <a:p>
            <a:pPr marL="0" indent="0">
              <a:buNone/>
            </a:pPr>
            <a:r>
              <a:rPr lang="en-US" dirty="0"/>
              <a:t>In Europe, the USA and many other countries prohibits discrimination on grounds such as:</a:t>
            </a:r>
          </a:p>
          <a:p>
            <a:r>
              <a:rPr lang="en-US" dirty="0"/>
              <a:t> sex, Gender;</a:t>
            </a:r>
          </a:p>
          <a:p>
            <a:r>
              <a:rPr lang="en-US" dirty="0"/>
              <a:t> race, </a:t>
            </a:r>
            <a:r>
              <a:rPr lang="en-US" dirty="0" err="1"/>
              <a:t>colour</a:t>
            </a:r>
            <a:r>
              <a:rPr lang="en-US" dirty="0"/>
              <a:t>, ethnic origin or nationality;</a:t>
            </a:r>
          </a:p>
          <a:p>
            <a:r>
              <a:rPr lang="en-US" dirty="0"/>
              <a:t> disability;</a:t>
            </a:r>
          </a:p>
          <a:p>
            <a:r>
              <a:rPr lang="en-US" dirty="0"/>
              <a:t> sexual orientation;</a:t>
            </a:r>
          </a:p>
          <a:p>
            <a:r>
              <a:rPr lang="en-US" dirty="0"/>
              <a:t> religion;</a:t>
            </a:r>
          </a:p>
          <a:p>
            <a:r>
              <a:rPr lang="en-US" dirty="0"/>
              <a:t> age.</a:t>
            </a:r>
          </a:p>
        </p:txBody>
      </p:sp>
    </p:spTree>
    <p:extLst>
      <p:ext uri="{BB962C8B-B14F-4D97-AF65-F5344CB8AC3E}">
        <p14:creationId xmlns:p14="http://schemas.microsoft.com/office/powerpoint/2010/main" val="65528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discrimination </a:t>
            </a:r>
          </a:p>
        </p:txBody>
      </p:sp>
      <p:sp>
        <p:nvSpPr>
          <p:cNvPr id="3" name="Content Placeholder 2"/>
          <p:cNvSpPr>
            <a:spLocks noGrp="1"/>
          </p:cNvSpPr>
          <p:nvPr>
            <p:ph idx="1"/>
          </p:nvPr>
        </p:nvSpPr>
        <p:spPr>
          <a:xfrm>
            <a:off x="812800" y="1930400"/>
            <a:ext cx="8463619" cy="3880773"/>
          </a:xfrm>
        </p:spPr>
        <p:txBody>
          <a:bodyPr>
            <a:normAutofit/>
          </a:bodyPr>
          <a:lstStyle/>
          <a:p>
            <a:r>
              <a:rPr lang="en-US" dirty="0"/>
              <a:t>Direct discrimination occurs when one person is treated less </a:t>
            </a:r>
            <a:r>
              <a:rPr lang="en-US" dirty="0" err="1"/>
              <a:t>favourably</a:t>
            </a:r>
            <a:r>
              <a:rPr lang="en-US" dirty="0"/>
              <a:t> than another specifically because of their sex or race, and so on.</a:t>
            </a:r>
          </a:p>
          <a:p>
            <a:pPr marL="0" indent="0">
              <a:buNone/>
            </a:pPr>
            <a:r>
              <a:rPr lang="en-US" dirty="0"/>
              <a:t>Examples</a:t>
            </a:r>
          </a:p>
          <a:p>
            <a:pPr lvl="1"/>
            <a:r>
              <a:rPr lang="en-US" dirty="0"/>
              <a:t>A woman does exactly the same job as a man but is paid less than he is.</a:t>
            </a:r>
          </a:p>
          <a:p>
            <a:pPr lvl="1"/>
            <a:r>
              <a:rPr lang="en-US" dirty="0"/>
              <a:t> A doctor refuses to treat a Chinese patient on the grounds that he has no room for any more patients but then accepts an English patient.</a:t>
            </a:r>
          </a:p>
          <a:p>
            <a:pPr lvl="1"/>
            <a:r>
              <a:rPr lang="en-US" dirty="0"/>
              <a:t> A company advertises for a secretary and automatically rejects all the male applicants.</a:t>
            </a:r>
          </a:p>
          <a:p>
            <a:pPr lvl="1"/>
            <a:r>
              <a:rPr lang="en-US" dirty="0"/>
              <a:t>A company advertises for ‘a mature woman to act as the Chief</a:t>
            </a:r>
          </a:p>
          <a:p>
            <a:pPr lvl="1"/>
            <a:r>
              <a:rPr lang="en-US" dirty="0"/>
              <a:t>Executive’s personal assistant’ or ‘a strong young man to work as a trainee zoo-keeper’.</a:t>
            </a:r>
          </a:p>
        </p:txBody>
      </p:sp>
    </p:spTree>
    <p:extLst>
      <p:ext uri="{BB962C8B-B14F-4D97-AF65-F5344CB8AC3E}">
        <p14:creationId xmlns:p14="http://schemas.microsoft.com/office/powerpoint/2010/main" val="408102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discrimination </a:t>
            </a:r>
          </a:p>
        </p:txBody>
      </p:sp>
      <p:sp>
        <p:nvSpPr>
          <p:cNvPr id="3" name="Content Placeholder 2"/>
          <p:cNvSpPr>
            <a:spLocks noGrp="1"/>
          </p:cNvSpPr>
          <p:nvPr>
            <p:ph idx="1"/>
          </p:nvPr>
        </p:nvSpPr>
        <p:spPr>
          <a:xfrm>
            <a:off x="812800" y="1365504"/>
            <a:ext cx="8463619" cy="4913376"/>
          </a:xfrm>
        </p:spPr>
        <p:txBody>
          <a:bodyPr>
            <a:normAutofit/>
          </a:bodyPr>
          <a:lstStyle/>
          <a:p>
            <a:pPr marL="0" indent="0">
              <a:buNone/>
            </a:pPr>
            <a:r>
              <a:rPr lang="en-US" dirty="0"/>
              <a:t>Indirect discrimination occurs when an employer imposes conditions that apply to all employees or all applicants but have a disproportionate effect on one group. </a:t>
            </a:r>
          </a:p>
          <a:p>
            <a:pPr marL="0" indent="0">
              <a:buNone/>
            </a:pPr>
            <a:r>
              <a:rPr lang="en-US" dirty="0"/>
              <a:t>Examples </a:t>
            </a:r>
          </a:p>
          <a:p>
            <a:pPr lvl="1"/>
            <a:r>
              <a:rPr lang="en-US" dirty="0"/>
              <a:t>Advertising a job with the requirement that applicants must be at least 180 cm tall. In the UK, there are many men over 180 cm tall but very few women. The result is that few women can apply for the job.</a:t>
            </a:r>
          </a:p>
          <a:p>
            <a:pPr lvl="1"/>
            <a:r>
              <a:rPr lang="en-US" dirty="0"/>
              <a:t>When allocating public housing, a local authority has a policy of giving priority to the children of existing tenants.</a:t>
            </a:r>
          </a:p>
          <a:p>
            <a:pPr lvl="1"/>
            <a:r>
              <a:rPr lang="en-US" dirty="0"/>
              <a:t> An employer insisting that all employees work on Saturdays. This might be held to be indirect discrimination against those who practice Judaism, since Saturday is their Sabbath. This would be discrimination on grounds of religion but, since the practitioners of Judaism are overwhelmingly of the Jewish race, it might also be regarded as racial discrimination.</a:t>
            </a:r>
          </a:p>
          <a:p>
            <a:pPr marL="0" indent="0">
              <a:buNone/>
            </a:pPr>
            <a:r>
              <a:rPr lang="en-US" dirty="0"/>
              <a:t>It can be justified if the employer demonstrates that there is a genuine occupational requirement that the offending condition be satisfied.</a:t>
            </a:r>
          </a:p>
        </p:txBody>
      </p:sp>
    </p:spTree>
    <p:extLst>
      <p:ext uri="{BB962C8B-B14F-4D97-AF65-F5344CB8AC3E}">
        <p14:creationId xmlns:p14="http://schemas.microsoft.com/office/powerpoint/2010/main" val="253764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 ON GROUNDS OF Gender</a:t>
            </a:r>
            <a:endParaRPr lang="en-US" dirty="0"/>
          </a:p>
        </p:txBody>
      </p:sp>
      <p:sp>
        <p:nvSpPr>
          <p:cNvPr id="3" name="Content Placeholder 2"/>
          <p:cNvSpPr>
            <a:spLocks noGrp="1"/>
          </p:cNvSpPr>
          <p:nvPr>
            <p:ph idx="1"/>
          </p:nvPr>
        </p:nvSpPr>
        <p:spPr/>
        <p:txBody>
          <a:bodyPr/>
          <a:lstStyle/>
          <a:p>
            <a:r>
              <a:rPr lang="en-US" dirty="0"/>
              <a:t>Formally women got low salaries and men got extra allowances and more if they are married</a:t>
            </a:r>
          </a:p>
          <a:p>
            <a:r>
              <a:rPr lang="en-US" dirty="0"/>
              <a:t>Married women were either to loose their job or transferred to temporary status</a:t>
            </a:r>
          </a:p>
          <a:p>
            <a:r>
              <a:rPr lang="en-US" dirty="0"/>
              <a:t>Women after having kids were not allowed to rejoin </a:t>
            </a:r>
          </a:p>
          <a:p>
            <a:r>
              <a:rPr lang="en-US" dirty="0"/>
              <a:t>it was very difficult for women to gain entry to academic and professional courses in fields such as medicine or the law that would have qualified them for senior positions.</a:t>
            </a:r>
          </a:p>
          <a:p>
            <a:endParaRPr lang="en-US" dirty="0"/>
          </a:p>
          <a:p>
            <a:endParaRPr lang="en-US" dirty="0"/>
          </a:p>
        </p:txBody>
      </p:sp>
    </p:spTree>
    <p:extLst>
      <p:ext uri="{BB962C8B-B14F-4D97-AF65-F5344CB8AC3E}">
        <p14:creationId xmlns:p14="http://schemas.microsoft.com/office/powerpoint/2010/main" val="189843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 of </a:t>
            </a:r>
            <a:r>
              <a:rPr lang="en-US" dirty="0" err="1"/>
              <a:t>Parliment</a:t>
            </a:r>
            <a:endParaRPr lang="en-US" dirty="0"/>
          </a:p>
        </p:txBody>
      </p:sp>
      <p:sp>
        <p:nvSpPr>
          <p:cNvPr id="3" name="Content Placeholder 2"/>
          <p:cNvSpPr>
            <a:spLocks noGrp="1"/>
          </p:cNvSpPr>
          <p:nvPr>
            <p:ph idx="1"/>
          </p:nvPr>
        </p:nvSpPr>
        <p:spPr>
          <a:xfrm>
            <a:off x="812799" y="1767840"/>
            <a:ext cx="8463619" cy="4273523"/>
          </a:xfrm>
        </p:spPr>
        <p:txBody>
          <a:bodyPr/>
          <a:lstStyle/>
          <a:p>
            <a:pPr marL="0" indent="0">
              <a:buNone/>
            </a:pPr>
            <a:r>
              <a:rPr lang="en-US" dirty="0"/>
              <a:t>In UK this situation was dramatically changed by two Acts of Parliament:</a:t>
            </a:r>
          </a:p>
          <a:p>
            <a:r>
              <a:rPr lang="en-US" dirty="0"/>
              <a:t> the Equal Pay Act of 1970 and </a:t>
            </a:r>
          </a:p>
          <a:p>
            <a:r>
              <a:rPr lang="en-US" dirty="0"/>
              <a:t>the Sex Discrimination Act of 1975.</a:t>
            </a:r>
          </a:p>
          <a:p>
            <a:pPr marL="0" indent="0">
              <a:buNone/>
            </a:pPr>
            <a:r>
              <a:rPr lang="en-US" dirty="0"/>
              <a:t>The most important features of the law as it stands can be summarized as follows:</a:t>
            </a:r>
          </a:p>
          <a:p>
            <a:r>
              <a:rPr lang="en-US" dirty="0"/>
              <a:t>Regarding Employment</a:t>
            </a:r>
          </a:p>
          <a:p>
            <a:r>
              <a:rPr lang="en-US" b="1" dirty="0"/>
              <a:t>Regarding Education</a:t>
            </a:r>
          </a:p>
          <a:p>
            <a:r>
              <a:rPr lang="en-US" b="1" dirty="0"/>
              <a:t>Regarding Provision of services</a:t>
            </a:r>
            <a:endParaRPr lang="en-US" dirty="0"/>
          </a:p>
        </p:txBody>
      </p:sp>
    </p:spTree>
    <p:extLst>
      <p:ext uri="{BB962C8B-B14F-4D97-AF65-F5344CB8AC3E}">
        <p14:creationId xmlns:p14="http://schemas.microsoft.com/office/powerpoint/2010/main" val="390684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 of Parliament Regarding </a:t>
            </a:r>
            <a:br>
              <a:rPr lang="en-US" dirty="0"/>
            </a:br>
            <a:r>
              <a:rPr lang="en-US" dirty="0"/>
              <a:t>Employment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It is unlawful for an employer to discriminate against a person on grounds of their sex or marital status in terms of the arrangements made for recruitment and selection and the terms on which employment is offered.</a:t>
            </a:r>
          </a:p>
          <a:p>
            <a:r>
              <a:rPr lang="en-US" dirty="0"/>
              <a:t>It is unlawful for an employer to discriminate against an employee on grounds of their sex or marital status in regard to opportunities for promotion, transfer or training or to any other benefits.</a:t>
            </a:r>
          </a:p>
          <a:p>
            <a:r>
              <a:rPr lang="en-US" dirty="0"/>
              <a:t> It is unlawful for an employer to discriminate against an employee on grounds of their sex or marital status in regard to dismissal or redundancy.</a:t>
            </a:r>
          </a:p>
          <a:p>
            <a:r>
              <a:rPr lang="en-US" dirty="0"/>
              <a:t> It is unlawful for an employer to victimize an employee for bringing a complaint of sex discrimination or for giving evidence in support of another employee’s complaint.</a:t>
            </a:r>
          </a:p>
          <a:p>
            <a:r>
              <a:rPr lang="en-US" dirty="0"/>
              <a:t> It is unlawful for any of the following to discriminate against a person on grounds of sex or marital status: a trade union, a professional body, a registration authority, an employment agency or a provider of vocational training.</a:t>
            </a:r>
          </a:p>
        </p:txBody>
      </p:sp>
    </p:spTree>
    <p:extLst>
      <p:ext uri="{BB962C8B-B14F-4D97-AF65-F5344CB8AC3E}">
        <p14:creationId xmlns:p14="http://schemas.microsoft.com/office/powerpoint/2010/main" val="40519029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1777</TotalTime>
  <Words>1853</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Course:   Professional Issues in IT</vt:lpstr>
      <vt:lpstr>Anti-Discrimination Legislation</vt:lpstr>
      <vt:lpstr>WHAT IS DISCRIMINATION?</vt:lpstr>
      <vt:lpstr>Discrimination Grounds</vt:lpstr>
      <vt:lpstr>Direct discrimination </vt:lpstr>
      <vt:lpstr>Indirect discrimination </vt:lpstr>
      <vt:lpstr>DISCRIMINATION ON GROUNDS OF Gender</vt:lpstr>
      <vt:lpstr>Act of Parliment</vt:lpstr>
      <vt:lpstr>Act of Parliament Regarding  Employment </vt:lpstr>
      <vt:lpstr>Act of Parliament Regarding  Education </vt:lpstr>
      <vt:lpstr>Act of Parliament Regarding  Provision of services</vt:lpstr>
      <vt:lpstr>Remedies</vt:lpstr>
      <vt:lpstr>DISCRIMINATION ON RACIAL GROUNDS</vt:lpstr>
      <vt:lpstr>DISCRIMINATION ON GROUNDS OF DISABILITY</vt:lpstr>
      <vt:lpstr>Disability Discrimination Act 1995</vt:lpstr>
      <vt:lpstr>Survey </vt:lpstr>
      <vt:lpstr>DISCRIMINATION ON GROUNDS OF RELIGION OR BELIEF, OR SEXUAL ORIENTATION</vt:lpstr>
      <vt:lpstr>Employment Equality (Sexual Orientation and Religion or Belief) Regulations 2003,</vt:lpstr>
      <vt:lpstr>DISCRIMINATION ON GROUNDS OF AGE</vt:lpstr>
      <vt:lpstr>AVOIDING 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yusra kaleem</cp:lastModifiedBy>
  <cp:revision>78</cp:revision>
  <dcterms:created xsi:type="dcterms:W3CDTF">2015-10-13T05:01:32Z</dcterms:created>
  <dcterms:modified xsi:type="dcterms:W3CDTF">2024-10-23T04:53:37Z</dcterms:modified>
</cp:coreProperties>
</file>