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3" d="100"/>
          <a:sy n="83"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5800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6388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892082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691325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solidFill>
                <a:latin typeface="Arial"/>
              </a:rPr>
              <a:t>”</a:t>
            </a:r>
          </a:p>
        </p:txBody>
      </p:sp>
    </p:spTree>
    <p:extLst>
      <p:ext uri="{BB962C8B-B14F-4D97-AF65-F5344CB8AC3E}">
        <p14:creationId xmlns:p14="http://schemas.microsoft.com/office/powerpoint/2010/main" val="395248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751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42283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05158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433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94599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solidFill>
                  <a:prstClr val="white">
                    <a:tint val="75000"/>
                  </a:prstClr>
                </a:solidFill>
              </a:rPr>
              <a:pPr/>
              <a:t>11/13/2024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7602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7525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74176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3962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white">
                    <a:tint val="75000"/>
                  </a:prstClr>
                </a:solidFill>
              </a:rPr>
              <a:pPr/>
              <a:t>11/13/2024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2162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white">
                    <a:tint val="75000"/>
                  </a:prstClr>
                </a:solidFill>
              </a:rPr>
              <a:pPr/>
              <a:t>11/13/2024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709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white">
                    <a:tint val="75000"/>
                  </a:prstClr>
                </a:solidFill>
              </a:rPr>
              <a:pPr defTabSz="457200"/>
              <a:t>11/13/2024</a:t>
            </a:fld>
            <a:endParaRPr lang="en-US" dirty="0">
              <a:solidFill>
                <a:prstClr val="white">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90C226"/>
                </a:solidFill>
              </a:rPr>
              <a:pPr defTabSz="457200"/>
              <a:t>‹#›</a:t>
            </a:fld>
            <a:endParaRPr lang="en-US" dirty="0">
              <a:solidFill>
                <a:srgbClr val="90C226"/>
              </a:solidFill>
            </a:endParaRPr>
          </a:p>
        </p:txBody>
      </p:sp>
    </p:spTree>
    <p:extLst>
      <p:ext uri="{BB962C8B-B14F-4D97-AF65-F5344CB8AC3E}">
        <p14:creationId xmlns:p14="http://schemas.microsoft.com/office/powerpoint/2010/main" val="4300554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ip.iitkgp.ernet.in/rgsoipl/modules/module1/submodule2/tf.php" TargetMode="External"/><Relationship Id="rId2" Type="http://schemas.openxmlformats.org/officeDocument/2006/relationships/hyperlink" Target="http://www.ip.iitkgp.ernet.in/rgsoipl/modules/module1/submodule2/mcq.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Tree>
    <p:extLst>
      <p:ext uri="{BB962C8B-B14F-4D97-AF65-F5344CB8AC3E}">
        <p14:creationId xmlns:p14="http://schemas.microsoft.com/office/powerpoint/2010/main" val="136510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 infringement</a:t>
            </a:r>
            <a:endParaRPr lang="en-US" dirty="0"/>
          </a:p>
        </p:txBody>
      </p:sp>
      <p:sp>
        <p:nvSpPr>
          <p:cNvPr id="3" name="Content Placeholder 2"/>
          <p:cNvSpPr>
            <a:spLocks noGrp="1"/>
          </p:cNvSpPr>
          <p:nvPr>
            <p:ph idx="1"/>
          </p:nvPr>
        </p:nvSpPr>
        <p:spPr/>
        <p:txBody>
          <a:bodyPr/>
          <a:lstStyle/>
          <a:p>
            <a:pPr marL="0" indent="0">
              <a:buNone/>
            </a:pPr>
            <a:r>
              <a:rPr lang="en-US" dirty="0"/>
              <a:t>Anyone who, without permission, does one of the things that are the exclusive right of the copyright owner is said to infringe the copyright.</a:t>
            </a:r>
          </a:p>
          <a:p>
            <a:r>
              <a:rPr lang="en-US" dirty="0"/>
              <a:t>Primary infringement takes place whenever any of the exclusive rights of the copyright owner is breached.</a:t>
            </a:r>
          </a:p>
          <a:p>
            <a:r>
              <a:rPr lang="en-US" dirty="0"/>
              <a:t>Secondary infringement occurs when primary infringement occurs in a business or commercial context. Can lead to heavy fine and even imprisonment. It involves piracy of software for trading or business usage. </a:t>
            </a:r>
          </a:p>
        </p:txBody>
      </p:sp>
    </p:spTree>
    <p:extLst>
      <p:ext uri="{BB962C8B-B14F-4D97-AF65-F5344CB8AC3E}">
        <p14:creationId xmlns:p14="http://schemas.microsoft.com/office/powerpoint/2010/main" val="333511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Ownership</a:t>
            </a:r>
            <a:endParaRPr lang="en-US" dirty="0"/>
          </a:p>
        </p:txBody>
      </p:sp>
      <p:sp>
        <p:nvSpPr>
          <p:cNvPr id="3" name="Content Placeholder 2"/>
          <p:cNvSpPr>
            <a:spLocks noGrp="1"/>
          </p:cNvSpPr>
          <p:nvPr>
            <p:ph idx="1"/>
          </p:nvPr>
        </p:nvSpPr>
        <p:spPr/>
        <p:txBody>
          <a:bodyPr>
            <a:normAutofit/>
          </a:bodyPr>
          <a:lstStyle/>
          <a:p>
            <a:r>
              <a:rPr lang="en-US" dirty="0"/>
              <a:t>As a general rule, the copyright in a work belongs initially to its author. If the work is jointly written by several authors, they jointly own the copyright.</a:t>
            </a:r>
          </a:p>
          <a:p>
            <a:r>
              <a:rPr lang="en-US" dirty="0"/>
              <a:t>If the author is an employee and has written the work as part of his or her job, then the copyright belongs to the employer, unless there is an explicit, written agreement to the contrary.</a:t>
            </a:r>
          </a:p>
          <a:p>
            <a:r>
              <a:rPr lang="en-US" dirty="0"/>
              <a:t>The employer owns the copyright only if the author is legally an employee. If the author is an independent contractor, he or she will own the copyright unless there is an agreement to the contrary. For this reason, if a company commissions an independent contractor (freelance programmer) to write software, it is important to have a formal agreement regarding ownership of the copyright in the resulting software.</a:t>
            </a:r>
          </a:p>
        </p:txBody>
      </p:sp>
    </p:spTree>
    <p:extLst>
      <p:ext uri="{BB962C8B-B14F-4D97-AF65-F5344CB8AC3E}">
        <p14:creationId xmlns:p14="http://schemas.microsoft.com/office/powerpoint/2010/main" val="325709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Licensing </a:t>
            </a:r>
            <a:endParaRPr lang="en-US" dirty="0"/>
          </a:p>
        </p:txBody>
      </p:sp>
      <p:sp>
        <p:nvSpPr>
          <p:cNvPr id="3" name="Content Placeholder 2"/>
          <p:cNvSpPr>
            <a:spLocks noGrp="1"/>
          </p:cNvSpPr>
          <p:nvPr>
            <p:ph idx="1"/>
          </p:nvPr>
        </p:nvSpPr>
        <p:spPr/>
        <p:txBody>
          <a:bodyPr/>
          <a:lstStyle/>
          <a:p>
            <a:pPr marL="0" indent="0">
              <a:buNone/>
            </a:pPr>
            <a:r>
              <a:rPr lang="en-US" dirty="0"/>
              <a:t>It is very common for the owner of the copyright in a piece of software to</a:t>
            </a:r>
          </a:p>
          <a:p>
            <a:pPr marL="0" indent="0">
              <a:buNone/>
            </a:pPr>
            <a:r>
              <a:rPr lang="en-US" dirty="0"/>
              <a:t>license other people or organizations to carry out some of the activities that</a:t>
            </a:r>
          </a:p>
          <a:p>
            <a:pPr marL="0" indent="0">
              <a:buNone/>
            </a:pPr>
            <a:r>
              <a:rPr lang="en-US" dirty="0"/>
              <a:t>are otherwise the exclusive right of the copyright owner. The copyright</a:t>
            </a:r>
          </a:p>
          <a:p>
            <a:pPr marL="0" indent="0">
              <a:buNone/>
            </a:pPr>
            <a:r>
              <a:rPr lang="en-US" dirty="0"/>
              <a:t>remains the property of the owner, but the </a:t>
            </a:r>
            <a:r>
              <a:rPr lang="en-US" i="1" dirty="0"/>
              <a:t>licensees </a:t>
            </a:r>
            <a:r>
              <a:rPr lang="en-US" dirty="0"/>
              <a:t>(the people to whom the</a:t>
            </a:r>
          </a:p>
          <a:p>
            <a:pPr marL="0" indent="0">
              <a:buNone/>
            </a:pPr>
            <a:r>
              <a:rPr lang="en-US" dirty="0"/>
              <a:t>software is licensed) acquire certain rights.</a:t>
            </a:r>
          </a:p>
        </p:txBody>
      </p:sp>
    </p:spTree>
    <p:extLst>
      <p:ext uri="{BB962C8B-B14F-4D97-AF65-F5344CB8AC3E}">
        <p14:creationId xmlns:p14="http://schemas.microsoft.com/office/powerpoint/2010/main" val="257154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PATENTS</a:t>
            </a:r>
            <a:endParaRPr lang="en-US" dirty="0"/>
          </a:p>
        </p:txBody>
      </p:sp>
      <p:sp>
        <p:nvSpPr>
          <p:cNvPr id="3" name="Content Placeholder 2"/>
          <p:cNvSpPr>
            <a:spLocks noGrp="1"/>
          </p:cNvSpPr>
          <p:nvPr>
            <p:ph idx="1"/>
          </p:nvPr>
        </p:nvSpPr>
        <p:spPr/>
        <p:txBody>
          <a:bodyPr/>
          <a:lstStyle/>
          <a:p>
            <a:pPr marL="0" indent="0">
              <a:buNone/>
            </a:pPr>
            <a:r>
              <a:rPr lang="en-US" dirty="0"/>
              <a:t>A patent is a temporary right, granted by the state, enabling an inventor to prevent other people from exploiting his invention without his permission.</a:t>
            </a:r>
          </a:p>
          <a:p>
            <a:r>
              <a:rPr lang="en-US" dirty="0"/>
              <a:t>Unlike copyright, it does not come into existence automatically; the inventor must apply for the patent to be granted. However, the protection it gives is much stronger than copyright, because the grant of a patent allows the person owning it (the </a:t>
            </a:r>
            <a:r>
              <a:rPr lang="en-US" i="1" dirty="0"/>
              <a:t>patentee</a:t>
            </a:r>
            <a:r>
              <a:rPr lang="en-US" dirty="0"/>
              <a:t>) to prevent anyone else from exploiting the invention, even if they have discovered it for themselves.</a:t>
            </a:r>
          </a:p>
        </p:txBody>
      </p:sp>
    </p:spTree>
    <p:extLst>
      <p:ext uri="{BB962C8B-B14F-4D97-AF65-F5344CB8AC3E}">
        <p14:creationId xmlns:p14="http://schemas.microsoft.com/office/powerpoint/2010/main" val="289276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Patents need</a:t>
            </a:r>
          </a:p>
        </p:txBody>
      </p:sp>
      <p:sp>
        <p:nvSpPr>
          <p:cNvPr id="3" name="Content Placeholder 2"/>
          <p:cNvSpPr>
            <a:spLocks noGrp="1"/>
          </p:cNvSpPr>
          <p:nvPr>
            <p:ph idx="1"/>
          </p:nvPr>
        </p:nvSpPr>
        <p:spPr/>
        <p:txBody>
          <a:bodyPr>
            <a:normAutofit/>
          </a:bodyPr>
          <a:lstStyle/>
          <a:p>
            <a:r>
              <a:rPr lang="en-US" dirty="0"/>
              <a:t>Patents were originally intended to encourage new inventions, and in particular to encourage the disclosure of those new inventions.</a:t>
            </a:r>
          </a:p>
          <a:p>
            <a:r>
              <a:rPr lang="en-US" dirty="0"/>
              <a:t>Inventors are often hesitant to reveal the details of their invention, for fear that someone else might copy it. A government-granted temporary monopoly on the commercial use of their invention provides a remedy for this fear, and so acts as an incentive to disclose the details of the invention. After the monopoly period expires, everyone else is free to practice the invention. And because of the disclosure made by the inventor, it is very easy to do so.</a:t>
            </a:r>
          </a:p>
        </p:txBody>
      </p:sp>
    </p:spTree>
    <p:extLst>
      <p:ext uri="{BB962C8B-B14F-4D97-AF65-F5344CB8AC3E}">
        <p14:creationId xmlns:p14="http://schemas.microsoft.com/office/powerpoint/2010/main" val="34612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can be patented?</a:t>
            </a:r>
            <a:endParaRPr lang="en-US" dirty="0"/>
          </a:p>
        </p:txBody>
      </p:sp>
      <p:sp>
        <p:nvSpPr>
          <p:cNvPr id="3" name="Content Placeholder 2"/>
          <p:cNvSpPr>
            <a:spLocks noGrp="1"/>
          </p:cNvSpPr>
          <p:nvPr>
            <p:ph idx="1"/>
          </p:nvPr>
        </p:nvSpPr>
        <p:spPr/>
        <p:txBody>
          <a:bodyPr>
            <a:normAutofit/>
          </a:bodyPr>
          <a:lstStyle/>
          <a:p>
            <a:pPr marL="0" indent="0">
              <a:buNone/>
            </a:pPr>
            <a:r>
              <a:rPr lang="en-US" dirty="0"/>
              <a:t>In Europe, the law relating to patents is based on the European Patent Convention. This was signed in 1973 by 27 European countries, and came into force in 1978. The UK’s obligations under the Convention were implemented in the Patents Act 1977, although there have been some subsequent modifications. The 1977 Act states that an invention can only be patented if it:</a:t>
            </a:r>
          </a:p>
          <a:p>
            <a:r>
              <a:rPr lang="en-US" dirty="0"/>
              <a:t> is new;</a:t>
            </a:r>
          </a:p>
          <a:p>
            <a:r>
              <a:rPr lang="en-US" dirty="0"/>
              <a:t> involves an inventive step;</a:t>
            </a:r>
          </a:p>
          <a:p>
            <a:r>
              <a:rPr lang="en-US" dirty="0"/>
              <a:t> is capable of industrial application;</a:t>
            </a:r>
          </a:p>
          <a:p>
            <a:r>
              <a:rPr lang="en-US" dirty="0"/>
              <a:t> is not in an area specifically excluded.</a:t>
            </a:r>
          </a:p>
          <a:p>
            <a:pPr marL="0" indent="0">
              <a:buNone/>
            </a:pPr>
            <a:r>
              <a:rPr lang="en-US" dirty="0"/>
              <a:t>Similar criteria apply in all the countries that are signatories to the Convention.</a:t>
            </a:r>
          </a:p>
        </p:txBody>
      </p:sp>
    </p:spTree>
    <p:extLst>
      <p:ext uri="{BB962C8B-B14F-4D97-AF65-F5344CB8AC3E}">
        <p14:creationId xmlns:p14="http://schemas.microsoft.com/office/powerpoint/2010/main" val="186962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Patent Act Excludes……</a:t>
            </a:r>
          </a:p>
        </p:txBody>
      </p:sp>
      <p:sp>
        <p:nvSpPr>
          <p:cNvPr id="3" name="Content Placeholder 2"/>
          <p:cNvSpPr>
            <a:spLocks noGrp="1"/>
          </p:cNvSpPr>
          <p:nvPr>
            <p:ph idx="1"/>
          </p:nvPr>
        </p:nvSpPr>
        <p:spPr>
          <a:xfrm>
            <a:off x="677334" y="1597153"/>
            <a:ext cx="8596668" cy="4444210"/>
          </a:xfrm>
        </p:spPr>
        <p:txBody>
          <a:bodyPr>
            <a:normAutofit/>
          </a:bodyPr>
          <a:lstStyle/>
          <a:p>
            <a:pPr marL="0" indent="0">
              <a:buNone/>
            </a:pPr>
            <a:r>
              <a:rPr lang="en-US" dirty="0"/>
              <a:t>Following the European Patent Convention, the Patents Act 1977 excludes the following:</a:t>
            </a:r>
          </a:p>
          <a:p>
            <a:r>
              <a:rPr lang="en-US" dirty="0"/>
              <a:t>Scientific theories: The theory of gravity cannot be patented although a machine that uses it in a novel way could be.</a:t>
            </a:r>
          </a:p>
          <a:p>
            <a:r>
              <a:rPr lang="en-US" dirty="0"/>
              <a:t> Mathematical methods: This means, for example, that the methods used for carrying out floating point arithmetic cannot be patented. A machine that uses the ideas can however be patented.</a:t>
            </a:r>
          </a:p>
          <a:p>
            <a:r>
              <a:rPr lang="en-US" dirty="0"/>
              <a:t> A literary, dramatic, musical or artistic work or any other aesthetic creation: As we have already seen, these are protected by copyright.</a:t>
            </a:r>
          </a:p>
          <a:p>
            <a:r>
              <a:rPr lang="en-US" dirty="0"/>
              <a:t> The presentation of information: Again this is covered by the law of copyright.</a:t>
            </a:r>
          </a:p>
          <a:p>
            <a:r>
              <a:rPr lang="en-US" dirty="0"/>
              <a:t> A scheme, rule or method for performing a mental act, playing a game or doing business, or a program for a computer.</a:t>
            </a:r>
          </a:p>
        </p:txBody>
      </p:sp>
    </p:spTree>
    <p:extLst>
      <p:ext uri="{BB962C8B-B14F-4D97-AF65-F5344CB8AC3E}">
        <p14:creationId xmlns:p14="http://schemas.microsoft.com/office/powerpoint/2010/main" val="101145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Obtaining a patent</a:t>
            </a:r>
            <a:endParaRPr lang="en-US" dirty="0"/>
          </a:p>
        </p:txBody>
      </p:sp>
      <p:sp>
        <p:nvSpPr>
          <p:cNvPr id="3" name="Content Placeholder 2"/>
          <p:cNvSpPr>
            <a:spLocks noGrp="1"/>
          </p:cNvSpPr>
          <p:nvPr>
            <p:ph idx="1"/>
          </p:nvPr>
        </p:nvSpPr>
        <p:spPr/>
        <p:txBody>
          <a:bodyPr/>
          <a:lstStyle/>
          <a:p>
            <a:pPr marL="0" indent="0">
              <a:buNone/>
            </a:pPr>
            <a:r>
              <a:rPr lang="en-US" dirty="0"/>
              <a:t>Unlike copyright, which comes into existence automatically when the protected work is recorded, whether in writing or otherwise, a patent must be explicitly applied for. Applying for a patent can be an expensive and time consuming business.</a:t>
            </a:r>
          </a:p>
          <a:p>
            <a:pPr marL="0" indent="0">
              <a:buNone/>
            </a:pPr>
            <a:r>
              <a:rPr lang="en-US" dirty="0"/>
              <a:t>Patents are granted by national patent offices. Inventors who want protection in several different countries must, in principle, apply separately to the patent offices of each country.</a:t>
            </a:r>
          </a:p>
        </p:txBody>
      </p:sp>
    </p:spTree>
    <p:extLst>
      <p:ext uri="{BB962C8B-B14F-4D97-AF65-F5344CB8AC3E}">
        <p14:creationId xmlns:p14="http://schemas.microsoft.com/office/powerpoint/2010/main" val="191244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Enforcing a patent</a:t>
            </a:r>
            <a:endParaRPr lang="en-US" dirty="0"/>
          </a:p>
        </p:txBody>
      </p:sp>
      <p:sp>
        <p:nvSpPr>
          <p:cNvPr id="3" name="Content Placeholder 2"/>
          <p:cNvSpPr>
            <a:spLocks noGrp="1"/>
          </p:cNvSpPr>
          <p:nvPr>
            <p:ph idx="1"/>
          </p:nvPr>
        </p:nvSpPr>
        <p:spPr>
          <a:xfrm>
            <a:off x="677334" y="1828801"/>
            <a:ext cx="8596668" cy="4212562"/>
          </a:xfrm>
        </p:spPr>
        <p:txBody>
          <a:bodyPr/>
          <a:lstStyle/>
          <a:p>
            <a:pPr marL="0" indent="0">
              <a:buNone/>
            </a:pPr>
            <a:r>
              <a:rPr lang="en-US" dirty="0"/>
              <a:t>The grant of a patent is not a guarantee that it can be effectively enforced. If</a:t>
            </a:r>
          </a:p>
          <a:p>
            <a:pPr marL="0" indent="0">
              <a:buNone/>
            </a:pPr>
            <a:r>
              <a:rPr lang="en-US" dirty="0"/>
              <a:t>you own a patent and you find that someone is infringing the patent, you may</a:t>
            </a:r>
          </a:p>
          <a:p>
            <a:pPr marL="0" indent="0">
              <a:buNone/>
            </a:pPr>
            <a:r>
              <a:rPr lang="en-US" dirty="0"/>
              <a:t>have to go to the courts to enforce your rights.</a:t>
            </a:r>
          </a:p>
          <a:p>
            <a:pPr marL="0" indent="0">
              <a:buNone/>
            </a:pPr>
            <a:r>
              <a:rPr lang="en-US" dirty="0"/>
              <a:t>The problem is that enforcing a patent that you own or challenging a patent held by someone else is a time-consuming and expensive process.</a:t>
            </a:r>
          </a:p>
        </p:txBody>
      </p:sp>
    </p:spTree>
    <p:extLst>
      <p:ext uri="{BB962C8B-B14F-4D97-AF65-F5344CB8AC3E}">
        <p14:creationId xmlns:p14="http://schemas.microsoft.com/office/powerpoint/2010/main" val="930412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patents</a:t>
            </a:r>
            <a:endParaRPr lang="en-US" dirty="0"/>
          </a:p>
        </p:txBody>
      </p:sp>
      <p:sp>
        <p:nvSpPr>
          <p:cNvPr id="3" name="Content Placeholder 2"/>
          <p:cNvSpPr>
            <a:spLocks noGrp="1"/>
          </p:cNvSpPr>
          <p:nvPr>
            <p:ph idx="1"/>
          </p:nvPr>
        </p:nvSpPr>
        <p:spPr>
          <a:xfrm>
            <a:off x="677334" y="1562101"/>
            <a:ext cx="8596668" cy="4479262"/>
          </a:xfrm>
        </p:spPr>
        <p:txBody>
          <a:bodyPr>
            <a:normAutofit/>
          </a:bodyPr>
          <a:lstStyle/>
          <a:p>
            <a:pPr marL="0" indent="0">
              <a:buNone/>
            </a:pPr>
            <a:r>
              <a:rPr lang="en-US" sz="2800" dirty="0"/>
              <a:t>In the USA software can be patented if:</a:t>
            </a:r>
          </a:p>
          <a:p>
            <a:r>
              <a:rPr lang="en-US" sz="2800" dirty="0"/>
              <a:t>it is part of a product that is itself eligible to be patented;</a:t>
            </a:r>
          </a:p>
          <a:p>
            <a:r>
              <a:rPr lang="en-US" sz="2800" dirty="0"/>
              <a:t> it controls a process that has some physical effect;</a:t>
            </a:r>
          </a:p>
          <a:p>
            <a:r>
              <a:rPr lang="en-US" sz="2800" dirty="0"/>
              <a:t> it processes data that arises from the physical world.</a:t>
            </a:r>
          </a:p>
        </p:txBody>
      </p:sp>
    </p:spTree>
    <p:extLst>
      <p:ext uri="{BB962C8B-B14F-4D97-AF65-F5344CB8AC3E}">
        <p14:creationId xmlns:p14="http://schemas.microsoft.com/office/powerpoint/2010/main" val="272680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Rights</a:t>
            </a:r>
            <a:endParaRPr lang="en-US" dirty="0"/>
          </a:p>
        </p:txBody>
      </p:sp>
      <p:sp>
        <p:nvSpPr>
          <p:cNvPr id="3" name="Content Placeholder 2"/>
          <p:cNvSpPr>
            <a:spLocks noGrp="1"/>
          </p:cNvSpPr>
          <p:nvPr>
            <p:ph idx="1"/>
          </p:nvPr>
        </p:nvSpPr>
        <p:spPr/>
        <p:txBody>
          <a:bodyPr/>
          <a:lstStyle/>
          <a:p>
            <a:pPr marL="0" indent="0">
              <a:buNone/>
            </a:pPr>
            <a:r>
              <a:rPr lang="en-US" dirty="0"/>
              <a:t>If someone steals your bicycle, you no longer have it. If someone takes away</a:t>
            </a:r>
          </a:p>
          <a:p>
            <a:pPr marL="0" indent="0">
              <a:buNone/>
            </a:pPr>
            <a:r>
              <a:rPr lang="en-US" dirty="0"/>
              <a:t>a computer belonging to a company, the company no longer has it.</a:t>
            </a:r>
          </a:p>
          <a:p>
            <a:pPr marL="0" indent="0">
              <a:buNone/>
            </a:pPr>
            <a:r>
              <a:rPr lang="en-US" dirty="0"/>
              <a:t>If you invent a drug that will cure all known illnesses and leave the formula on</a:t>
            </a:r>
          </a:p>
          <a:p>
            <a:pPr marL="0" indent="0">
              <a:buNone/>
            </a:pPr>
            <a:r>
              <a:rPr lang="en-US" dirty="0"/>
              <a:t>your desk, someone can come along, read the formula, remember it, and go</a:t>
            </a:r>
          </a:p>
          <a:p>
            <a:pPr marL="0" indent="0">
              <a:buNone/>
            </a:pPr>
            <a:r>
              <a:rPr lang="en-US" dirty="0"/>
              <a:t>away and make a fortune out of manufacturing the drug. But you still have </a:t>
            </a:r>
            <a:r>
              <a:rPr lang="en-US"/>
              <a:t>the </a:t>
            </a:r>
          </a:p>
          <a:p>
            <a:pPr marL="0" indent="0">
              <a:buNone/>
            </a:pPr>
            <a:r>
              <a:rPr lang="en-US"/>
              <a:t>formula </a:t>
            </a:r>
            <a:r>
              <a:rPr lang="en-US" dirty="0"/>
              <a:t>even though the other person now has it as well. This shows that</a:t>
            </a:r>
          </a:p>
          <a:p>
            <a:pPr marL="0" indent="0">
              <a:buNone/>
            </a:pPr>
            <a:r>
              <a:rPr lang="en-US" dirty="0"/>
              <a:t>the formula – more generally, any piece of information – is not property in the</a:t>
            </a:r>
          </a:p>
          <a:p>
            <a:pPr marL="0" indent="0">
              <a:buNone/>
            </a:pPr>
            <a:r>
              <a:rPr lang="en-US" dirty="0"/>
              <a:t>same way that a bicycle is.</a:t>
            </a:r>
          </a:p>
        </p:txBody>
      </p:sp>
    </p:spTree>
    <p:extLst>
      <p:ext uri="{BB962C8B-B14F-4D97-AF65-F5344CB8AC3E}">
        <p14:creationId xmlns:p14="http://schemas.microsoft.com/office/powerpoint/2010/main" val="1126886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03300"/>
            <a:ext cx="8596668" cy="5038063"/>
          </a:xfrm>
        </p:spPr>
        <p:txBody>
          <a:bodyPr>
            <a:noAutofit/>
          </a:bodyPr>
          <a:lstStyle/>
          <a:p>
            <a:pPr marL="0" indent="0">
              <a:buNone/>
            </a:pPr>
            <a:r>
              <a:rPr lang="en-US" sz="2400" dirty="0"/>
              <a:t>The European Patent Office has been granting patents for software since 1998, as has the UK Patent Office. </a:t>
            </a:r>
          </a:p>
          <a:p>
            <a:pPr marL="0" indent="0">
              <a:buNone/>
            </a:pPr>
            <a:r>
              <a:rPr lang="en-US" sz="2400" dirty="0"/>
              <a:t>Patent offices in the different European countries have adopted different policies towards the patenting of software, with the result that there is much confusion about what is and what is not patentable.</a:t>
            </a:r>
          </a:p>
          <a:p>
            <a:pPr marL="0" indent="0">
              <a:buNone/>
            </a:pPr>
            <a:r>
              <a:rPr lang="en-US" sz="2400" dirty="0"/>
              <a:t>The result is that there is a conflict between the law and practice, a very undesirable situation.</a:t>
            </a:r>
          </a:p>
          <a:p>
            <a:pPr marL="0" indent="0">
              <a:buNone/>
            </a:pPr>
            <a:r>
              <a:rPr lang="en-US" sz="2400" dirty="0"/>
              <a:t>http://www.legislation.gov.uk/ukpga/1988/48/resources</a:t>
            </a:r>
          </a:p>
        </p:txBody>
      </p:sp>
    </p:spTree>
    <p:extLst>
      <p:ext uri="{BB962C8B-B14F-4D97-AF65-F5344CB8AC3E}">
        <p14:creationId xmlns:p14="http://schemas.microsoft.com/office/powerpoint/2010/main" val="284317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0401"/>
            <a:ext cx="8596668" cy="5380962"/>
          </a:xfrm>
        </p:spPr>
        <p:txBody>
          <a:bodyPr>
            <a:normAutofit/>
          </a:bodyPr>
          <a:lstStyle/>
          <a:p>
            <a:pPr marL="0" indent="0">
              <a:buNone/>
            </a:pPr>
            <a:r>
              <a:rPr lang="en-US" sz="2400" dirty="0"/>
              <a:t>On the one hand, it is illogical and unfair that something that would be clearly patentable if implemented completely in hardware should not be patentable if implemented in software. Furthermore, patents encourage investment because:</a:t>
            </a:r>
          </a:p>
          <a:p>
            <a:r>
              <a:rPr lang="en-US" sz="2400" dirty="0"/>
              <a:t> a patent is a well-defined asset that allows shareholders and, in particular,</a:t>
            </a:r>
          </a:p>
          <a:p>
            <a:r>
              <a:rPr lang="en-US" sz="2400" dirty="0"/>
              <a:t>venture capitalists to be confident that their investment is producing something of value;</a:t>
            </a:r>
          </a:p>
          <a:p>
            <a:r>
              <a:rPr lang="en-US" sz="2400" dirty="0"/>
              <a:t> patents ensure that the benefit of research and development accrues to the people who financed it.</a:t>
            </a:r>
          </a:p>
        </p:txBody>
      </p:sp>
    </p:spTree>
    <p:extLst>
      <p:ext uri="{BB962C8B-B14F-4D97-AF65-F5344CB8AC3E}">
        <p14:creationId xmlns:p14="http://schemas.microsoft.com/office/powerpoint/2010/main" val="585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MARKS AND PASSING OFF</a:t>
            </a:r>
            <a:endParaRPr lang="en-US" dirty="0"/>
          </a:p>
        </p:txBody>
      </p:sp>
      <p:sp>
        <p:nvSpPr>
          <p:cNvPr id="3" name="Content Placeholder 2"/>
          <p:cNvSpPr>
            <a:spLocks noGrp="1"/>
          </p:cNvSpPr>
          <p:nvPr>
            <p:ph idx="1"/>
          </p:nvPr>
        </p:nvSpPr>
        <p:spPr/>
        <p:txBody>
          <a:bodyPr/>
          <a:lstStyle/>
          <a:p>
            <a:pPr marL="0" indent="0">
              <a:buNone/>
            </a:pPr>
            <a:r>
              <a:rPr lang="en-US" dirty="0"/>
              <a:t>The law regarding trade marks in the UK is based on the Trade Marks Act 1994, which consolidated and updated existing legislation. The Act defines a trade mark as:</a:t>
            </a:r>
          </a:p>
          <a:p>
            <a:pPr marL="0" indent="0">
              <a:buNone/>
            </a:pPr>
            <a:r>
              <a:rPr lang="en-US" b="1" dirty="0"/>
              <a:t>. . . any sign capable of being represented graphically which is capable of distinguishing goods or services of one undertaking from those of other undertakings. A trade mark may, in particular, consist of words (including personal names), designs, letters, numerals or the shape of goods or their packaging.</a:t>
            </a:r>
          </a:p>
          <a:p>
            <a:pPr marL="0" indent="0">
              <a:buNone/>
            </a:pPr>
            <a:r>
              <a:rPr lang="en-US" dirty="0"/>
              <a:t>Even where a trade mark is not registered, action can be taken in the civil courts against products that imitate the appearance or ‘get up’ of an existing product. This is known as the tort of ‘passing off’.</a:t>
            </a:r>
          </a:p>
        </p:txBody>
      </p:sp>
    </p:spTree>
    <p:extLst>
      <p:ext uri="{BB962C8B-B14F-4D97-AF65-F5344CB8AC3E}">
        <p14:creationId xmlns:p14="http://schemas.microsoft.com/office/powerpoint/2010/main" val="99946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mark</a:t>
            </a:r>
          </a:p>
        </p:txBody>
      </p:sp>
      <p:sp>
        <p:nvSpPr>
          <p:cNvPr id="3" name="Content Placeholder 2"/>
          <p:cNvSpPr>
            <a:spLocks noGrp="1"/>
          </p:cNvSpPr>
          <p:nvPr>
            <p:ph idx="1"/>
          </p:nvPr>
        </p:nvSpPr>
        <p:spPr/>
        <p:txBody>
          <a:bodyPr>
            <a:normAutofit/>
          </a:bodyPr>
          <a:lstStyle/>
          <a:p>
            <a:pPr marL="0" indent="0">
              <a:buNone/>
            </a:pPr>
            <a:r>
              <a:rPr lang="en-US" dirty="0"/>
              <a:t>There are comprehensive rules limiting what can be registered as a trade mark. Place names and the names of people, for example, will not generally be accepted for registration.</a:t>
            </a:r>
          </a:p>
          <a:p>
            <a:pPr marL="0" indent="0">
              <a:buNone/>
            </a:pPr>
            <a:r>
              <a:rPr lang="en-US" dirty="0"/>
              <a:t>The1994 Act makes it an offence to:</a:t>
            </a:r>
          </a:p>
          <a:p>
            <a:r>
              <a:rPr lang="en-US" dirty="0"/>
              <a:t> apply an unauthorized registered trade mark (that is, a registered trade mark that you do not own or do not have the owner’s permission to use) to goods;</a:t>
            </a:r>
          </a:p>
          <a:p>
            <a:r>
              <a:rPr lang="en-US" dirty="0"/>
              <a:t> sell or offer for sale (or hire), goods or packaging that bear an unauthorized trade mark;</a:t>
            </a:r>
          </a:p>
          <a:p>
            <a:r>
              <a:rPr lang="en-US" dirty="0"/>
              <a:t> import or export goods that bear an unauthorized trade mark;</a:t>
            </a:r>
          </a:p>
          <a:p>
            <a:r>
              <a:rPr lang="en-US" dirty="0"/>
              <a:t> have in the course of business, goods for sale or hire goods (or packaging) that bear an unauthorized trade mark.</a:t>
            </a:r>
          </a:p>
        </p:txBody>
      </p:sp>
    </p:spTree>
    <p:extLst>
      <p:ext uri="{BB962C8B-B14F-4D97-AF65-F5344CB8AC3E}">
        <p14:creationId xmlns:p14="http://schemas.microsoft.com/office/powerpoint/2010/main" val="242043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Names</a:t>
            </a:r>
          </a:p>
        </p:txBody>
      </p:sp>
      <p:sp>
        <p:nvSpPr>
          <p:cNvPr id="3" name="Content Placeholder 2"/>
          <p:cNvSpPr>
            <a:spLocks noGrp="1"/>
          </p:cNvSpPr>
          <p:nvPr>
            <p:ph idx="1"/>
          </p:nvPr>
        </p:nvSpPr>
        <p:spPr/>
        <p:txBody>
          <a:bodyPr/>
          <a:lstStyle/>
          <a:p>
            <a:pPr marL="0" indent="0">
              <a:buNone/>
            </a:pPr>
            <a:r>
              <a:rPr lang="en-US" dirty="0"/>
              <a:t>Internet domain names are ultimately managed by the Internet Corporation</a:t>
            </a:r>
          </a:p>
          <a:p>
            <a:pPr marL="0" indent="0">
              <a:buNone/>
            </a:pPr>
            <a:r>
              <a:rPr lang="en-US" dirty="0"/>
              <a:t>for Assigned Names and Numbers (ICANN). ICANN is an internationally</a:t>
            </a:r>
          </a:p>
          <a:p>
            <a:pPr marL="0" indent="0">
              <a:buNone/>
            </a:pPr>
            <a:r>
              <a:rPr lang="en-US" dirty="0"/>
              <a:t>organized, non-profit making corporation. Its main responsibility is ensuring</a:t>
            </a:r>
          </a:p>
          <a:p>
            <a:pPr marL="0" indent="0">
              <a:buNone/>
            </a:pPr>
            <a:r>
              <a:rPr lang="en-US" dirty="0"/>
              <a:t>the ‘universal resolvability’ of internet addresses; that is, ensuring that</a:t>
            </a:r>
          </a:p>
          <a:p>
            <a:pPr marL="0" indent="0">
              <a:buNone/>
            </a:pPr>
            <a:r>
              <a:rPr lang="en-US" dirty="0"/>
              <a:t>the same domain name will always lead to the same internet location</a:t>
            </a:r>
          </a:p>
          <a:p>
            <a:pPr marL="0" indent="0">
              <a:buNone/>
            </a:pPr>
            <a:r>
              <a:rPr lang="en-US" dirty="0"/>
              <a:t>wherever it is used from and whatever the circumstances. In practice, ICANN</a:t>
            </a:r>
          </a:p>
          <a:p>
            <a:pPr marL="0" indent="0">
              <a:buNone/>
            </a:pPr>
            <a:r>
              <a:rPr lang="en-US" dirty="0"/>
              <a:t>delegates the responsibility for assigning individual domain names to other</a:t>
            </a:r>
          </a:p>
          <a:p>
            <a:pPr marL="0" indent="0">
              <a:buNone/>
            </a:pPr>
            <a:r>
              <a:rPr lang="en-US" dirty="0"/>
              <a:t>bodies, subject to strict rules.</a:t>
            </a:r>
          </a:p>
        </p:txBody>
      </p:sp>
    </p:spTree>
    <p:extLst>
      <p:ext uri="{BB962C8B-B14F-4D97-AF65-F5344CB8AC3E}">
        <p14:creationId xmlns:p14="http://schemas.microsoft.com/office/powerpoint/2010/main" val="243179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7409"/>
            <a:ext cx="8596668" cy="5443954"/>
          </a:xfrm>
        </p:spPr>
        <p:txBody>
          <a:bodyPr>
            <a:normAutofit fontScale="92500" lnSpcReduction="10000"/>
          </a:bodyPr>
          <a:lstStyle/>
          <a:p>
            <a:pPr marL="0" indent="0">
              <a:buNone/>
            </a:pPr>
            <a:r>
              <a:rPr lang="en-US" dirty="0"/>
              <a:t>Domain names were originally meant to be used just as a means of simplifying the process of connecting one computer to another over the internet.</a:t>
            </a:r>
          </a:p>
          <a:p>
            <a:pPr marL="0" indent="0">
              <a:buNone/>
            </a:pPr>
            <a:r>
              <a:rPr lang="en-US" dirty="0"/>
              <a:t>However, because they are easy to remember, they have come to be used as away of identifying businesses. Indeed, they are frequently used in advertising.</a:t>
            </a:r>
          </a:p>
          <a:p>
            <a:pPr marL="0" indent="0">
              <a:buNone/>
            </a:pPr>
            <a:r>
              <a:rPr lang="en-US" dirty="0"/>
              <a:t>Conversely, it is not surprising that companies should want to use their trade marks or their company names as their internet domain names.</a:t>
            </a:r>
          </a:p>
          <a:p>
            <a:r>
              <a:rPr lang="en-US" dirty="0"/>
              <a:t>The potential for conflict between trade marks and domain names is inherent in the two systems.</a:t>
            </a:r>
          </a:p>
          <a:p>
            <a:r>
              <a:rPr lang="en-US" dirty="0"/>
              <a:t>Trade marks are registered with public authorities on a national or regional basis. The owner of the trade mark acquires rights over the use of the trade mark in a specific country or region. </a:t>
            </a:r>
          </a:p>
          <a:p>
            <a:r>
              <a:rPr lang="en-US" dirty="0"/>
              <a:t>Identical trade marks may be owned by different persons in respect of different  categories of product. </a:t>
            </a:r>
          </a:p>
          <a:p>
            <a:r>
              <a:rPr lang="en-US" dirty="0"/>
              <a:t>Domain names are usually allocated by a nongovernmental organization and are globally unique; they are normally allocated on a first come, first served basis. This means that if different companies own identical trade marks for different categories of product or for different geographical areas, only one of them can have the trade mark as domain name, and that will be the first to apply.</a:t>
            </a:r>
          </a:p>
        </p:txBody>
      </p:sp>
    </p:spTree>
    <p:extLst>
      <p:ext uri="{BB962C8B-B14F-4D97-AF65-F5344CB8AC3E}">
        <p14:creationId xmlns:p14="http://schemas.microsoft.com/office/powerpoint/2010/main" val="4681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squatting</a:t>
            </a:r>
          </a:p>
        </p:txBody>
      </p:sp>
      <p:sp>
        <p:nvSpPr>
          <p:cNvPr id="3" name="Content Placeholder 2"/>
          <p:cNvSpPr>
            <a:spLocks noGrp="1"/>
          </p:cNvSpPr>
          <p:nvPr>
            <p:ph idx="1"/>
          </p:nvPr>
        </p:nvSpPr>
        <p:spPr>
          <a:xfrm>
            <a:off x="677334" y="1719073"/>
            <a:ext cx="8596668" cy="4322290"/>
          </a:xfrm>
        </p:spPr>
        <p:txBody>
          <a:bodyPr>
            <a:noAutofit/>
          </a:bodyPr>
          <a:lstStyle/>
          <a:p>
            <a:pPr algn="l" fontAlgn="ctr">
              <a:spcAft>
                <a:spcPts val="750"/>
              </a:spcAft>
            </a:pPr>
            <a:r>
              <a:rPr lang="en-US" sz="2400" b="0" i="0" dirty="0">
                <a:solidFill>
                  <a:schemeClr val="tx1">
                    <a:lumMod val="95000"/>
                  </a:schemeClr>
                </a:solidFill>
                <a:effectLst/>
                <a:latin typeface="Arial" panose="020B0604020202020204" pitchFamily="34" charset="0"/>
                <a:cs typeface="Arial" panose="020B0604020202020204" pitchFamily="34" charset="0"/>
              </a:rPr>
              <a:t>An example of cybersquatting is when someone registers a domain name that is similar to an existing domain with the intent of profiting from it. Here are some examples of cybersquatting: </a:t>
            </a:r>
          </a:p>
          <a:p>
            <a:pPr algn="l">
              <a:spcBef>
                <a:spcPts val="750"/>
              </a:spcBef>
              <a:spcAft>
                <a:spcPts val="600"/>
              </a:spcAft>
              <a:buFont typeface="Arial" panose="020B0604020202020204" pitchFamily="34" charset="0"/>
              <a:buChar char="•"/>
            </a:pPr>
            <a:r>
              <a:rPr lang="en-US" sz="2400" b="1" i="0" dirty="0">
                <a:solidFill>
                  <a:schemeClr val="tx1">
                    <a:lumMod val="95000"/>
                  </a:schemeClr>
                </a:solidFill>
                <a:effectLst/>
                <a:latin typeface="Arial" panose="020B0604020202020204" pitchFamily="34" charset="0"/>
                <a:cs typeface="Arial" panose="020B0604020202020204" pitchFamily="34" charset="0"/>
              </a:rPr>
              <a:t>France2.com and France3.com</a:t>
            </a:r>
            <a:endParaRPr lang="en-US" sz="2400" b="0" i="0" dirty="0">
              <a:solidFill>
                <a:schemeClr val="tx1">
                  <a:lumMod val="95000"/>
                </a:schemeClr>
              </a:solidFill>
              <a:effectLst/>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They then offer to sell these domain names to the owner of the trade mark at an inflated price. It is usually cheaper and quicker for the trade mark owner to pay up than to pursue legal remedies, even when these are available.</a:t>
            </a:r>
          </a:p>
        </p:txBody>
      </p:sp>
    </p:spTree>
    <p:extLst>
      <p:ext uri="{BB962C8B-B14F-4D97-AF65-F5344CB8AC3E}">
        <p14:creationId xmlns:p14="http://schemas.microsoft.com/office/powerpoint/2010/main" val="1263718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WIPO report I</a:t>
            </a:r>
          </a:p>
        </p:txBody>
      </p:sp>
      <p:sp>
        <p:nvSpPr>
          <p:cNvPr id="3" name="Content Placeholder 2"/>
          <p:cNvSpPr>
            <a:spLocks noGrp="1"/>
          </p:cNvSpPr>
          <p:nvPr>
            <p:ph idx="1"/>
          </p:nvPr>
        </p:nvSpPr>
        <p:spPr/>
        <p:txBody>
          <a:bodyPr/>
          <a:lstStyle/>
          <a:p>
            <a:pPr marL="0" indent="0">
              <a:buNone/>
            </a:pPr>
            <a:r>
              <a:rPr lang="en-US" dirty="0"/>
              <a:t>In 1999, the WIPO published a report entitled ‘The management of</a:t>
            </a:r>
          </a:p>
          <a:p>
            <a:pPr marL="0" indent="0">
              <a:buNone/>
            </a:pPr>
            <a:r>
              <a:rPr lang="en-US" dirty="0"/>
              <a:t>internet names and addresses: Intellectual property issues’. WIPO is an</a:t>
            </a:r>
          </a:p>
          <a:p>
            <a:pPr marL="0" indent="0">
              <a:buNone/>
            </a:pPr>
            <a:r>
              <a:rPr lang="en-US" dirty="0"/>
              <a:t>international organization with 177 states as members. The report recommended</a:t>
            </a:r>
          </a:p>
          <a:p>
            <a:pPr marL="0" indent="0">
              <a:buNone/>
            </a:pPr>
            <a:r>
              <a:rPr lang="en-US" dirty="0"/>
              <a:t>that ICANN adopt a policy called the Uniform Domain Name</a:t>
            </a:r>
          </a:p>
          <a:p>
            <a:pPr marL="0" indent="0">
              <a:buNone/>
            </a:pPr>
            <a:r>
              <a:rPr lang="en-US" dirty="0"/>
              <a:t>Dispute Resolution Policy (UDRP), which includes specific provisions</a:t>
            </a:r>
          </a:p>
          <a:p>
            <a:pPr marL="0" indent="0">
              <a:buNone/>
            </a:pPr>
            <a:r>
              <a:rPr lang="en-US" dirty="0"/>
              <a:t>against cyber squatting. This policy has proved reasonably effective. Within</a:t>
            </a:r>
          </a:p>
          <a:p>
            <a:pPr marL="0" indent="0">
              <a:buNone/>
            </a:pPr>
            <a:r>
              <a:rPr lang="en-US" dirty="0"/>
              <a:t>two years, over 3,000 complaints had been dealt with by one of the arbitration</a:t>
            </a:r>
          </a:p>
          <a:p>
            <a:pPr marL="0" indent="0">
              <a:buNone/>
            </a:pPr>
            <a:r>
              <a:rPr lang="en-US" dirty="0" err="1"/>
              <a:t>centres</a:t>
            </a:r>
            <a:r>
              <a:rPr lang="en-US" dirty="0"/>
              <a:t> alone, with 80 per cent being resolved.</a:t>
            </a:r>
          </a:p>
        </p:txBody>
      </p:sp>
    </p:spTree>
    <p:extLst>
      <p:ext uri="{BB962C8B-B14F-4D97-AF65-F5344CB8AC3E}">
        <p14:creationId xmlns:p14="http://schemas.microsoft.com/office/powerpoint/2010/main" val="301382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WIPO report II</a:t>
            </a:r>
          </a:p>
        </p:txBody>
      </p:sp>
      <p:sp>
        <p:nvSpPr>
          <p:cNvPr id="3" name="Content Placeholder 2"/>
          <p:cNvSpPr>
            <a:spLocks noGrp="1"/>
          </p:cNvSpPr>
          <p:nvPr>
            <p:ph idx="1"/>
          </p:nvPr>
        </p:nvSpPr>
        <p:spPr>
          <a:xfrm>
            <a:off x="677334" y="1638300"/>
            <a:ext cx="8596668" cy="4403063"/>
          </a:xfrm>
        </p:spPr>
        <p:txBody>
          <a:bodyPr/>
          <a:lstStyle/>
          <a:p>
            <a:pPr marL="0" indent="0">
              <a:buNone/>
            </a:pPr>
            <a:r>
              <a:rPr lang="en-US" dirty="0"/>
              <a:t>In 2001, WIPO published a second report, ‘The recognition of rights and</a:t>
            </a:r>
          </a:p>
          <a:p>
            <a:pPr marL="0" indent="0">
              <a:buNone/>
            </a:pPr>
            <a:r>
              <a:rPr lang="en-US" dirty="0"/>
              <a:t>the use of names in the internet domain system’. This addresses conflicts</a:t>
            </a:r>
          </a:p>
          <a:p>
            <a:pPr marL="0" indent="0">
              <a:buNone/>
            </a:pPr>
            <a:r>
              <a:rPr lang="en-US" dirty="0"/>
              <a:t>between domain names and identifiers other than trade marks.</a:t>
            </a:r>
          </a:p>
          <a:p>
            <a:pPr marL="0" indent="0">
              <a:buNone/>
            </a:pPr>
            <a:r>
              <a:rPr lang="en-US" dirty="0"/>
              <a:t> Examples:</a:t>
            </a:r>
          </a:p>
          <a:p>
            <a:pPr marL="0" indent="0">
              <a:buNone/>
            </a:pPr>
            <a:r>
              <a:rPr lang="en-US" dirty="0"/>
              <a:t>The use of personal names in domain names or the use of the names of particular peoples or geographic areas by organizations that have no connection with them. These conflicts are more difficult to deal with than conflicts between trade marks and domain names because </a:t>
            </a:r>
            <a:r>
              <a:rPr lang="en-US"/>
              <a:t>the international framework </a:t>
            </a:r>
            <a:r>
              <a:rPr lang="en-US" dirty="0"/>
              <a:t>that underlies trade marks is missing in these other cases.</a:t>
            </a:r>
          </a:p>
        </p:txBody>
      </p:sp>
    </p:spTree>
    <p:extLst>
      <p:ext uri="{BB962C8B-B14F-4D97-AF65-F5344CB8AC3E}">
        <p14:creationId xmlns:p14="http://schemas.microsoft.com/office/powerpoint/2010/main" val="76089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Self quiz</a:t>
            </a:r>
          </a:p>
        </p:txBody>
      </p:sp>
      <p:sp>
        <p:nvSpPr>
          <p:cNvPr id="3" name="Content Placeholder 2"/>
          <p:cNvSpPr>
            <a:spLocks noGrp="1"/>
          </p:cNvSpPr>
          <p:nvPr>
            <p:ph idx="1"/>
          </p:nvPr>
        </p:nvSpPr>
        <p:spPr/>
        <p:txBody>
          <a:bodyPr/>
          <a:lstStyle/>
          <a:p>
            <a:pPr marL="0" indent="0">
              <a:buNone/>
            </a:pPr>
            <a:r>
              <a:rPr lang="en-US" sz="2800" dirty="0">
                <a:hlinkClick r:id="rId2"/>
              </a:rPr>
              <a:t>http://www.ip.iitkgp.ernet.in/rgsoipl/modules/module1/submodule2/mcq.php</a:t>
            </a:r>
            <a:endParaRPr lang="en-US" sz="2800" dirty="0"/>
          </a:p>
          <a:p>
            <a:pPr marL="0" indent="0">
              <a:buNone/>
            </a:pPr>
            <a:r>
              <a:rPr lang="en-US" sz="2800" dirty="0">
                <a:hlinkClick r:id="rId3"/>
              </a:rPr>
              <a:t>http://www.ip.iitkgp.ernet.in/rgsoipl/modules/module1/submodule2/tf.php</a:t>
            </a:r>
            <a:endParaRPr lang="en-US" sz="2800" dirty="0"/>
          </a:p>
          <a:p>
            <a:pPr marL="0" indent="0">
              <a:buNone/>
            </a:pPr>
            <a:endParaRPr lang="en-US" dirty="0"/>
          </a:p>
        </p:txBody>
      </p:sp>
    </p:spTree>
    <p:extLst>
      <p:ext uri="{BB962C8B-B14F-4D97-AF65-F5344CB8AC3E}">
        <p14:creationId xmlns:p14="http://schemas.microsoft.com/office/powerpoint/2010/main" val="114569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a:t>
            </a:r>
          </a:p>
        </p:txBody>
      </p:sp>
      <p:sp>
        <p:nvSpPr>
          <p:cNvPr id="3" name="Content Placeholder 2"/>
          <p:cNvSpPr>
            <a:spLocks noGrp="1"/>
          </p:cNvSpPr>
          <p:nvPr>
            <p:ph idx="1"/>
          </p:nvPr>
        </p:nvSpPr>
        <p:spPr/>
        <p:txBody>
          <a:bodyPr/>
          <a:lstStyle/>
          <a:p>
            <a:pPr marL="0" indent="0">
              <a:buNone/>
            </a:pPr>
            <a:r>
              <a:rPr lang="en-US" dirty="0"/>
              <a:t>Property such as bicycles or computers is called tangible property, that is,</a:t>
            </a:r>
          </a:p>
          <a:p>
            <a:pPr marL="0" indent="0">
              <a:buNone/>
            </a:pPr>
            <a:r>
              <a:rPr lang="en-US" dirty="0"/>
              <a:t>property that can be touched. It is protected by laws relating to theft and</a:t>
            </a:r>
          </a:p>
          <a:p>
            <a:pPr marL="0" indent="0">
              <a:buNone/>
            </a:pPr>
            <a:r>
              <a:rPr lang="en-US" dirty="0"/>
              <a:t>damage.</a:t>
            </a:r>
          </a:p>
          <a:p>
            <a:pPr marL="0" indent="0">
              <a:buNone/>
            </a:pPr>
            <a:r>
              <a:rPr lang="en-US" dirty="0"/>
              <a:t>Property that is intangible is known as </a:t>
            </a:r>
            <a:r>
              <a:rPr lang="en-US" i="1" dirty="0"/>
              <a:t>intellectual property</a:t>
            </a:r>
            <a:r>
              <a:rPr lang="en-US" dirty="0"/>
              <a:t>. It is</a:t>
            </a:r>
          </a:p>
          <a:p>
            <a:pPr marL="0" indent="0">
              <a:buNone/>
            </a:pPr>
            <a:r>
              <a:rPr lang="en-US" dirty="0"/>
              <a:t>governed by a different set of laws, concerned with </a:t>
            </a:r>
            <a:r>
              <a:rPr lang="en-US" i="1" dirty="0"/>
              <a:t>intellectual property</a:t>
            </a:r>
          </a:p>
          <a:p>
            <a:pPr marL="0" indent="0">
              <a:buNone/>
            </a:pPr>
            <a:r>
              <a:rPr lang="en-US" i="1" dirty="0"/>
              <a:t>rights</a:t>
            </a:r>
            <a:r>
              <a:rPr lang="en-US" dirty="0"/>
              <a:t>, that is, rights to use, copy, or reveal information about intellectual</a:t>
            </a:r>
          </a:p>
          <a:p>
            <a:pPr marL="0" indent="0">
              <a:buNone/>
            </a:pPr>
            <a:r>
              <a:rPr lang="en-US" dirty="0"/>
              <a:t>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650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Laws</a:t>
            </a:r>
          </a:p>
        </p:txBody>
      </p:sp>
      <p:sp>
        <p:nvSpPr>
          <p:cNvPr id="3" name="Content Placeholder 2"/>
          <p:cNvSpPr>
            <a:spLocks noGrp="1"/>
          </p:cNvSpPr>
          <p:nvPr>
            <p:ph idx="1"/>
          </p:nvPr>
        </p:nvSpPr>
        <p:spPr/>
        <p:txBody>
          <a:bodyPr/>
          <a:lstStyle/>
          <a:p>
            <a:pPr marL="0" indent="0">
              <a:buNone/>
            </a:pPr>
            <a:r>
              <a:rPr lang="en-US" dirty="0"/>
              <a:t>The international law relating to trade marks and patents is based on the Paris Convention, which was signed in 1883. The Berne Convention, which lies at the basis of international copyright law, was signed in 1886.</a:t>
            </a:r>
          </a:p>
        </p:txBody>
      </p:sp>
    </p:spTree>
    <p:extLst>
      <p:ext uri="{BB962C8B-B14F-4D97-AF65-F5344CB8AC3E}">
        <p14:creationId xmlns:p14="http://schemas.microsoft.com/office/powerpoint/2010/main" val="255678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INTELLECTUAL PROPERTY RIGHTS</a:t>
            </a:r>
            <a:endParaRPr lang="en-US" dirty="0"/>
          </a:p>
        </p:txBody>
      </p:sp>
      <p:sp>
        <p:nvSpPr>
          <p:cNvPr id="3" name="Content Placeholder 2"/>
          <p:cNvSpPr>
            <a:spLocks noGrp="1"/>
          </p:cNvSpPr>
          <p:nvPr>
            <p:ph idx="1"/>
          </p:nvPr>
        </p:nvSpPr>
        <p:spPr/>
        <p:txBody>
          <a:bodyPr/>
          <a:lstStyle/>
          <a:p>
            <a:r>
              <a:rPr lang="en-US" i="1" dirty="0"/>
              <a:t>Copyright </a:t>
            </a:r>
            <a:r>
              <a:rPr lang="en-US" dirty="0"/>
              <a:t>is, as the name suggests, concerned with the right to copy something. It may be a written document, a picture or photograph, a piece of music, a recording, or many other things, including a computer program.</a:t>
            </a:r>
          </a:p>
          <a:p>
            <a:r>
              <a:rPr lang="en-US" i="1" dirty="0"/>
              <a:t>Patents </a:t>
            </a:r>
            <a:r>
              <a:rPr lang="en-US" dirty="0"/>
              <a:t>are primarily intended to protect inventions, by giving inventors a monopoly on exploiting their inventions for a certain period.</a:t>
            </a:r>
          </a:p>
          <a:p>
            <a:r>
              <a:rPr lang="en-US" i="1" dirty="0"/>
              <a:t>Confidential information </a:t>
            </a:r>
            <a:r>
              <a:rPr lang="en-US" dirty="0"/>
              <a:t>is information that a person receives in circumstances that make it clear they must not pass it on.</a:t>
            </a:r>
          </a:p>
          <a:p>
            <a:r>
              <a:rPr lang="en-US" i="1" dirty="0"/>
              <a:t>Trade marks </a:t>
            </a:r>
            <a:r>
              <a:rPr lang="en-US" dirty="0"/>
              <a:t>identify the product of a particular manufacturer or supplier.</a:t>
            </a:r>
          </a:p>
        </p:txBody>
      </p:sp>
    </p:spTree>
    <p:extLst>
      <p:ext uri="{BB962C8B-B14F-4D97-AF65-F5344CB8AC3E}">
        <p14:creationId xmlns:p14="http://schemas.microsoft.com/office/powerpoint/2010/main" val="309136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7824"/>
          </a:xfrm>
        </p:spPr>
        <p:txBody>
          <a:bodyPr/>
          <a:lstStyle/>
          <a:p>
            <a:r>
              <a:rPr lang="en-US" b="1" dirty="0"/>
              <a:t>COPYRIGHT</a:t>
            </a:r>
            <a:endParaRPr lang="en-US" dirty="0"/>
          </a:p>
        </p:txBody>
      </p:sp>
      <p:sp>
        <p:nvSpPr>
          <p:cNvPr id="3" name="Content Placeholder 2"/>
          <p:cNvSpPr>
            <a:spLocks noGrp="1"/>
          </p:cNvSpPr>
          <p:nvPr>
            <p:ph idx="1"/>
          </p:nvPr>
        </p:nvSpPr>
        <p:spPr>
          <a:xfrm>
            <a:off x="677334" y="1633729"/>
            <a:ext cx="8596668" cy="4407634"/>
          </a:xfrm>
        </p:spPr>
        <p:txBody>
          <a:bodyPr/>
          <a:lstStyle/>
          <a:p>
            <a:r>
              <a:rPr lang="en-US" dirty="0"/>
              <a:t>Copyright is associated primarily with the right to copy something. The ‘something’ is known as the work.</a:t>
            </a:r>
          </a:p>
          <a:p>
            <a:r>
              <a:rPr lang="en-US" dirty="0"/>
              <a:t>Only certain types of work are protected by copyright law. The types that concern us here are ‘original literary, dramatic, musical or artistic’ works. The 1988 Copyright Design and Patents Act states that the term ‘literary work’ includes a table or compilation, a computer program, preparatory design material for a computer program and certain databases.</a:t>
            </a:r>
          </a:p>
          <a:p>
            <a:pPr marL="0" indent="0">
              <a:buNone/>
            </a:pPr>
            <a:r>
              <a:rPr lang="en-US" dirty="0"/>
              <a:t>Copyright comes into existence when the work is written down or recorded in some other way. It is not necessary to register it in any way.</a:t>
            </a:r>
          </a:p>
        </p:txBody>
      </p:sp>
    </p:spTree>
    <p:extLst>
      <p:ext uri="{BB962C8B-B14F-4D97-AF65-F5344CB8AC3E}">
        <p14:creationId xmlns:p14="http://schemas.microsoft.com/office/powerpoint/2010/main" val="303698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712"/>
          </a:xfrm>
        </p:spPr>
        <p:txBody>
          <a:bodyPr/>
          <a:lstStyle/>
          <a:p>
            <a:r>
              <a:rPr lang="en-US" b="1" dirty="0"/>
              <a:t>The rights of the copyright owner</a:t>
            </a:r>
            <a:endParaRPr lang="en-US" dirty="0"/>
          </a:p>
        </p:txBody>
      </p:sp>
      <p:sp>
        <p:nvSpPr>
          <p:cNvPr id="3" name="Content Placeholder 2"/>
          <p:cNvSpPr>
            <a:spLocks noGrp="1"/>
          </p:cNvSpPr>
          <p:nvPr>
            <p:ph idx="1"/>
          </p:nvPr>
        </p:nvSpPr>
        <p:spPr>
          <a:xfrm>
            <a:off x="677334" y="1438657"/>
            <a:ext cx="8596668" cy="4602706"/>
          </a:xfrm>
        </p:spPr>
        <p:txBody>
          <a:bodyPr>
            <a:normAutofit/>
          </a:bodyPr>
          <a:lstStyle/>
          <a:p>
            <a:pPr marL="0" indent="0">
              <a:buNone/>
            </a:pPr>
            <a:r>
              <a:rPr lang="en-US" dirty="0"/>
              <a:t>Copyright law gives the owner of the copyright certain exclusive rights. The rights that are relevant to software and, more generally, to written documents, are the following:</a:t>
            </a:r>
          </a:p>
          <a:p>
            <a:r>
              <a:rPr lang="en-US" dirty="0"/>
              <a:t> The right to make copies of the work: Making a copy of a work includes copying code from a disc into RAM (random access memory) in order to execute the code. It also includes downloading a page from the web to view on your computer, whether or not you then store the page on your local disk.</a:t>
            </a:r>
          </a:p>
          <a:p>
            <a:r>
              <a:rPr lang="en-US" dirty="0"/>
              <a:t> The right to issue copies of the work to the public, whether or not they are charged for it.</a:t>
            </a:r>
          </a:p>
          <a:p>
            <a:r>
              <a:rPr lang="en-US" dirty="0"/>
              <a:t> The right to adapt the work: This includes translating it – whether from English to Chinese or from C to Java.</a:t>
            </a:r>
          </a:p>
        </p:txBody>
      </p:sp>
    </p:spTree>
    <p:extLst>
      <p:ext uri="{BB962C8B-B14F-4D97-AF65-F5344CB8AC3E}">
        <p14:creationId xmlns:p14="http://schemas.microsoft.com/office/powerpoint/2010/main" val="93616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712"/>
          </a:xfrm>
        </p:spPr>
        <p:txBody>
          <a:bodyPr/>
          <a:lstStyle/>
          <a:p>
            <a:r>
              <a:rPr lang="en-US" b="1" dirty="0"/>
              <a:t>What you can do to a copyright work</a:t>
            </a:r>
            <a:endParaRPr lang="en-US" dirty="0"/>
          </a:p>
        </p:txBody>
      </p:sp>
      <p:sp>
        <p:nvSpPr>
          <p:cNvPr id="3" name="Content Placeholder 2"/>
          <p:cNvSpPr>
            <a:spLocks noGrp="1"/>
          </p:cNvSpPr>
          <p:nvPr>
            <p:ph idx="1"/>
          </p:nvPr>
        </p:nvSpPr>
        <p:spPr>
          <a:xfrm>
            <a:off x="677334" y="1548385"/>
            <a:ext cx="8596668" cy="4492978"/>
          </a:xfrm>
        </p:spPr>
        <p:txBody>
          <a:bodyPr>
            <a:normAutofit/>
          </a:bodyPr>
          <a:lstStyle/>
          <a:p>
            <a:pPr marL="0" indent="0">
              <a:buNone/>
            </a:pPr>
            <a:r>
              <a:rPr lang="en-US" dirty="0"/>
              <a:t>The law specifically permits certain actions in relation to a copyright work and some of these are of particular relevance to software.</a:t>
            </a:r>
          </a:p>
          <a:p>
            <a:r>
              <a:rPr lang="en-US" dirty="0"/>
              <a:t>First, it is explicitly stated that it is not an infringement of copyright to make a backup of a program that you are authorized to use. However, only one such copy is allowed. If the program is stored in a filing system with a sophisticated backup system, multiple backup copies are likely to come into existence.</a:t>
            </a:r>
          </a:p>
          <a:p>
            <a:r>
              <a:rPr lang="en-US" dirty="0"/>
              <a:t>Secondly, you can ‘decompile’ a program in order to correct errors in it. You can also decompile a program in order to obtain the information you need to write a program that will ‘interoperate’ with it, provided this information is not available to you in any other way.</a:t>
            </a:r>
          </a:p>
          <a:p>
            <a:r>
              <a:rPr lang="en-US" dirty="0"/>
              <a:t>Thirdly, you can sell your right to use a program in much the same way that you can sell a book you own. However, when you do this, you sell all your rights. In particular, you must not retain a copy of the program.</a:t>
            </a:r>
          </a:p>
        </p:txBody>
      </p:sp>
    </p:spTree>
    <p:extLst>
      <p:ext uri="{BB962C8B-B14F-4D97-AF65-F5344CB8AC3E}">
        <p14:creationId xmlns:p14="http://schemas.microsoft.com/office/powerpoint/2010/main" val="123342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lstStyle/>
          <a:p>
            <a:r>
              <a:rPr lang="en-US" b="1" dirty="0"/>
              <a:t>Databases</a:t>
            </a:r>
            <a:endParaRPr lang="en-US" dirty="0"/>
          </a:p>
        </p:txBody>
      </p:sp>
      <p:sp>
        <p:nvSpPr>
          <p:cNvPr id="3" name="Content Placeholder 2"/>
          <p:cNvSpPr>
            <a:spLocks noGrp="1"/>
          </p:cNvSpPr>
          <p:nvPr>
            <p:ph idx="1"/>
          </p:nvPr>
        </p:nvSpPr>
        <p:spPr>
          <a:xfrm>
            <a:off x="677334" y="1636333"/>
            <a:ext cx="8596668" cy="4374323"/>
          </a:xfrm>
        </p:spPr>
        <p:txBody>
          <a:bodyPr>
            <a:normAutofit/>
          </a:bodyPr>
          <a:lstStyle/>
          <a:p>
            <a:pPr marL="0" indent="0">
              <a:buNone/>
            </a:pPr>
            <a:r>
              <a:rPr lang="en-US" dirty="0"/>
              <a:t>Copyright subsists in a database if ‘its contents constitute the author’s own intellectual creation’. There are many databases that do not satisfy this criterion but which, nonetheless, require a lot of effort and a lot of money to prepare. Examples might include databases of hotels, pop songs, or geographic data. In order to encourage the production of such modest but useful databases, regulations were introduced in 1997 to create a special intellectual property right called the database right.</a:t>
            </a:r>
          </a:p>
          <a:p>
            <a:pPr marL="0" indent="0">
              <a:buNone/>
            </a:pPr>
            <a:r>
              <a:rPr lang="en-US" dirty="0"/>
              <a:t>The database right subsists in a database ‘if there has been substantial investment in obtaining, verifying or presenting the contents of the database’.</a:t>
            </a:r>
          </a:p>
          <a:p>
            <a:r>
              <a:rPr lang="en-US" dirty="0"/>
              <a:t>It lasts for 15 years and prevents anyone from extracting or reusing all, or a substantial part of, the database without the owner’s permission.</a:t>
            </a:r>
          </a:p>
        </p:txBody>
      </p:sp>
    </p:spTree>
    <p:extLst>
      <p:ext uri="{BB962C8B-B14F-4D97-AF65-F5344CB8AC3E}">
        <p14:creationId xmlns:p14="http://schemas.microsoft.com/office/powerpoint/2010/main" val="7632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3698</TotalTime>
  <Words>3019</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Course:   Professional Issues in IT</vt:lpstr>
      <vt:lpstr>Intellectual Property Rights</vt:lpstr>
      <vt:lpstr>Intellectual property</vt:lpstr>
      <vt:lpstr>Laws</vt:lpstr>
      <vt:lpstr>DIFFERENT TYPES OF INTELLECTUAL PROPERTY RIGHTS</vt:lpstr>
      <vt:lpstr>COPYRIGHT</vt:lpstr>
      <vt:lpstr>The rights of the copyright owner</vt:lpstr>
      <vt:lpstr>What you can do to a copyright work</vt:lpstr>
      <vt:lpstr>Databases</vt:lpstr>
      <vt:lpstr>Copyright infringement</vt:lpstr>
      <vt:lpstr>Ownership</vt:lpstr>
      <vt:lpstr>Licensing </vt:lpstr>
      <vt:lpstr>PATENTS</vt:lpstr>
      <vt:lpstr>Patents need</vt:lpstr>
      <vt:lpstr>What can be patented?</vt:lpstr>
      <vt:lpstr>What Patent Act Excludes……</vt:lpstr>
      <vt:lpstr>Obtaining a patent</vt:lpstr>
      <vt:lpstr>Enforcing a patent</vt:lpstr>
      <vt:lpstr>Software patents</vt:lpstr>
      <vt:lpstr>PowerPoint Presentation</vt:lpstr>
      <vt:lpstr>PowerPoint Presentation</vt:lpstr>
      <vt:lpstr>TRADE MARKS AND PASSING OFF</vt:lpstr>
      <vt:lpstr>Trade mark</vt:lpstr>
      <vt:lpstr>Domain Names</vt:lpstr>
      <vt:lpstr>PowerPoint Presentation</vt:lpstr>
      <vt:lpstr>Cyber squatting</vt:lpstr>
      <vt:lpstr>WIPO report I</vt:lpstr>
      <vt:lpstr>WIPO report II</vt:lpstr>
      <vt:lpstr>Self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yusra kaleem</cp:lastModifiedBy>
  <cp:revision>112</cp:revision>
  <dcterms:created xsi:type="dcterms:W3CDTF">2015-11-02T05:07:23Z</dcterms:created>
  <dcterms:modified xsi:type="dcterms:W3CDTF">2024-11-14T05:01:24Z</dcterms:modified>
</cp:coreProperties>
</file>