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79" d="100"/>
          <a:sy n="79" d="100"/>
        </p:scale>
        <p:origin x="3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D7F52-8CDB-47E9-BEAD-5B89C7255A37}" type="datetimeFigureOut">
              <a:rPr lang="en-US" smtClean="0"/>
              <a:pPr/>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399E9-D2EF-4D4A-B652-8FD9AD149929}" type="slidenum">
              <a:rPr lang="en-US" smtClean="0"/>
              <a:pPr/>
              <a:t>‹#›</a:t>
            </a:fld>
            <a:endParaRPr lang="en-US"/>
          </a:p>
        </p:txBody>
      </p:sp>
    </p:spTree>
    <p:extLst>
      <p:ext uri="{BB962C8B-B14F-4D97-AF65-F5344CB8AC3E}">
        <p14:creationId xmlns:p14="http://schemas.microsoft.com/office/powerpoint/2010/main" val="274492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 the following scenario. A university provides internet services for its students and allows them to mount personal web pages. One student, who</a:t>
            </a:r>
          </a:p>
          <a:p>
            <a:pPr marL="0" indent="0">
              <a:buNone/>
            </a:pPr>
            <a:r>
              <a:rPr lang="en-US" dirty="0"/>
              <a:t>is a passionate fan of </a:t>
            </a:r>
            <a:r>
              <a:rPr lang="en-US" dirty="0" err="1"/>
              <a:t>Llanbadarn</a:t>
            </a:r>
            <a:r>
              <a:rPr lang="en-US" dirty="0"/>
              <a:t> United football club, believes the referee in</a:t>
            </a:r>
          </a:p>
          <a:p>
            <a:pPr marL="0" indent="0">
              <a:buNone/>
            </a:pPr>
            <a:r>
              <a:rPr lang="en-US" dirty="0"/>
              <a:t>their last game made a bad decision that caused them to lose the match. He</a:t>
            </a:r>
          </a:p>
          <a:p>
            <a:pPr marL="0" indent="0">
              <a:buNone/>
            </a:pPr>
            <a:r>
              <a:rPr lang="en-US" dirty="0"/>
              <a:t>believes that the decision was so obviously wrong that the referee must have</a:t>
            </a:r>
          </a:p>
          <a:p>
            <a:pPr marL="0" indent="0">
              <a:buNone/>
            </a:pPr>
            <a:r>
              <a:rPr lang="en-US" dirty="0"/>
              <a:t>been bribed. He puts a statement on his web page saying that the referee</a:t>
            </a:r>
          </a:p>
          <a:p>
            <a:pPr marL="0" indent="0">
              <a:buNone/>
            </a:pPr>
            <a:r>
              <a:rPr lang="en-US" dirty="0"/>
              <a:t>is corrupt. Someone draws the referee’s attention to this allegation. The</a:t>
            </a:r>
          </a:p>
          <a:p>
            <a:pPr marL="0" indent="0">
              <a:buNone/>
            </a:pPr>
            <a:r>
              <a:rPr lang="en-US" dirty="0"/>
              <a:t>referee believes that his reputation has been badly damaged by this and he wants compensation</a:t>
            </a:r>
          </a:p>
        </p:txBody>
      </p:sp>
      <p:sp>
        <p:nvSpPr>
          <p:cNvPr id="4" name="Slide Number Placeholder 3"/>
          <p:cNvSpPr>
            <a:spLocks noGrp="1"/>
          </p:cNvSpPr>
          <p:nvPr>
            <p:ph type="sldNum" sz="quarter" idx="10"/>
          </p:nvPr>
        </p:nvSpPr>
        <p:spPr/>
        <p:txBody>
          <a:bodyPr/>
          <a:lstStyle/>
          <a:p>
            <a:fld id="{2F4399E9-D2EF-4D4A-B652-8FD9AD149929}" type="slidenum">
              <a:rPr lang="en-US" smtClean="0"/>
              <a:pPr/>
              <a:t>14</a:t>
            </a:fld>
            <a:endParaRPr lang="en-US"/>
          </a:p>
        </p:txBody>
      </p:sp>
    </p:spTree>
    <p:extLst>
      <p:ext uri="{BB962C8B-B14F-4D97-AF65-F5344CB8AC3E}">
        <p14:creationId xmlns:p14="http://schemas.microsoft.com/office/powerpoint/2010/main" val="28921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Until 1990,</a:t>
            </a:r>
          </a:p>
          <a:p>
            <a:r>
              <a:rPr lang="en-US" sz="1200" b="0" i="0" u="none" strike="noStrike" kern="1200" baseline="0" dirty="0">
                <a:solidFill>
                  <a:schemeClr val="tx1"/>
                </a:solidFill>
                <a:latin typeface="+mn-lt"/>
                <a:ea typeface="+mn-ea"/>
                <a:cs typeface="+mn-cs"/>
              </a:rPr>
              <a:t>when the UK’s Computer Misuse Act was passed, hacking, that is, gaining</a:t>
            </a:r>
          </a:p>
          <a:p>
            <a:r>
              <a:rPr lang="en-US" sz="1200" b="0" i="0" u="none" strike="noStrike" kern="1200" baseline="0" dirty="0">
                <a:solidFill>
                  <a:schemeClr val="tx1"/>
                </a:solidFill>
                <a:latin typeface="+mn-lt"/>
                <a:ea typeface="+mn-ea"/>
                <a:cs typeface="+mn-cs"/>
              </a:rPr>
              <a:t>unauthorized access or attempting to gain unauthorized access to a computer,</a:t>
            </a:r>
          </a:p>
          <a:p>
            <a:r>
              <a:rPr lang="en-US" sz="1200" b="0" i="0" u="none" strike="noStrike" kern="1200" baseline="0" dirty="0">
                <a:solidFill>
                  <a:schemeClr val="tx1"/>
                </a:solidFill>
                <a:latin typeface="+mn-lt"/>
                <a:ea typeface="+mn-ea"/>
                <a:cs typeface="+mn-cs"/>
              </a:rPr>
              <a:t>was not in itself an offence. Attempts were made to convict hackers of</a:t>
            </a:r>
          </a:p>
          <a:p>
            <a:r>
              <a:rPr lang="en-US" sz="1200" b="0" i="0" u="none" strike="noStrike" kern="1200" baseline="0" dirty="0">
                <a:solidFill>
                  <a:schemeClr val="tx1"/>
                </a:solidFill>
                <a:latin typeface="+mn-lt"/>
                <a:ea typeface="+mn-ea"/>
                <a:cs typeface="+mn-cs"/>
              </a:rPr>
              <a:t>stealing electricity but the quantity of electricity involved was minute and</a:t>
            </a:r>
          </a:p>
          <a:p>
            <a:r>
              <a:rPr lang="en-US" sz="1200" b="0" i="0" u="none" strike="noStrike" kern="1200" baseline="0" dirty="0">
                <a:solidFill>
                  <a:schemeClr val="tx1"/>
                </a:solidFill>
                <a:latin typeface="+mn-lt"/>
                <a:ea typeface="+mn-ea"/>
                <a:cs typeface="+mn-cs"/>
              </a:rPr>
              <a:t>impossible to measure. Courts were reluctant to convict and, even if a conviction</a:t>
            </a:r>
          </a:p>
          <a:p>
            <a:r>
              <a:rPr lang="en-US" sz="1200" b="0" i="0" u="none" strike="noStrike" kern="1200" baseline="0" dirty="0">
                <a:solidFill>
                  <a:schemeClr val="tx1"/>
                </a:solidFill>
                <a:latin typeface="+mn-lt"/>
                <a:ea typeface="+mn-ea"/>
                <a:cs typeface="+mn-cs"/>
              </a:rPr>
              <a:t>was obtained, the penalty was trivial.</a:t>
            </a:r>
            <a:endParaRPr lang="en-US" dirty="0"/>
          </a:p>
        </p:txBody>
      </p:sp>
      <p:sp>
        <p:nvSpPr>
          <p:cNvPr id="4" name="Slide Number Placeholder 3"/>
          <p:cNvSpPr>
            <a:spLocks noGrp="1"/>
          </p:cNvSpPr>
          <p:nvPr>
            <p:ph type="sldNum" sz="quarter" idx="10"/>
          </p:nvPr>
        </p:nvSpPr>
        <p:spPr/>
        <p:txBody>
          <a:bodyPr/>
          <a:lstStyle/>
          <a:p>
            <a:fld id="{2F4399E9-D2EF-4D4A-B652-8FD9AD149929}" type="slidenum">
              <a:rPr lang="en-US" smtClean="0"/>
              <a:pPr/>
              <a:t>24</a:t>
            </a:fld>
            <a:endParaRPr lang="en-US"/>
          </a:p>
        </p:txBody>
      </p:sp>
    </p:spTree>
    <p:extLst>
      <p:ext uri="{BB962C8B-B14F-4D97-AF65-F5344CB8AC3E}">
        <p14:creationId xmlns:p14="http://schemas.microsoft.com/office/powerpoint/2010/main" val="337725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48980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74699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597848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77748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2864654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836052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58524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09540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45353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92734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solidFill>
                  <a:prstClr val="white">
                    <a:tint val="75000"/>
                  </a:prstClr>
                </a:solidFill>
              </a:rPr>
              <a:pPr/>
              <a:t>11/21/2024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FF9F0C5-380F-41C2-899A-BAC0F0927E16}"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8584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97696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7138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0873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white">
                    <a:tint val="75000"/>
                  </a:prstClr>
                </a:solidFill>
              </a:rPr>
              <a:pPr/>
              <a:t>11/21/2024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7503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white">
                    <a:tint val="75000"/>
                  </a:prstClr>
                </a:solidFill>
              </a:rPr>
              <a:pPr/>
              <a:t>11/21/2024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29069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white">
                    <a:tint val="75000"/>
                  </a:prstClr>
                </a:solidFill>
              </a:rPr>
              <a:pPr defTabSz="457200"/>
              <a:t>11/21/2024</a:t>
            </a:fld>
            <a:endParaRPr lang="en-US" dirty="0">
              <a:solidFill>
                <a:prstClr val="white">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90C226"/>
                </a:solidFill>
              </a:rPr>
              <a:pPr defTabSz="457200"/>
              <a:t>‹#›</a:t>
            </a:fld>
            <a:endParaRPr lang="en-US" dirty="0">
              <a:solidFill>
                <a:srgbClr val="90C226"/>
              </a:solidFill>
            </a:endParaRPr>
          </a:p>
        </p:txBody>
      </p:sp>
    </p:spTree>
    <p:extLst>
      <p:ext uri="{BB962C8B-B14F-4D97-AF65-F5344CB8AC3E}">
        <p14:creationId xmlns:p14="http://schemas.microsoft.com/office/powerpoint/2010/main" val="1882783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Tree>
    <p:extLst>
      <p:ext uri="{BB962C8B-B14F-4D97-AF65-F5344CB8AC3E}">
        <p14:creationId xmlns:p14="http://schemas.microsoft.com/office/powerpoint/2010/main" val="126850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law </a:t>
            </a:r>
          </a:p>
        </p:txBody>
      </p:sp>
      <p:sp>
        <p:nvSpPr>
          <p:cNvPr id="3" name="Content Placeholder 2"/>
          <p:cNvSpPr>
            <a:spLocks noGrp="1"/>
          </p:cNvSpPr>
          <p:nvPr>
            <p:ph idx="1"/>
          </p:nvPr>
        </p:nvSpPr>
        <p:spPr/>
        <p:txBody>
          <a:bodyPr/>
          <a:lstStyle/>
          <a:p>
            <a:pPr marL="0" indent="0">
              <a:buNone/>
            </a:pPr>
            <a:r>
              <a:rPr lang="en-US" dirty="0"/>
              <a:t>Suppose a person, X, commits a criminal offence in country A and then moves to country B.</a:t>
            </a:r>
          </a:p>
          <a:p>
            <a:r>
              <a:rPr lang="en-US" dirty="0"/>
              <a:t> Can country A ask that X be arrested in country B and sent back to A so that he can be put on trial?</a:t>
            </a:r>
          </a:p>
          <a:p>
            <a:r>
              <a:rPr lang="en-US" dirty="0"/>
              <a:t> Or can X be prosecuted in country B for the offence committed in country A?</a:t>
            </a:r>
          </a:p>
        </p:txBody>
      </p:sp>
    </p:spTree>
    <p:extLst>
      <p:ext uri="{BB962C8B-B14F-4D97-AF65-F5344CB8AC3E}">
        <p14:creationId xmlns:p14="http://schemas.microsoft.com/office/powerpoint/2010/main" val="212518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28929"/>
            <a:ext cx="8596668" cy="4712434"/>
          </a:xfrm>
        </p:spPr>
        <p:txBody>
          <a:bodyPr/>
          <a:lstStyle/>
          <a:p>
            <a:pPr marL="0" indent="0">
              <a:buNone/>
            </a:pPr>
            <a:r>
              <a:rPr lang="en-US" dirty="0"/>
              <a:t>The answer to the first of these questions is that, provided there exists an</a:t>
            </a:r>
          </a:p>
          <a:p>
            <a:pPr marL="0" indent="0">
              <a:buNone/>
            </a:pPr>
            <a:r>
              <a:rPr lang="en-US" dirty="0"/>
              <a:t>agreement (usually called an </a:t>
            </a:r>
            <a:r>
              <a:rPr lang="en-US" i="1" dirty="0"/>
              <a:t>extradition treaty</a:t>
            </a:r>
            <a:r>
              <a:rPr lang="en-US" dirty="0"/>
              <a:t>) between the two countries,</a:t>
            </a:r>
          </a:p>
          <a:p>
            <a:pPr marL="0" indent="0">
              <a:buNone/>
            </a:pPr>
            <a:r>
              <a:rPr lang="en-US" dirty="0"/>
              <a:t>then in principle X can be extradited, that is, arrested and sent back to face</a:t>
            </a:r>
          </a:p>
          <a:p>
            <a:pPr marL="0" indent="0">
              <a:buNone/>
            </a:pPr>
            <a:r>
              <a:rPr lang="en-US" dirty="0"/>
              <a:t>trial in A. However, this can only be done under the very important proviso</a:t>
            </a:r>
          </a:p>
          <a:p>
            <a:pPr marL="0" indent="0">
              <a:buNone/>
            </a:pPr>
            <a:r>
              <a:rPr lang="en-US" dirty="0"/>
              <a:t>that the offence that X is alleged to have committed in A would also be an</a:t>
            </a:r>
          </a:p>
          <a:p>
            <a:pPr marL="0" indent="0">
              <a:buNone/>
            </a:pPr>
            <a:r>
              <a:rPr lang="en-US" dirty="0"/>
              <a:t>offence in B. What is more, extradition procedures are usually extremely</a:t>
            </a:r>
          </a:p>
          <a:p>
            <a:pPr marL="0" indent="0">
              <a:buNone/>
            </a:pPr>
            <a:r>
              <a:rPr lang="en-US" dirty="0"/>
              <a:t>complex, so that attempts at extradition often fail because of procedural</a:t>
            </a:r>
          </a:p>
          <a:p>
            <a:pPr marL="0" indent="0">
              <a:buNone/>
            </a:pPr>
            <a:r>
              <a:rPr lang="en-US" dirty="0"/>
              <a:t>weaknesses. Within the EU, the recent proposals for a European arrest warrant</a:t>
            </a:r>
          </a:p>
          <a:p>
            <a:pPr marL="0" indent="0">
              <a:buNone/>
            </a:pPr>
            <a:r>
              <a:rPr lang="en-US" dirty="0"/>
              <a:t>are intended to obviate the need for extradition procedures.</a:t>
            </a:r>
          </a:p>
        </p:txBody>
      </p:sp>
    </p:spTree>
    <p:extLst>
      <p:ext uri="{BB962C8B-B14F-4D97-AF65-F5344CB8AC3E}">
        <p14:creationId xmlns:p14="http://schemas.microsoft.com/office/powerpoint/2010/main" val="236452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50977"/>
            <a:ext cx="8596668" cy="5090386"/>
          </a:xfrm>
        </p:spPr>
        <p:txBody>
          <a:bodyPr>
            <a:normAutofit/>
          </a:bodyPr>
          <a:lstStyle/>
          <a:p>
            <a:pPr marL="0" indent="0">
              <a:buNone/>
            </a:pPr>
            <a:r>
              <a:rPr lang="en-US" dirty="0"/>
              <a:t>In general, the answer to the second question is that X cannot be prosecuted</a:t>
            </a:r>
          </a:p>
          <a:p>
            <a:pPr marL="0" indent="0">
              <a:buNone/>
            </a:pPr>
            <a:r>
              <a:rPr lang="en-US" dirty="0"/>
              <a:t>in B for an offence committed in A. However, in certain cases some</a:t>
            </a:r>
          </a:p>
          <a:p>
            <a:pPr marL="0" indent="0">
              <a:buNone/>
            </a:pPr>
            <a:r>
              <a:rPr lang="en-US" dirty="0"/>
              <a:t>countries, including the UK and the USA, claim </a:t>
            </a:r>
            <a:r>
              <a:rPr lang="en-US" i="1" dirty="0"/>
              <a:t>extraterritorial jurisdiction</a:t>
            </a:r>
            <a:r>
              <a:rPr lang="en-US" dirty="0"/>
              <a:t>,</a:t>
            </a:r>
          </a:p>
          <a:p>
            <a:pPr marL="0" indent="0">
              <a:buNone/>
            </a:pPr>
            <a:r>
              <a:rPr lang="en-US" dirty="0"/>
              <a:t>that is the right to try citizens and other residents for crimes committed in</a:t>
            </a:r>
          </a:p>
          <a:p>
            <a:pPr marL="0" indent="0">
              <a:buNone/>
            </a:pPr>
            <a:r>
              <a:rPr lang="en-US" dirty="0"/>
              <a:t>other countries; in particular, this right is used to allow the prosecution of</a:t>
            </a:r>
          </a:p>
          <a:p>
            <a:pPr marL="0" indent="0">
              <a:buNone/>
            </a:pPr>
            <a:r>
              <a:rPr lang="en-US" dirty="0"/>
              <a:t>people who commit sexual offences involving children while they are abroad.</a:t>
            </a:r>
          </a:p>
          <a:p>
            <a:pPr marL="0" indent="0">
              <a:buNone/>
            </a:pPr>
            <a:r>
              <a:rPr lang="en-US" dirty="0"/>
              <a:t>However, the issue of extraterritoriality is much wider than this and attempts</a:t>
            </a:r>
          </a:p>
          <a:p>
            <a:pPr marL="0" indent="0">
              <a:buNone/>
            </a:pPr>
            <a:r>
              <a:rPr lang="en-US" dirty="0"/>
              <a:t>to claim extraterritorial jurisdiction make countries very unpopular.</a:t>
            </a:r>
          </a:p>
        </p:txBody>
      </p:sp>
    </p:spTree>
    <p:extLst>
      <p:ext uri="{BB962C8B-B14F-4D97-AF65-F5344CB8AC3E}">
        <p14:creationId xmlns:p14="http://schemas.microsoft.com/office/powerpoint/2010/main" val="112635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6864"/>
          </a:xfrm>
        </p:spPr>
        <p:txBody>
          <a:bodyPr/>
          <a:lstStyle/>
          <a:p>
            <a:r>
              <a:rPr lang="en-US" dirty="0"/>
              <a:t>Result???</a:t>
            </a:r>
          </a:p>
        </p:txBody>
      </p:sp>
      <p:sp>
        <p:nvSpPr>
          <p:cNvPr id="3" name="Content Placeholder 2"/>
          <p:cNvSpPr>
            <a:spLocks noGrp="1"/>
          </p:cNvSpPr>
          <p:nvPr>
            <p:ph idx="1"/>
          </p:nvPr>
        </p:nvSpPr>
        <p:spPr>
          <a:xfrm>
            <a:off x="677334" y="1426465"/>
            <a:ext cx="8596668" cy="4614898"/>
          </a:xfrm>
        </p:spPr>
        <p:txBody>
          <a:bodyPr/>
          <a:lstStyle/>
          <a:p>
            <a:pPr marL="0" indent="0">
              <a:buNone/>
            </a:pPr>
            <a:r>
              <a:rPr lang="en-US" sz="2400" dirty="0"/>
              <a:t>Suppose that you live in country A and on your website there you publish material that is perfectly legal and acceptable in country A, but which it is a criminal offence to publish in country B. Then you can’t be prosecuted in country A and it is very unlikely that you would be extradited to country B. You might, however, be unwise to visit country B voluntarily.</a:t>
            </a:r>
            <a:endParaRPr lang="en-US" dirty="0"/>
          </a:p>
        </p:txBody>
      </p:sp>
    </p:spTree>
    <p:extLst>
      <p:ext uri="{BB962C8B-B14F-4D97-AF65-F5344CB8AC3E}">
        <p14:creationId xmlns:p14="http://schemas.microsoft.com/office/powerpoint/2010/main" val="248157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b="1" dirty="0"/>
              <a:t>DEFAMATION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Defamation means</a:t>
            </a:r>
          </a:p>
          <a:p>
            <a:pPr marL="0" indent="0">
              <a:buNone/>
            </a:pPr>
            <a:r>
              <a:rPr lang="en-US" dirty="0"/>
              <a:t>“making statements that will damage someone’s reputation, bring them into</a:t>
            </a:r>
          </a:p>
          <a:p>
            <a:pPr marL="0" indent="0">
              <a:buNone/>
            </a:pPr>
            <a:r>
              <a:rPr lang="en-US" dirty="0"/>
              <a:t>contempt, make them disliked, and so on.”</a:t>
            </a:r>
          </a:p>
          <a:p>
            <a:pPr marL="0" indent="0">
              <a:buNone/>
            </a:pPr>
            <a:endParaRPr lang="en-US" dirty="0"/>
          </a:p>
        </p:txBody>
      </p:sp>
    </p:spTree>
    <p:extLst>
      <p:ext uri="{BB962C8B-B14F-4D97-AF65-F5344CB8AC3E}">
        <p14:creationId xmlns:p14="http://schemas.microsoft.com/office/powerpoint/2010/main" val="6504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a:t>Defamation Act</a:t>
            </a:r>
          </a:p>
        </p:txBody>
      </p:sp>
      <p:sp>
        <p:nvSpPr>
          <p:cNvPr id="3" name="Content Placeholder 2"/>
          <p:cNvSpPr>
            <a:spLocks noGrp="1"/>
          </p:cNvSpPr>
          <p:nvPr>
            <p:ph idx="1"/>
          </p:nvPr>
        </p:nvSpPr>
        <p:spPr/>
        <p:txBody>
          <a:bodyPr/>
          <a:lstStyle/>
          <a:p>
            <a:pPr marL="0" indent="0">
              <a:buNone/>
            </a:pPr>
            <a:r>
              <a:rPr lang="en-US" dirty="0"/>
              <a:t>The Defamation Act 1996 states that a person has a </a:t>
            </a:r>
            <a:r>
              <a:rPr lang="en-US" dirty="0" err="1"/>
              <a:t>defence</a:t>
            </a:r>
            <a:r>
              <a:rPr lang="en-US" dirty="0"/>
              <a:t> if they can</a:t>
            </a:r>
          </a:p>
          <a:p>
            <a:pPr marL="0" indent="0">
              <a:buNone/>
            </a:pPr>
            <a:r>
              <a:rPr lang="en-US" dirty="0"/>
              <a:t>prove that:</a:t>
            </a:r>
          </a:p>
          <a:p>
            <a:r>
              <a:rPr lang="en-US" b="1" dirty="0"/>
              <a:t> he was not the author, editor or publisher of the statement complained of,</a:t>
            </a:r>
          </a:p>
          <a:p>
            <a:r>
              <a:rPr lang="en-US" b="1" dirty="0"/>
              <a:t>he took reasonable care in relation to its publication, and</a:t>
            </a:r>
          </a:p>
          <a:p>
            <a:r>
              <a:rPr lang="en-US" b="1" dirty="0"/>
              <a:t>he did not know, and had no reason to believe, that what he did caused or</a:t>
            </a:r>
          </a:p>
          <a:p>
            <a:r>
              <a:rPr lang="en-US" b="1" dirty="0"/>
              <a:t>contributed to the publication of a defamatory statement.</a:t>
            </a:r>
            <a:endParaRPr lang="en-US" dirty="0"/>
          </a:p>
        </p:txBody>
      </p:sp>
    </p:spTree>
    <p:extLst>
      <p:ext uri="{BB962C8B-B14F-4D97-AF65-F5344CB8AC3E}">
        <p14:creationId xmlns:p14="http://schemas.microsoft.com/office/powerpoint/2010/main" val="204304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Internet Content Rating Association</a:t>
            </a:r>
            <a:endParaRPr lang="en-US" dirty="0"/>
          </a:p>
        </p:txBody>
      </p:sp>
      <p:sp>
        <p:nvSpPr>
          <p:cNvPr id="3" name="Content Placeholder 2"/>
          <p:cNvSpPr>
            <a:spLocks noGrp="1"/>
          </p:cNvSpPr>
          <p:nvPr>
            <p:ph idx="1"/>
          </p:nvPr>
        </p:nvSpPr>
        <p:spPr/>
        <p:txBody>
          <a:bodyPr/>
          <a:lstStyle/>
          <a:p>
            <a:pPr marL="0" indent="0">
              <a:buNone/>
            </a:pPr>
            <a:r>
              <a:rPr lang="en-US" dirty="0"/>
              <a:t>The Internet Content Rating Association (ICRA) is an international, independent</a:t>
            </a:r>
          </a:p>
          <a:p>
            <a:pPr marL="0" indent="0">
              <a:buNone/>
            </a:pPr>
            <a:r>
              <a:rPr lang="en-US" dirty="0"/>
              <a:t>organization whose mission, it claims, is: ‘to help parents to</a:t>
            </a:r>
          </a:p>
          <a:p>
            <a:pPr marL="0" indent="0">
              <a:buNone/>
            </a:pPr>
            <a:r>
              <a:rPr lang="en-US" dirty="0"/>
              <a:t>protect their children from potentially harmful material on the internet,</a:t>
            </a:r>
          </a:p>
          <a:p>
            <a:pPr marL="0" indent="0">
              <a:buNone/>
            </a:pPr>
            <a:r>
              <a:rPr lang="en-US" dirty="0"/>
              <a:t>whilst respecting the content providers’ freedom of expression.’ Its board</a:t>
            </a:r>
          </a:p>
          <a:p>
            <a:pPr marL="0" indent="0">
              <a:buNone/>
            </a:pPr>
            <a:r>
              <a:rPr lang="en-US" dirty="0"/>
              <a:t>includes representatives from the major players in the internet and communications</a:t>
            </a:r>
          </a:p>
          <a:p>
            <a:pPr marL="0" indent="0">
              <a:buNone/>
            </a:pPr>
            <a:r>
              <a:rPr lang="en-US" dirty="0"/>
              <a:t>markets, including AOL, BT, Cable and Wireless, IBM, Microsoft</a:t>
            </a:r>
          </a:p>
          <a:p>
            <a:pPr marL="0" indent="0">
              <a:buNone/>
            </a:pPr>
            <a:r>
              <a:rPr lang="en-US" dirty="0"/>
              <a:t>and Novell.</a:t>
            </a:r>
          </a:p>
        </p:txBody>
      </p:sp>
    </p:spTree>
    <p:extLst>
      <p:ext uri="{BB962C8B-B14F-4D97-AF65-F5344CB8AC3E}">
        <p14:creationId xmlns:p14="http://schemas.microsoft.com/office/powerpoint/2010/main" val="259556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SPAM</a:t>
            </a:r>
            <a:endParaRPr lang="en-US" dirty="0"/>
          </a:p>
        </p:txBody>
      </p:sp>
      <p:sp>
        <p:nvSpPr>
          <p:cNvPr id="3" name="Content Placeholder 2"/>
          <p:cNvSpPr>
            <a:spLocks noGrp="1"/>
          </p:cNvSpPr>
          <p:nvPr>
            <p:ph idx="1"/>
          </p:nvPr>
        </p:nvSpPr>
        <p:spPr>
          <a:xfrm>
            <a:off x="677334" y="1625601"/>
            <a:ext cx="8596668" cy="4415762"/>
          </a:xfrm>
        </p:spPr>
        <p:txBody>
          <a:bodyPr/>
          <a:lstStyle/>
          <a:p>
            <a:pPr marL="0" indent="0">
              <a:buNone/>
            </a:pPr>
            <a:r>
              <a:rPr lang="en-US" dirty="0"/>
              <a:t>Spam is best defined as ‘unsolicited email sent without the consent of the</a:t>
            </a:r>
          </a:p>
          <a:p>
            <a:pPr marL="0" indent="0">
              <a:buNone/>
            </a:pPr>
            <a:r>
              <a:rPr lang="en-US" dirty="0"/>
              <a:t>addressee and without any attempt at targeting recipients who are likely to</a:t>
            </a:r>
          </a:p>
          <a:p>
            <a:pPr marL="0" indent="0">
              <a:buNone/>
            </a:pPr>
            <a:r>
              <a:rPr lang="en-US" dirty="0"/>
              <a:t>be interested in its contents’.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784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a:t>Stopping Spams</a:t>
            </a:r>
          </a:p>
        </p:txBody>
      </p:sp>
      <p:sp>
        <p:nvSpPr>
          <p:cNvPr id="3" name="Content Placeholder 2"/>
          <p:cNvSpPr>
            <a:spLocks noGrp="1"/>
          </p:cNvSpPr>
          <p:nvPr>
            <p:ph idx="1"/>
          </p:nvPr>
        </p:nvSpPr>
        <p:spPr/>
        <p:txBody>
          <a:bodyPr/>
          <a:lstStyle/>
          <a:p>
            <a:pPr marL="0" indent="0">
              <a:buNone/>
            </a:pPr>
            <a:r>
              <a:rPr lang="en-US" dirty="0"/>
              <a:t>There are some technical means of fighting spam, for example:</a:t>
            </a:r>
          </a:p>
          <a:p>
            <a:r>
              <a:rPr lang="en-US" dirty="0"/>
              <a:t> closing loopholes that enable spammers to use other people’s computers to relay bulk messages;</a:t>
            </a:r>
          </a:p>
          <a:p>
            <a:r>
              <a:rPr lang="en-US" dirty="0"/>
              <a:t> the use of machine learning and other techniques to identify suspicious features of message headers;</a:t>
            </a:r>
          </a:p>
          <a:p>
            <a:r>
              <a:rPr lang="en-US" dirty="0"/>
              <a:t> the use of virus detection software to reject emails carrying viruses;</a:t>
            </a:r>
          </a:p>
          <a:p>
            <a:r>
              <a:rPr lang="en-US" dirty="0"/>
              <a:t> keeping ‘stop lists’ of sites that are known to send spam.</a:t>
            </a:r>
          </a:p>
        </p:txBody>
      </p:sp>
    </p:spTree>
    <p:extLst>
      <p:ext uri="{BB962C8B-B14F-4D97-AF65-F5344CB8AC3E}">
        <p14:creationId xmlns:p14="http://schemas.microsoft.com/office/powerpoint/2010/main" val="200950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European legislation</a:t>
            </a:r>
            <a:endParaRPr lang="en-US" dirty="0"/>
          </a:p>
        </p:txBody>
      </p:sp>
      <p:sp>
        <p:nvSpPr>
          <p:cNvPr id="3" name="Content Placeholder 2"/>
          <p:cNvSpPr>
            <a:spLocks noGrp="1"/>
          </p:cNvSpPr>
          <p:nvPr>
            <p:ph idx="1"/>
          </p:nvPr>
        </p:nvSpPr>
        <p:spPr/>
        <p:txBody>
          <a:bodyPr/>
          <a:lstStyle/>
          <a:p>
            <a:pPr marL="0" indent="0">
              <a:buNone/>
            </a:pPr>
            <a:r>
              <a:rPr lang="en-US" dirty="0"/>
              <a:t>The European Community Directive on Privacy and Electronic</a:t>
            </a:r>
          </a:p>
          <a:p>
            <a:pPr marL="0" indent="0">
              <a:buNone/>
            </a:pPr>
            <a:r>
              <a:rPr lang="en-US" dirty="0"/>
              <a:t>Communications (2002/58/EC) was issued in 2002 and required member</a:t>
            </a:r>
          </a:p>
          <a:p>
            <a:pPr marL="0" indent="0">
              <a:buNone/>
            </a:pPr>
            <a:r>
              <a:rPr lang="en-US" dirty="0"/>
              <a:t>nations to introduce regulations to implement it by December 2003. In the</a:t>
            </a:r>
          </a:p>
          <a:p>
            <a:pPr marL="0" indent="0">
              <a:buNone/>
            </a:pPr>
            <a:r>
              <a:rPr lang="en-US" dirty="0"/>
              <a:t>UK, the directive was implemented by the Privacy and Electronic</a:t>
            </a:r>
          </a:p>
          <a:p>
            <a:pPr marL="0" indent="0">
              <a:buNone/>
            </a:pPr>
            <a:r>
              <a:rPr lang="en-US" dirty="0"/>
              <a:t>Communications (EC Directive) Regulations 2003.</a:t>
            </a:r>
          </a:p>
        </p:txBody>
      </p:sp>
    </p:spTree>
    <p:extLst>
      <p:ext uri="{BB962C8B-B14F-4D97-AF65-F5344CB8AC3E}">
        <p14:creationId xmlns:p14="http://schemas.microsoft.com/office/powerpoint/2010/main" val="385937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6864"/>
          </a:xfrm>
        </p:spPr>
        <p:txBody>
          <a:bodyPr/>
          <a:lstStyle/>
          <a:p>
            <a:r>
              <a:rPr lang="en-US" b="1" dirty="0"/>
              <a:t>Internet Issues</a:t>
            </a:r>
            <a:endParaRPr lang="en-US" dirty="0"/>
          </a:p>
        </p:txBody>
      </p:sp>
      <p:sp>
        <p:nvSpPr>
          <p:cNvPr id="3" name="Content Placeholder 2"/>
          <p:cNvSpPr>
            <a:spLocks noGrp="1"/>
          </p:cNvSpPr>
          <p:nvPr>
            <p:ph idx="1"/>
          </p:nvPr>
        </p:nvSpPr>
        <p:spPr>
          <a:xfrm>
            <a:off x="677334" y="1609345"/>
            <a:ext cx="8596668" cy="4432018"/>
          </a:xfrm>
        </p:spPr>
        <p:txBody>
          <a:bodyPr/>
          <a:lstStyle/>
          <a:p>
            <a:pPr marL="0" indent="0">
              <a:buNone/>
            </a:pPr>
            <a:r>
              <a:rPr lang="en-US" dirty="0"/>
              <a:t>Benefits of internet:</a:t>
            </a:r>
          </a:p>
          <a:p>
            <a:pPr marL="0" indent="0">
              <a:buNone/>
            </a:pPr>
            <a:r>
              <a:rPr lang="en-US" dirty="0"/>
              <a:t>The benefits that the internet has brought are almost universally recognized. It has made access to all sorts of information much easier. It has made it much easier for people to communicate with each other, on both an individual and a group basis. It has simplified and speeded up many types of commercial transaction. And, most importantly, these benefits have been made available to very many people, not just to a small and privileged group – although, of course, the internet is still far from being universally available, even in developed countries.</a:t>
            </a:r>
          </a:p>
          <a:p>
            <a:pPr marL="0" indent="0">
              <a:buNone/>
            </a:pPr>
            <a:r>
              <a:rPr lang="en-US" dirty="0"/>
              <a:t>Inevitably, a development on this scale creates its own problems.</a:t>
            </a:r>
          </a:p>
          <a:p>
            <a:pPr marL="0" indent="0">
              <a:buNone/>
            </a:pPr>
            <a:endParaRPr lang="en-US" dirty="0"/>
          </a:p>
        </p:txBody>
      </p:sp>
    </p:spTree>
    <p:extLst>
      <p:ext uri="{BB962C8B-B14F-4D97-AF65-F5344CB8AC3E}">
        <p14:creationId xmlns:p14="http://schemas.microsoft.com/office/powerpoint/2010/main" val="28935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7100"/>
          </a:xfrm>
        </p:spPr>
        <p:txBody>
          <a:bodyPr/>
          <a:lstStyle/>
          <a:p>
            <a:r>
              <a:rPr lang="en-US" dirty="0"/>
              <a:t>Essential features</a:t>
            </a:r>
          </a:p>
        </p:txBody>
      </p:sp>
      <p:sp>
        <p:nvSpPr>
          <p:cNvPr id="3" name="Content Placeholder 2"/>
          <p:cNvSpPr>
            <a:spLocks noGrp="1"/>
          </p:cNvSpPr>
          <p:nvPr>
            <p:ph idx="1"/>
          </p:nvPr>
        </p:nvSpPr>
        <p:spPr>
          <a:xfrm>
            <a:off x="677334" y="1727201"/>
            <a:ext cx="8596668" cy="4314162"/>
          </a:xfrm>
        </p:spPr>
        <p:txBody>
          <a:bodyPr>
            <a:normAutofit/>
          </a:bodyPr>
          <a:lstStyle/>
          <a:p>
            <a:pPr marL="0" indent="0">
              <a:buNone/>
            </a:pPr>
            <a:r>
              <a:rPr lang="en-US" dirty="0"/>
              <a:t>The directive addresses many issues that are not relevant here, but its essential features relating to unsolicited email are:</a:t>
            </a:r>
          </a:p>
          <a:p>
            <a:r>
              <a:rPr lang="en-US" dirty="0"/>
              <a:t> Unsolicited email can only be sent to individuals (as opposed to companies) if they have previously given their consent.</a:t>
            </a:r>
          </a:p>
          <a:p>
            <a:r>
              <a:rPr lang="en-US" dirty="0"/>
              <a:t> Sending unsolicited email that conceals the address of the sender or does not provide a valid address to which the recipient can send a request for such mailings to cease is unlawful.</a:t>
            </a:r>
          </a:p>
          <a:p>
            <a:r>
              <a:rPr lang="en-US" dirty="0"/>
              <a:t>If an email address has been obtained in the course of the sale of goods or services, the seller may use the address for direct mailings, provided that the recipient is given the opportunity, easily and free of charge, with every message, to request that such mailings cease.</a:t>
            </a:r>
          </a:p>
        </p:txBody>
      </p:sp>
    </p:spTree>
    <p:extLst>
      <p:ext uri="{BB962C8B-B14F-4D97-AF65-F5344CB8AC3E}">
        <p14:creationId xmlns:p14="http://schemas.microsoft.com/office/powerpoint/2010/main" val="268879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5200"/>
          </a:xfrm>
        </p:spPr>
        <p:txBody>
          <a:bodyPr/>
          <a:lstStyle/>
          <a:p>
            <a:r>
              <a:rPr lang="en-US" b="1" dirty="0"/>
              <a:t>Legislation in the USA</a:t>
            </a:r>
            <a:endParaRPr lang="en-US" dirty="0"/>
          </a:p>
        </p:txBody>
      </p:sp>
      <p:sp>
        <p:nvSpPr>
          <p:cNvPr id="3" name="Content Placeholder 2"/>
          <p:cNvSpPr>
            <a:spLocks noGrp="1"/>
          </p:cNvSpPr>
          <p:nvPr>
            <p:ph idx="1"/>
          </p:nvPr>
        </p:nvSpPr>
        <p:spPr>
          <a:xfrm>
            <a:off x="677334" y="1574801"/>
            <a:ext cx="8596668" cy="4466562"/>
          </a:xfrm>
        </p:spPr>
        <p:txBody>
          <a:bodyPr/>
          <a:lstStyle/>
          <a:p>
            <a:pPr marL="0" indent="0">
              <a:buNone/>
            </a:pPr>
            <a:r>
              <a:rPr lang="en-US" dirty="0"/>
              <a:t>A superficially similar Act came into force in the USA at the start of 2004. This</a:t>
            </a:r>
          </a:p>
          <a:p>
            <a:pPr marL="0" indent="0">
              <a:buNone/>
            </a:pPr>
            <a:r>
              <a:rPr lang="en-US" dirty="0"/>
              <a:t>is the Controlling the Assault of Non-Solicited Pornography and Marketing</a:t>
            </a:r>
          </a:p>
          <a:p>
            <a:pPr marL="0" indent="0">
              <a:buNone/>
            </a:pPr>
            <a:r>
              <a:rPr lang="en-US" dirty="0"/>
              <a:t>Act 2003, otherwise known as the CAN SPAM Act. Unfortunately, the Act has</a:t>
            </a:r>
          </a:p>
          <a:p>
            <a:pPr marL="0" indent="0">
              <a:buNone/>
            </a:pPr>
            <a:r>
              <a:rPr lang="en-US" dirty="0"/>
              <a:t>fundamental weaknesses, of which the main one is that it is legal to send</a:t>
            </a:r>
          </a:p>
          <a:p>
            <a:pPr marL="0" indent="0">
              <a:buNone/>
            </a:pPr>
            <a:r>
              <a:rPr lang="en-US" dirty="0"/>
              <a:t>spam provided that:</a:t>
            </a:r>
          </a:p>
          <a:p>
            <a:r>
              <a:rPr lang="en-US" dirty="0"/>
              <a:t>the person sending the spam has not been informed by the receiver that they do not wish to receive spam from that source; and</a:t>
            </a:r>
          </a:p>
          <a:p>
            <a:r>
              <a:rPr lang="en-US" dirty="0"/>
              <a:t> the spam contains an address that the receiver can use to ask that no more spam be sent.</a:t>
            </a:r>
          </a:p>
        </p:txBody>
      </p:sp>
    </p:spTree>
    <p:extLst>
      <p:ext uri="{BB962C8B-B14F-4D97-AF65-F5344CB8AC3E}">
        <p14:creationId xmlns:p14="http://schemas.microsoft.com/office/powerpoint/2010/main" val="342470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7400"/>
          </a:xfrm>
        </p:spPr>
        <p:txBody>
          <a:bodyPr/>
          <a:lstStyle/>
          <a:p>
            <a:r>
              <a:rPr lang="en-US" b="1" dirty="0"/>
              <a:t>Registration</a:t>
            </a:r>
            <a:endParaRPr lang="en-US" dirty="0"/>
          </a:p>
        </p:txBody>
      </p:sp>
      <p:sp>
        <p:nvSpPr>
          <p:cNvPr id="3" name="Content Placeholder 2"/>
          <p:cNvSpPr>
            <a:spLocks noGrp="1"/>
          </p:cNvSpPr>
          <p:nvPr>
            <p:ph idx="1"/>
          </p:nvPr>
        </p:nvSpPr>
        <p:spPr>
          <a:xfrm>
            <a:off x="677334" y="1587501"/>
            <a:ext cx="8596668" cy="4453862"/>
          </a:xfrm>
        </p:spPr>
        <p:txBody>
          <a:bodyPr/>
          <a:lstStyle/>
          <a:p>
            <a:r>
              <a:rPr lang="en-US" dirty="0"/>
              <a:t>Both the USA and the UK operate successful schemes that allow individuals to register their telephone numbers as ones to which unsolicited direct marketing calls must not be made.</a:t>
            </a:r>
          </a:p>
          <a:p>
            <a:r>
              <a:rPr lang="en-US" dirty="0"/>
              <a:t>In order to enforce the law, it is necessary to be able to identify reliably the source of the communication. </a:t>
            </a:r>
          </a:p>
          <a:p>
            <a:r>
              <a:rPr lang="en-US" dirty="0"/>
              <a:t>Telephone operators keep records of calls showing the originator and the destination of the call; such records are needed for billing purposes.</a:t>
            </a:r>
          </a:p>
          <a:p>
            <a:r>
              <a:rPr lang="en-US" dirty="0"/>
              <a:t>It is therefore easy, in most cases, to identify the source of any direct marketing call about which a consumer complains and then take the action necessary to enforce the law.</a:t>
            </a:r>
          </a:p>
        </p:txBody>
      </p:sp>
    </p:spTree>
    <p:extLst>
      <p:ext uri="{BB962C8B-B14F-4D97-AF65-F5344CB8AC3E}">
        <p14:creationId xmlns:p14="http://schemas.microsoft.com/office/powerpoint/2010/main" val="3115028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855133"/>
          </a:xfrm>
        </p:spPr>
        <p:txBody>
          <a:bodyPr/>
          <a:lstStyle/>
          <a:p>
            <a:pPr algn="ctr"/>
            <a:r>
              <a:rPr lang="en-US" sz="4800" b="1" dirty="0"/>
              <a:t>Computer Misuse</a:t>
            </a:r>
            <a:endParaRPr lang="en-US" dirty="0"/>
          </a:p>
        </p:txBody>
      </p:sp>
      <p:sp>
        <p:nvSpPr>
          <p:cNvPr id="3" name="Text Placeholder 2"/>
          <p:cNvSpPr>
            <a:spLocks noGrp="1"/>
          </p:cNvSpPr>
          <p:nvPr>
            <p:ph type="body" idx="1"/>
          </p:nvPr>
        </p:nvSpPr>
        <p:spPr/>
        <p:txBody>
          <a:bodyPr/>
          <a:lstStyle/>
          <a:p>
            <a:pPr algn="ctr"/>
            <a:r>
              <a:rPr lang="en-US" dirty="0"/>
              <a:t>Chapter 16</a:t>
            </a:r>
          </a:p>
        </p:txBody>
      </p:sp>
    </p:spTree>
    <p:extLst>
      <p:ext uri="{BB962C8B-B14F-4D97-AF65-F5344CB8AC3E}">
        <p14:creationId xmlns:p14="http://schemas.microsoft.com/office/powerpoint/2010/main" val="237600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lstStyle/>
          <a:p>
            <a:r>
              <a:rPr lang="en-US" b="1" dirty="0"/>
              <a:t>THE COMPUTER MISUSE ACT 1990</a:t>
            </a:r>
            <a:endParaRPr lang="en-US" dirty="0"/>
          </a:p>
        </p:txBody>
      </p:sp>
      <p:sp>
        <p:nvSpPr>
          <p:cNvPr id="3" name="Content Placeholder 2"/>
          <p:cNvSpPr>
            <a:spLocks noGrp="1"/>
          </p:cNvSpPr>
          <p:nvPr>
            <p:ph idx="1"/>
          </p:nvPr>
        </p:nvSpPr>
        <p:spPr>
          <a:xfrm>
            <a:off x="677334" y="1320801"/>
            <a:ext cx="8596668" cy="4720562"/>
          </a:xfrm>
        </p:spPr>
        <p:txBody>
          <a:bodyPr/>
          <a:lstStyle/>
          <a:p>
            <a:pPr marL="0" indent="0">
              <a:buNone/>
            </a:pPr>
            <a:r>
              <a:rPr lang="en-US" sz="2000" dirty="0"/>
              <a:t>The Computer Misuse Act creates three new offences that can briefly be</a:t>
            </a:r>
          </a:p>
          <a:p>
            <a:pPr marL="0" indent="0">
              <a:buNone/>
            </a:pPr>
            <a:r>
              <a:rPr lang="en-US" sz="2000" dirty="0"/>
              <a:t>described as:</a:t>
            </a:r>
          </a:p>
          <a:p>
            <a:r>
              <a:rPr lang="en-US" sz="2000" dirty="0"/>
              <a:t> unauthorized access to a computer;</a:t>
            </a:r>
          </a:p>
          <a:p>
            <a:r>
              <a:rPr lang="en-US" sz="2000" dirty="0"/>
              <a:t> unauthorized access to a computer with intention to commit a serious crime; </a:t>
            </a:r>
          </a:p>
          <a:p>
            <a:r>
              <a:rPr lang="en-US" sz="2000" dirty="0"/>
              <a:t> unauthorized modification of the contents of a computer.</a:t>
            </a:r>
            <a:endParaRPr lang="en-US" dirty="0"/>
          </a:p>
        </p:txBody>
      </p:sp>
    </p:spTree>
    <p:extLst>
      <p:ext uri="{BB962C8B-B14F-4D97-AF65-F5344CB8AC3E}">
        <p14:creationId xmlns:p14="http://schemas.microsoft.com/office/powerpoint/2010/main" val="2680966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of the Computer Misuse Act 1990</a:t>
            </a:r>
          </a:p>
        </p:txBody>
      </p:sp>
      <p:sp>
        <p:nvSpPr>
          <p:cNvPr id="3" name="Content Placeholder 2"/>
          <p:cNvSpPr>
            <a:spLocks noGrp="1"/>
          </p:cNvSpPr>
          <p:nvPr>
            <p:ph idx="1"/>
          </p:nvPr>
        </p:nvSpPr>
        <p:spPr/>
        <p:txBody>
          <a:bodyPr/>
          <a:lstStyle/>
          <a:p>
            <a:pPr marL="0" indent="0">
              <a:buNone/>
            </a:pPr>
            <a:r>
              <a:rPr lang="en-US" b="1" dirty="0"/>
              <a:t>a person is guilty of an offence if</a:t>
            </a:r>
          </a:p>
          <a:p>
            <a:r>
              <a:rPr lang="en-US" b="1" dirty="0"/>
              <a:t>he causes a computer to perform any function with intent to secure access to any program or data held in any computer;</a:t>
            </a:r>
          </a:p>
          <a:p>
            <a:r>
              <a:rPr lang="en-US" b="1" dirty="0"/>
              <a:t>the access he intends to secure is unauthorized; and</a:t>
            </a:r>
          </a:p>
          <a:p>
            <a:r>
              <a:rPr lang="en-US" b="1" dirty="0"/>
              <a:t> he knows at the time when he causes the computer to perform the function that that is the case.</a:t>
            </a:r>
            <a:endParaRPr lang="en-US" dirty="0"/>
          </a:p>
        </p:txBody>
      </p:sp>
    </p:spTree>
    <p:extLst>
      <p:ext uri="{BB962C8B-B14F-4D97-AF65-F5344CB8AC3E}">
        <p14:creationId xmlns:p14="http://schemas.microsoft.com/office/powerpoint/2010/main" val="2378886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2</a:t>
            </a:r>
          </a:p>
        </p:txBody>
      </p:sp>
      <p:sp>
        <p:nvSpPr>
          <p:cNvPr id="3" name="Content Placeholder 2"/>
          <p:cNvSpPr>
            <a:spLocks noGrp="1"/>
          </p:cNvSpPr>
          <p:nvPr>
            <p:ph idx="1"/>
          </p:nvPr>
        </p:nvSpPr>
        <p:spPr>
          <a:xfrm>
            <a:off x="677334" y="1663701"/>
            <a:ext cx="8596668" cy="4377662"/>
          </a:xfrm>
        </p:spPr>
        <p:txBody>
          <a:bodyPr>
            <a:noAutofit/>
          </a:bodyPr>
          <a:lstStyle/>
          <a:p>
            <a:pPr marL="0" indent="0">
              <a:buNone/>
            </a:pPr>
            <a:r>
              <a:rPr lang="en-US" dirty="0"/>
              <a:t>Section 2 of the Act is concerned with gaining unauthorized access to a</a:t>
            </a:r>
          </a:p>
          <a:p>
            <a:pPr marL="0" indent="0">
              <a:buNone/>
            </a:pPr>
            <a:r>
              <a:rPr lang="en-US" dirty="0"/>
              <a:t>computer with the intention of committing a more serious offence. A blackmailer</a:t>
            </a:r>
          </a:p>
          <a:p>
            <a:pPr marL="0" indent="0">
              <a:buNone/>
            </a:pPr>
            <a:r>
              <a:rPr lang="en-US" dirty="0"/>
              <a:t>might attempt to gain unauthorized access to medical records, for</a:t>
            </a:r>
          </a:p>
          <a:p>
            <a:pPr marL="0" indent="0">
              <a:buNone/>
            </a:pPr>
            <a:r>
              <a:rPr lang="en-US" dirty="0"/>
              <a:t>example, in order to identify people in prominent positions who had been</a:t>
            </a:r>
          </a:p>
          <a:p>
            <a:pPr marL="0" indent="0">
              <a:buNone/>
            </a:pPr>
            <a:r>
              <a:rPr lang="en-US" dirty="0"/>
              <a:t>treated for sexually transmitted diseases, with a view to blackmailing them. A</a:t>
            </a:r>
          </a:p>
          <a:p>
            <a:pPr marL="0" indent="0">
              <a:buNone/>
            </a:pPr>
            <a:r>
              <a:rPr lang="en-US" dirty="0"/>
              <a:t>terrorist might try to get access to a computer system for air traffic control</a:t>
            </a:r>
          </a:p>
          <a:p>
            <a:pPr marL="0" indent="0">
              <a:buNone/>
            </a:pPr>
            <a:r>
              <a:rPr lang="en-US" dirty="0"/>
              <a:t>with a view to issuing false instructions to pilots in order to cause accidents to</a:t>
            </a:r>
          </a:p>
          <a:p>
            <a:pPr marL="0" indent="0">
              <a:buNone/>
            </a:pPr>
            <a:r>
              <a:rPr lang="en-US" dirty="0"/>
              <a:t>happen.</a:t>
            </a:r>
          </a:p>
        </p:txBody>
      </p:sp>
    </p:spTree>
    <p:extLst>
      <p:ext uri="{BB962C8B-B14F-4D97-AF65-F5344CB8AC3E}">
        <p14:creationId xmlns:p14="http://schemas.microsoft.com/office/powerpoint/2010/main" val="1749244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3</a:t>
            </a:r>
          </a:p>
        </p:txBody>
      </p:sp>
      <p:sp>
        <p:nvSpPr>
          <p:cNvPr id="3" name="Content Placeholder 2"/>
          <p:cNvSpPr>
            <a:spLocks noGrp="1"/>
          </p:cNvSpPr>
          <p:nvPr>
            <p:ph idx="1"/>
          </p:nvPr>
        </p:nvSpPr>
        <p:spPr/>
        <p:txBody>
          <a:bodyPr>
            <a:normAutofit/>
          </a:bodyPr>
          <a:lstStyle/>
          <a:p>
            <a:pPr marL="0" indent="0">
              <a:buNone/>
            </a:pPr>
            <a:r>
              <a:rPr lang="en-US" sz="2800" b="1" dirty="0"/>
              <a:t>A person is guilty of an offence if</a:t>
            </a:r>
          </a:p>
          <a:p>
            <a:r>
              <a:rPr lang="en-US" sz="2800" b="1" dirty="0"/>
              <a:t> he does any act which causes an unauthorized modification of the contents of any computer; and</a:t>
            </a:r>
          </a:p>
          <a:p>
            <a:r>
              <a:rPr lang="en-US" sz="2800" b="1" dirty="0"/>
              <a:t> at the time when he does the act he has the requisite intent and the requisite knowledge.</a:t>
            </a:r>
            <a:endParaRPr lang="en-US" sz="2800" dirty="0"/>
          </a:p>
        </p:txBody>
      </p:sp>
    </p:spTree>
    <p:extLst>
      <p:ext uri="{BB962C8B-B14F-4D97-AF65-F5344CB8AC3E}">
        <p14:creationId xmlns:p14="http://schemas.microsoft.com/office/powerpoint/2010/main" val="3563051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90689"/>
            <a:ext cx="8596668" cy="3880773"/>
          </a:xfrm>
        </p:spPr>
        <p:txBody>
          <a:bodyPr>
            <a:normAutofit/>
          </a:bodyPr>
          <a:lstStyle/>
          <a:p>
            <a:pPr marL="0" indent="0">
              <a:buNone/>
            </a:pPr>
            <a:r>
              <a:rPr lang="en-US" sz="2400" b="1" dirty="0"/>
              <a:t>the requisite intent is an intent to cause a modification of the contents of any computer and by so doing</a:t>
            </a:r>
          </a:p>
          <a:p>
            <a:r>
              <a:rPr lang="en-US" sz="2400" b="1" dirty="0"/>
              <a:t>to impair the operation of any computer;</a:t>
            </a:r>
          </a:p>
          <a:p>
            <a:r>
              <a:rPr lang="en-US" sz="2400" b="1" dirty="0"/>
              <a:t>to prevent or hinder access to any program or data held in any computer; or</a:t>
            </a:r>
          </a:p>
          <a:p>
            <a:r>
              <a:rPr lang="en-US" sz="2400" b="1" dirty="0"/>
              <a:t>to impair the operation of any such program or the reliability of any such data.</a:t>
            </a:r>
            <a:endParaRPr lang="en-US" sz="2400" dirty="0"/>
          </a:p>
        </p:txBody>
      </p:sp>
    </p:spTree>
    <p:extLst>
      <p:ext uri="{BB962C8B-B14F-4D97-AF65-F5344CB8AC3E}">
        <p14:creationId xmlns:p14="http://schemas.microsoft.com/office/powerpoint/2010/main" val="1527713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634" y="1423989"/>
            <a:ext cx="8596668" cy="3880773"/>
          </a:xfrm>
        </p:spPr>
        <p:txBody>
          <a:bodyPr>
            <a:noAutofit/>
          </a:bodyPr>
          <a:lstStyle/>
          <a:p>
            <a:pPr marL="0" indent="0">
              <a:buNone/>
            </a:pPr>
            <a:r>
              <a:rPr lang="en-US" sz="2000" dirty="0"/>
              <a:t>It is the offence created by Section 3 that gives the Act its power. For example, it makes each of the following a criminal offence:</a:t>
            </a:r>
          </a:p>
          <a:p>
            <a:r>
              <a:rPr lang="en-US" sz="2000" dirty="0"/>
              <a:t> intentionally spreading a virus, worm, or other pest;</a:t>
            </a:r>
          </a:p>
          <a:p>
            <a:r>
              <a:rPr lang="en-US" sz="2000" dirty="0"/>
              <a:t> encrypting a company’s data files and demanding a ransom for revealing the key required to decrypt it;</a:t>
            </a:r>
          </a:p>
          <a:p>
            <a:r>
              <a:rPr lang="en-US" sz="2000" dirty="0"/>
              <a:t> concealed redirection of browser home pages;</a:t>
            </a:r>
          </a:p>
          <a:p>
            <a:r>
              <a:rPr lang="en-US" sz="2000" dirty="0"/>
              <a:t> implanting premium rate dialers (that is, programs that replace the normal dial-up code for the computer with the code for a premium rate service).</a:t>
            </a:r>
          </a:p>
        </p:txBody>
      </p:sp>
    </p:spTree>
    <p:extLst>
      <p:ext uri="{BB962C8B-B14F-4D97-AF65-F5344CB8AC3E}">
        <p14:creationId xmlns:p14="http://schemas.microsoft.com/office/powerpoint/2010/main" val="180409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9056"/>
          </a:xfrm>
        </p:spPr>
        <p:txBody>
          <a:bodyPr/>
          <a:lstStyle/>
          <a:p>
            <a:r>
              <a:rPr lang="en-US" dirty="0"/>
              <a:t>Problems of internet availability </a:t>
            </a:r>
          </a:p>
        </p:txBody>
      </p:sp>
      <p:sp>
        <p:nvSpPr>
          <p:cNvPr id="3" name="Content Placeholder 2"/>
          <p:cNvSpPr>
            <a:spLocks noGrp="1"/>
          </p:cNvSpPr>
          <p:nvPr>
            <p:ph idx="1"/>
          </p:nvPr>
        </p:nvSpPr>
        <p:spPr>
          <a:xfrm>
            <a:off x="677334" y="1609345"/>
            <a:ext cx="8596668" cy="4432018"/>
          </a:xfrm>
        </p:spPr>
        <p:txBody>
          <a:bodyPr/>
          <a:lstStyle/>
          <a:p>
            <a:pPr marL="0" indent="0">
              <a:buNone/>
            </a:pPr>
            <a:r>
              <a:rPr lang="en-US" dirty="0"/>
              <a:t>The following three areas are mainly covered as major problems arising due to the availability of internet:</a:t>
            </a:r>
          </a:p>
          <a:p>
            <a:r>
              <a:rPr lang="en-US" dirty="0"/>
              <a:t>Defamation</a:t>
            </a:r>
          </a:p>
          <a:p>
            <a:r>
              <a:rPr lang="en-US" dirty="0" err="1"/>
              <a:t>Pornogarphy</a:t>
            </a:r>
            <a:endParaRPr lang="en-US" dirty="0"/>
          </a:p>
          <a:p>
            <a:r>
              <a:rPr lang="en-US" dirty="0"/>
              <a:t>Spam</a:t>
            </a:r>
          </a:p>
          <a:p>
            <a:pPr marL="0" indent="0">
              <a:buNone/>
            </a:pPr>
            <a:r>
              <a:rPr lang="en-US" dirty="0"/>
              <a:t>that are a matter of concern to everyone professionally involved in the internet, as well as to many other people. These are topics that cannot sensibly be discussed in technical terms alone. There are social, cultural and legal issues that must all be considered. Different countries approach these issues in very different ways but the internet itself knows no boundaries.</a:t>
            </a:r>
          </a:p>
          <a:p>
            <a:pPr marL="0" indent="0">
              <a:buNone/>
            </a:pPr>
            <a:endParaRPr lang="en-US" dirty="0"/>
          </a:p>
        </p:txBody>
      </p:sp>
    </p:spTree>
    <p:extLst>
      <p:ext uri="{BB962C8B-B14F-4D97-AF65-F5344CB8AC3E}">
        <p14:creationId xmlns:p14="http://schemas.microsoft.com/office/powerpoint/2010/main" val="3685000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fraud</a:t>
            </a:r>
          </a:p>
        </p:txBody>
      </p:sp>
      <p:sp>
        <p:nvSpPr>
          <p:cNvPr id="3" name="Content Placeholder 2"/>
          <p:cNvSpPr>
            <a:spLocks noGrp="1"/>
          </p:cNvSpPr>
          <p:nvPr>
            <p:ph idx="1"/>
          </p:nvPr>
        </p:nvSpPr>
        <p:spPr>
          <a:xfrm>
            <a:off x="677334" y="1320801"/>
            <a:ext cx="8596668" cy="4720562"/>
          </a:xfrm>
        </p:spPr>
        <p:txBody>
          <a:bodyPr>
            <a:normAutofit/>
          </a:bodyPr>
          <a:lstStyle/>
          <a:p>
            <a:pPr marL="0" indent="0">
              <a:lnSpc>
                <a:spcPct val="80000"/>
              </a:lnSpc>
              <a:buNone/>
            </a:pPr>
            <a:r>
              <a:rPr lang="en-GB" sz="2400" dirty="0">
                <a:cs typeface="Times New Roman" pitchFamily="18" charset="0"/>
              </a:rPr>
              <a:t>The Law Commission defined computer fraud as:</a:t>
            </a:r>
          </a:p>
          <a:p>
            <a:pPr marL="0" indent="0">
              <a:lnSpc>
                <a:spcPct val="80000"/>
              </a:lnSpc>
              <a:buNone/>
            </a:pPr>
            <a:r>
              <a:rPr lang="en-GB" sz="2400" dirty="0">
                <a:cs typeface="Times New Roman" pitchFamily="18" charset="0"/>
              </a:rPr>
              <a:t>. . . </a:t>
            </a:r>
            <a:r>
              <a:rPr lang="en-GB" sz="2400" i="1" dirty="0">
                <a:cs typeface="Times New Roman" pitchFamily="18" charset="0"/>
              </a:rPr>
              <a:t>conduct that involves the manipulation of a computer, by whatever method, dishonestly obtain money, property, or some other advantage of value, or to cause loss.</a:t>
            </a:r>
            <a:endParaRPr lang="en-US" sz="2400" dirty="0"/>
          </a:p>
          <a:p>
            <a:pPr marL="0" indent="0">
              <a:buNone/>
            </a:pPr>
            <a:r>
              <a:rPr lang="en-US" sz="2400" dirty="0"/>
              <a:t>Computer fraud involves manipulating a computer dishonestly in order to obtain </a:t>
            </a:r>
          </a:p>
          <a:p>
            <a:r>
              <a:rPr lang="en-US" sz="2400" dirty="0"/>
              <a:t>money, </a:t>
            </a:r>
          </a:p>
          <a:p>
            <a:r>
              <a:rPr lang="en-US" sz="2400" dirty="0"/>
              <a:t>property, </a:t>
            </a:r>
          </a:p>
          <a:p>
            <a:r>
              <a:rPr lang="en-US" sz="2400" dirty="0"/>
              <a:t>or services, </a:t>
            </a:r>
          </a:p>
          <a:p>
            <a:r>
              <a:rPr lang="en-US" sz="2400" dirty="0"/>
              <a:t>or to cause loss.</a:t>
            </a:r>
          </a:p>
        </p:txBody>
      </p:sp>
    </p:spTree>
    <p:extLst>
      <p:ext uri="{BB962C8B-B14F-4D97-AF65-F5344CB8AC3E}">
        <p14:creationId xmlns:p14="http://schemas.microsoft.com/office/powerpoint/2010/main" val="3567530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113"/>
          </a:xfrm>
        </p:spPr>
        <p:txBody>
          <a:bodyPr/>
          <a:lstStyle/>
          <a:p>
            <a:r>
              <a:rPr lang="en-US" dirty="0"/>
              <a:t>Fraud techniques</a:t>
            </a:r>
          </a:p>
        </p:txBody>
      </p:sp>
      <p:sp>
        <p:nvSpPr>
          <p:cNvPr id="3" name="Content Placeholder 2"/>
          <p:cNvSpPr>
            <a:spLocks noGrp="1"/>
          </p:cNvSpPr>
          <p:nvPr>
            <p:ph idx="1"/>
          </p:nvPr>
        </p:nvSpPr>
        <p:spPr>
          <a:xfrm>
            <a:off x="677334" y="1749772"/>
            <a:ext cx="8596668" cy="3880773"/>
          </a:xfrm>
        </p:spPr>
        <p:txBody>
          <a:bodyPr>
            <a:normAutofit/>
          </a:bodyPr>
          <a:lstStyle/>
          <a:p>
            <a:pPr marL="0" indent="0">
              <a:buNone/>
            </a:pPr>
            <a:r>
              <a:rPr lang="en-US" sz="2400" dirty="0"/>
              <a:t> Most of the techniques that are used are much older than computers. Such tricks as </a:t>
            </a:r>
          </a:p>
          <a:p>
            <a:r>
              <a:rPr lang="en-US" sz="2400" dirty="0"/>
              <a:t>placing fictitious employees on the payroll or </a:t>
            </a:r>
          </a:p>
          <a:p>
            <a:r>
              <a:rPr lang="en-US" sz="2400" dirty="0"/>
              <a:t>setting up false supplier accounts and creating spurious invoices </a:t>
            </a:r>
          </a:p>
          <a:p>
            <a:pPr marL="0" indent="0">
              <a:buNone/>
            </a:pPr>
            <a:r>
              <a:rPr lang="en-US" sz="2400" dirty="0"/>
              <a:t>are still the commonest type of fraud as they were before computers appeared.</a:t>
            </a:r>
          </a:p>
        </p:txBody>
      </p:sp>
    </p:spTree>
    <p:extLst>
      <p:ext uri="{BB962C8B-B14F-4D97-AF65-F5344CB8AC3E}">
        <p14:creationId xmlns:p14="http://schemas.microsoft.com/office/powerpoint/2010/main" val="2319176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0900"/>
          </a:xfrm>
        </p:spPr>
        <p:txBody>
          <a:bodyPr>
            <a:normAutofit fontScale="90000"/>
          </a:bodyPr>
          <a:lstStyle/>
          <a:p>
            <a:r>
              <a:rPr lang="en-US" dirty="0"/>
              <a:t>Computer Crime</a:t>
            </a:r>
            <a:br>
              <a:rPr lang="en-US" dirty="0"/>
            </a:br>
            <a:endParaRPr lang="en-US" dirty="0"/>
          </a:p>
        </p:txBody>
      </p:sp>
      <p:sp>
        <p:nvSpPr>
          <p:cNvPr id="3" name="Content Placeholder 2"/>
          <p:cNvSpPr>
            <a:spLocks noGrp="1"/>
          </p:cNvSpPr>
          <p:nvPr>
            <p:ph idx="1"/>
          </p:nvPr>
        </p:nvSpPr>
        <p:spPr>
          <a:xfrm>
            <a:off x="677334" y="1460500"/>
            <a:ext cx="8596668" cy="4580863"/>
          </a:xfrm>
        </p:spPr>
        <p:txBody>
          <a:bodyPr>
            <a:normAutofit/>
          </a:bodyPr>
          <a:lstStyle/>
          <a:p>
            <a:pPr marL="0" indent="0">
              <a:lnSpc>
                <a:spcPct val="80000"/>
              </a:lnSpc>
              <a:buNone/>
            </a:pPr>
            <a:r>
              <a:rPr lang="en-US" sz="3200" dirty="0"/>
              <a:t>Alternatively referred to as cyber crime, e crime, electronic crime, or hi-tech crime. Computer crimes an act performed by a knowledgeable computer user, sometimes referred to as a hacker that illegally browses or steals a company's or individual's private information. In some cases, this person or group of individuals may be malicious and destroy or otherwise corrupt the computer or data files.</a:t>
            </a:r>
          </a:p>
        </p:txBody>
      </p:sp>
    </p:spTree>
    <p:extLst>
      <p:ext uri="{BB962C8B-B14F-4D97-AF65-F5344CB8AC3E}">
        <p14:creationId xmlns:p14="http://schemas.microsoft.com/office/powerpoint/2010/main" val="158546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66580"/>
            <a:ext cx="8596668" cy="5604569"/>
          </a:xfrm>
        </p:spPr>
        <p:txBody>
          <a:bodyPr>
            <a:noAutofit/>
          </a:bodyPr>
          <a:lstStyle/>
          <a:p>
            <a:pPr marL="0" indent="0">
              <a:buNone/>
            </a:pPr>
            <a:r>
              <a:rPr lang="en-US" sz="2000" dirty="0"/>
              <a:t>Every country has laws governing what can be published or publicly displayed. Typically, such laws address defamation, that is, material that makes unwelcome allegations about people or organizations, and pornography, that is, material with sexual content. They may also cover other areas such as political and religious comment, incitement to racial hatred, or the depiction of violence. Although every country has such laws, they are very different from each other. </a:t>
            </a:r>
          </a:p>
          <a:p>
            <a:pPr marL="0" indent="0">
              <a:buNone/>
            </a:pPr>
            <a:r>
              <a:rPr lang="en-US" sz="2000" dirty="0"/>
              <a:t>Some countries, for example, consider that pictures of scantily clad women are indecent and have laws that prevent them from appearing in publications and advertisements. In other countries, such pictures are perfectly acceptable. In some countries, publication of material criticizing the government or the established religion is effectively forbidden, while in others it is a right guaranteed by the constitution and vigorously defended by the courts.</a:t>
            </a:r>
          </a:p>
        </p:txBody>
      </p:sp>
    </p:spTree>
    <p:extLst>
      <p:ext uri="{BB962C8B-B14F-4D97-AF65-F5344CB8AC3E}">
        <p14:creationId xmlns:p14="http://schemas.microsoft.com/office/powerpoint/2010/main" val="121576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0976"/>
          </a:xfrm>
        </p:spPr>
        <p:txBody>
          <a:bodyPr/>
          <a:lstStyle/>
          <a:p>
            <a:r>
              <a:rPr lang="en-US" dirty="0"/>
              <a:t>Availability of internet playing the role </a:t>
            </a:r>
          </a:p>
        </p:txBody>
      </p:sp>
      <p:sp>
        <p:nvSpPr>
          <p:cNvPr id="3" name="Content Placeholder 2"/>
          <p:cNvSpPr>
            <a:spLocks noGrp="1"/>
          </p:cNvSpPr>
          <p:nvPr>
            <p:ph idx="1"/>
          </p:nvPr>
        </p:nvSpPr>
        <p:spPr/>
        <p:txBody>
          <a:bodyPr>
            <a:normAutofit lnSpcReduction="10000"/>
          </a:bodyPr>
          <a:lstStyle/>
          <a:p>
            <a:pPr marL="0" indent="0">
              <a:buNone/>
            </a:pPr>
            <a:r>
              <a:rPr lang="en-US" dirty="0"/>
              <a:t>The coming of the internet (and satellite television) has made these differences</a:t>
            </a:r>
          </a:p>
          <a:p>
            <a:pPr marL="0" indent="0">
              <a:buNone/>
            </a:pPr>
            <a:r>
              <a:rPr lang="en-US" dirty="0"/>
              <a:t>much more apparent and much more important than they used to be.</a:t>
            </a:r>
          </a:p>
          <a:p>
            <a:pPr marL="0" indent="0">
              <a:buNone/>
            </a:pPr>
            <a:r>
              <a:rPr lang="en-US" dirty="0"/>
              <a:t>Since material flows across borders so easily, it is both much likelier that</a:t>
            </a:r>
          </a:p>
          <a:p>
            <a:pPr marL="0" indent="0">
              <a:buNone/>
            </a:pPr>
            <a:r>
              <a:rPr lang="en-US" dirty="0"/>
              <a:t>material that violates publication laws will come into a country and more</a:t>
            </a:r>
          </a:p>
          <a:p>
            <a:pPr marL="0" indent="0">
              <a:buNone/>
            </a:pPr>
            <a:r>
              <a:rPr lang="en-US" dirty="0"/>
              <a:t>difficult for the country to enforce its own laws.</a:t>
            </a:r>
          </a:p>
          <a:p>
            <a:pPr marL="0" indent="0">
              <a:buNone/>
            </a:pPr>
            <a:r>
              <a:rPr lang="en-US" dirty="0"/>
              <a:t>The roles and responsibilities of ISPs are a central element in the way these</a:t>
            </a:r>
          </a:p>
          <a:p>
            <a:pPr marL="0" indent="0">
              <a:buNone/>
            </a:pPr>
            <a:r>
              <a:rPr lang="en-US" dirty="0"/>
              <a:t>issues are addressed and we therefore start by discussing the legal framework</a:t>
            </a:r>
          </a:p>
          <a:p>
            <a:pPr marL="0" indent="0">
              <a:buNone/>
            </a:pPr>
            <a:r>
              <a:rPr lang="en-US" dirty="0"/>
              <a:t>under which ISPs operate. Then we shall look at the problems of different</a:t>
            </a:r>
          </a:p>
          <a:p>
            <a:pPr marL="0" indent="0">
              <a:buNone/>
            </a:pPr>
            <a:r>
              <a:rPr lang="en-US" dirty="0"/>
              <a:t>legal systems. Only then can we address the specific issues of defamation,</a:t>
            </a:r>
          </a:p>
          <a:p>
            <a:pPr marL="0" indent="0">
              <a:buNone/>
            </a:pPr>
            <a:r>
              <a:rPr lang="en-US" dirty="0"/>
              <a:t>pornography and spam.</a:t>
            </a:r>
          </a:p>
        </p:txBody>
      </p:sp>
    </p:spTree>
    <p:extLst>
      <p:ext uri="{BB962C8B-B14F-4D97-AF65-F5344CB8AC3E}">
        <p14:creationId xmlns:p14="http://schemas.microsoft.com/office/powerpoint/2010/main" val="14945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136"/>
          </a:xfrm>
        </p:spPr>
        <p:txBody>
          <a:bodyPr/>
          <a:lstStyle/>
          <a:p>
            <a:r>
              <a:rPr lang="en-US" b="1" dirty="0"/>
              <a:t>INTERNET SERVICE PROVIDERS</a:t>
            </a:r>
            <a:endParaRPr lang="en-US" dirty="0"/>
          </a:p>
        </p:txBody>
      </p:sp>
      <p:sp>
        <p:nvSpPr>
          <p:cNvPr id="3" name="Content Placeholder 2"/>
          <p:cNvSpPr>
            <a:spLocks noGrp="1"/>
          </p:cNvSpPr>
          <p:nvPr>
            <p:ph idx="1"/>
          </p:nvPr>
        </p:nvSpPr>
        <p:spPr>
          <a:xfrm>
            <a:off x="677334" y="1511809"/>
            <a:ext cx="8596668" cy="4529554"/>
          </a:xfrm>
        </p:spPr>
        <p:txBody>
          <a:bodyPr>
            <a:normAutofit/>
          </a:bodyPr>
          <a:lstStyle/>
          <a:p>
            <a:pPr marL="0" indent="0">
              <a:buNone/>
            </a:pPr>
            <a:r>
              <a:rPr lang="en-US" dirty="0"/>
              <a:t>The central issue we need to consider is how far an ISP can be held responsible for material generated by its customers. In Europe, the position is governed by the European Directive 2000/31/EC. In the UK this directive is implemented through the Electronic Commerce (EC Directive) Regulations 2002. These regulations follow the EC Directive in distinguishing three roles that an ISP may play: </a:t>
            </a:r>
            <a:r>
              <a:rPr lang="en-US" i="1" dirty="0"/>
              <a:t>mere conduit</a:t>
            </a:r>
            <a:r>
              <a:rPr lang="en-US" dirty="0"/>
              <a:t>, </a:t>
            </a:r>
            <a:r>
              <a:rPr lang="en-US" i="1" dirty="0"/>
              <a:t>caching</a:t>
            </a:r>
            <a:r>
              <a:rPr lang="en-US" dirty="0"/>
              <a:t>, and </a:t>
            </a:r>
            <a:r>
              <a:rPr lang="en-US" i="1" dirty="0"/>
              <a:t>hosting</a:t>
            </a:r>
            <a:r>
              <a:rPr lang="en-US" dirty="0"/>
              <a:t>.</a:t>
            </a:r>
          </a:p>
          <a:p>
            <a:pPr marL="0" indent="0">
              <a:buNone/>
            </a:pPr>
            <a:r>
              <a:rPr lang="en-US" dirty="0"/>
              <a:t>The role of mere conduit (a channel) is that in which the ISP does no more than transmit data; in particular, the ISP does not initiate transmissions, does not select the receivers of the transmissions, and does not select or modify the data transmitted. It is compatible with the role of mere conduit for an ISP to store information temporarily, provided this is only done as part of the transmission process. Provided it is acting as a mere conduit, the regulations provide that an ISP is not liable for damages or for any criminal sanction as a result of a transmission.</a:t>
            </a:r>
          </a:p>
        </p:txBody>
      </p:sp>
    </p:spTree>
    <p:extLst>
      <p:ext uri="{BB962C8B-B14F-4D97-AF65-F5344CB8AC3E}">
        <p14:creationId xmlns:p14="http://schemas.microsoft.com/office/powerpoint/2010/main" val="206807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US" dirty="0"/>
              <a:t>Caching</a:t>
            </a:r>
          </a:p>
        </p:txBody>
      </p:sp>
      <p:sp>
        <p:nvSpPr>
          <p:cNvPr id="3" name="Content Placeholder 2"/>
          <p:cNvSpPr>
            <a:spLocks noGrp="1"/>
          </p:cNvSpPr>
          <p:nvPr>
            <p:ph idx="1"/>
          </p:nvPr>
        </p:nvSpPr>
        <p:spPr>
          <a:xfrm>
            <a:off x="677334" y="1463041"/>
            <a:ext cx="8596668" cy="4578322"/>
          </a:xfrm>
        </p:spPr>
        <p:txBody>
          <a:bodyPr>
            <a:normAutofit fontScale="92500" lnSpcReduction="10000"/>
          </a:bodyPr>
          <a:lstStyle/>
          <a:p>
            <a:pPr marL="0" indent="0">
              <a:buNone/>
            </a:pPr>
            <a:r>
              <a:rPr lang="en-US" dirty="0"/>
              <a:t>The caching role arises when the information is the subject of automatic, intermediate and temporary storage, for the sole purpose of increasing the efficiency of the transmission of the information to other recipients of the service upon their request. An ISP acting in the caching role is not liable for damages or for any criminal sanction as a result of a transmission, provided that it:</a:t>
            </a:r>
          </a:p>
          <a:p>
            <a:r>
              <a:rPr lang="en-US" b="1" dirty="0"/>
              <a:t>does not modify the information;</a:t>
            </a:r>
          </a:p>
          <a:p>
            <a:r>
              <a:rPr lang="en-US" b="1" dirty="0"/>
              <a:t>complies with conditions on access to the information;</a:t>
            </a:r>
          </a:p>
          <a:p>
            <a:r>
              <a:rPr lang="en-US" b="1" dirty="0"/>
              <a:t>complies with any rules regarding the updating of the information, specified in a manner widely recognized and used by industry;</a:t>
            </a:r>
          </a:p>
          <a:p>
            <a:r>
              <a:rPr lang="en-US" b="1" dirty="0"/>
              <a:t>does not interfere with the lawful use of technology, widely recognized and used by industry, to obtain data on the use of the information;</a:t>
            </a:r>
          </a:p>
          <a:p>
            <a:r>
              <a:rPr lang="en-US" b="1" dirty="0"/>
              <a:t>acts expeditiously to remove or to disable access to the information he has stored upon obtaining actual knowledge of the fact that the information at the initial source of the transmission has been removed from the network, or access to it has been disabled, or that a court or an </a:t>
            </a:r>
            <a:r>
              <a:rPr lang="en-US" b="1" dirty="0" err="1"/>
              <a:t>administrativeauthority</a:t>
            </a:r>
            <a:r>
              <a:rPr lang="en-US" b="1" dirty="0"/>
              <a:t> has ordered such removal or disablement.</a:t>
            </a:r>
            <a:endParaRPr lang="en-US" dirty="0"/>
          </a:p>
        </p:txBody>
      </p:sp>
    </p:spTree>
    <p:extLst>
      <p:ext uri="{BB962C8B-B14F-4D97-AF65-F5344CB8AC3E}">
        <p14:creationId xmlns:p14="http://schemas.microsoft.com/office/powerpoint/2010/main" val="15695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248"/>
          </a:xfrm>
        </p:spPr>
        <p:txBody>
          <a:bodyPr/>
          <a:lstStyle/>
          <a:p>
            <a:r>
              <a:rPr lang="en-US" dirty="0"/>
              <a:t>Hosting</a:t>
            </a:r>
          </a:p>
        </p:txBody>
      </p:sp>
      <p:sp>
        <p:nvSpPr>
          <p:cNvPr id="3" name="Content Placeholder 2"/>
          <p:cNvSpPr>
            <a:spLocks noGrp="1"/>
          </p:cNvSpPr>
          <p:nvPr>
            <p:ph idx="1"/>
          </p:nvPr>
        </p:nvSpPr>
        <p:spPr>
          <a:xfrm>
            <a:off x="677334" y="1536193"/>
            <a:ext cx="8596668" cy="4505170"/>
          </a:xfrm>
        </p:spPr>
        <p:txBody>
          <a:bodyPr/>
          <a:lstStyle/>
          <a:p>
            <a:pPr marL="0" indent="0">
              <a:buNone/>
            </a:pPr>
            <a:r>
              <a:rPr lang="en-US" dirty="0"/>
              <a:t>Where an ISP stores information provided by its customers, it is acting in a</a:t>
            </a:r>
          </a:p>
          <a:p>
            <a:pPr marL="0" indent="0">
              <a:buNone/>
            </a:pPr>
            <a:r>
              <a:rPr lang="en-US" dirty="0"/>
              <a:t>hosting role. In this case, it is not liable for damage or criminal sanctions</a:t>
            </a:r>
          </a:p>
          <a:p>
            <a:pPr marL="0" indent="0">
              <a:buNone/>
            </a:pPr>
            <a:r>
              <a:rPr lang="en-US" dirty="0"/>
              <a:t>provided that:</a:t>
            </a:r>
          </a:p>
          <a:p>
            <a:r>
              <a:rPr lang="en-US" dirty="0"/>
              <a:t> it did not know that anything unlawful was going on;</a:t>
            </a:r>
          </a:p>
          <a:p>
            <a:r>
              <a:rPr lang="en-US" dirty="0"/>
              <a:t> where a claim for damages is made, it did not know anything that should have led it to think that something unlawful might be going on; or</a:t>
            </a:r>
          </a:p>
          <a:p>
            <a:r>
              <a:rPr lang="en-US" dirty="0"/>
              <a:t> when it found out that that something unlawful was going on, it acted expeditiously to remove the information or to prevent access to it, and</a:t>
            </a:r>
          </a:p>
          <a:p>
            <a:r>
              <a:rPr lang="en-US" dirty="0"/>
              <a:t> the customer was not acting under the authority or the control of the service provider.</a:t>
            </a:r>
          </a:p>
        </p:txBody>
      </p:sp>
    </p:spTree>
    <p:extLst>
      <p:ext uri="{BB962C8B-B14F-4D97-AF65-F5344CB8AC3E}">
        <p14:creationId xmlns:p14="http://schemas.microsoft.com/office/powerpoint/2010/main" val="334563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across National Boundaries</a:t>
            </a:r>
          </a:p>
        </p:txBody>
      </p:sp>
      <p:sp>
        <p:nvSpPr>
          <p:cNvPr id="3" name="Content Placeholder 2"/>
          <p:cNvSpPr>
            <a:spLocks noGrp="1"/>
          </p:cNvSpPr>
          <p:nvPr>
            <p:ph idx="1"/>
          </p:nvPr>
        </p:nvSpPr>
        <p:spPr/>
        <p:txBody>
          <a:bodyPr/>
          <a:lstStyle/>
          <a:p>
            <a:r>
              <a:rPr lang="en-US" dirty="0"/>
              <a:t>Criminal law</a:t>
            </a:r>
          </a:p>
          <a:p>
            <a:r>
              <a:rPr lang="en-US" dirty="0"/>
              <a:t>The international convention on cybercrime</a:t>
            </a:r>
          </a:p>
          <a:p>
            <a:r>
              <a:rPr lang="en-US" dirty="0"/>
              <a:t>Civil law</a:t>
            </a:r>
          </a:p>
        </p:txBody>
      </p:sp>
    </p:spTree>
    <p:extLst>
      <p:ext uri="{BB962C8B-B14F-4D97-AF65-F5344CB8AC3E}">
        <p14:creationId xmlns:p14="http://schemas.microsoft.com/office/powerpoint/2010/main" val="617272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2471</TotalTime>
  <Words>2921</Words>
  <Application>Microsoft Office PowerPoint</Application>
  <PresentationFormat>Widescreen</PresentationFormat>
  <Paragraphs>190</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Wingdings 3</vt:lpstr>
      <vt:lpstr>Facet</vt:lpstr>
      <vt:lpstr>Course:   Professional Issues in IT</vt:lpstr>
      <vt:lpstr>Internet Issues</vt:lpstr>
      <vt:lpstr>Problems of internet availability </vt:lpstr>
      <vt:lpstr>PowerPoint Presentation</vt:lpstr>
      <vt:lpstr>Availability of internet playing the role </vt:lpstr>
      <vt:lpstr>INTERNET SERVICE PROVIDERS</vt:lpstr>
      <vt:lpstr>Caching</vt:lpstr>
      <vt:lpstr>Hosting</vt:lpstr>
      <vt:lpstr>Law across National Boundaries</vt:lpstr>
      <vt:lpstr>Criminal law </vt:lpstr>
      <vt:lpstr>PowerPoint Presentation</vt:lpstr>
      <vt:lpstr>PowerPoint Presentation</vt:lpstr>
      <vt:lpstr>Result???</vt:lpstr>
      <vt:lpstr>DEFAMATION</vt:lpstr>
      <vt:lpstr>Defamation Act</vt:lpstr>
      <vt:lpstr>The Internet Content Rating Association</vt:lpstr>
      <vt:lpstr>SPAM</vt:lpstr>
      <vt:lpstr>Stopping Spams</vt:lpstr>
      <vt:lpstr>European legislation</vt:lpstr>
      <vt:lpstr>Essential features</vt:lpstr>
      <vt:lpstr>Legislation in the USA</vt:lpstr>
      <vt:lpstr>Registration</vt:lpstr>
      <vt:lpstr>Computer Misuse</vt:lpstr>
      <vt:lpstr>THE COMPUTER MISUSE ACT 1990</vt:lpstr>
      <vt:lpstr>Section 1 of the Computer Misuse Act 1990</vt:lpstr>
      <vt:lpstr>Section 2</vt:lpstr>
      <vt:lpstr>Section 3</vt:lpstr>
      <vt:lpstr>PowerPoint Presentation</vt:lpstr>
      <vt:lpstr>PowerPoint Presentation</vt:lpstr>
      <vt:lpstr>Computer fraud</vt:lpstr>
      <vt:lpstr>Fraud techniques</vt:lpstr>
      <vt:lpstr>Computer Crime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yusra kaleem</cp:lastModifiedBy>
  <cp:revision>91</cp:revision>
  <dcterms:created xsi:type="dcterms:W3CDTF">2015-11-16T06:05:46Z</dcterms:created>
  <dcterms:modified xsi:type="dcterms:W3CDTF">2024-11-21T04:48:25Z</dcterms:modified>
</cp:coreProperties>
</file>