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47" autoAdjust="0"/>
  </p:normalViewPr>
  <p:slideViewPr>
    <p:cSldViewPr snapToGrid="0">
      <p:cViewPr varScale="1">
        <p:scale>
          <a:sx n="62" d="100"/>
          <a:sy n="62"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4682E-4DE0-419D-BB9A-4871B6EA7959}"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95024-1385-4B99-B588-EAF73D58C163}" type="slidenum">
              <a:rPr lang="en-US" smtClean="0"/>
              <a:t>‹#›</a:t>
            </a:fld>
            <a:endParaRPr lang="en-US"/>
          </a:p>
        </p:txBody>
      </p:sp>
    </p:spTree>
    <p:extLst>
      <p:ext uri="{BB962C8B-B14F-4D97-AF65-F5344CB8AC3E}">
        <p14:creationId xmlns:p14="http://schemas.microsoft.com/office/powerpoint/2010/main" val="41241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t>1</a:t>
            </a:fld>
            <a:endParaRPr lang="en-US"/>
          </a:p>
        </p:txBody>
      </p:sp>
    </p:spTree>
    <p:extLst>
      <p:ext uri="{BB962C8B-B14F-4D97-AF65-F5344CB8AC3E}">
        <p14:creationId xmlns:p14="http://schemas.microsoft.com/office/powerpoint/2010/main" val="2169002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should have been true of many of dot.com companies that failed in the</a:t>
            </a:r>
          </a:p>
          <a:p>
            <a:r>
              <a:rPr lang="en-US" sz="1200" b="0" i="0" u="none" strike="noStrike" kern="1200" baseline="0" dirty="0">
                <a:solidFill>
                  <a:schemeClr val="tx1"/>
                </a:solidFill>
                <a:latin typeface="+mn-lt"/>
                <a:ea typeface="+mn-ea"/>
                <a:cs typeface="+mn-cs"/>
              </a:rPr>
              <a:t>crash of 2001. Their predictions of the size of their market were quite unrealistic</a:t>
            </a:r>
          </a:p>
          <a:p>
            <a:r>
              <a:rPr lang="en-US" sz="1200" b="0" i="0" u="none" strike="noStrike" kern="1200" baseline="0" dirty="0">
                <a:solidFill>
                  <a:schemeClr val="tx1"/>
                </a:solidFill>
                <a:latin typeface="+mn-lt"/>
                <a:ea typeface="+mn-ea"/>
                <a:cs typeface="+mn-cs"/>
              </a:rPr>
              <a:t>and any shrewd investor might have seen this.</a:t>
            </a:r>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t>8</a:t>
            </a:fld>
            <a:endParaRPr lang="en-US"/>
          </a:p>
        </p:txBody>
      </p:sp>
    </p:spTree>
    <p:extLst>
      <p:ext uri="{BB962C8B-B14F-4D97-AF65-F5344CB8AC3E}">
        <p14:creationId xmlns:p14="http://schemas.microsoft.com/office/powerpoint/2010/main" val="229289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the company agrees that if it fails to make repayments, the</a:t>
            </a:r>
          </a:p>
          <a:p>
            <a:r>
              <a:rPr lang="en-US" dirty="0"/>
              <a:t>lender is entitled to sell some of the company’s assets in order to make up for</a:t>
            </a:r>
          </a:p>
          <a:p>
            <a:r>
              <a:rPr lang="en-US" dirty="0"/>
              <a:t>the shortfall, rather in the same way that, if you borrow money to buy a house</a:t>
            </a:r>
          </a:p>
          <a:p>
            <a:r>
              <a:rPr lang="en-US" dirty="0"/>
              <a:t>and then fail to keep up the repayments, the lender can sell the house to</a:t>
            </a:r>
          </a:p>
          <a:p>
            <a:r>
              <a:rPr lang="en-US" dirty="0"/>
              <a:t>recover the loan.</a:t>
            </a:r>
          </a:p>
          <a:p>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t>11</a:t>
            </a:fld>
            <a:endParaRPr lang="en-US"/>
          </a:p>
        </p:txBody>
      </p:sp>
    </p:spTree>
    <p:extLst>
      <p:ext uri="{BB962C8B-B14F-4D97-AF65-F5344CB8AC3E}">
        <p14:creationId xmlns:p14="http://schemas.microsoft.com/office/powerpoint/2010/main" val="258292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founders of a new company often find the initial capital from their own</a:t>
            </a:r>
          </a:p>
          <a:p>
            <a:r>
              <a:rPr lang="en-US" sz="1200" b="0" i="0" u="none" strike="noStrike" kern="1200" baseline="0" dirty="0">
                <a:solidFill>
                  <a:schemeClr val="tx1"/>
                </a:solidFill>
                <a:latin typeface="+mn-lt"/>
                <a:ea typeface="+mn-ea"/>
                <a:cs typeface="+mn-cs"/>
              </a:rPr>
              <a:t>resources or from friends and family, but few are able to continue raising</a:t>
            </a:r>
          </a:p>
          <a:p>
            <a:r>
              <a:rPr lang="en-US" sz="1200" b="0" i="0" u="none" strike="noStrike" kern="1200" baseline="0" dirty="0">
                <a:solidFill>
                  <a:schemeClr val="tx1"/>
                </a:solidFill>
                <a:latin typeface="+mn-lt"/>
                <a:ea typeface="+mn-ea"/>
                <a:cs typeface="+mn-cs"/>
              </a:rPr>
              <a:t>capital in this way. If a company looks to have good prospects but needs to</a:t>
            </a:r>
          </a:p>
          <a:p>
            <a:r>
              <a:rPr lang="en-US" sz="1200" b="0" i="0" u="none" strike="noStrike" kern="1200" baseline="0" dirty="0">
                <a:solidFill>
                  <a:schemeClr val="tx1"/>
                </a:solidFill>
                <a:latin typeface="+mn-lt"/>
                <a:ea typeface="+mn-ea"/>
                <a:cs typeface="+mn-cs"/>
              </a:rPr>
              <a:t>raise more capital, it will usually need to resort to </a:t>
            </a:r>
            <a:r>
              <a:rPr lang="en-US" sz="1200" b="0" i="1" u="none" strike="noStrike" kern="1200" baseline="0" dirty="0">
                <a:solidFill>
                  <a:schemeClr val="tx1"/>
                </a:solidFill>
                <a:latin typeface="+mn-lt"/>
                <a:ea typeface="+mn-ea"/>
                <a:cs typeface="+mn-cs"/>
              </a:rPr>
              <a:t>business angels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venture</a:t>
            </a:r>
          </a:p>
          <a:p>
            <a:r>
              <a:rPr lang="en-US" sz="1200" b="0" i="1" u="none" strike="noStrike" kern="1200" baseline="0" dirty="0">
                <a:solidFill>
                  <a:schemeClr val="tx1"/>
                </a:solidFill>
                <a:latin typeface="+mn-lt"/>
                <a:ea typeface="+mn-ea"/>
                <a:cs typeface="+mn-cs"/>
              </a:rPr>
              <a:t>capitalists</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t>12</a:t>
            </a:fld>
            <a:endParaRPr lang="en-US"/>
          </a:p>
        </p:txBody>
      </p:sp>
    </p:spTree>
    <p:extLst>
      <p:ext uri="{BB962C8B-B14F-4D97-AF65-F5344CB8AC3E}">
        <p14:creationId xmlns:p14="http://schemas.microsoft.com/office/powerpoint/2010/main" val="142858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relationship between loan capital and equity capital in a company is</a:t>
            </a:r>
          </a:p>
          <a:p>
            <a:r>
              <a:rPr lang="en-US" sz="1200" b="0" i="0" u="none" strike="noStrike" kern="1200" baseline="0" dirty="0">
                <a:solidFill>
                  <a:schemeClr val="tx1"/>
                </a:solidFill>
                <a:latin typeface="+mn-lt"/>
                <a:ea typeface="+mn-ea"/>
                <a:cs typeface="+mn-cs"/>
              </a:rPr>
              <a:t>important. It is known as </a:t>
            </a:r>
            <a:r>
              <a:rPr lang="en-US" sz="1200" b="0" i="1" u="none" strike="noStrike" kern="1200" baseline="0" dirty="0">
                <a:solidFill>
                  <a:schemeClr val="tx1"/>
                </a:solidFill>
                <a:latin typeface="+mn-lt"/>
                <a:ea typeface="+mn-ea"/>
                <a:cs typeface="+mn-cs"/>
              </a:rPr>
              <a:t>gearing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leverage</a:t>
            </a:r>
            <a:r>
              <a:rPr lang="en-US" sz="1200" b="0" i="0" u="none" strike="noStrike" kern="1200" baseline="0" dirty="0">
                <a:solidFill>
                  <a:schemeClr val="tx1"/>
                </a:solidFill>
                <a:latin typeface="+mn-lt"/>
                <a:ea typeface="+mn-ea"/>
                <a:cs typeface="+mn-cs"/>
              </a:rPr>
              <a:t>. Shareholders are at a much</a:t>
            </a:r>
          </a:p>
          <a:p>
            <a:r>
              <a:rPr lang="en-US" sz="1200" b="0" i="0" u="none" strike="noStrike" kern="1200" baseline="0" dirty="0">
                <a:solidFill>
                  <a:schemeClr val="tx1"/>
                </a:solidFill>
                <a:latin typeface="+mn-lt"/>
                <a:ea typeface="+mn-ea"/>
                <a:cs typeface="+mn-cs"/>
              </a:rPr>
              <a:t>greater risk of getting a poor return on their capital or even losing it completely</a:t>
            </a:r>
          </a:p>
          <a:p>
            <a:r>
              <a:rPr lang="en-US" sz="1200" b="0" i="0" u="none" strike="noStrike" kern="1200" baseline="0" dirty="0">
                <a:solidFill>
                  <a:schemeClr val="tx1"/>
                </a:solidFill>
                <a:latin typeface="+mn-lt"/>
                <a:ea typeface="+mn-ea"/>
                <a:cs typeface="+mn-cs"/>
              </a:rPr>
              <a:t>than are lenders, but, in compensation for this, they stand to make a</a:t>
            </a:r>
          </a:p>
          <a:p>
            <a:r>
              <a:rPr lang="en-US" sz="1200" b="0" i="0" u="none" strike="noStrike" kern="1200" baseline="0" dirty="0">
                <a:solidFill>
                  <a:schemeClr val="tx1"/>
                </a:solidFill>
                <a:latin typeface="+mn-lt"/>
                <a:ea typeface="+mn-ea"/>
                <a:cs typeface="+mn-cs"/>
              </a:rPr>
              <a:t>greater profit than lenders if all goes well.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Gearing</a:t>
            </a:r>
            <a:r>
              <a:rPr lang="en-US" sz="1200" b="0" i="0" kern="1200" dirty="0">
                <a:solidFill>
                  <a:schemeClr val="tx1"/>
                </a:solidFill>
                <a:effectLst/>
                <a:latin typeface="+mn-lt"/>
                <a:ea typeface="+mn-ea"/>
                <a:cs typeface="+mn-cs"/>
              </a:rPr>
              <a:t> is a measure of a company's financial leverage and shows the extent to which its operations are funded by lenders versus shareholders. The term “</a:t>
            </a:r>
            <a:r>
              <a:rPr lang="en-US" sz="1200" b="1" i="0" kern="1200" dirty="0">
                <a:solidFill>
                  <a:schemeClr val="tx1"/>
                </a:solidFill>
                <a:effectLst/>
                <a:latin typeface="+mn-lt"/>
                <a:ea typeface="+mn-ea"/>
                <a:cs typeface="+mn-cs"/>
              </a:rPr>
              <a:t>gearing</a:t>
            </a:r>
            <a:r>
              <a:rPr lang="en-US" sz="1200" b="0" i="0" kern="1200" dirty="0">
                <a:solidFill>
                  <a:schemeClr val="tx1"/>
                </a:solidFill>
                <a:effectLst/>
                <a:latin typeface="+mn-lt"/>
                <a:ea typeface="+mn-ea"/>
                <a:cs typeface="+mn-cs"/>
              </a:rPr>
              <a:t>” also refers to the ratio between a company's stock price and the price of its warrants.</a:t>
            </a:r>
          </a:p>
          <a:p>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t>13</a:t>
            </a:fld>
            <a:endParaRPr lang="en-US"/>
          </a:p>
        </p:txBody>
      </p:sp>
    </p:spTree>
    <p:extLst>
      <p:ext uri="{BB962C8B-B14F-4D97-AF65-F5344CB8AC3E}">
        <p14:creationId xmlns:p14="http://schemas.microsoft.com/office/powerpoint/2010/main" val="210755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8132C1-C1AB-48CE-8ACC-0245C45D414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2176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2C1-C1AB-48CE-8ACC-0245C45D414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420812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2C1-C1AB-48CE-8ACC-0245C45D414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567071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41709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84991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051874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822536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02280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7163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85357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4079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2C1-C1AB-48CE-8ACC-0245C45D414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2725588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02719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488289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122274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83428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5162758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2681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048722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18241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132C1-C1AB-48CE-8ACC-0245C45D414C}"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24985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8132C1-C1AB-48CE-8ACC-0245C45D414C}"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28263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8132C1-C1AB-48CE-8ACC-0245C45D414C}"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249868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8132C1-C1AB-48CE-8ACC-0245C45D414C}"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21758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2C1-C1AB-48CE-8ACC-0245C45D414C}"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34632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2C1-C1AB-48CE-8ACC-0245C45D414C}"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257254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2C1-C1AB-48CE-8ACC-0245C45D414C}"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CEFA3-F70D-454B-A37E-35084CB5E77E}" type="slidenum">
              <a:rPr lang="en-US" smtClean="0"/>
              <a:t>‹#›</a:t>
            </a:fld>
            <a:endParaRPr lang="en-US"/>
          </a:p>
        </p:txBody>
      </p:sp>
    </p:spTree>
    <p:extLst>
      <p:ext uri="{BB962C8B-B14F-4D97-AF65-F5344CB8AC3E}">
        <p14:creationId xmlns:p14="http://schemas.microsoft.com/office/powerpoint/2010/main" val="163387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theme" Target="../theme/theme2.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2C1-C1AB-48CE-8ACC-0245C45D414C}" type="datetimeFigureOut">
              <a:rPr lang="en-US" smtClean="0"/>
              <a:t>9/3/2024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CEFA3-F70D-454B-A37E-35084CB5E77E}" type="slidenum">
              <a:rPr lang="en-US" smtClean="0"/>
              <a:t>‹#›</a:t>
            </a:fld>
            <a:endParaRPr lang="en-US"/>
          </a:p>
        </p:txBody>
      </p:sp>
    </p:spTree>
    <p:extLst>
      <p:ext uri="{BB962C8B-B14F-4D97-AF65-F5344CB8AC3E}">
        <p14:creationId xmlns:p14="http://schemas.microsoft.com/office/powerpoint/2010/main" val="392028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9/3/2024</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529259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err="1">
                <a:solidFill>
                  <a:prstClr val="black"/>
                </a:solidFill>
              </a:rPr>
              <a:t>Lec</a:t>
            </a:r>
            <a:r>
              <a:rPr lang="en-US" dirty="0">
                <a:solidFill>
                  <a:prstClr val="black"/>
                </a:solidFill>
              </a:rPr>
              <a:t> # 8 </a:t>
            </a:r>
          </a:p>
        </p:txBody>
      </p:sp>
    </p:spTree>
    <p:extLst>
      <p:ext uri="{BB962C8B-B14F-4D97-AF65-F5344CB8AC3E}">
        <p14:creationId xmlns:p14="http://schemas.microsoft.com/office/powerpoint/2010/main" val="13131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754251"/>
          </a:xfrm>
        </p:spPr>
        <p:txBody>
          <a:bodyPr/>
          <a:lstStyle/>
          <a:p>
            <a:r>
              <a:rPr lang="en-US" dirty="0"/>
              <a:t>Grants</a:t>
            </a:r>
          </a:p>
        </p:txBody>
      </p:sp>
      <p:sp>
        <p:nvSpPr>
          <p:cNvPr id="3" name="Content Placeholder 2"/>
          <p:cNvSpPr>
            <a:spLocks noGrp="1"/>
          </p:cNvSpPr>
          <p:nvPr>
            <p:ph idx="1"/>
          </p:nvPr>
        </p:nvSpPr>
        <p:spPr/>
        <p:txBody>
          <a:bodyPr/>
          <a:lstStyle/>
          <a:p>
            <a:pPr marL="0" indent="0">
              <a:buNone/>
            </a:pPr>
            <a:r>
              <a:rPr lang="en-US" sz="2400" dirty="0"/>
              <a:t>These grants are usually:</a:t>
            </a:r>
          </a:p>
          <a:p>
            <a:r>
              <a:rPr lang="en-US" sz="2400" dirty="0"/>
              <a:t> intended to assist with capital investment, typically investment in premises and equipment;</a:t>
            </a:r>
          </a:p>
          <a:p>
            <a:r>
              <a:rPr lang="en-US" sz="2400" dirty="0"/>
              <a:t> subject to a number of conditions, in particular the raising of capital from other sources;</a:t>
            </a:r>
          </a:p>
          <a:p>
            <a:r>
              <a:rPr lang="en-US" sz="2400" dirty="0"/>
              <a:t> limited to a certain proportion of the capital investment that the company can prove it has made.</a:t>
            </a:r>
            <a:endParaRPr lang="en-US" dirty="0"/>
          </a:p>
        </p:txBody>
      </p:sp>
    </p:spTree>
    <p:extLst>
      <p:ext uri="{BB962C8B-B14F-4D97-AF65-F5344CB8AC3E}">
        <p14:creationId xmlns:p14="http://schemas.microsoft.com/office/powerpoint/2010/main" val="21335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09234"/>
          </a:xfrm>
        </p:spPr>
        <p:txBody>
          <a:bodyPr/>
          <a:lstStyle/>
          <a:p>
            <a:r>
              <a:rPr lang="en-US" b="1" dirty="0"/>
              <a:t>Loans</a:t>
            </a:r>
            <a:endParaRPr lang="en-US" dirty="0"/>
          </a:p>
        </p:txBody>
      </p:sp>
      <p:sp>
        <p:nvSpPr>
          <p:cNvPr id="3" name="Content Placeholder 2"/>
          <p:cNvSpPr>
            <a:spLocks noGrp="1"/>
          </p:cNvSpPr>
          <p:nvPr>
            <p:ph idx="1"/>
          </p:nvPr>
        </p:nvSpPr>
        <p:spPr>
          <a:xfrm>
            <a:off x="812799" y="1782306"/>
            <a:ext cx="8463619" cy="4259058"/>
          </a:xfrm>
        </p:spPr>
        <p:txBody>
          <a:bodyPr>
            <a:normAutofit/>
          </a:bodyPr>
          <a:lstStyle/>
          <a:p>
            <a:r>
              <a:rPr lang="en-US" sz="2400" dirty="0"/>
              <a:t>A loan is a sum of money lent to the company;</a:t>
            </a:r>
          </a:p>
          <a:p>
            <a:r>
              <a:rPr lang="en-US" sz="2400" dirty="0"/>
              <a:t>interest is payable on it, at a rate that may be fixed or variable</a:t>
            </a:r>
          </a:p>
          <a:p>
            <a:r>
              <a:rPr lang="en-US" sz="2400" dirty="0"/>
              <a:t>the loan is usually for a fixed period</a:t>
            </a:r>
          </a:p>
          <a:p>
            <a:r>
              <a:rPr lang="en-US" sz="2400" dirty="0"/>
              <a:t>The company has to pay back the loan eventually</a:t>
            </a:r>
          </a:p>
          <a:p>
            <a:r>
              <a:rPr lang="en-US" sz="2400" dirty="0"/>
              <a:t>if it goes into liquidation, the lender is entitled to recover the loan from the sale of the assets of the company</a:t>
            </a:r>
          </a:p>
          <a:p>
            <a:r>
              <a:rPr lang="en-US" sz="2400" dirty="0"/>
              <a:t>In most cases, security is required for the loan</a:t>
            </a:r>
            <a:endParaRPr lang="en-US" dirty="0"/>
          </a:p>
        </p:txBody>
      </p:sp>
    </p:spTree>
    <p:extLst>
      <p:ext uri="{BB962C8B-B14F-4D97-AF65-F5344CB8AC3E}">
        <p14:creationId xmlns:p14="http://schemas.microsoft.com/office/powerpoint/2010/main" val="153246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capital</a:t>
            </a:r>
            <a:endParaRPr lang="en-US" dirty="0"/>
          </a:p>
        </p:txBody>
      </p:sp>
      <p:sp>
        <p:nvSpPr>
          <p:cNvPr id="3" name="Content Placeholder 2"/>
          <p:cNvSpPr>
            <a:spLocks noGrp="1"/>
          </p:cNvSpPr>
          <p:nvPr>
            <p:ph idx="1"/>
          </p:nvPr>
        </p:nvSpPr>
        <p:spPr/>
        <p:txBody>
          <a:bodyPr>
            <a:normAutofit/>
          </a:bodyPr>
          <a:lstStyle/>
          <a:p>
            <a:r>
              <a:rPr lang="en-US" sz="2800" i="1" dirty="0"/>
              <a:t>Equity capital </a:t>
            </a:r>
            <a:r>
              <a:rPr lang="en-US" sz="2800" dirty="0"/>
              <a:t>is money paid to the company in exchange for a share in the ownership of the company</a:t>
            </a:r>
          </a:p>
          <a:p>
            <a:r>
              <a:rPr lang="en-US" sz="2800" dirty="0"/>
              <a:t>Business angels or venture capitalist:</a:t>
            </a:r>
          </a:p>
          <a:p>
            <a:pPr marL="457200" lvl="1" indent="0">
              <a:buNone/>
            </a:pPr>
            <a:r>
              <a:rPr lang="en-US" sz="2400" dirty="0"/>
              <a:t>Business angels are wealthy individuals who provide equity capital for start-up companies and small firms that are seeking to grow rapidly.</a:t>
            </a:r>
          </a:p>
        </p:txBody>
      </p:sp>
    </p:spTree>
    <p:extLst>
      <p:ext uri="{BB962C8B-B14F-4D97-AF65-F5344CB8AC3E}">
        <p14:creationId xmlns:p14="http://schemas.microsoft.com/office/powerpoint/2010/main" val="333384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GEARING</a:t>
            </a:r>
            <a:endParaRPr lang="en-US" dirty="0"/>
          </a:p>
        </p:txBody>
      </p:sp>
      <p:sp>
        <p:nvSpPr>
          <p:cNvPr id="3" name="Content Placeholder 2"/>
          <p:cNvSpPr>
            <a:spLocks noGrp="1"/>
          </p:cNvSpPr>
          <p:nvPr>
            <p:ph idx="1"/>
          </p:nvPr>
        </p:nvSpPr>
        <p:spPr/>
        <p:txBody>
          <a:bodyPr>
            <a:normAutofit/>
          </a:bodyPr>
          <a:lstStyle/>
          <a:p>
            <a:r>
              <a:rPr lang="en-US" sz="3200" dirty="0"/>
              <a:t>The relationship between loan capital and equity capital in a company is important. It is known as </a:t>
            </a:r>
            <a:r>
              <a:rPr lang="en-US" sz="3200" i="1" dirty="0"/>
              <a:t>gearing </a:t>
            </a:r>
            <a:r>
              <a:rPr lang="en-US" sz="3200" dirty="0"/>
              <a:t>or </a:t>
            </a:r>
            <a:r>
              <a:rPr lang="en-US" sz="3200" i="1" dirty="0"/>
              <a:t>leverage</a:t>
            </a:r>
            <a:r>
              <a:rPr lang="en-US" sz="3200" dirty="0"/>
              <a:t>.</a:t>
            </a:r>
          </a:p>
          <a:p>
            <a:r>
              <a:rPr lang="en-US" sz="3200" dirty="0"/>
              <a:t>Lender </a:t>
            </a:r>
            <a:r>
              <a:rPr lang="en-US" sz="3200"/>
              <a:t>and shareholder </a:t>
            </a:r>
            <a:endParaRPr lang="en-US" sz="3200" dirty="0"/>
          </a:p>
          <a:p>
            <a:pPr marL="914400" lvl="2" indent="0">
              <a:buNone/>
            </a:pPr>
            <a:endParaRPr lang="en-US" sz="2400" dirty="0"/>
          </a:p>
        </p:txBody>
      </p:sp>
    </p:spTree>
    <p:extLst>
      <p:ext uri="{BB962C8B-B14F-4D97-AF65-F5344CB8AC3E}">
        <p14:creationId xmlns:p14="http://schemas.microsoft.com/office/powerpoint/2010/main" val="125641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25500"/>
          </a:xfrm>
        </p:spPr>
        <p:txBody>
          <a:bodyPr/>
          <a:lstStyle/>
          <a:p>
            <a:r>
              <a:rPr lang="en-US" b="1" dirty="0"/>
              <a:t>Financing a Start-up Company</a:t>
            </a:r>
            <a:endParaRPr lang="en-US" dirty="0"/>
          </a:p>
        </p:txBody>
      </p:sp>
      <p:sp>
        <p:nvSpPr>
          <p:cNvPr id="3" name="Content Placeholder 2"/>
          <p:cNvSpPr>
            <a:spLocks noGrp="1"/>
          </p:cNvSpPr>
          <p:nvPr>
            <p:ph idx="1"/>
          </p:nvPr>
        </p:nvSpPr>
        <p:spPr/>
        <p:txBody>
          <a:bodyPr/>
          <a:lstStyle/>
          <a:p>
            <a:pPr marL="0" indent="0">
              <a:buNone/>
            </a:pPr>
            <a:r>
              <a:rPr lang="en-US" b="1" dirty="0"/>
              <a:t>INTRODUCTION</a:t>
            </a:r>
          </a:p>
          <a:p>
            <a:r>
              <a:rPr lang="en-US" dirty="0"/>
              <a:t>A lot of people want there career to be leaded to some independent work, their own work, a company or business owned by them, instead for working for others.</a:t>
            </a:r>
          </a:p>
          <a:p>
            <a:r>
              <a:rPr lang="en-US"/>
              <a:t>New </a:t>
            </a:r>
            <a:r>
              <a:rPr lang="en-US" dirty="0"/>
              <a:t>graduates in computing often aim of setting up their own company.</a:t>
            </a:r>
          </a:p>
          <a:p>
            <a:endParaRPr lang="en-US" dirty="0"/>
          </a:p>
        </p:txBody>
      </p:sp>
    </p:spTree>
    <p:extLst>
      <p:ext uri="{BB962C8B-B14F-4D97-AF65-F5344CB8AC3E}">
        <p14:creationId xmlns:p14="http://schemas.microsoft.com/office/powerpoint/2010/main" val="102891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25500"/>
          </a:xfrm>
        </p:spPr>
        <p:txBody>
          <a:bodyPr/>
          <a:lstStyle/>
          <a:p>
            <a:r>
              <a:rPr lang="en-US" b="1" dirty="0"/>
              <a:t>WHY CAPITAL IS NEEDED</a:t>
            </a:r>
            <a:endParaRPr lang="en-US" dirty="0"/>
          </a:p>
        </p:txBody>
      </p:sp>
      <p:sp>
        <p:nvSpPr>
          <p:cNvPr id="3" name="Content Placeholder 2"/>
          <p:cNvSpPr>
            <a:spLocks noGrp="1"/>
          </p:cNvSpPr>
          <p:nvPr>
            <p:ph idx="1"/>
          </p:nvPr>
        </p:nvSpPr>
        <p:spPr>
          <a:xfrm>
            <a:off x="812799" y="1625600"/>
            <a:ext cx="8463619" cy="4415763"/>
          </a:xfrm>
        </p:spPr>
        <p:txBody>
          <a:bodyPr/>
          <a:lstStyle/>
          <a:p>
            <a:r>
              <a:rPr lang="en-US" dirty="0"/>
              <a:t>To buy the things you need to make the product or to provide the service, and to live while you are making or doing it.</a:t>
            </a:r>
          </a:p>
          <a:p>
            <a:r>
              <a:rPr lang="en-US" dirty="0"/>
              <a:t>Clients and customers usually do not pay before getting the services or product.</a:t>
            </a:r>
          </a:p>
          <a:p>
            <a:r>
              <a:rPr lang="en-US" dirty="0"/>
              <a:t>For any business there must be a certain amount of capital in hand.</a:t>
            </a:r>
          </a:p>
          <a:p>
            <a:pPr marL="0" indent="0">
              <a:buNone/>
            </a:pPr>
            <a:r>
              <a:rPr lang="en-US" dirty="0"/>
              <a:t>Examples</a:t>
            </a:r>
          </a:p>
          <a:p>
            <a:pPr marL="0" indent="0">
              <a:buNone/>
            </a:pPr>
            <a:r>
              <a:rPr lang="en-US" dirty="0"/>
              <a:t>	Mobiles and mobile company, a burger shop, painting of houses, computer services, software developments and software companies </a:t>
            </a:r>
            <a:r>
              <a:rPr lang="en-US" dirty="0" err="1"/>
              <a:t>etc</a:t>
            </a:r>
            <a:endParaRPr lang="en-US" dirty="0"/>
          </a:p>
        </p:txBody>
      </p:sp>
    </p:spTree>
    <p:extLst>
      <p:ext uri="{BB962C8B-B14F-4D97-AF65-F5344CB8AC3E}">
        <p14:creationId xmlns:p14="http://schemas.microsoft.com/office/powerpoint/2010/main" val="118123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141708"/>
          </a:xfrm>
        </p:spPr>
        <p:txBody>
          <a:bodyPr/>
          <a:lstStyle/>
          <a:p>
            <a:r>
              <a:rPr lang="en-US" dirty="0"/>
              <a:t>Factors involving capital</a:t>
            </a:r>
          </a:p>
        </p:txBody>
      </p:sp>
      <p:sp>
        <p:nvSpPr>
          <p:cNvPr id="3" name="Content Placeholder 2"/>
          <p:cNvSpPr>
            <a:spLocks noGrp="1"/>
          </p:cNvSpPr>
          <p:nvPr>
            <p:ph idx="1"/>
          </p:nvPr>
        </p:nvSpPr>
        <p:spPr>
          <a:xfrm>
            <a:off x="812799" y="1930400"/>
            <a:ext cx="8463619" cy="4110963"/>
          </a:xfrm>
        </p:spPr>
        <p:txBody>
          <a:bodyPr>
            <a:normAutofit/>
          </a:bodyPr>
          <a:lstStyle/>
          <a:p>
            <a:pPr marL="0" indent="0">
              <a:buNone/>
            </a:pPr>
            <a:r>
              <a:rPr lang="en-US" dirty="0"/>
              <a:t>If you intend to develop a package, the sum of money needed is likely to be even larger. While the package is being developed, there will be no revenue coming into the company. For this period cash will be needed for:</a:t>
            </a:r>
          </a:p>
          <a:p>
            <a:r>
              <a:rPr lang="en-US" dirty="0"/>
              <a:t>salaries, however small, for the founders and for any other staff they may need to employ;</a:t>
            </a:r>
          </a:p>
          <a:p>
            <a:r>
              <a:rPr lang="en-US" dirty="0"/>
              <a:t>rent, rates, heating and lighting of the premises used;</a:t>
            </a:r>
          </a:p>
          <a:p>
            <a:r>
              <a:rPr lang="en-US" dirty="0"/>
              <a:t> equipment and consumables;</a:t>
            </a:r>
          </a:p>
          <a:p>
            <a:r>
              <a:rPr lang="en-US" dirty="0"/>
              <a:t> costs of advertising and marketing the products;</a:t>
            </a:r>
          </a:p>
          <a:p>
            <a:r>
              <a:rPr lang="en-US" dirty="0"/>
              <a:t> miscellaneous expenses, ranging from company stationery to travelling expenses for any trips that may be necessary;</a:t>
            </a:r>
          </a:p>
          <a:p>
            <a:r>
              <a:rPr lang="en-US" dirty="0"/>
              <a:t> interest on any money borrowed.</a:t>
            </a:r>
          </a:p>
        </p:txBody>
      </p:sp>
    </p:spTree>
    <p:extLst>
      <p:ext uri="{BB962C8B-B14F-4D97-AF65-F5344CB8AC3E}">
        <p14:creationId xmlns:p14="http://schemas.microsoft.com/office/powerpoint/2010/main" val="258852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63600"/>
          </a:xfrm>
        </p:spPr>
        <p:txBody>
          <a:bodyPr/>
          <a:lstStyle/>
          <a:p>
            <a:r>
              <a:rPr lang="en-US" b="1" dirty="0"/>
              <a:t>THE BUSINESS PLAN</a:t>
            </a:r>
            <a:endParaRPr lang="en-US" dirty="0"/>
          </a:p>
        </p:txBody>
      </p:sp>
      <p:sp>
        <p:nvSpPr>
          <p:cNvPr id="3" name="Content Placeholder 2"/>
          <p:cNvSpPr>
            <a:spLocks noGrp="1"/>
          </p:cNvSpPr>
          <p:nvPr>
            <p:ph idx="1"/>
          </p:nvPr>
        </p:nvSpPr>
        <p:spPr>
          <a:xfrm>
            <a:off x="812799" y="1676400"/>
            <a:ext cx="8463619" cy="4364963"/>
          </a:xfrm>
        </p:spPr>
        <p:txBody>
          <a:bodyPr>
            <a:normAutofit/>
          </a:bodyPr>
          <a:lstStyle/>
          <a:p>
            <a:pPr marL="0" indent="0">
              <a:buNone/>
            </a:pPr>
            <a:r>
              <a:rPr lang="en-US" dirty="0"/>
              <a:t>Firstly to start any business work </a:t>
            </a:r>
          </a:p>
          <a:p>
            <a:r>
              <a:rPr lang="en-US" dirty="0"/>
              <a:t>We plan it. </a:t>
            </a:r>
          </a:p>
          <a:p>
            <a:r>
              <a:rPr lang="en-US" dirty="0"/>
              <a:t>We have some ideas what to do,(focusing business)</a:t>
            </a:r>
          </a:p>
          <a:p>
            <a:r>
              <a:rPr lang="en-US" dirty="0"/>
              <a:t>What will we achieve (benefits, profit, status, etc..)</a:t>
            </a:r>
          </a:p>
          <a:p>
            <a:r>
              <a:rPr lang="en-US" dirty="0"/>
              <a:t>what are the targets</a:t>
            </a:r>
          </a:p>
          <a:p>
            <a:pPr marL="0" indent="0">
              <a:buNone/>
            </a:pPr>
            <a:r>
              <a:rPr lang="en-US" dirty="0"/>
              <a:t>	 …we create a business plan. What is it?</a:t>
            </a:r>
          </a:p>
          <a:p>
            <a:pPr marL="0" indent="0">
              <a:buNone/>
            </a:pPr>
            <a:r>
              <a:rPr lang="en-US" dirty="0"/>
              <a:t>	We need to document our plan. What is this document????</a:t>
            </a:r>
          </a:p>
          <a:p>
            <a:pPr marL="0" indent="0">
              <a:buNone/>
            </a:pPr>
            <a:r>
              <a:rPr lang="en-US" dirty="0"/>
              <a:t>	It is a document which explains our plans to the funders and tries to convince them that these plans are well thought out and realistic and would work successfully. </a:t>
            </a:r>
          </a:p>
        </p:txBody>
      </p:sp>
    </p:spTree>
    <p:extLst>
      <p:ext uri="{BB962C8B-B14F-4D97-AF65-F5344CB8AC3E}">
        <p14:creationId xmlns:p14="http://schemas.microsoft.com/office/powerpoint/2010/main" val="93165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14400"/>
          </a:xfrm>
        </p:spPr>
        <p:txBody>
          <a:bodyPr/>
          <a:lstStyle/>
          <a:p>
            <a:r>
              <a:rPr lang="en-US" dirty="0"/>
              <a:t>Business plan Document…..</a:t>
            </a:r>
          </a:p>
        </p:txBody>
      </p:sp>
      <p:sp>
        <p:nvSpPr>
          <p:cNvPr id="3" name="Content Placeholder 2"/>
          <p:cNvSpPr>
            <a:spLocks noGrp="1"/>
          </p:cNvSpPr>
          <p:nvPr>
            <p:ph idx="1"/>
          </p:nvPr>
        </p:nvSpPr>
        <p:spPr>
          <a:xfrm>
            <a:off x="812799" y="1917700"/>
            <a:ext cx="8463619" cy="4123663"/>
          </a:xfrm>
        </p:spPr>
        <p:txBody>
          <a:bodyPr/>
          <a:lstStyle/>
          <a:p>
            <a:pPr marL="0" indent="0">
              <a:buNone/>
            </a:pPr>
            <a:r>
              <a:rPr lang="en-US" sz="2000" dirty="0"/>
              <a:t>It should contain:</a:t>
            </a:r>
          </a:p>
          <a:p>
            <a:r>
              <a:rPr lang="en-US" sz="2000" dirty="0"/>
              <a:t> a description of what the company will be doing, together with information to show that it is technically feasible and that the founders of the company have the necessary expertise;</a:t>
            </a:r>
          </a:p>
          <a:p>
            <a:r>
              <a:rPr lang="en-US" sz="2000" dirty="0"/>
              <a:t> a description of the market the company is aiming at, an estimate of its size, and an assessment of the competition.</a:t>
            </a:r>
          </a:p>
          <a:p>
            <a:r>
              <a:rPr lang="en-US" sz="2000" dirty="0"/>
              <a:t>a prediction of the financial performance of the company. This will include budgets, cash flow predictions, and projected balance sheets and profit and loss accounts. </a:t>
            </a:r>
            <a:endParaRPr lang="en-US" dirty="0"/>
          </a:p>
        </p:txBody>
      </p:sp>
    </p:spTree>
    <p:extLst>
      <p:ext uri="{BB962C8B-B14F-4D97-AF65-F5344CB8AC3E}">
        <p14:creationId xmlns:p14="http://schemas.microsoft.com/office/powerpoint/2010/main" val="218597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155700"/>
          </a:xfrm>
        </p:spPr>
        <p:txBody>
          <a:bodyPr/>
          <a:lstStyle/>
          <a:p>
            <a:r>
              <a:rPr lang="en-US" dirty="0"/>
              <a:t>Why the plan is needed?</a:t>
            </a:r>
          </a:p>
        </p:txBody>
      </p:sp>
      <p:sp>
        <p:nvSpPr>
          <p:cNvPr id="3" name="Content Placeholder 2"/>
          <p:cNvSpPr>
            <a:spLocks noGrp="1"/>
          </p:cNvSpPr>
          <p:nvPr>
            <p:ph idx="1"/>
          </p:nvPr>
        </p:nvSpPr>
        <p:spPr/>
        <p:txBody>
          <a:bodyPr/>
          <a:lstStyle/>
          <a:p>
            <a:r>
              <a:rPr lang="en-US" sz="2400" dirty="0"/>
              <a:t>Every person wants to gain profit by safe means</a:t>
            </a:r>
          </a:p>
          <a:p>
            <a:r>
              <a:rPr lang="en-US" sz="2400" dirty="0"/>
              <a:t>If you have the business plan, you are in a position to approach people who might be willing to lend you money, invest money in your company, or even give you money.</a:t>
            </a:r>
            <a:endParaRPr lang="en-US" dirty="0"/>
          </a:p>
        </p:txBody>
      </p:sp>
    </p:spTree>
    <p:extLst>
      <p:ext uri="{BB962C8B-B14F-4D97-AF65-F5344CB8AC3E}">
        <p14:creationId xmlns:p14="http://schemas.microsoft.com/office/powerpoint/2010/main" val="131391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104900"/>
          </a:xfrm>
        </p:spPr>
        <p:txBody>
          <a:bodyPr/>
          <a:lstStyle/>
          <a:p>
            <a:r>
              <a:rPr lang="en-US" dirty="0"/>
              <a:t>Business plans are not predictions</a:t>
            </a:r>
          </a:p>
        </p:txBody>
      </p:sp>
      <p:sp>
        <p:nvSpPr>
          <p:cNvPr id="3" name="Content Placeholder 2"/>
          <p:cNvSpPr>
            <a:spLocks noGrp="1"/>
          </p:cNvSpPr>
          <p:nvPr>
            <p:ph idx="1"/>
          </p:nvPr>
        </p:nvSpPr>
        <p:spPr>
          <a:xfrm>
            <a:off x="812799" y="1859798"/>
            <a:ext cx="8463619" cy="4181566"/>
          </a:xfrm>
        </p:spPr>
        <p:txBody>
          <a:bodyPr>
            <a:normAutofit/>
          </a:bodyPr>
          <a:lstStyle/>
          <a:p>
            <a:r>
              <a:rPr lang="en-US" sz="2200" dirty="0"/>
              <a:t>It is a mistake to think of a business plan as a prediction of what will happen when and if you succeed in starting your company.</a:t>
            </a:r>
          </a:p>
          <a:p>
            <a:r>
              <a:rPr lang="en-US" sz="2200" dirty="0"/>
              <a:t>It should be seen much more as a scenario that demonstrates that your company has a reasonable chance of success. </a:t>
            </a:r>
          </a:p>
          <a:p>
            <a:r>
              <a:rPr lang="en-US" sz="2200" dirty="0"/>
              <a:t>The attempt to produce a business plan will often show that what a new company is trying to do has very little chance of succeeding.</a:t>
            </a:r>
          </a:p>
          <a:p>
            <a:pPr marL="0" indent="0">
              <a:buNone/>
            </a:pPr>
            <a:r>
              <a:rPr lang="en-US" sz="2200" dirty="0"/>
              <a:t>	Moral story:</a:t>
            </a:r>
          </a:p>
          <a:p>
            <a:pPr marL="0" indent="0">
              <a:buNone/>
            </a:pPr>
            <a:r>
              <a:rPr lang="en-US" sz="2200" dirty="0"/>
              <a:t>	The story of the village girl making castles in the air</a:t>
            </a:r>
            <a:endParaRPr lang="en-US" dirty="0"/>
          </a:p>
        </p:txBody>
      </p:sp>
    </p:spTree>
    <p:extLst>
      <p:ext uri="{BB962C8B-B14F-4D97-AF65-F5344CB8AC3E}">
        <p14:creationId xmlns:p14="http://schemas.microsoft.com/office/powerpoint/2010/main" val="264314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048719"/>
          </a:xfrm>
        </p:spPr>
        <p:txBody>
          <a:bodyPr/>
          <a:lstStyle/>
          <a:p>
            <a:r>
              <a:rPr lang="en-US" b="1" dirty="0"/>
              <a:t>SOURCES OF FINANCE</a:t>
            </a:r>
            <a:endParaRPr lang="en-US" dirty="0"/>
          </a:p>
        </p:txBody>
      </p:sp>
      <p:sp>
        <p:nvSpPr>
          <p:cNvPr id="3" name="Content Placeholder 2"/>
          <p:cNvSpPr>
            <a:spLocks noGrp="1"/>
          </p:cNvSpPr>
          <p:nvPr>
            <p:ph idx="1"/>
          </p:nvPr>
        </p:nvSpPr>
        <p:spPr>
          <a:xfrm>
            <a:off x="812799" y="1658320"/>
            <a:ext cx="8463619" cy="4383044"/>
          </a:xfrm>
        </p:spPr>
        <p:txBody>
          <a:bodyPr>
            <a:normAutofit/>
          </a:bodyPr>
          <a:lstStyle/>
          <a:p>
            <a:r>
              <a:rPr lang="en-US" sz="2400" b="1" dirty="0"/>
              <a:t>Grants</a:t>
            </a:r>
          </a:p>
          <a:p>
            <a:pPr lvl="1"/>
            <a:r>
              <a:rPr lang="en-US" sz="2000" dirty="0"/>
              <a:t>A </a:t>
            </a:r>
            <a:r>
              <a:rPr lang="en-US" sz="2000" i="1" dirty="0"/>
              <a:t>grant </a:t>
            </a:r>
            <a:r>
              <a:rPr lang="en-US" sz="2000" dirty="0"/>
              <a:t>is a sum of money given to the company;</a:t>
            </a:r>
          </a:p>
          <a:p>
            <a:pPr lvl="1"/>
            <a:r>
              <a:rPr lang="en-US" sz="2000" dirty="0"/>
              <a:t>the company is obliged to demonstrate that it has been used for the purposes for which it was given</a:t>
            </a:r>
          </a:p>
          <a:p>
            <a:pPr lvl="1"/>
            <a:r>
              <a:rPr lang="en-US" sz="2000" dirty="0"/>
              <a:t>it is not intended that the grant should ever be paid back to the organization which gave it.</a:t>
            </a:r>
          </a:p>
          <a:p>
            <a:pPr lvl="1"/>
            <a:r>
              <a:rPr lang="en-US" sz="2000" dirty="0"/>
              <a:t>grants are only available from government (local or national) and union sources or, very occasionally, from charities.</a:t>
            </a:r>
            <a:endParaRPr lang="en-US" dirty="0"/>
          </a:p>
        </p:txBody>
      </p:sp>
    </p:spTree>
    <p:extLst>
      <p:ext uri="{BB962C8B-B14F-4D97-AF65-F5344CB8AC3E}">
        <p14:creationId xmlns:p14="http://schemas.microsoft.com/office/powerpoint/2010/main" val="3629629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1043</Words>
  <Application>Microsoft Office PowerPoint</Application>
  <PresentationFormat>Widescreen</PresentationFormat>
  <Paragraphs>94</Paragraphs>
  <Slides>13</Slides>
  <Notes>5</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Facet</vt:lpstr>
      <vt:lpstr>Course:   Professional Issues in IT</vt:lpstr>
      <vt:lpstr>Financing a Start-up Company</vt:lpstr>
      <vt:lpstr>WHY CAPITAL IS NEEDED</vt:lpstr>
      <vt:lpstr>Factors involving capital</vt:lpstr>
      <vt:lpstr>THE BUSINESS PLAN</vt:lpstr>
      <vt:lpstr>Business plan Document…..</vt:lpstr>
      <vt:lpstr>Why the plan is needed?</vt:lpstr>
      <vt:lpstr>Business plans are not predictions</vt:lpstr>
      <vt:lpstr>SOURCES OF FINANCE</vt:lpstr>
      <vt:lpstr>Grants</vt:lpstr>
      <vt:lpstr>Loans</vt:lpstr>
      <vt:lpstr>Equity capital</vt:lpstr>
      <vt:lpstr>GEARING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Shaharbano Asif</cp:lastModifiedBy>
  <cp:revision>66</cp:revision>
  <dcterms:created xsi:type="dcterms:W3CDTF">2015-08-27T04:03:47Z</dcterms:created>
  <dcterms:modified xsi:type="dcterms:W3CDTF">2024-09-03T03:23:03Z</dcterms:modified>
</cp:coreProperties>
</file>