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2"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Muhammed.Hassan.Ali." initials="SM" lastIdx="2" clrIdx="0">
    <p:extLst>
      <p:ext uri="{19B8F6BF-5375-455C-9EA6-DF929625EA0E}">
        <p15:presenceInfo xmlns:p15="http://schemas.microsoft.com/office/powerpoint/2012/main" userId="S-1-5-21-3601992715-3529881270-3622467272-60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7" d="100"/>
          <a:sy n="67"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A59F2F-AFB6-43AF-9D6F-B3DE193BAC9D}"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A441E9-FBF9-4E05-8FEA-020E318CF972}" type="slidenum">
              <a:rPr lang="en-US" smtClean="0"/>
              <a:t>‹#›</a:t>
            </a:fld>
            <a:endParaRPr lang="en-US"/>
          </a:p>
        </p:txBody>
      </p:sp>
    </p:spTree>
    <p:extLst>
      <p:ext uri="{BB962C8B-B14F-4D97-AF65-F5344CB8AC3E}">
        <p14:creationId xmlns:p14="http://schemas.microsoft.com/office/powerpoint/2010/main" val="382328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EA441E9-FBF9-4E05-8FEA-020E318CF972}" type="slidenum">
              <a:rPr lang="en-US" smtClean="0"/>
              <a:t>1</a:t>
            </a:fld>
            <a:endParaRPr lang="en-US"/>
          </a:p>
        </p:txBody>
      </p:sp>
    </p:spTree>
    <p:extLst>
      <p:ext uri="{BB962C8B-B14F-4D97-AF65-F5344CB8AC3E}">
        <p14:creationId xmlns:p14="http://schemas.microsoft.com/office/powerpoint/2010/main" val="564488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187974-D394-45F5-8BCF-7DE2F4539DEF}" type="datetime1">
              <a:rPr lang="en-US" smtClean="0"/>
              <a:t>6/26/2024</a:t>
            </a:fld>
            <a:endParaRPr lang="en-US"/>
          </a:p>
        </p:txBody>
      </p:sp>
      <p:sp>
        <p:nvSpPr>
          <p:cNvPr id="5" name="Footer Placeholder 4"/>
          <p:cNvSpPr>
            <a:spLocks noGrp="1"/>
          </p:cNvSpPr>
          <p:nvPr>
            <p:ph type="ftr" sz="quarter" idx="11"/>
          </p:nvPr>
        </p:nvSpPr>
        <p:spPr>
          <a:xfrm>
            <a:off x="2416500" y="329307"/>
            <a:ext cx="4973915" cy="309201"/>
          </a:xfrm>
        </p:spPr>
        <p:txBody>
          <a:bodyPr/>
          <a:lstStyle/>
          <a:p>
            <a:r>
              <a:rPr lang="en-US"/>
              <a:t>FAST NUCES</a:t>
            </a:r>
          </a:p>
        </p:txBody>
      </p:sp>
      <p:sp>
        <p:nvSpPr>
          <p:cNvPr id="6" name="Slide Number Placeholder 5"/>
          <p:cNvSpPr>
            <a:spLocks noGrp="1"/>
          </p:cNvSpPr>
          <p:nvPr>
            <p:ph type="sldNum" sz="quarter" idx="12"/>
          </p:nvPr>
        </p:nvSpPr>
        <p:spPr>
          <a:xfrm>
            <a:off x="1437664" y="798973"/>
            <a:ext cx="811019" cy="503578"/>
          </a:xfrm>
        </p:spPr>
        <p:txBody>
          <a:bodyPr/>
          <a:lstStyle/>
          <a:p>
            <a:fld id="{9D29163F-DD8A-4A56-98F8-8024C253D7C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5639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2974C6-CA97-494C-A9EE-C0FA66E0EB68}" type="datetime1">
              <a:rPr lang="en-US" smtClean="0"/>
              <a:t>6/26/2024</a:t>
            </a:fld>
            <a:endParaRPr lang="en-US"/>
          </a:p>
        </p:txBody>
      </p:sp>
      <p:sp>
        <p:nvSpPr>
          <p:cNvPr id="5" name="Footer Placeholder 4"/>
          <p:cNvSpPr>
            <a:spLocks noGrp="1"/>
          </p:cNvSpPr>
          <p:nvPr>
            <p:ph type="ftr" sz="quarter" idx="11"/>
          </p:nvPr>
        </p:nvSpPr>
        <p:spPr/>
        <p:txBody>
          <a:bodyPr/>
          <a:lstStyle/>
          <a:p>
            <a:r>
              <a:rPr lang="en-US"/>
              <a:t>FAST NUCES</a:t>
            </a:r>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424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0FA4DD-A57A-42C8-80AE-1B2003BF9586}" type="datetime1">
              <a:rPr lang="en-US" smtClean="0"/>
              <a:t>6/26/2024</a:t>
            </a:fld>
            <a:endParaRPr lang="en-US"/>
          </a:p>
        </p:txBody>
      </p:sp>
      <p:sp>
        <p:nvSpPr>
          <p:cNvPr id="5" name="Footer Placeholder 4"/>
          <p:cNvSpPr>
            <a:spLocks noGrp="1"/>
          </p:cNvSpPr>
          <p:nvPr>
            <p:ph type="ftr" sz="quarter" idx="11"/>
          </p:nvPr>
        </p:nvSpPr>
        <p:spPr/>
        <p:txBody>
          <a:bodyPr/>
          <a:lstStyle/>
          <a:p>
            <a:r>
              <a:rPr lang="en-US"/>
              <a:t>FAST NUCES</a:t>
            </a:r>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136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E5EDF2-3E12-4798-93B9-EFC0DB65F24E}" type="datetime1">
              <a:rPr lang="en-US" smtClean="0"/>
              <a:t>6/26/2024</a:t>
            </a:fld>
            <a:endParaRPr lang="en-US"/>
          </a:p>
        </p:txBody>
      </p:sp>
      <p:sp>
        <p:nvSpPr>
          <p:cNvPr id="5" name="Footer Placeholder 4"/>
          <p:cNvSpPr>
            <a:spLocks noGrp="1"/>
          </p:cNvSpPr>
          <p:nvPr>
            <p:ph type="ftr" sz="quarter" idx="11"/>
          </p:nvPr>
        </p:nvSpPr>
        <p:spPr/>
        <p:txBody>
          <a:bodyPr/>
          <a:lstStyle/>
          <a:p>
            <a:r>
              <a:rPr lang="en-US"/>
              <a:t>FAST NUCES</a:t>
            </a:r>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6599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6E6D97-989F-4312-92CD-AD52A3719702}" type="datetime1">
              <a:rPr lang="en-US" smtClean="0"/>
              <a:t>6/26/2024</a:t>
            </a:fld>
            <a:endParaRPr lang="en-US"/>
          </a:p>
        </p:txBody>
      </p:sp>
      <p:sp>
        <p:nvSpPr>
          <p:cNvPr id="5" name="Footer Placeholder 4"/>
          <p:cNvSpPr>
            <a:spLocks noGrp="1"/>
          </p:cNvSpPr>
          <p:nvPr>
            <p:ph type="ftr" sz="quarter" idx="11"/>
          </p:nvPr>
        </p:nvSpPr>
        <p:spPr/>
        <p:txBody>
          <a:bodyPr/>
          <a:lstStyle/>
          <a:p>
            <a:r>
              <a:rPr lang="en-US"/>
              <a:t>FAST NUCES</a:t>
            </a:r>
          </a:p>
        </p:txBody>
      </p:sp>
      <p:sp>
        <p:nvSpPr>
          <p:cNvPr id="6" name="Slide Number Placeholder 5"/>
          <p:cNvSpPr>
            <a:spLocks noGrp="1"/>
          </p:cNvSpPr>
          <p:nvPr>
            <p:ph type="sldNum" sz="quarter" idx="12"/>
          </p:nvPr>
        </p:nvSpPr>
        <p:spPr/>
        <p:txBody>
          <a:bodyPr/>
          <a:lstStyle/>
          <a:p>
            <a:fld id="{9D29163F-DD8A-4A56-98F8-8024C253D7C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9887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396C99-ED3F-4D61-8018-8A689FB4E3E2}" type="datetime1">
              <a:rPr lang="en-US" smtClean="0"/>
              <a:t>6/26/2024</a:t>
            </a:fld>
            <a:endParaRPr lang="en-US"/>
          </a:p>
        </p:txBody>
      </p:sp>
      <p:sp>
        <p:nvSpPr>
          <p:cNvPr id="6" name="Footer Placeholder 5"/>
          <p:cNvSpPr>
            <a:spLocks noGrp="1"/>
          </p:cNvSpPr>
          <p:nvPr>
            <p:ph type="ftr" sz="quarter" idx="11"/>
          </p:nvPr>
        </p:nvSpPr>
        <p:spPr/>
        <p:txBody>
          <a:bodyPr/>
          <a:lstStyle/>
          <a:p>
            <a:r>
              <a:rPr lang="en-US"/>
              <a:t>FAST NUCES</a:t>
            </a:r>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7769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FABBE2-8DC0-41EE-ABC0-C4C1224D6440}" type="datetime1">
              <a:rPr lang="en-US" smtClean="0"/>
              <a:t>6/26/2024</a:t>
            </a:fld>
            <a:endParaRPr lang="en-US"/>
          </a:p>
        </p:txBody>
      </p:sp>
      <p:sp>
        <p:nvSpPr>
          <p:cNvPr id="8" name="Footer Placeholder 7"/>
          <p:cNvSpPr>
            <a:spLocks noGrp="1"/>
          </p:cNvSpPr>
          <p:nvPr>
            <p:ph type="ftr" sz="quarter" idx="11"/>
          </p:nvPr>
        </p:nvSpPr>
        <p:spPr/>
        <p:txBody>
          <a:bodyPr/>
          <a:lstStyle/>
          <a:p>
            <a:r>
              <a:rPr lang="en-US"/>
              <a:t>FAST NUCES</a:t>
            </a:r>
          </a:p>
        </p:txBody>
      </p:sp>
      <p:sp>
        <p:nvSpPr>
          <p:cNvPr id="9" name="Slide Number Placeholder 8"/>
          <p:cNvSpPr>
            <a:spLocks noGrp="1"/>
          </p:cNvSpPr>
          <p:nvPr>
            <p:ph type="sldNum" sz="quarter" idx="12"/>
          </p:nvPr>
        </p:nvSpPr>
        <p:spPr/>
        <p:txBody>
          <a:bodyPr/>
          <a:lstStyle/>
          <a:p>
            <a:fld id="{9D29163F-DD8A-4A56-98F8-8024C253D7C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713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442B7D-A17A-4D27-836E-084CA152D651}" type="datetime1">
              <a:rPr lang="en-US" smtClean="0"/>
              <a:t>6/26/2024</a:t>
            </a:fld>
            <a:endParaRPr lang="en-US"/>
          </a:p>
        </p:txBody>
      </p:sp>
      <p:sp>
        <p:nvSpPr>
          <p:cNvPr id="4" name="Footer Placeholder 3"/>
          <p:cNvSpPr>
            <a:spLocks noGrp="1"/>
          </p:cNvSpPr>
          <p:nvPr>
            <p:ph type="ftr" sz="quarter" idx="11"/>
          </p:nvPr>
        </p:nvSpPr>
        <p:spPr/>
        <p:txBody>
          <a:bodyPr/>
          <a:lstStyle/>
          <a:p>
            <a:r>
              <a:rPr lang="en-US"/>
              <a:t>FAST NUCES</a:t>
            </a:r>
          </a:p>
        </p:txBody>
      </p:sp>
      <p:sp>
        <p:nvSpPr>
          <p:cNvPr id="5" name="Slide Number Placeholder 4"/>
          <p:cNvSpPr>
            <a:spLocks noGrp="1"/>
          </p:cNvSpPr>
          <p:nvPr>
            <p:ph type="sldNum" sz="quarter" idx="12"/>
          </p:nvPr>
        </p:nvSpPr>
        <p:spPr/>
        <p:txBody>
          <a:bodyPr/>
          <a:lstStyle/>
          <a:p>
            <a:fld id="{9D29163F-DD8A-4A56-98F8-8024C253D7C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14198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AC07AA-E4A9-4127-8696-1A1F8BA2CCB6}" type="datetime1">
              <a:rPr lang="en-US" smtClean="0"/>
              <a:t>6/26/2024</a:t>
            </a:fld>
            <a:endParaRPr lang="en-US"/>
          </a:p>
        </p:txBody>
      </p:sp>
      <p:sp>
        <p:nvSpPr>
          <p:cNvPr id="3" name="Footer Placeholder 2"/>
          <p:cNvSpPr>
            <a:spLocks noGrp="1"/>
          </p:cNvSpPr>
          <p:nvPr>
            <p:ph type="ftr" sz="quarter" idx="11"/>
          </p:nvPr>
        </p:nvSpPr>
        <p:spPr/>
        <p:txBody>
          <a:bodyPr/>
          <a:lstStyle/>
          <a:p>
            <a:r>
              <a:rPr lang="en-US"/>
              <a:t>FAST NUCES</a:t>
            </a:r>
          </a:p>
        </p:txBody>
      </p:sp>
      <p:sp>
        <p:nvSpPr>
          <p:cNvPr id="4" name="Slide Number Placeholder 3"/>
          <p:cNvSpPr>
            <a:spLocks noGrp="1"/>
          </p:cNvSpPr>
          <p:nvPr>
            <p:ph type="sldNum" sz="quarter" idx="12"/>
          </p:nvPr>
        </p:nvSpPr>
        <p:spPr/>
        <p:txBody>
          <a:bodyPr/>
          <a:lstStyle/>
          <a:p>
            <a:fld id="{9D29163F-DD8A-4A56-98F8-8024C253D7CC}" type="slidenum">
              <a:rPr lang="en-US" smtClean="0"/>
              <a:t>‹#›</a:t>
            </a:fld>
            <a:endParaRPr lang="en-US"/>
          </a:p>
        </p:txBody>
      </p:sp>
    </p:spTree>
    <p:extLst>
      <p:ext uri="{BB962C8B-B14F-4D97-AF65-F5344CB8AC3E}">
        <p14:creationId xmlns:p14="http://schemas.microsoft.com/office/powerpoint/2010/main" val="230087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E4599-4354-4B7F-BE66-BC9E30C0AD4E}" type="datetime1">
              <a:rPr lang="en-US" smtClean="0"/>
              <a:t>6/26/2024</a:t>
            </a:fld>
            <a:endParaRPr lang="en-US"/>
          </a:p>
        </p:txBody>
      </p:sp>
      <p:sp>
        <p:nvSpPr>
          <p:cNvPr id="6" name="Footer Placeholder 5"/>
          <p:cNvSpPr>
            <a:spLocks noGrp="1"/>
          </p:cNvSpPr>
          <p:nvPr>
            <p:ph type="ftr" sz="quarter" idx="11"/>
          </p:nvPr>
        </p:nvSpPr>
        <p:spPr/>
        <p:txBody>
          <a:bodyPr/>
          <a:lstStyle/>
          <a:p>
            <a:r>
              <a:rPr lang="en-US"/>
              <a:t>FAST NUCES</a:t>
            </a:r>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74236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92CE9805-2E41-48CC-B73B-B4387082470A}" type="datetime1">
              <a:rPr lang="en-US" smtClean="0"/>
              <a:t>6/26/2024</a:t>
            </a:fld>
            <a:endParaRPr lang="en-US"/>
          </a:p>
        </p:txBody>
      </p:sp>
      <p:sp>
        <p:nvSpPr>
          <p:cNvPr id="6" name="Footer Placeholder 5"/>
          <p:cNvSpPr>
            <a:spLocks noGrp="1"/>
          </p:cNvSpPr>
          <p:nvPr>
            <p:ph type="ftr" sz="quarter" idx="11"/>
          </p:nvPr>
        </p:nvSpPr>
        <p:spPr>
          <a:xfrm>
            <a:off x="1447382" y="318640"/>
            <a:ext cx="5541004" cy="320931"/>
          </a:xfrm>
        </p:spPr>
        <p:txBody>
          <a:bodyPr/>
          <a:lstStyle/>
          <a:p>
            <a:r>
              <a:rPr lang="en-US"/>
              <a:t>FAST NUCES</a:t>
            </a:r>
          </a:p>
        </p:txBody>
      </p:sp>
      <p:sp>
        <p:nvSpPr>
          <p:cNvPr id="7" name="Slide Number Placeholder 6"/>
          <p:cNvSpPr>
            <a:spLocks noGrp="1"/>
          </p:cNvSpPr>
          <p:nvPr>
            <p:ph type="sldNum" sz="quarter" idx="12"/>
          </p:nvPr>
        </p:nvSpPr>
        <p:spPr/>
        <p:txBody>
          <a:bodyPr/>
          <a:lstStyle/>
          <a:p>
            <a:fld id="{9D29163F-DD8A-4A56-98F8-8024C253D7C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8200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01B96EA-0A02-4BF9-AE3D-9115E508C6EE}" type="datetime1">
              <a:rPr lang="en-US" smtClean="0"/>
              <a:t>6/26/2024</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FAST NUCES</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9D29163F-DD8A-4A56-98F8-8024C253D7C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946993"/>
      </p:ext>
    </p:extLst>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sldNum="0" hd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4645" y="369789"/>
            <a:ext cx="7766936" cy="1646302"/>
          </a:xfrm>
        </p:spPr>
        <p:txBody>
          <a:bodyPr>
            <a:normAutofit fontScale="90000"/>
          </a:bodyPr>
          <a:lstStyle/>
          <a:p>
            <a:r>
              <a:rPr lang="en" dirty="0"/>
              <a:t>MENTAL </a:t>
            </a:r>
            <a:br>
              <a:rPr lang="en" dirty="0"/>
            </a:br>
            <a:r>
              <a:rPr lang="en" dirty="0"/>
              <a:t>HEALTH </a:t>
            </a:r>
            <a:endParaRPr lang="en-US" dirty="0"/>
          </a:p>
        </p:txBody>
      </p:sp>
      <p:sp>
        <p:nvSpPr>
          <p:cNvPr id="3" name="Subtitle 2"/>
          <p:cNvSpPr>
            <a:spLocks noGrp="1"/>
          </p:cNvSpPr>
          <p:nvPr>
            <p:ph type="subTitle" idx="1"/>
          </p:nvPr>
        </p:nvSpPr>
        <p:spPr>
          <a:xfrm>
            <a:off x="7354128" y="2691592"/>
            <a:ext cx="2035204" cy="1007198"/>
          </a:xfrm>
        </p:spPr>
        <p:txBody>
          <a:bodyPr>
            <a:normAutofit fontScale="85000" lnSpcReduction="10000"/>
          </a:bodyPr>
          <a:lstStyle/>
          <a:p>
            <a:pPr lvl="0" algn="l">
              <a:spcBef>
                <a:spcPts val="0"/>
              </a:spcBef>
            </a:pPr>
            <a:r>
              <a:rPr lang="en-US" b="1" dirty="0">
                <a:latin typeface="Plantagenet Cherokee" panose="02020602070100000000" pitchFamily="18" charset="0"/>
              </a:rPr>
              <a:t>BY:  Taha Jawaid</a:t>
            </a:r>
          </a:p>
          <a:p>
            <a:pPr lvl="0" algn="l">
              <a:spcBef>
                <a:spcPts val="0"/>
              </a:spcBef>
            </a:pPr>
            <a:r>
              <a:rPr lang="en-US" b="1" dirty="0">
                <a:latin typeface="Plantagenet Cherokee" panose="02020602070100000000" pitchFamily="18" charset="0"/>
              </a:rPr>
              <a:t>Roll No: 21k-3881</a:t>
            </a:r>
          </a:p>
          <a:p>
            <a:endParaRPr lang="en-US" dirty="0"/>
          </a:p>
        </p:txBody>
      </p:sp>
      <p:sp>
        <p:nvSpPr>
          <p:cNvPr id="6" name="Footer Placeholder 5"/>
          <p:cNvSpPr>
            <a:spLocks noGrp="1"/>
          </p:cNvSpPr>
          <p:nvPr>
            <p:ph type="ftr" sz="quarter" idx="11"/>
          </p:nvPr>
        </p:nvSpPr>
        <p:spPr/>
        <p:txBody>
          <a:bodyPr/>
          <a:lstStyle/>
          <a:p>
            <a:r>
              <a:rPr lang="en-US" dirty="0"/>
              <a:t>FAST NUCES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3783" y="90955"/>
            <a:ext cx="5615803" cy="2766486"/>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9471" y="3283686"/>
            <a:ext cx="4910009" cy="2757676"/>
          </a:xfrm>
          <a:prstGeom prst="rect">
            <a:avLst/>
          </a:prstGeom>
        </p:spPr>
      </p:pic>
    </p:spTree>
    <p:extLst>
      <p:ext uri="{BB962C8B-B14F-4D97-AF65-F5344CB8AC3E}">
        <p14:creationId xmlns:p14="http://schemas.microsoft.com/office/powerpoint/2010/main" val="723230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56735"/>
          </a:xfrm>
        </p:spPr>
        <p:txBody>
          <a:bodyPr/>
          <a:lstStyle/>
          <a:p>
            <a:pPr algn="ctr"/>
            <a:r>
              <a:rPr lang="en-US" dirty="0"/>
              <a:t>		Introduction</a:t>
            </a:r>
          </a:p>
        </p:txBody>
      </p:sp>
      <p:sp>
        <p:nvSpPr>
          <p:cNvPr id="3" name="Content Placeholder 2"/>
          <p:cNvSpPr>
            <a:spLocks noGrp="1"/>
          </p:cNvSpPr>
          <p:nvPr>
            <p:ph idx="1"/>
          </p:nvPr>
        </p:nvSpPr>
        <p:spPr>
          <a:xfrm>
            <a:off x="1797666" y="2146832"/>
            <a:ext cx="8596668" cy="3768193"/>
          </a:xfrm>
        </p:spPr>
        <p:txBody>
          <a:bodyPr>
            <a:normAutofit/>
          </a:bodyPr>
          <a:lstStyle/>
          <a:p>
            <a:r>
              <a:rPr lang="en-US" dirty="0">
                <a:latin typeface="Arial" panose="020B0604020202020204" pitchFamily="34" charset="0"/>
                <a:ea typeface="Adobe Fan Heiti Std B" panose="020B0700000000000000" pitchFamily="34" charset="-128"/>
                <a:cs typeface="Arial" panose="020B0604020202020204" pitchFamily="34" charset="0"/>
              </a:rPr>
              <a:t>Mental health includes our emotional, psychological, and social well-being.</a:t>
            </a:r>
          </a:p>
          <a:p>
            <a:r>
              <a:rPr lang="en-US" dirty="0">
                <a:latin typeface="Arial" panose="020B0604020202020204" pitchFamily="34" charset="0"/>
                <a:ea typeface="Adobe Fan Heiti Std B" panose="020B0700000000000000" pitchFamily="34" charset="-128"/>
                <a:cs typeface="Arial" panose="020B0604020202020204" pitchFamily="34" charset="0"/>
              </a:rPr>
              <a:t>It affects how we think, feel, and act. It also helps determine how we handle stress, relate to others, and make choices.</a:t>
            </a:r>
          </a:p>
          <a:p>
            <a:r>
              <a:rPr lang="en-US" dirty="0">
                <a:latin typeface="Arial" panose="020B0604020202020204" pitchFamily="34" charset="0"/>
                <a:ea typeface="Adobe Fan Heiti Std B" panose="020B0700000000000000" pitchFamily="34" charset="-128"/>
                <a:cs typeface="Arial" panose="020B0604020202020204" pitchFamily="34" charset="0"/>
              </a:rPr>
              <a:t>Mental health is important at every stage of life, from childhood and adolescence through adulthood. </a:t>
            </a:r>
          </a:p>
          <a:p>
            <a:r>
              <a:rPr lang="en-US" dirty="0">
                <a:latin typeface="Arial" panose="020B0604020202020204" pitchFamily="34" charset="0"/>
                <a:ea typeface="Adobe Fan Heiti Std B" panose="020B0700000000000000" pitchFamily="34" charset="-128"/>
                <a:cs typeface="Arial" panose="020B0604020202020204" pitchFamily="34" charset="0"/>
              </a:rPr>
              <a:t>A person can experience poor mental health and not be diagnosed with a mental illness.</a:t>
            </a:r>
          </a:p>
        </p:txBody>
      </p:sp>
      <p:sp>
        <p:nvSpPr>
          <p:cNvPr id="4" name="Footer Placeholder 3"/>
          <p:cNvSpPr>
            <a:spLocks noGrp="1"/>
          </p:cNvSpPr>
          <p:nvPr>
            <p:ph type="ftr" sz="quarter" idx="11"/>
          </p:nvPr>
        </p:nvSpPr>
        <p:spPr/>
        <p:txBody>
          <a:bodyPr/>
          <a:lstStyle/>
          <a:p>
            <a:r>
              <a:rPr lang="en-US"/>
              <a:t>FAST NUCES</a:t>
            </a:r>
          </a:p>
        </p:txBody>
      </p:sp>
    </p:spTree>
    <p:extLst>
      <p:ext uri="{BB962C8B-B14F-4D97-AF65-F5344CB8AC3E}">
        <p14:creationId xmlns:p14="http://schemas.microsoft.com/office/powerpoint/2010/main" val="2696044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964932"/>
            <a:ext cx="8203055" cy="881449"/>
          </a:xfrm>
        </p:spPr>
        <p:txBody>
          <a:bodyPr/>
          <a:lstStyle/>
          <a:p>
            <a:pPr algn="ctr"/>
            <a:r>
              <a:rPr lang="en-US" dirty="0"/>
              <a:t>Causes of Mental Illness</a:t>
            </a:r>
          </a:p>
        </p:txBody>
      </p:sp>
      <p:sp>
        <p:nvSpPr>
          <p:cNvPr id="3" name="Content Placeholder 2"/>
          <p:cNvSpPr>
            <a:spLocks noGrp="1"/>
          </p:cNvSpPr>
          <p:nvPr>
            <p:ph idx="1"/>
          </p:nvPr>
        </p:nvSpPr>
        <p:spPr>
          <a:xfrm>
            <a:off x="1451579" y="2266704"/>
            <a:ext cx="8596668" cy="4261989"/>
          </a:xfrm>
        </p:spPr>
        <p:txBody>
          <a:bodyPr>
            <a:normAutofit/>
          </a:bodyPr>
          <a:lstStyle/>
          <a:p>
            <a:r>
              <a:rPr lang="en-US" dirty="0">
                <a:latin typeface="Arial" panose="020B0604020202020204" pitchFamily="34" charset="0"/>
                <a:ea typeface="Adobe Fan Heiti Std B" panose="020B0700000000000000" pitchFamily="34" charset="-128"/>
                <a:cs typeface="Arial" panose="020B0604020202020204" pitchFamily="34" charset="0"/>
              </a:rPr>
              <a:t>Depression is one of the leading causes of mental disorder.</a:t>
            </a:r>
          </a:p>
          <a:p>
            <a:r>
              <a:rPr lang="en-US" dirty="0">
                <a:latin typeface="Arial" panose="020B0604020202020204" pitchFamily="34" charset="0"/>
                <a:ea typeface="Adobe Fan Heiti Std B" panose="020B0700000000000000" pitchFamily="34" charset="-128"/>
                <a:cs typeface="Arial" panose="020B0604020202020204" pitchFamily="34" charset="0"/>
              </a:rPr>
              <a:t> </a:t>
            </a:r>
            <a:r>
              <a:rPr lang="en-US" dirty="0">
                <a:latin typeface="Arial" panose="020B0604020202020204" pitchFamily="34" charset="0"/>
                <a:cs typeface="Arial" panose="020B0604020202020204" pitchFamily="34" charset="0"/>
              </a:rPr>
              <a:t>Early adverse life experiences, such as trauma or a history of abuse (for example, child abuse, sexual assault, witnessing violence, etc.)</a:t>
            </a:r>
            <a:endParaRPr lang="en-US" dirty="0">
              <a:latin typeface="Arial" panose="020B0604020202020204" pitchFamily="34" charset="0"/>
              <a:ea typeface="Adobe Fan Heiti Std B" panose="020B0700000000000000" pitchFamily="34" charset="-128"/>
              <a:cs typeface="Arial" panose="020B0604020202020204" pitchFamily="34" charset="0"/>
            </a:endParaRPr>
          </a:p>
          <a:p>
            <a:r>
              <a:rPr lang="en-US" dirty="0">
                <a:latin typeface="Arial" panose="020B0604020202020204" pitchFamily="34" charset="0"/>
                <a:cs typeface="Arial" panose="020B0604020202020204" pitchFamily="34" charset="0"/>
              </a:rPr>
              <a:t>Experiences related to other ongoing (chronic) mental conditions, such as cancer or diabetes.</a:t>
            </a:r>
            <a:endParaRPr lang="en-US" dirty="0">
              <a:latin typeface="Arial" panose="020B0604020202020204" pitchFamily="34" charset="0"/>
              <a:ea typeface="Adobe Fan Heiti Std B" panose="020B0700000000000000" pitchFamily="34" charset="-128"/>
              <a:cs typeface="Arial" panose="020B0604020202020204" pitchFamily="34" charset="0"/>
            </a:endParaRPr>
          </a:p>
          <a:p>
            <a:r>
              <a:rPr lang="en-US" dirty="0">
                <a:latin typeface="Arial" panose="020B0604020202020204" pitchFamily="34" charset="0"/>
                <a:cs typeface="Arial" panose="020B0604020202020204" pitchFamily="34" charset="0"/>
              </a:rPr>
              <a:t>Use of alcohol or recreational drugs</a:t>
            </a:r>
          </a:p>
          <a:p>
            <a:r>
              <a:rPr lang="en-US" dirty="0">
                <a:latin typeface="Arial" panose="020B0604020202020204" pitchFamily="34" charset="0"/>
                <a:cs typeface="Arial" panose="020B0604020202020204" pitchFamily="34" charset="0"/>
              </a:rPr>
              <a:t>Having feeling of loneliness or isolation</a:t>
            </a:r>
          </a:p>
          <a:p>
            <a:endParaRPr lang="en-US" sz="2400" b="1" dirty="0">
              <a:latin typeface="Adobe Fan Heiti Std B" panose="020B0700000000000000" pitchFamily="34" charset="-128"/>
              <a:ea typeface="Adobe Fan Heiti Std B" panose="020B0700000000000000" pitchFamily="34" charset="-128"/>
            </a:endParaRPr>
          </a:p>
          <a:p>
            <a:endParaRPr lang="en-US" dirty="0"/>
          </a:p>
        </p:txBody>
      </p:sp>
      <p:sp>
        <p:nvSpPr>
          <p:cNvPr id="4" name="Footer Placeholder 3"/>
          <p:cNvSpPr>
            <a:spLocks noGrp="1"/>
          </p:cNvSpPr>
          <p:nvPr>
            <p:ph type="ftr" sz="quarter" idx="11"/>
          </p:nvPr>
        </p:nvSpPr>
        <p:spPr/>
        <p:txBody>
          <a:bodyPr/>
          <a:lstStyle/>
          <a:p>
            <a:r>
              <a:rPr lang="en-US" dirty="0"/>
              <a:t>FAST NUCES</a:t>
            </a:r>
          </a:p>
        </p:txBody>
      </p:sp>
    </p:spTree>
    <p:extLst>
      <p:ext uri="{BB962C8B-B14F-4D97-AF65-F5344CB8AC3E}">
        <p14:creationId xmlns:p14="http://schemas.microsoft.com/office/powerpoint/2010/main" val="1387972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977092"/>
            <a:ext cx="8596668" cy="757881"/>
          </a:xfrm>
        </p:spPr>
        <p:txBody>
          <a:bodyPr>
            <a:normAutofit fontScale="90000"/>
          </a:bodyPr>
          <a:lstStyle/>
          <a:p>
            <a:pPr algn="ctr"/>
            <a:r>
              <a:rPr lang="en-US" dirty="0"/>
              <a:t>How common are mental illnesses?</a:t>
            </a:r>
            <a:br>
              <a:rPr lang="en-US" dirty="0"/>
            </a:br>
            <a:endParaRPr lang="en-US" dirty="0"/>
          </a:p>
        </p:txBody>
      </p:sp>
      <p:sp>
        <p:nvSpPr>
          <p:cNvPr id="3" name="Content Placeholder 2"/>
          <p:cNvSpPr>
            <a:spLocks noGrp="1"/>
          </p:cNvSpPr>
          <p:nvPr>
            <p:ph idx="1"/>
          </p:nvPr>
        </p:nvSpPr>
        <p:spPr>
          <a:xfrm>
            <a:off x="1797666" y="2096454"/>
            <a:ext cx="8596668" cy="4673881"/>
          </a:xfrm>
        </p:spPr>
        <p:txBody>
          <a:bodyPr/>
          <a:lstStyle/>
          <a:p>
            <a:r>
              <a:rPr lang="en-US" dirty="0">
                <a:latin typeface="Arial" panose="020B0604020202020204" pitchFamily="34" charset="0"/>
                <a:cs typeface="Arial" panose="020B0604020202020204" pitchFamily="34" charset="0"/>
              </a:rPr>
              <a:t>More than 50% will be diagnosed with a mental illness or disorder at some point in their lifetime.</a:t>
            </a:r>
          </a:p>
          <a:p>
            <a:r>
              <a:rPr lang="en-US" dirty="0">
                <a:latin typeface="Arial" panose="020B0604020202020204" pitchFamily="34" charset="0"/>
                <a:cs typeface="Arial" panose="020B0604020202020204" pitchFamily="34" charset="0"/>
              </a:rPr>
              <a:t>1 in 5 Americans will experience a mental illness in a given year.</a:t>
            </a:r>
          </a:p>
          <a:p>
            <a:r>
              <a:rPr lang="en-US" dirty="0">
                <a:latin typeface="Arial" panose="020B0604020202020204" pitchFamily="34" charset="0"/>
                <a:cs typeface="Arial" panose="020B0604020202020204" pitchFamily="34" charset="0"/>
              </a:rPr>
              <a:t>1 in 5 children, either currently or at some point during their life, have had a seriously debilitating mental illness.</a:t>
            </a:r>
          </a:p>
        </p:txBody>
      </p:sp>
      <p:sp>
        <p:nvSpPr>
          <p:cNvPr id="4" name="Footer Placeholder 3"/>
          <p:cNvSpPr>
            <a:spLocks noGrp="1"/>
          </p:cNvSpPr>
          <p:nvPr>
            <p:ph type="ftr" sz="quarter" idx="11"/>
          </p:nvPr>
        </p:nvSpPr>
        <p:spPr/>
        <p:txBody>
          <a:bodyPr/>
          <a:lstStyle/>
          <a:p>
            <a:r>
              <a:rPr lang="en-US"/>
              <a:t>FAST NUCES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1675" y="4214814"/>
            <a:ext cx="8034337" cy="2194732"/>
          </a:xfrm>
          <a:prstGeom prst="rect">
            <a:avLst/>
          </a:prstGeom>
        </p:spPr>
      </p:pic>
    </p:spTree>
    <p:extLst>
      <p:ext uri="{BB962C8B-B14F-4D97-AF65-F5344CB8AC3E}">
        <p14:creationId xmlns:p14="http://schemas.microsoft.com/office/powerpoint/2010/main" val="2425897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9" y="1021053"/>
            <a:ext cx="9603275" cy="1049235"/>
          </a:xfrm>
        </p:spPr>
        <p:txBody>
          <a:bodyPr/>
          <a:lstStyle/>
          <a:p>
            <a:pPr algn="ctr"/>
            <a:r>
              <a:rPr lang="en-US" dirty="0"/>
              <a:t>Mental Health awareness</a:t>
            </a:r>
          </a:p>
        </p:txBody>
      </p:sp>
      <p:sp>
        <p:nvSpPr>
          <p:cNvPr id="3" name="Content Placeholder 2"/>
          <p:cNvSpPr>
            <a:spLocks noGrp="1"/>
          </p:cNvSpPr>
          <p:nvPr>
            <p:ph idx="1"/>
          </p:nvPr>
        </p:nvSpPr>
        <p:spPr>
          <a:xfrm>
            <a:off x="2138634" y="2097463"/>
            <a:ext cx="7914731" cy="4324863"/>
          </a:xfrm>
        </p:spPr>
        <p:txBody>
          <a:bodyPr/>
          <a:lstStyle/>
          <a:p>
            <a:r>
              <a:rPr lang="en-US" sz="1600" dirty="0"/>
              <a:t>The overall number of people reporting mental health problems has been going up in recent years.</a:t>
            </a:r>
          </a:p>
          <a:p>
            <a:r>
              <a:rPr lang="en-US" sz="1600" dirty="0"/>
              <a:t>Suicidal thoughts and self-harm aren’t mental health diagnoses. But they are related to mental health.</a:t>
            </a:r>
          </a:p>
          <a:p>
            <a:r>
              <a:rPr lang="en-US" sz="1600" dirty="0"/>
              <a:t>Yes, it’s important to remember that a </a:t>
            </a:r>
          </a:p>
          <a:p>
            <a:pPr marL="0" indent="0">
              <a:buNone/>
            </a:pPr>
            <a:r>
              <a:rPr lang="en-US" sz="1600" dirty="0"/>
              <a:t>person’s mental health can change over time.</a:t>
            </a:r>
          </a:p>
          <a:p>
            <a:pPr marL="0" indent="0">
              <a:buNone/>
            </a:pPr>
            <a:endParaRPr lang="en-US" dirty="0"/>
          </a:p>
        </p:txBody>
      </p:sp>
      <p:sp>
        <p:nvSpPr>
          <p:cNvPr id="4" name="Footer Placeholder 3"/>
          <p:cNvSpPr>
            <a:spLocks noGrp="1"/>
          </p:cNvSpPr>
          <p:nvPr>
            <p:ph type="ftr" sz="quarter" idx="11"/>
          </p:nvPr>
        </p:nvSpPr>
        <p:spPr/>
        <p:txBody>
          <a:bodyPr/>
          <a:lstStyle/>
          <a:p>
            <a:r>
              <a:rPr lang="en-US"/>
              <a:t>FAST NUCES</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3657" y="3242618"/>
            <a:ext cx="3286125" cy="2718486"/>
          </a:xfrm>
          <a:prstGeom prst="rect">
            <a:avLst/>
          </a:prstGeom>
        </p:spPr>
      </p:pic>
    </p:spTree>
    <p:extLst>
      <p:ext uri="{BB962C8B-B14F-4D97-AF65-F5344CB8AC3E}">
        <p14:creationId xmlns:p14="http://schemas.microsoft.com/office/powerpoint/2010/main" val="208863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7666" y="1077226"/>
            <a:ext cx="8596668" cy="659027"/>
          </a:xfrm>
        </p:spPr>
        <p:txBody>
          <a:bodyPr>
            <a:normAutofit/>
          </a:bodyPr>
          <a:lstStyle/>
          <a:p>
            <a:pPr algn="ctr"/>
            <a:r>
              <a:rPr lang="en-US" dirty="0"/>
              <a:t>How to improve mental health?</a:t>
            </a:r>
          </a:p>
        </p:txBody>
      </p:sp>
      <p:sp>
        <p:nvSpPr>
          <p:cNvPr id="3" name="Content Placeholder 2"/>
          <p:cNvSpPr>
            <a:spLocks noGrp="1"/>
          </p:cNvSpPr>
          <p:nvPr>
            <p:ph idx="1"/>
          </p:nvPr>
        </p:nvSpPr>
        <p:spPr>
          <a:xfrm>
            <a:off x="1797666" y="1904239"/>
            <a:ext cx="8596668" cy="4624454"/>
          </a:xfrm>
        </p:spPr>
        <p:txBody>
          <a:bodyPr>
            <a:normAutofit fontScale="85000" lnSpcReduction="10000"/>
          </a:bodyPr>
          <a:lstStyle/>
          <a:p>
            <a:pPr fontAlgn="base"/>
            <a:r>
              <a:rPr lang="en-US" dirty="0"/>
              <a:t>Trying to hold on to the positive emotions when you have them</a:t>
            </a:r>
          </a:p>
          <a:p>
            <a:pPr fontAlgn="base"/>
            <a:r>
              <a:rPr lang="en-US" dirty="0"/>
              <a:t>Taking a break from negative information. Know when to stop watching or reading the news. Use social media to reach out for support and feel connected to others but be careful. Don't fall for rumors, get into arguments, or negatively compare your life to others.</a:t>
            </a:r>
          </a:p>
          <a:p>
            <a:pPr fontAlgn="base"/>
            <a:r>
              <a:rPr lang="en-US" dirty="0"/>
              <a:t>Sleep affects your mood. If you don't get a good sleep, you may become more easily annoyed and angry. Over the long term, a lack of quality sleep can make you more likely to become depressed. So it's important to make sure that you have a regular sleep schedule and get enough quality sleep every night.</a:t>
            </a:r>
          </a:p>
          <a:p>
            <a:pPr fontAlgn="base"/>
            <a:r>
              <a:rPr lang="en-US" dirty="0"/>
              <a:t>Humans are social creatures, and it's important to have strong, healthy relationships with others. Having good social support may help protect you against the harms of stress. It is also good to have different types of connections. Besides connecting with family and friends, you could find ways to get involved with your community or neighborhood. For example, you could volunteer for a local organization or join a group that is focused on a hobby you enjoy.</a:t>
            </a:r>
          </a:p>
        </p:txBody>
      </p:sp>
      <p:sp>
        <p:nvSpPr>
          <p:cNvPr id="4" name="Footer Placeholder 3"/>
          <p:cNvSpPr>
            <a:spLocks noGrp="1"/>
          </p:cNvSpPr>
          <p:nvPr>
            <p:ph type="ftr" sz="quarter" idx="11"/>
          </p:nvPr>
        </p:nvSpPr>
        <p:spPr/>
        <p:txBody>
          <a:bodyPr/>
          <a:lstStyle/>
          <a:p>
            <a:r>
              <a:rPr lang="en-US"/>
              <a:t>FAST NUCES</a:t>
            </a:r>
          </a:p>
        </p:txBody>
      </p:sp>
    </p:spTree>
    <p:extLst>
      <p:ext uri="{BB962C8B-B14F-4D97-AF65-F5344CB8AC3E}">
        <p14:creationId xmlns:p14="http://schemas.microsoft.com/office/powerpoint/2010/main" val="316788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down)">
                                      <p:cBhvr>
                                        <p:cTn id="23" dur="580">
                                          <p:stCondLst>
                                            <p:cond delay="0"/>
                                          </p:stCondLst>
                                        </p:cTn>
                                        <p:tgtEl>
                                          <p:spTgt spid="3">
                                            <p:txEl>
                                              <p:pRg st="1" end="1"/>
                                            </p:txEl>
                                          </p:spTgt>
                                        </p:tgtEl>
                                      </p:cBhvr>
                                    </p:animEffect>
                                    <p:anim calcmode="lin" valueType="num">
                                      <p:cBhvr>
                                        <p:cTn id="24"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1" end="1"/>
                                            </p:txEl>
                                          </p:spTgt>
                                        </p:tgtEl>
                                      </p:cBhvr>
                                      <p:to x="100000" y="60000"/>
                                    </p:animScale>
                                    <p:animScale>
                                      <p:cBhvr>
                                        <p:cTn id="30" dur="166" decel="50000">
                                          <p:stCondLst>
                                            <p:cond delay="676"/>
                                          </p:stCondLst>
                                        </p:cTn>
                                        <p:tgtEl>
                                          <p:spTgt spid="3">
                                            <p:txEl>
                                              <p:pRg st="1" end="1"/>
                                            </p:txEl>
                                          </p:spTgt>
                                        </p:tgtEl>
                                      </p:cBhvr>
                                      <p:to x="100000" y="100000"/>
                                    </p:animScale>
                                    <p:animScale>
                                      <p:cBhvr>
                                        <p:cTn id="31" dur="26">
                                          <p:stCondLst>
                                            <p:cond delay="1312"/>
                                          </p:stCondLst>
                                        </p:cTn>
                                        <p:tgtEl>
                                          <p:spTgt spid="3">
                                            <p:txEl>
                                              <p:pRg st="1" end="1"/>
                                            </p:txEl>
                                          </p:spTgt>
                                        </p:tgtEl>
                                      </p:cBhvr>
                                      <p:to x="100000" y="80000"/>
                                    </p:animScale>
                                    <p:animScale>
                                      <p:cBhvr>
                                        <p:cTn id="32" dur="166" decel="50000">
                                          <p:stCondLst>
                                            <p:cond delay="1338"/>
                                          </p:stCondLst>
                                        </p:cTn>
                                        <p:tgtEl>
                                          <p:spTgt spid="3">
                                            <p:txEl>
                                              <p:pRg st="1" end="1"/>
                                            </p:txEl>
                                          </p:spTgt>
                                        </p:tgtEl>
                                      </p:cBhvr>
                                      <p:to x="100000" y="100000"/>
                                    </p:animScale>
                                    <p:animScale>
                                      <p:cBhvr>
                                        <p:cTn id="33" dur="26">
                                          <p:stCondLst>
                                            <p:cond delay="1642"/>
                                          </p:stCondLst>
                                        </p:cTn>
                                        <p:tgtEl>
                                          <p:spTgt spid="3">
                                            <p:txEl>
                                              <p:pRg st="1" end="1"/>
                                            </p:txEl>
                                          </p:spTgt>
                                        </p:tgtEl>
                                      </p:cBhvr>
                                      <p:to x="100000" y="90000"/>
                                    </p:animScale>
                                    <p:animScale>
                                      <p:cBhvr>
                                        <p:cTn id="34" dur="166" decel="50000">
                                          <p:stCondLst>
                                            <p:cond delay="1668"/>
                                          </p:stCondLst>
                                        </p:cTn>
                                        <p:tgtEl>
                                          <p:spTgt spid="3">
                                            <p:txEl>
                                              <p:pRg st="1" end="1"/>
                                            </p:txEl>
                                          </p:spTgt>
                                        </p:tgtEl>
                                      </p:cBhvr>
                                      <p:to x="100000" y="100000"/>
                                    </p:animScale>
                                    <p:animScale>
                                      <p:cBhvr>
                                        <p:cTn id="35" dur="26">
                                          <p:stCondLst>
                                            <p:cond delay="1808"/>
                                          </p:stCondLst>
                                        </p:cTn>
                                        <p:tgtEl>
                                          <p:spTgt spid="3">
                                            <p:txEl>
                                              <p:pRg st="1" end="1"/>
                                            </p:txEl>
                                          </p:spTgt>
                                        </p:tgtEl>
                                      </p:cBhvr>
                                      <p:to x="100000" y="95000"/>
                                    </p:animScale>
                                    <p:animScale>
                                      <p:cBhvr>
                                        <p:cTn id="36" dur="166" decel="50000">
                                          <p:stCondLst>
                                            <p:cond delay="1834"/>
                                          </p:stCondLst>
                                        </p:cTn>
                                        <p:tgtEl>
                                          <p:spTgt spid="3">
                                            <p:txEl>
                                              <p:pRg st="1" end="1"/>
                                            </p:txEl>
                                          </p:spTgt>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animEffect transition="in" filter="wipe(down)">
                                      <p:cBhvr>
                                        <p:cTn id="39" dur="580">
                                          <p:stCondLst>
                                            <p:cond delay="0"/>
                                          </p:stCondLst>
                                        </p:cTn>
                                        <p:tgtEl>
                                          <p:spTgt spid="3">
                                            <p:txEl>
                                              <p:pRg st="2" end="2"/>
                                            </p:txEl>
                                          </p:spTgt>
                                        </p:tgtEl>
                                      </p:cBhvr>
                                    </p:animEffect>
                                    <p:anim calcmode="lin" valueType="num">
                                      <p:cBhvr>
                                        <p:cTn id="4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2" end="2"/>
                                            </p:txEl>
                                          </p:spTgt>
                                        </p:tgtEl>
                                      </p:cBhvr>
                                      <p:to x="100000" y="60000"/>
                                    </p:animScale>
                                    <p:animScale>
                                      <p:cBhvr>
                                        <p:cTn id="46" dur="166" decel="50000">
                                          <p:stCondLst>
                                            <p:cond delay="676"/>
                                          </p:stCondLst>
                                        </p:cTn>
                                        <p:tgtEl>
                                          <p:spTgt spid="3">
                                            <p:txEl>
                                              <p:pRg st="2" end="2"/>
                                            </p:txEl>
                                          </p:spTgt>
                                        </p:tgtEl>
                                      </p:cBhvr>
                                      <p:to x="100000" y="100000"/>
                                    </p:animScale>
                                    <p:animScale>
                                      <p:cBhvr>
                                        <p:cTn id="47" dur="26">
                                          <p:stCondLst>
                                            <p:cond delay="1312"/>
                                          </p:stCondLst>
                                        </p:cTn>
                                        <p:tgtEl>
                                          <p:spTgt spid="3">
                                            <p:txEl>
                                              <p:pRg st="2" end="2"/>
                                            </p:txEl>
                                          </p:spTgt>
                                        </p:tgtEl>
                                      </p:cBhvr>
                                      <p:to x="100000" y="80000"/>
                                    </p:animScale>
                                    <p:animScale>
                                      <p:cBhvr>
                                        <p:cTn id="48" dur="166" decel="50000">
                                          <p:stCondLst>
                                            <p:cond delay="1338"/>
                                          </p:stCondLst>
                                        </p:cTn>
                                        <p:tgtEl>
                                          <p:spTgt spid="3">
                                            <p:txEl>
                                              <p:pRg st="2" end="2"/>
                                            </p:txEl>
                                          </p:spTgt>
                                        </p:tgtEl>
                                      </p:cBhvr>
                                      <p:to x="100000" y="100000"/>
                                    </p:animScale>
                                    <p:animScale>
                                      <p:cBhvr>
                                        <p:cTn id="49" dur="26">
                                          <p:stCondLst>
                                            <p:cond delay="1642"/>
                                          </p:stCondLst>
                                        </p:cTn>
                                        <p:tgtEl>
                                          <p:spTgt spid="3">
                                            <p:txEl>
                                              <p:pRg st="2" end="2"/>
                                            </p:txEl>
                                          </p:spTgt>
                                        </p:tgtEl>
                                      </p:cBhvr>
                                      <p:to x="100000" y="90000"/>
                                    </p:animScale>
                                    <p:animScale>
                                      <p:cBhvr>
                                        <p:cTn id="50" dur="166" decel="50000">
                                          <p:stCondLst>
                                            <p:cond delay="1668"/>
                                          </p:stCondLst>
                                        </p:cTn>
                                        <p:tgtEl>
                                          <p:spTgt spid="3">
                                            <p:txEl>
                                              <p:pRg st="2" end="2"/>
                                            </p:txEl>
                                          </p:spTgt>
                                        </p:tgtEl>
                                      </p:cBhvr>
                                      <p:to x="100000" y="100000"/>
                                    </p:animScale>
                                    <p:animScale>
                                      <p:cBhvr>
                                        <p:cTn id="51" dur="26">
                                          <p:stCondLst>
                                            <p:cond delay="1808"/>
                                          </p:stCondLst>
                                        </p:cTn>
                                        <p:tgtEl>
                                          <p:spTgt spid="3">
                                            <p:txEl>
                                              <p:pRg st="2" end="2"/>
                                            </p:txEl>
                                          </p:spTgt>
                                        </p:tgtEl>
                                      </p:cBhvr>
                                      <p:to x="100000" y="95000"/>
                                    </p:animScale>
                                    <p:animScale>
                                      <p:cBhvr>
                                        <p:cTn id="52" dur="166" decel="50000">
                                          <p:stCondLst>
                                            <p:cond delay="1834"/>
                                          </p:stCondLst>
                                        </p:cTn>
                                        <p:tgtEl>
                                          <p:spTgt spid="3">
                                            <p:txEl>
                                              <p:pRg st="2" end="2"/>
                                            </p:txEl>
                                          </p:spTgt>
                                        </p:tgtEl>
                                      </p:cBhvr>
                                      <p:to x="100000" y="100000"/>
                                    </p:animScale>
                                  </p:childTnLst>
                                </p:cTn>
                              </p:par>
                              <p:par>
                                <p:cTn id="53" presetID="26" presetClass="entr" presetSubtype="0" fill="hold" nodeType="with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wipe(down)">
                                      <p:cBhvr>
                                        <p:cTn id="55" dur="580">
                                          <p:stCondLst>
                                            <p:cond delay="0"/>
                                          </p:stCondLst>
                                        </p:cTn>
                                        <p:tgtEl>
                                          <p:spTgt spid="3">
                                            <p:txEl>
                                              <p:pRg st="3" end="3"/>
                                            </p:txEl>
                                          </p:spTgt>
                                        </p:tgtEl>
                                      </p:cBhvr>
                                    </p:animEffect>
                                    <p:anim calcmode="lin" valueType="num">
                                      <p:cBhvr>
                                        <p:cTn id="56"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3" end="3"/>
                                            </p:txEl>
                                          </p:spTgt>
                                        </p:tgtEl>
                                      </p:cBhvr>
                                      <p:to x="100000" y="60000"/>
                                    </p:animScale>
                                    <p:animScale>
                                      <p:cBhvr>
                                        <p:cTn id="62" dur="166" decel="50000">
                                          <p:stCondLst>
                                            <p:cond delay="676"/>
                                          </p:stCondLst>
                                        </p:cTn>
                                        <p:tgtEl>
                                          <p:spTgt spid="3">
                                            <p:txEl>
                                              <p:pRg st="3" end="3"/>
                                            </p:txEl>
                                          </p:spTgt>
                                        </p:tgtEl>
                                      </p:cBhvr>
                                      <p:to x="100000" y="100000"/>
                                    </p:animScale>
                                    <p:animScale>
                                      <p:cBhvr>
                                        <p:cTn id="63" dur="26">
                                          <p:stCondLst>
                                            <p:cond delay="1312"/>
                                          </p:stCondLst>
                                        </p:cTn>
                                        <p:tgtEl>
                                          <p:spTgt spid="3">
                                            <p:txEl>
                                              <p:pRg st="3" end="3"/>
                                            </p:txEl>
                                          </p:spTgt>
                                        </p:tgtEl>
                                      </p:cBhvr>
                                      <p:to x="100000" y="80000"/>
                                    </p:animScale>
                                    <p:animScale>
                                      <p:cBhvr>
                                        <p:cTn id="64" dur="166" decel="50000">
                                          <p:stCondLst>
                                            <p:cond delay="1338"/>
                                          </p:stCondLst>
                                        </p:cTn>
                                        <p:tgtEl>
                                          <p:spTgt spid="3">
                                            <p:txEl>
                                              <p:pRg st="3" end="3"/>
                                            </p:txEl>
                                          </p:spTgt>
                                        </p:tgtEl>
                                      </p:cBhvr>
                                      <p:to x="100000" y="100000"/>
                                    </p:animScale>
                                    <p:animScale>
                                      <p:cBhvr>
                                        <p:cTn id="65" dur="26">
                                          <p:stCondLst>
                                            <p:cond delay="1642"/>
                                          </p:stCondLst>
                                        </p:cTn>
                                        <p:tgtEl>
                                          <p:spTgt spid="3">
                                            <p:txEl>
                                              <p:pRg st="3" end="3"/>
                                            </p:txEl>
                                          </p:spTgt>
                                        </p:tgtEl>
                                      </p:cBhvr>
                                      <p:to x="100000" y="90000"/>
                                    </p:animScale>
                                    <p:animScale>
                                      <p:cBhvr>
                                        <p:cTn id="66" dur="166" decel="50000">
                                          <p:stCondLst>
                                            <p:cond delay="1668"/>
                                          </p:stCondLst>
                                        </p:cTn>
                                        <p:tgtEl>
                                          <p:spTgt spid="3">
                                            <p:txEl>
                                              <p:pRg st="3" end="3"/>
                                            </p:txEl>
                                          </p:spTgt>
                                        </p:tgtEl>
                                      </p:cBhvr>
                                      <p:to x="100000" y="100000"/>
                                    </p:animScale>
                                    <p:animScale>
                                      <p:cBhvr>
                                        <p:cTn id="67" dur="26">
                                          <p:stCondLst>
                                            <p:cond delay="1808"/>
                                          </p:stCondLst>
                                        </p:cTn>
                                        <p:tgtEl>
                                          <p:spTgt spid="3">
                                            <p:txEl>
                                              <p:pRg st="3" end="3"/>
                                            </p:txEl>
                                          </p:spTgt>
                                        </p:tgtEl>
                                      </p:cBhvr>
                                      <p:to x="100000" y="95000"/>
                                    </p:animScale>
                                    <p:animScale>
                                      <p:cBhvr>
                                        <p:cTn id="68" dur="166" decel="50000">
                                          <p:stCondLst>
                                            <p:cond delay="1834"/>
                                          </p:stCondLst>
                                        </p:cTn>
                                        <p:tgtEl>
                                          <p:spTgt spid="3">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907" y="2367780"/>
            <a:ext cx="5468093" cy="3024294"/>
          </a:xfrm>
        </p:spPr>
      </p:pic>
      <p:sp>
        <p:nvSpPr>
          <p:cNvPr id="4" name="Footer Placeholder 3"/>
          <p:cNvSpPr>
            <a:spLocks noGrp="1"/>
          </p:cNvSpPr>
          <p:nvPr>
            <p:ph type="ftr" sz="quarter" idx="11"/>
          </p:nvPr>
        </p:nvSpPr>
        <p:spPr/>
        <p:txBody>
          <a:bodyPr/>
          <a:lstStyle/>
          <a:p>
            <a:r>
              <a:rPr lang="en-US"/>
              <a:t>FAST NUCES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9913" y="2325917"/>
            <a:ext cx="5450946" cy="3066157"/>
          </a:xfrm>
          <a:prstGeom prst="rect">
            <a:avLst/>
          </a:prstGeom>
        </p:spPr>
      </p:pic>
    </p:spTree>
    <p:extLst>
      <p:ext uri="{BB962C8B-B14F-4D97-AF65-F5344CB8AC3E}">
        <p14:creationId xmlns:p14="http://schemas.microsoft.com/office/powerpoint/2010/main" val="223643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91978"/>
          </a:xfrm>
        </p:spPr>
        <p:txBody>
          <a:bodyPr>
            <a:normAutofit/>
          </a:bodyPr>
          <a:lstStyle/>
          <a:p>
            <a:pPr algn="ctr"/>
            <a:r>
              <a:rPr lang="en-US" dirty="0"/>
              <a:t>Mental health day</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9624" y="1556951"/>
            <a:ext cx="3987725" cy="2957383"/>
          </a:xfrm>
        </p:spPr>
      </p:pic>
      <p:sp>
        <p:nvSpPr>
          <p:cNvPr id="4" name="Footer Placeholder 3"/>
          <p:cNvSpPr>
            <a:spLocks noGrp="1"/>
          </p:cNvSpPr>
          <p:nvPr>
            <p:ph type="ftr" sz="quarter" idx="11"/>
          </p:nvPr>
        </p:nvSpPr>
        <p:spPr/>
        <p:txBody>
          <a:bodyPr/>
          <a:lstStyle/>
          <a:p>
            <a:r>
              <a:rPr lang="en-US" dirty="0"/>
              <a:t>FAST NUCES</a:t>
            </a:r>
          </a:p>
        </p:txBody>
      </p:sp>
      <p:sp>
        <p:nvSpPr>
          <p:cNvPr id="6" name="TextBox 5"/>
          <p:cNvSpPr txBox="1"/>
          <p:nvPr/>
        </p:nvSpPr>
        <p:spPr>
          <a:xfrm>
            <a:off x="4712043" y="1556952"/>
            <a:ext cx="4885037" cy="4801314"/>
          </a:xfrm>
          <a:prstGeom prst="rect">
            <a:avLst/>
          </a:prstGeom>
          <a:noFill/>
        </p:spPr>
        <p:txBody>
          <a:bodyPr wrap="square" rtlCol="0">
            <a:spAutoFit/>
          </a:bodyPr>
          <a:lstStyle/>
          <a:p>
            <a:r>
              <a:rPr lang="en-US" dirty="0"/>
              <a:t> </a:t>
            </a:r>
          </a:p>
          <a:p>
            <a:r>
              <a:rPr lang="en-US" dirty="0"/>
              <a:t>This year’s World Mental Health Day, on 10 October, comes at a time when our daily lives have changed considerably as a result of the COVID-19 pandemic. The past months have brought many challenges: for health-care workers, providing care in difficult circumstances, going to work fearful of bringing COVID-19 home with them; for students, adapting to taking classes from home, with little contact with teachers and friends, and anxious about their futures; for workers whose livelihoods are threatened; for the vast number of people caught in poverty or in fragile humanitarian settings with extremely limited protection from COVID-19.</a:t>
            </a:r>
          </a:p>
        </p:txBody>
      </p:sp>
    </p:spTree>
    <p:extLst>
      <p:ext uri="{BB962C8B-B14F-4D97-AF65-F5344CB8AC3E}">
        <p14:creationId xmlns:p14="http://schemas.microsoft.com/office/powerpoint/2010/main" val="143811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77795"/>
            <a:ext cx="8596668" cy="5563567"/>
          </a:xfrm>
        </p:spPr>
        <p:txBody>
          <a:bodyPr/>
          <a:lstStyle/>
          <a:p>
            <a:pPr marL="0" indent="0">
              <a:buNone/>
            </a:pPr>
            <a:endParaRPr lang="en-US" dirty="0"/>
          </a:p>
          <a:p>
            <a:pPr marL="0" indent="0" algn="ctr">
              <a:buNone/>
            </a:pPr>
            <a:endParaRPr lang="en-US" sz="5400" dirty="0"/>
          </a:p>
          <a:p>
            <a:pPr marL="0" indent="0" algn="ctr">
              <a:buNone/>
            </a:pPr>
            <a:r>
              <a:rPr lang="en-US" sz="5400" dirty="0"/>
              <a:t>   	 Thank you</a:t>
            </a:r>
          </a:p>
        </p:txBody>
      </p:sp>
      <p:sp>
        <p:nvSpPr>
          <p:cNvPr id="4" name="Footer Placeholder 3"/>
          <p:cNvSpPr>
            <a:spLocks noGrp="1"/>
          </p:cNvSpPr>
          <p:nvPr>
            <p:ph type="ftr" sz="quarter" idx="11"/>
          </p:nvPr>
        </p:nvSpPr>
        <p:spPr/>
        <p:txBody>
          <a:bodyPr/>
          <a:lstStyle/>
          <a:p>
            <a:r>
              <a:rPr lang="en-US"/>
              <a:t>FAST NUCES</a:t>
            </a:r>
          </a:p>
        </p:txBody>
      </p:sp>
    </p:spTree>
    <p:extLst>
      <p:ext uri="{BB962C8B-B14F-4D97-AF65-F5344CB8AC3E}">
        <p14:creationId xmlns:p14="http://schemas.microsoft.com/office/powerpoint/2010/main" val="102204631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172</TotalTime>
  <Words>632</Words>
  <Application>Microsoft Office PowerPoint</Application>
  <PresentationFormat>Widescreen</PresentationFormat>
  <Paragraphs>44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Adobe Fan Heiti Std B</vt:lpstr>
      <vt:lpstr>Arial</vt:lpstr>
      <vt:lpstr>Calibri</vt:lpstr>
      <vt:lpstr>Gill Sans MT</vt:lpstr>
      <vt:lpstr>Plantagenet Cherokee</vt:lpstr>
      <vt:lpstr>Gallery</vt:lpstr>
      <vt:lpstr>MENTAL  HEALTH </vt:lpstr>
      <vt:lpstr>  Introduction</vt:lpstr>
      <vt:lpstr>Causes of Mental Illness</vt:lpstr>
      <vt:lpstr>How common are mental illnesses? </vt:lpstr>
      <vt:lpstr>Mental Health awareness</vt:lpstr>
      <vt:lpstr>How to improve mental health?</vt:lpstr>
      <vt:lpstr>PowerPoint Presentation</vt:lpstr>
      <vt:lpstr>Mental health day</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Muhammed.Hassan.Ali.</dc:creator>
  <cp:lastModifiedBy>Taha Jawaid</cp:lastModifiedBy>
  <cp:revision>11</cp:revision>
  <dcterms:created xsi:type="dcterms:W3CDTF">2020-10-03T03:07:13Z</dcterms:created>
  <dcterms:modified xsi:type="dcterms:W3CDTF">2024-06-26T11:21:42Z</dcterms:modified>
</cp:coreProperties>
</file>