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915" r:id="rId1"/>
  </p:sldMasterIdLst>
  <p:notesMasterIdLst>
    <p:notesMasterId r:id="rId59"/>
  </p:notesMasterIdLst>
  <p:sldIdLst>
    <p:sldId id="256" r:id="rId2"/>
    <p:sldId id="257" r:id="rId3"/>
    <p:sldId id="297" r:id="rId4"/>
    <p:sldId id="262" r:id="rId5"/>
    <p:sldId id="258" r:id="rId6"/>
    <p:sldId id="259" r:id="rId7"/>
    <p:sldId id="260" r:id="rId8"/>
    <p:sldId id="261" r:id="rId9"/>
    <p:sldId id="298" r:id="rId10"/>
    <p:sldId id="299" r:id="rId11"/>
    <p:sldId id="300" r:id="rId12"/>
    <p:sldId id="301" r:id="rId13"/>
    <p:sldId id="304" r:id="rId14"/>
    <p:sldId id="305" r:id="rId15"/>
    <p:sldId id="306" r:id="rId16"/>
    <p:sldId id="331" r:id="rId17"/>
    <p:sldId id="307" r:id="rId18"/>
    <p:sldId id="308" r:id="rId19"/>
    <p:sldId id="309" r:id="rId20"/>
    <p:sldId id="310" r:id="rId21"/>
    <p:sldId id="311" r:id="rId22"/>
    <p:sldId id="312" r:id="rId23"/>
    <p:sldId id="270" r:id="rId24"/>
    <p:sldId id="318" r:id="rId25"/>
    <p:sldId id="271" r:id="rId26"/>
    <p:sldId id="272" r:id="rId27"/>
    <p:sldId id="291" r:id="rId28"/>
    <p:sldId id="273" r:id="rId29"/>
    <p:sldId id="274" r:id="rId30"/>
    <p:sldId id="276" r:id="rId31"/>
    <p:sldId id="277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319" r:id="rId40"/>
    <p:sldId id="320" r:id="rId41"/>
    <p:sldId id="321" r:id="rId42"/>
    <p:sldId id="302" r:id="rId43"/>
    <p:sldId id="303" r:id="rId44"/>
    <p:sldId id="322" r:id="rId45"/>
    <p:sldId id="286" r:id="rId46"/>
    <p:sldId id="323" r:id="rId47"/>
    <p:sldId id="324" r:id="rId48"/>
    <p:sldId id="287" r:id="rId49"/>
    <p:sldId id="292" r:id="rId50"/>
    <p:sldId id="288" r:id="rId51"/>
    <p:sldId id="289" r:id="rId52"/>
    <p:sldId id="325" r:id="rId53"/>
    <p:sldId id="326" r:id="rId54"/>
    <p:sldId id="327" r:id="rId55"/>
    <p:sldId id="328" r:id="rId56"/>
    <p:sldId id="329" r:id="rId57"/>
    <p:sldId id="330" r:id="rId5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CFB4"/>
    <a:srgbClr val="C09200"/>
    <a:srgbClr val="FFE893"/>
    <a:srgbClr val="FFE089"/>
    <a:srgbClr val="FFB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2" autoAdjust="0"/>
    <p:restoredTop sz="74335" autoAdjust="0"/>
  </p:normalViewPr>
  <p:slideViewPr>
    <p:cSldViewPr snapToGrid="0">
      <p:cViewPr varScale="1">
        <p:scale>
          <a:sx n="86" d="100"/>
          <a:sy n="86" d="100"/>
        </p:scale>
        <p:origin x="241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43A18-0DC0-49E2-8CE5-AB068FFD13D7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D6DE1-26EE-495E-8F92-5928125F8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29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D6DE1-26EE-495E-8F92-5928125F87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84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587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70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914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872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389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259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963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32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37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89489-AEBE-439C-933E-91ED45DA7F2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06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10E89489-AEBE-439C-933E-91ED45DA7F2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425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89489-AEBE-439C-933E-91ED45DA7F20}" type="datetimeFigureOut">
              <a:rPr lang="en-US" smtClean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47A3A5D-71DC-4500-AFF9-B4D6D29BB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16" r:id="rId1"/>
    <p:sldLayoutId id="2147484917" r:id="rId2"/>
    <p:sldLayoutId id="2147484918" r:id="rId3"/>
    <p:sldLayoutId id="2147484919" r:id="rId4"/>
    <p:sldLayoutId id="2147484920" r:id="rId5"/>
    <p:sldLayoutId id="2147484921" r:id="rId6"/>
    <p:sldLayoutId id="2147484922" r:id="rId7"/>
    <p:sldLayoutId id="2147484923" r:id="rId8"/>
    <p:sldLayoutId id="2147484924" r:id="rId9"/>
    <p:sldLayoutId id="2147484925" r:id="rId10"/>
    <p:sldLayoutId id="2147484926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naz.memon@nu.edu.pk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6B527-8687-4640-9FFE-FD55593109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227" y="887569"/>
            <a:ext cx="5618515" cy="2541431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Information Processing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3FB99-E02A-4F6C-8B10-D860A567D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313" y="3552721"/>
            <a:ext cx="5618515" cy="977621"/>
          </a:xfrm>
        </p:spPr>
        <p:txBody>
          <a:bodyPr/>
          <a:lstStyle/>
          <a:p>
            <a:pPr algn="ctr"/>
            <a:r>
              <a:rPr lang="en-US" dirty="0"/>
              <a:t>Week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DB64-FC64-40A1-A7C5-E82A9AB90044}"/>
              </a:ext>
            </a:extLst>
          </p:cNvPr>
          <p:cNvSpPr txBox="1"/>
          <p:nvPr/>
        </p:nvSpPr>
        <p:spPr>
          <a:xfrm>
            <a:off x="6992471" y="5345039"/>
            <a:ext cx="137428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NAZ MEMON</a:t>
            </a:r>
          </a:p>
        </p:txBody>
      </p:sp>
    </p:spTree>
    <p:extLst>
      <p:ext uri="{BB962C8B-B14F-4D97-AF65-F5344CB8AC3E}">
        <p14:creationId xmlns:p14="http://schemas.microsoft.com/office/powerpoint/2010/main" val="415599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2B2519-7A4C-4D7A-9A17-B529E931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Java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0A0718-A906-4CAF-BF6C-96F469719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Java was originally developed by </a:t>
            </a:r>
            <a:r>
              <a:rPr lang="en-US" sz="2400" dirty="0">
                <a:highlight>
                  <a:srgbClr val="FFFF00"/>
                </a:highlight>
              </a:rPr>
              <a:t>Sun Microsystems </a:t>
            </a:r>
            <a:r>
              <a:rPr lang="en-US" sz="2400" dirty="0"/>
              <a:t>starting in 1991 </a:t>
            </a:r>
          </a:p>
          <a:p>
            <a:r>
              <a:rPr lang="en-US" dirty="0"/>
              <a:t>– James Gosling </a:t>
            </a:r>
          </a:p>
          <a:p>
            <a:r>
              <a:rPr lang="en-US" dirty="0"/>
              <a:t>– Patrick Naughton </a:t>
            </a:r>
          </a:p>
          <a:p>
            <a:r>
              <a:rPr lang="en-US" dirty="0"/>
              <a:t>– Chris </a:t>
            </a:r>
            <a:r>
              <a:rPr lang="en-US" dirty="0" err="1"/>
              <a:t>Warth</a:t>
            </a:r>
            <a:r>
              <a:rPr lang="en-US" dirty="0"/>
              <a:t> </a:t>
            </a:r>
          </a:p>
          <a:p>
            <a:r>
              <a:rPr lang="en-US" dirty="0"/>
              <a:t>– Ed Frank </a:t>
            </a:r>
          </a:p>
          <a:p>
            <a:r>
              <a:rPr lang="en-US" dirty="0"/>
              <a:t>– Mike Sheridan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This language was initially called “Oak”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Renamed </a:t>
            </a:r>
            <a:r>
              <a:rPr lang="en-US" sz="2400" b="1" dirty="0">
                <a:solidFill>
                  <a:schemeClr val="accent2"/>
                </a:solidFill>
              </a:rPr>
              <a:t>Java</a:t>
            </a:r>
            <a:r>
              <a:rPr lang="en-US" sz="2400" dirty="0"/>
              <a:t> in 1995 </a:t>
            </a:r>
          </a:p>
        </p:txBody>
      </p:sp>
    </p:spTree>
    <p:extLst>
      <p:ext uri="{BB962C8B-B14F-4D97-AF65-F5344CB8AC3E}">
        <p14:creationId xmlns:p14="http://schemas.microsoft.com/office/powerpoint/2010/main" val="1736675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E117-12F9-4A4D-B29F-79DA118F4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Java?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2BDCA-0035-4A67-A638-E846C4AF5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9" y="1845734"/>
            <a:ext cx="7996950" cy="4023360"/>
          </a:xfrm>
        </p:spPr>
        <p:txBody>
          <a:bodyPr>
            <a:normAutofit/>
          </a:bodyPr>
          <a:lstStyle/>
          <a:p>
            <a:r>
              <a:rPr lang="en-US" sz="3200" dirty="0"/>
              <a:t>A simple, </a:t>
            </a:r>
            <a:r>
              <a:rPr lang="en-US" sz="3200" b="1" dirty="0">
                <a:solidFill>
                  <a:schemeClr val="accent2"/>
                </a:solidFill>
              </a:rPr>
              <a:t>object‐oriented, distributed, interpreted, robust, secure, architecture neutral, portable, high‐performance, multithreaded</a:t>
            </a:r>
            <a:r>
              <a:rPr lang="en-US" sz="3200" dirty="0"/>
              <a:t>, and </a:t>
            </a:r>
            <a:r>
              <a:rPr lang="en-US" sz="3200" b="1" dirty="0">
                <a:solidFill>
                  <a:schemeClr val="accent2"/>
                </a:solidFill>
              </a:rPr>
              <a:t>dynamic</a:t>
            </a:r>
            <a:r>
              <a:rPr lang="en-US" sz="3200" dirty="0"/>
              <a:t> language</a:t>
            </a:r>
          </a:p>
        </p:txBody>
      </p:sp>
    </p:spTree>
    <p:extLst>
      <p:ext uri="{BB962C8B-B14F-4D97-AF65-F5344CB8AC3E}">
        <p14:creationId xmlns:p14="http://schemas.microsoft.com/office/powerpoint/2010/main" val="1586732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D007-7783-45C9-BCE8-F5C9B29AE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88" y="804521"/>
            <a:ext cx="3806241" cy="986640"/>
          </a:xfrm>
        </p:spPr>
        <p:txBody>
          <a:bodyPr>
            <a:normAutofit/>
          </a:bodyPr>
          <a:lstStyle/>
          <a:p>
            <a:r>
              <a:rPr lang="en-US" sz="2800" dirty="0"/>
              <a:t>Object‐Oriented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49A4E-F2A3-4CFB-984E-2F7ABE9A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88" y="2015734"/>
            <a:ext cx="3806241" cy="3244756"/>
          </a:xfrm>
        </p:spPr>
        <p:txBody>
          <a:bodyPr>
            <a:normAutofit/>
          </a:bodyPr>
          <a:lstStyle/>
          <a:p>
            <a:r>
              <a:rPr lang="en-US" dirty="0"/>
              <a:t>– No free functions </a:t>
            </a:r>
          </a:p>
          <a:p>
            <a:r>
              <a:rPr lang="en-US" dirty="0"/>
              <a:t>– All code belong to some class </a:t>
            </a:r>
          </a:p>
          <a:p>
            <a:r>
              <a:rPr lang="en-US" dirty="0"/>
              <a:t>– Classes are in turn arranged in a hierarchy or package structure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1395C57-5078-7D0F-ECA3-5826D10ABCF7}"/>
              </a:ext>
            </a:extLst>
          </p:cNvPr>
          <p:cNvSpPr txBox="1">
            <a:spLocks/>
          </p:cNvSpPr>
          <p:nvPr/>
        </p:nvSpPr>
        <p:spPr>
          <a:xfrm>
            <a:off x="4776396" y="804521"/>
            <a:ext cx="4045262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/>
              <a:t>Distributed</a:t>
            </a:r>
            <a:endParaRPr lang="en-US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A047DE-4E47-02EB-519B-439F28333F88}"/>
              </a:ext>
            </a:extLst>
          </p:cNvPr>
          <p:cNvSpPr txBox="1">
            <a:spLocks/>
          </p:cNvSpPr>
          <p:nvPr/>
        </p:nvSpPr>
        <p:spPr>
          <a:xfrm>
            <a:off x="4776396" y="2015734"/>
            <a:ext cx="404526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– Fully supports IPv4, with structures to support IPv6 </a:t>
            </a:r>
          </a:p>
          <a:p>
            <a:r>
              <a:rPr lang="en-US" dirty="0"/>
              <a:t>– Includes support for Applets: small programs embedded in HTML documents</a:t>
            </a:r>
          </a:p>
        </p:txBody>
      </p:sp>
    </p:spTree>
    <p:extLst>
      <p:ext uri="{BB962C8B-B14F-4D97-AF65-F5344CB8AC3E}">
        <p14:creationId xmlns:p14="http://schemas.microsoft.com/office/powerpoint/2010/main" val="228998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E44BC-75F8-4B7C-8B6A-3468797C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434" y="783005"/>
            <a:ext cx="4120566" cy="1049235"/>
          </a:xfrm>
        </p:spPr>
        <p:txBody>
          <a:bodyPr>
            <a:normAutofit/>
          </a:bodyPr>
          <a:lstStyle/>
          <a:p>
            <a:r>
              <a:rPr lang="en-US" sz="2800" dirty="0"/>
              <a:t>Robust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4D9D4-4EAB-413B-BCC4-EEB4548A1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34" y="1994218"/>
            <a:ext cx="3711775" cy="34506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– Java is simple </a:t>
            </a:r>
          </a:p>
          <a:p>
            <a:r>
              <a:rPr lang="en-US" dirty="0"/>
              <a:t>– no pointers/stack concerns </a:t>
            </a:r>
          </a:p>
          <a:p>
            <a:r>
              <a:rPr lang="en-US" dirty="0"/>
              <a:t>– Exception handling </a:t>
            </a:r>
          </a:p>
          <a:p>
            <a:r>
              <a:rPr lang="en-US" dirty="0"/>
              <a:t>– try/catch/finally series allows for simplified error recovery </a:t>
            </a:r>
          </a:p>
          <a:p>
            <a:r>
              <a:rPr lang="en-US" dirty="0"/>
              <a:t>– Strongly typed language – many errors caught during compilation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38451F-9234-63FF-D9A9-BF8A2D0EBEC1}"/>
              </a:ext>
            </a:extLst>
          </p:cNvPr>
          <p:cNvSpPr txBox="1">
            <a:spLocks/>
          </p:cNvSpPr>
          <p:nvPr/>
        </p:nvSpPr>
        <p:spPr>
          <a:xfrm>
            <a:off x="4572000" y="769944"/>
            <a:ext cx="3819352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Interpreted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DED371-9546-CA5C-5B69-C080893A2448}"/>
              </a:ext>
            </a:extLst>
          </p:cNvPr>
          <p:cNvSpPr txBox="1">
            <a:spLocks/>
          </p:cNvSpPr>
          <p:nvPr/>
        </p:nvSpPr>
        <p:spPr>
          <a:xfrm>
            <a:off x="4572000" y="1981157"/>
            <a:ext cx="3819352" cy="345061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– The program are compiled into Java Virtual Machine (JVM) code called bytecode</a:t>
            </a:r>
          </a:p>
          <a:p>
            <a:r>
              <a:rPr lang="en-US"/>
              <a:t> – Each bytecode instruction is translated into machine code at the time of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684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2180-F802-4A28-9304-D78849F5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59" y="286604"/>
            <a:ext cx="7823329" cy="1450757"/>
          </a:xfrm>
        </p:spPr>
        <p:txBody>
          <a:bodyPr/>
          <a:lstStyle/>
          <a:p>
            <a:r>
              <a:rPr lang="en-US" dirty="0"/>
              <a:t>Java Development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A4EE7-C092-4D75-9DDF-FF2DF9ACB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Edit – Create/edit the source code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Compile – Compile the source code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Load – Load the compiled code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Verify – Check against security restrictions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Execute – Execute the compiled</a:t>
            </a:r>
          </a:p>
        </p:txBody>
      </p:sp>
    </p:spTree>
    <p:extLst>
      <p:ext uri="{BB962C8B-B14F-4D97-AF65-F5344CB8AC3E}">
        <p14:creationId xmlns:p14="http://schemas.microsoft.com/office/powerpoint/2010/main" val="24639050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6BBEE-B953-43A2-A805-9E89E618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Platform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CFD295-A4E8-4A6C-8DC6-8F07D1BF44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/>
        </p:blipFill>
        <p:spPr>
          <a:xfrm>
            <a:off x="892603" y="1330907"/>
            <a:ext cx="7358793" cy="4607315"/>
          </a:xfrm>
        </p:spPr>
      </p:pic>
    </p:spTree>
    <p:extLst>
      <p:ext uri="{BB962C8B-B14F-4D97-AF65-F5344CB8AC3E}">
        <p14:creationId xmlns:p14="http://schemas.microsoft.com/office/powerpoint/2010/main" val="3796212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7FDAD-8FA4-0EA4-AC20-F1A470A33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69FA7-1505-7480-D886-F7E0023CC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pic>
        <p:nvPicPr>
          <p:cNvPr id="1026" name="Picture 2" descr="The Secret of Java- JDK, JRE, JVM difference | by Mann Verma | Medium">
            <a:extLst>
              <a:ext uri="{FF2B5EF4-FFF2-40B4-BE49-F238E27FC236}">
                <a16:creationId xmlns:a16="http://schemas.microsoft.com/office/drawing/2014/main" id="{B66B65CB-DBEC-6E23-02AD-31906F00B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17" y="804520"/>
            <a:ext cx="8009166" cy="454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155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CD846-AC17-424B-90F7-5BD40669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935C-A978-472E-8599-EE225F091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They are </a:t>
            </a:r>
            <a:r>
              <a:rPr lang="en-US" sz="2400" dirty="0">
                <a:highlight>
                  <a:srgbClr val="FFFF00"/>
                </a:highlight>
              </a:rPr>
              <a:t>not machine language binary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They are independent of any particular microprocessor or hardware platform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They are platform‐independent instructions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Another entity (interpreter) is required to convert the bytecodes into machine codes that the underlying microprocessor understands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This is the job of the JVM (Java Virtual Machine)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5675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604CF-2301-4FF7-BDA1-FCF9A060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JVM (Java Virtual Machine)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D54B4-17EF-405C-B856-27EE86612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15733"/>
            <a:ext cx="8907332" cy="4037747"/>
          </a:xfrm>
        </p:spPr>
        <p:txBody>
          <a:bodyPr>
            <a:normAutofit fontScale="70000" lnSpcReduction="2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It is a part of the JDK and the foundation of the Java platform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It can be installed separately or with JDK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 virtual machine (VM) is a software application that simulates a computer, but hides the underlying operating system and hardware from the programs that interact with the VM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It is the JVM that makes Java a portable language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same bytecodes can be executed on any platform containing a compatible JVM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JVM is invoked by the java command – </a:t>
            </a:r>
            <a:r>
              <a:rPr lang="en-US" sz="2400" b="1" dirty="0">
                <a:solidFill>
                  <a:schemeClr val="accent2"/>
                </a:solidFill>
              </a:rPr>
              <a:t>java Welcome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It searches the class Welcome in the current directory and executes the main method of </a:t>
            </a:r>
            <a:r>
              <a:rPr lang="en-US" sz="2400" b="1" dirty="0">
                <a:solidFill>
                  <a:schemeClr val="accent2"/>
                </a:solidFill>
              </a:rPr>
              <a:t>class Welcome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It issues an error if it cannot find the class Welcome or if class Welcome does not contain a method called main with proper signature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3296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0883-E8B4-43B1-B763-79785ED7D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 Compiler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ACC64-7520-4E85-AA78-F9848CBB5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When a </a:t>
            </a:r>
            <a:r>
              <a:rPr lang="en-US" sz="2400" dirty="0">
                <a:highlight>
                  <a:srgbClr val="FFFF00"/>
                </a:highlight>
              </a:rPr>
              <a:t>JIT compiler is part of the JVM</a:t>
            </a:r>
            <a:r>
              <a:rPr lang="en-US" sz="2400" dirty="0"/>
              <a:t>, selected portions of bytecode are compiled into executable code in real time, on a piece-by-piece, demand basis.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An entire Java program is not compiled into executable code all at once, in this case.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highlight>
                  <a:srgbClr val="FFFF00"/>
                </a:highlight>
              </a:rPr>
              <a:t>Not all sequences of bytecode are compiled</a:t>
            </a:r>
            <a:r>
              <a:rPr lang="en-US" sz="2400" dirty="0"/>
              <a:t>—only those that will benefit from compilation.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The remaining code is simply interpreted.</a:t>
            </a:r>
          </a:p>
        </p:txBody>
      </p:sp>
    </p:spTree>
    <p:extLst>
      <p:ext uri="{BB962C8B-B14F-4D97-AF65-F5344CB8AC3E}">
        <p14:creationId xmlns:p14="http://schemas.microsoft.com/office/powerpoint/2010/main" val="273081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D5B7-4486-413F-97A7-3FFAFB149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Let’s Introduce Ourselves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79C6E-ABDC-4D87-B6FF-6D610ECD3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: Naz Memon</a:t>
            </a:r>
          </a:p>
          <a:p>
            <a:r>
              <a:rPr lang="en-US" b="1" dirty="0"/>
              <a:t>Qualifications</a:t>
            </a:r>
            <a:r>
              <a:rPr lang="en-US" dirty="0"/>
              <a:t>: ME (IT) from MUET (2022), BE (CSE) from MUET (2016)</a:t>
            </a:r>
          </a:p>
          <a:p>
            <a:endParaRPr lang="en-US" b="1" dirty="0"/>
          </a:p>
          <a:p>
            <a:r>
              <a:rPr lang="en-US" b="1" dirty="0"/>
              <a:t>Courses</a:t>
            </a:r>
            <a:r>
              <a:rPr lang="en-US" dirty="0"/>
              <a:t> </a:t>
            </a:r>
            <a:r>
              <a:rPr lang="en-US" b="1" dirty="0"/>
              <a:t>Taught</a:t>
            </a:r>
            <a:r>
              <a:rPr lang="en-US" dirty="0"/>
              <a:t>: Operating Systems, OS Lab, Discrete Structures, Data Science and Analytics, Database Management Systems</a:t>
            </a:r>
          </a:p>
          <a:p>
            <a:endParaRPr lang="en-US" dirty="0"/>
          </a:p>
          <a:p>
            <a:pPr algn="ctr"/>
            <a:r>
              <a:rPr lang="en-US" dirty="0"/>
              <a:t>Welcome back to the university</a:t>
            </a:r>
            <a:br>
              <a:rPr lang="en-US" dirty="0"/>
            </a:br>
            <a:r>
              <a:rPr lang="en-US" dirty="0"/>
              <a:t>Wishing you best of luck for the Semester</a:t>
            </a:r>
          </a:p>
        </p:txBody>
      </p:sp>
    </p:spTree>
    <p:extLst>
      <p:ext uri="{BB962C8B-B14F-4D97-AF65-F5344CB8AC3E}">
        <p14:creationId xmlns:p14="http://schemas.microsoft.com/office/powerpoint/2010/main" val="19906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FABD-BF4C-42AA-A34C-2D5A231E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059" y="632399"/>
            <a:ext cx="2547596" cy="760934"/>
          </a:xfrm>
        </p:spPr>
        <p:txBody>
          <a:bodyPr>
            <a:normAutofit fontScale="90000"/>
          </a:bodyPr>
          <a:lstStyle/>
          <a:p>
            <a:r>
              <a:rPr lang="en-US" dirty="0"/>
              <a:t>Commands for Reference: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06E4E-2F3A-45D6-9E7A-AB55F734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059" y="2177760"/>
            <a:ext cx="2547596" cy="2502479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 err="1">
                <a:solidFill>
                  <a:schemeClr val="accent2"/>
                </a:solidFill>
              </a:rPr>
              <a:t>javac</a:t>
            </a:r>
            <a:r>
              <a:rPr lang="en-US" sz="2400" b="1" dirty="0">
                <a:solidFill>
                  <a:schemeClr val="accent2"/>
                </a:solidFill>
              </a:rPr>
              <a:t> &lt;filename&gt;.java </a:t>
            </a:r>
            <a:r>
              <a:rPr lang="en-US" sz="2400" dirty="0"/>
              <a:t>to compile a java file using the command prompt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>
                <a:solidFill>
                  <a:schemeClr val="accent2"/>
                </a:solidFill>
              </a:rPr>
              <a:t>java &lt;</a:t>
            </a:r>
            <a:r>
              <a:rPr lang="en-US" sz="2400" b="1" dirty="0" err="1">
                <a:solidFill>
                  <a:schemeClr val="accent2"/>
                </a:solidFill>
              </a:rPr>
              <a:t>classname</a:t>
            </a:r>
            <a:r>
              <a:rPr lang="en-US" sz="2400" b="1" dirty="0">
                <a:solidFill>
                  <a:schemeClr val="accent2"/>
                </a:solidFill>
              </a:rPr>
              <a:t>&gt; </a:t>
            </a:r>
            <a:r>
              <a:rPr lang="en-US" sz="2400" dirty="0"/>
              <a:t>to execute the class file that was generated by the </a:t>
            </a:r>
            <a:r>
              <a:rPr lang="en-US" sz="2400" dirty="0" err="1"/>
              <a:t>javac</a:t>
            </a:r>
            <a:r>
              <a:rPr lang="en-US" sz="2400" dirty="0"/>
              <a:t> command.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CACB49F-A013-C43B-3347-A7D7ECB71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85272" y="6602986"/>
            <a:ext cx="2895600" cy="476250"/>
          </a:xfrm>
        </p:spPr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DC98B95-6363-2E5F-BA83-59CEACA85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14272" y="6602986"/>
            <a:ext cx="2133600" cy="476250"/>
          </a:xfrm>
        </p:spPr>
        <p:txBody>
          <a:bodyPr/>
          <a:lstStyle/>
          <a:p>
            <a:fld id="{DC67880F-559A-4E7B-B4EC-E1293C84E144}" type="slidenum">
              <a:rPr lang="en-US" altLang="LID4096"/>
              <a:pPr/>
              <a:t>20</a:t>
            </a:fld>
            <a:endParaRPr lang="en-US" altLang="LID4096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A3B763F-E8BD-EED4-5A33-4F5BF50EE2A4}"/>
              </a:ext>
            </a:extLst>
          </p:cNvPr>
          <p:cNvSpPr txBox="1">
            <a:spLocks noChangeArrowheads="1"/>
          </p:cNvSpPr>
          <p:nvPr/>
        </p:nvSpPr>
        <p:spPr>
          <a:xfrm>
            <a:off x="3168128" y="632399"/>
            <a:ext cx="5975872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LID4096" dirty="0"/>
              <a:t>Compiling and Executing a Java Program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5DD730F4-A7CA-F6C2-0479-04D3396F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26409" y="1843611"/>
            <a:ext cx="2117725" cy="4304025"/>
          </a:xfrm>
          <a:prstGeom prst="rect">
            <a:avLst/>
          </a:prstGeom>
          <a:noFill/>
          <a:ln/>
        </p:spPr>
      </p:pic>
    </p:spTree>
    <p:extLst>
      <p:ext uri="{BB962C8B-B14F-4D97-AF65-F5344CB8AC3E}">
        <p14:creationId xmlns:p14="http://schemas.microsoft.com/office/powerpoint/2010/main" val="864486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80A72AB-28AB-8600-9D99-76BF88814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65739"/>
            <a:ext cx="2848286" cy="455735"/>
          </a:xfrm>
        </p:spPr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A6554E-EC6E-4E38-BC10-0B7C7E2A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65739"/>
            <a:ext cx="2098737" cy="455735"/>
          </a:xfrm>
        </p:spPr>
        <p:txBody>
          <a:bodyPr/>
          <a:lstStyle/>
          <a:p>
            <a:fld id="{F304E3AA-AE51-40B2-8B69-CBF1F33BB487}" type="slidenum">
              <a:rPr lang="en-US" altLang="LID4096"/>
              <a:pPr/>
              <a:t>21</a:t>
            </a:fld>
            <a:endParaRPr lang="en-US" altLang="LID4096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760EF35-225F-F271-8B46-2C78E268B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23874"/>
            <a:ext cx="8095129" cy="1093764"/>
          </a:xfrm>
        </p:spPr>
        <p:txBody>
          <a:bodyPr/>
          <a:lstStyle/>
          <a:p>
            <a:r>
              <a:rPr lang="en-US" altLang="LID4096"/>
              <a:t>Primitive Data Types</a:t>
            </a:r>
          </a:p>
        </p:txBody>
      </p:sp>
      <p:graphicFrame>
        <p:nvGraphicFramePr>
          <p:cNvPr id="7" name="Group 50">
            <a:extLst>
              <a:ext uri="{FF2B5EF4-FFF2-40B4-BE49-F238E27FC236}">
                <a16:creationId xmlns:a16="http://schemas.microsoft.com/office/drawing/2014/main" id="{B14E88C2-8B08-988D-E11D-3F2D1B3D7F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2914690"/>
              </p:ext>
            </p:extLst>
          </p:nvPr>
        </p:nvGraphicFramePr>
        <p:xfrm>
          <a:off x="457200" y="1796526"/>
          <a:ext cx="8095129" cy="4361387"/>
        </p:xfrm>
        <a:graphic>
          <a:graphicData uri="http://schemas.openxmlformats.org/drawingml/2006/table">
            <a:tbl>
              <a:tblPr/>
              <a:tblGrid>
                <a:gridCol w="1798918">
                  <a:extLst>
                    <a:ext uri="{9D8B030D-6E8A-4147-A177-3AD203B41FA5}">
                      <a16:colId xmlns:a16="http://schemas.microsoft.com/office/drawing/2014/main" val="2225655217"/>
                    </a:ext>
                  </a:extLst>
                </a:gridCol>
                <a:gridCol w="6296211">
                  <a:extLst>
                    <a:ext uri="{9D8B030D-6E8A-4147-A177-3AD203B41FA5}">
                      <a16:colId xmlns:a16="http://schemas.microsoft.com/office/drawing/2014/main" val="203960893"/>
                    </a:ext>
                  </a:extLst>
                </a:gridCol>
              </a:tblGrid>
              <a:tr h="510423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LID4096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LID4096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Range of values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0405690"/>
                  </a:ext>
                </a:extLst>
              </a:tr>
              <a:tr h="483079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LID4096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byte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LID4096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-128 .. 127  (8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600650"/>
                  </a:ext>
                </a:extLst>
              </a:tr>
              <a:tr h="480041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LID4096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short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LID4096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-32,768 .. 32,767  (16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108643"/>
                  </a:ext>
                </a:extLst>
              </a:tr>
              <a:tr h="481561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LID4096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int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LID4096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-2,147,483,648 .. 2,147,483,647 (32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3580468"/>
                  </a:ext>
                </a:extLst>
              </a:tr>
              <a:tr h="481561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LID4096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long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LID4096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-9,223,372,036,854,775,808 ..  ...  (64 bits)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425576"/>
                  </a:ext>
                </a:extLst>
              </a:tr>
              <a:tr h="481561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LID4096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LID4096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+/-10</a:t>
                      </a:r>
                      <a:r>
                        <a:rPr kumimoji="0" lang="en-US" altLang="LID4096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-38</a:t>
                      </a:r>
                      <a:r>
                        <a:rPr kumimoji="0" lang="en-US" altLang="LID4096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+/-10</a:t>
                      </a:r>
                      <a:r>
                        <a:rPr kumimoji="0" lang="en-US" altLang="LID4096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+38</a:t>
                      </a:r>
                      <a:r>
                        <a:rPr kumimoji="0" lang="en-US" altLang="LID4096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0, about 6 digits precision</a:t>
                      </a:r>
                      <a:endParaRPr kumimoji="0" lang="en-US" altLang="LID4096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164277"/>
                  </a:ext>
                </a:extLst>
              </a:tr>
              <a:tr h="480041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LID4096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double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LID4096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+/-10</a:t>
                      </a:r>
                      <a:r>
                        <a:rPr kumimoji="0" lang="en-US" altLang="LID4096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-308</a:t>
                      </a:r>
                      <a:r>
                        <a:rPr kumimoji="0" lang="en-US" altLang="LID4096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 +/-10</a:t>
                      </a:r>
                      <a:r>
                        <a:rPr kumimoji="0" lang="en-US" altLang="LID4096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+308</a:t>
                      </a:r>
                      <a:r>
                        <a:rPr kumimoji="0" lang="en-US" altLang="LID4096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0, about 15 digits precision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0416220"/>
                  </a:ext>
                </a:extLst>
              </a:tr>
              <a:tr h="483079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LID4096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char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LID4096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Unicode characters (generally 16 bits per char)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15898"/>
                  </a:ext>
                </a:extLst>
              </a:tr>
              <a:tr h="480041"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LID4096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Arial" panose="020B0604020202020204" pitchFamily="34" charset="0"/>
                        </a:rPr>
                        <a:t>boolean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just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LID4096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True or false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192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0573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9843125-1013-24DE-E769-6749263E8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17941"/>
            <a:ext cx="2895600" cy="476250"/>
          </a:xfrm>
        </p:spPr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1F7A6F7-694C-2195-A783-B62931CE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517941"/>
            <a:ext cx="2133600" cy="476250"/>
          </a:xfrm>
        </p:spPr>
        <p:txBody>
          <a:bodyPr/>
          <a:lstStyle/>
          <a:p>
            <a:fld id="{035E2C81-3F59-4B2B-B942-6004FF6248C4}" type="slidenum">
              <a:rPr lang="en-US" altLang="LID4096"/>
              <a:pPr/>
              <a:t>22</a:t>
            </a:fld>
            <a:endParaRPr lang="en-US" altLang="LID4096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0FCB346-C235-EE37-8487-DA749471C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47354"/>
            <a:ext cx="8229600" cy="1143000"/>
          </a:xfrm>
        </p:spPr>
        <p:txBody>
          <a:bodyPr/>
          <a:lstStyle/>
          <a:p>
            <a:r>
              <a:rPr lang="en-US" altLang="LID4096"/>
              <a:t>Operators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2C0183-AA9C-F404-4F8F-ED85834BA32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01470"/>
            <a:ext cx="8374828" cy="514462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6858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6858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LID4096" dirty="0"/>
              <a:t>subscript </a:t>
            </a:r>
            <a:r>
              <a:rPr lang="en-US" altLang="LID4096" b="1" dirty="0">
                <a:latin typeface="Courier New" panose="02070309020205020404" pitchFamily="49" charset="0"/>
              </a:rPr>
              <a:t>[ ]</a:t>
            </a:r>
            <a:r>
              <a:rPr lang="en-US" altLang="LID4096" dirty="0"/>
              <a:t>, call </a:t>
            </a:r>
            <a:r>
              <a:rPr lang="en-US" altLang="LID4096" b="1" dirty="0">
                <a:latin typeface="Courier New" panose="02070309020205020404" pitchFamily="49" charset="0"/>
              </a:rPr>
              <a:t>( )</a:t>
            </a:r>
            <a:r>
              <a:rPr lang="en-US" altLang="LID4096" dirty="0">
                <a:latin typeface="Courier New" panose="02070309020205020404" pitchFamily="49" charset="0"/>
              </a:rPr>
              <a:t>,</a:t>
            </a:r>
            <a:r>
              <a:rPr lang="en-US" altLang="LID4096" dirty="0"/>
              <a:t> member access </a:t>
            </a:r>
            <a:r>
              <a:rPr lang="en-US" altLang="LID4096" b="1" dirty="0">
                <a:latin typeface="Courier New" panose="02070309020205020404" pitchFamily="49" charset="0"/>
              </a:rPr>
              <a:t>.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LID4096" dirty="0"/>
              <a:t>pre/post-increment </a:t>
            </a:r>
            <a:r>
              <a:rPr lang="en-US" altLang="LID4096" b="1" dirty="0">
                <a:latin typeface="Courier New" panose="02070309020205020404" pitchFamily="49" charset="0"/>
              </a:rPr>
              <a:t>++ --</a:t>
            </a:r>
            <a:r>
              <a:rPr lang="en-US" altLang="LID4096" dirty="0"/>
              <a:t>, </a:t>
            </a:r>
            <a:r>
              <a:rPr lang="en-US" altLang="LID4096" dirty="0" err="1"/>
              <a:t>boolean</a:t>
            </a:r>
            <a:r>
              <a:rPr lang="en-US" altLang="LID4096" dirty="0"/>
              <a:t> complement </a:t>
            </a:r>
            <a:r>
              <a:rPr lang="en-US" altLang="LID4096" b="1" dirty="0">
                <a:latin typeface="Courier New" panose="02070309020205020404" pitchFamily="49" charset="0"/>
              </a:rPr>
              <a:t>!</a:t>
            </a:r>
            <a:r>
              <a:rPr lang="en-US" altLang="LID4096" dirty="0"/>
              <a:t>, bitwise complement </a:t>
            </a:r>
            <a:r>
              <a:rPr lang="en-US" altLang="LID4096" b="1" dirty="0">
                <a:latin typeface="Courier New" panose="02070309020205020404" pitchFamily="49" charset="0"/>
              </a:rPr>
              <a:t>~</a:t>
            </a:r>
            <a:r>
              <a:rPr lang="en-US" altLang="LID4096" dirty="0"/>
              <a:t>, unary </a:t>
            </a:r>
            <a:r>
              <a:rPr lang="en-US" altLang="LID4096" b="1" dirty="0">
                <a:latin typeface="Courier New" panose="02070309020205020404" pitchFamily="49" charset="0"/>
              </a:rPr>
              <a:t>+ -</a:t>
            </a:r>
            <a:r>
              <a:rPr lang="en-US" altLang="LID4096" dirty="0"/>
              <a:t>, type cast </a:t>
            </a:r>
            <a:r>
              <a:rPr lang="en-US" altLang="LID4096" b="1" dirty="0">
                <a:latin typeface="Courier New" panose="02070309020205020404" pitchFamily="49" charset="0"/>
              </a:rPr>
              <a:t>(type)</a:t>
            </a:r>
            <a:r>
              <a:rPr lang="en-US" altLang="LID4096" dirty="0"/>
              <a:t>, object creation </a:t>
            </a:r>
            <a:r>
              <a:rPr lang="en-US" altLang="LID4096" b="1" dirty="0">
                <a:latin typeface="Courier New" panose="02070309020205020404" pitchFamily="49" charset="0"/>
              </a:rPr>
              <a:t>new</a:t>
            </a:r>
            <a:endParaRPr lang="en-US" altLang="LID4096" b="1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LID4096" dirty="0"/>
              <a:t> </a:t>
            </a:r>
            <a:r>
              <a:rPr lang="en-US" altLang="LID4096" b="1" dirty="0">
                <a:latin typeface="Courier New" panose="02070309020205020404" pitchFamily="49" charset="0"/>
              </a:rPr>
              <a:t>* / %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LID4096" dirty="0"/>
              <a:t>binary </a:t>
            </a:r>
            <a:r>
              <a:rPr lang="en-US" altLang="LID4096" b="1" dirty="0">
                <a:latin typeface="Courier New" panose="02070309020205020404" pitchFamily="49" charset="0"/>
              </a:rPr>
              <a:t>+ -</a:t>
            </a:r>
            <a:r>
              <a:rPr lang="en-US" altLang="LID4096" dirty="0"/>
              <a:t>   (</a:t>
            </a:r>
            <a:r>
              <a:rPr lang="en-US" altLang="LID4096" b="1" dirty="0">
                <a:latin typeface="Courier New" panose="02070309020205020404" pitchFamily="49" charset="0"/>
              </a:rPr>
              <a:t>+</a:t>
            </a:r>
            <a:r>
              <a:rPr lang="en-US" altLang="LID4096" dirty="0"/>
              <a:t> also concatenates strings)</a:t>
            </a:r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LID4096" dirty="0"/>
              <a:t>signed shift </a:t>
            </a:r>
            <a:r>
              <a:rPr lang="en-US" altLang="LID4096" b="1" dirty="0">
                <a:latin typeface="Courier New" panose="02070309020205020404" pitchFamily="49" charset="0"/>
              </a:rPr>
              <a:t>&lt;&lt; &gt;&gt;</a:t>
            </a:r>
            <a:r>
              <a:rPr lang="en-US" altLang="LID4096" dirty="0"/>
              <a:t>, unsigned shift </a:t>
            </a:r>
            <a:r>
              <a:rPr lang="en-US" altLang="LID4096" b="1" dirty="0">
                <a:latin typeface="Courier New" panose="02070309020205020404" pitchFamily="49" charset="0"/>
              </a:rPr>
              <a:t>&gt;&gt;&gt;</a:t>
            </a:r>
            <a:endParaRPr lang="en-US" altLang="LID4096" b="1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LID4096" dirty="0"/>
              <a:t>comparison </a:t>
            </a:r>
            <a:r>
              <a:rPr lang="en-US" altLang="LID4096" b="1" dirty="0">
                <a:latin typeface="Courier New" panose="02070309020205020404" pitchFamily="49" charset="0"/>
              </a:rPr>
              <a:t>&lt; &lt;= &gt; &gt;=</a:t>
            </a:r>
            <a:r>
              <a:rPr lang="en-US" altLang="LID4096" dirty="0"/>
              <a:t>, class test </a:t>
            </a:r>
            <a:r>
              <a:rPr lang="en-US" altLang="LID4096" b="1" dirty="0" err="1">
                <a:latin typeface="Courier New" panose="02070309020205020404" pitchFamily="49" charset="0"/>
              </a:rPr>
              <a:t>instanceof</a:t>
            </a:r>
            <a:endParaRPr lang="en-US" altLang="LID4096" b="1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LID4096" dirty="0"/>
              <a:t>equality comparison </a:t>
            </a:r>
            <a:r>
              <a:rPr lang="en-US" altLang="LID4096" b="1" dirty="0">
                <a:latin typeface="Courier New" panose="02070309020205020404" pitchFamily="49" charset="0"/>
              </a:rPr>
              <a:t>== !=</a:t>
            </a:r>
            <a:endParaRPr lang="en-US" altLang="LID4096" b="1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LID4096" dirty="0"/>
              <a:t>bitwise and </a:t>
            </a:r>
            <a:r>
              <a:rPr lang="en-US" altLang="LID4096" b="1" dirty="0">
                <a:latin typeface="Courier New" panose="02070309020205020404" pitchFamily="49" charset="0"/>
              </a:rPr>
              <a:t>&amp;</a:t>
            </a:r>
            <a:endParaRPr lang="en-US" altLang="LID4096" b="1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r>
              <a:rPr lang="en-US" altLang="LID4096" dirty="0"/>
              <a:t>bitwise or</a:t>
            </a:r>
            <a:r>
              <a:rPr lang="en-US" altLang="LID4096" dirty="0">
                <a:latin typeface="Courier New" panose="02070309020205020404" pitchFamily="49" charset="0"/>
              </a:rPr>
              <a:t> </a:t>
            </a:r>
            <a:r>
              <a:rPr lang="en-US" altLang="LID4096" b="1" dirty="0">
                <a:latin typeface="Courier New" panose="02070309020205020404" pitchFamily="49" charset="0"/>
              </a:rPr>
              <a:t>|</a:t>
            </a:r>
          </a:p>
          <a:p>
            <a:pPr marL="457200" indent="-457200" algn="l">
              <a:buFontTx/>
              <a:buAutoNum type="arabicPeriod" startAt="11"/>
            </a:pPr>
            <a:r>
              <a:rPr lang="en-US" altLang="LID4096" dirty="0"/>
              <a:t>logical (sequential) and </a:t>
            </a:r>
            <a:r>
              <a:rPr lang="en-US" altLang="LID4096" b="1" dirty="0">
                <a:latin typeface="Courier New" panose="02070309020205020404" pitchFamily="49" charset="0"/>
              </a:rPr>
              <a:t>&amp;&amp;</a:t>
            </a:r>
            <a:endParaRPr lang="en-US" altLang="LID4096" b="1" dirty="0"/>
          </a:p>
          <a:p>
            <a:pPr marL="457200" indent="-457200" algn="l">
              <a:buFontTx/>
              <a:buAutoNum type="arabicPeriod" startAt="11"/>
            </a:pPr>
            <a:r>
              <a:rPr lang="en-US" altLang="LID4096" dirty="0"/>
              <a:t>logical (sequential) or </a:t>
            </a:r>
            <a:r>
              <a:rPr lang="en-US" altLang="LID4096" b="1" dirty="0">
                <a:latin typeface="Courier New" panose="02070309020205020404" pitchFamily="49" charset="0"/>
              </a:rPr>
              <a:t>||</a:t>
            </a:r>
            <a:endParaRPr lang="en-US" altLang="LID4096" b="1" dirty="0"/>
          </a:p>
          <a:p>
            <a:pPr marL="457200" indent="-457200" algn="l">
              <a:buFontTx/>
              <a:buAutoNum type="arabicPeriod" startAt="11"/>
            </a:pPr>
            <a:r>
              <a:rPr lang="en-US" altLang="LID4096" dirty="0"/>
              <a:t>conditional  </a:t>
            </a:r>
            <a:r>
              <a:rPr lang="en-US" altLang="LID4096" b="1" dirty="0" err="1">
                <a:latin typeface="Courier New" panose="02070309020205020404" pitchFamily="49" charset="0"/>
              </a:rPr>
              <a:t>cond</a:t>
            </a:r>
            <a:r>
              <a:rPr lang="en-US" altLang="LID4096" b="1" dirty="0">
                <a:latin typeface="Courier New" panose="02070309020205020404" pitchFamily="49" charset="0"/>
              </a:rPr>
              <a:t> ? true-expr : false-expr</a:t>
            </a:r>
            <a:endParaRPr lang="en-US" altLang="LID4096" b="1" dirty="0"/>
          </a:p>
          <a:p>
            <a:pPr marL="457200" indent="-457200" algn="l">
              <a:buFontTx/>
              <a:buAutoNum type="arabicPeriod" startAt="11"/>
            </a:pPr>
            <a:r>
              <a:rPr lang="en-US" altLang="LID4096" dirty="0"/>
              <a:t>assignment</a:t>
            </a:r>
            <a:r>
              <a:rPr lang="en-US" altLang="LID4096" dirty="0">
                <a:latin typeface="Courier New" panose="02070309020205020404" pitchFamily="49" charset="0"/>
              </a:rPr>
              <a:t> </a:t>
            </a:r>
            <a:r>
              <a:rPr lang="en-US" altLang="LID4096" b="1" dirty="0">
                <a:latin typeface="Courier New" panose="02070309020205020404" pitchFamily="49" charset="0"/>
              </a:rPr>
              <a:t>=</a:t>
            </a:r>
            <a:r>
              <a:rPr lang="en-US" altLang="LID4096" dirty="0"/>
              <a:t>, compound assignment </a:t>
            </a:r>
            <a:r>
              <a:rPr lang="en-US" altLang="LID4096" b="1" dirty="0">
                <a:latin typeface="Courier New" panose="02070309020205020404" pitchFamily="49" charset="0"/>
              </a:rPr>
              <a:t>+= -= *= /= &lt;&lt;= &gt;&gt;= &gt;&gt;&gt;= &amp;= |=</a:t>
            </a:r>
            <a:endParaRPr lang="en-US" altLang="LID4096" b="1" dirty="0"/>
          </a:p>
          <a:p>
            <a:pPr marL="457200" indent="-457200">
              <a:lnSpc>
                <a:spcPct val="90000"/>
              </a:lnSpc>
              <a:buFontTx/>
              <a:buAutoNum type="arabicPeriod"/>
            </a:pPr>
            <a:endParaRPr lang="en-US" altLang="LID4096" b="1" dirty="0"/>
          </a:p>
        </p:txBody>
      </p:sp>
    </p:spTree>
    <p:extLst>
      <p:ext uri="{BB962C8B-B14F-4D97-AF65-F5344CB8AC3E}">
        <p14:creationId xmlns:p14="http://schemas.microsoft.com/office/powerpoint/2010/main" val="3397926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93E88C4-13CD-91CA-5B97-405E2D78D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6D108019-E4C6-F495-867E-61CE0DECED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Type Compatibility and Conversion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9166EAF5-BCB7-30CA-E65A-192838B6E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LID4096" b="1" dirty="0"/>
              <a:t>Widening conversion:</a:t>
            </a:r>
            <a:endParaRPr lang="en-US" altLang="LID4096" dirty="0"/>
          </a:p>
          <a:p>
            <a:pPr lvl="1"/>
            <a:r>
              <a:rPr lang="en-US" altLang="LID4096" dirty="0"/>
              <a:t>In operations on mixed-type operands, the numeric type of the smaller range is converted to the numeric type of the larger range</a:t>
            </a:r>
          </a:p>
          <a:p>
            <a:pPr lvl="1"/>
            <a:r>
              <a:rPr lang="en-US" altLang="LID4096" dirty="0"/>
              <a:t>In an assignment, a numeric type of smaller range can be assigned to a numeric type of larger range</a:t>
            </a:r>
          </a:p>
          <a:p>
            <a:pPr algn="l"/>
            <a:r>
              <a:rPr lang="en-US" altLang="LID4096" b="1" dirty="0">
                <a:latin typeface="Courier New" panose="02070309020205020404" pitchFamily="49" charset="0"/>
              </a:rPr>
              <a:t>byte</a:t>
            </a:r>
            <a:r>
              <a:rPr lang="en-US" altLang="LID4096" dirty="0">
                <a:latin typeface="Courier New" panose="02070309020205020404" pitchFamily="49" charset="0"/>
              </a:rPr>
              <a:t> </a:t>
            </a:r>
            <a:r>
              <a:rPr lang="en-US" altLang="LID4096" dirty="0"/>
              <a:t>to</a:t>
            </a:r>
            <a:r>
              <a:rPr lang="en-US" altLang="LID4096" dirty="0">
                <a:latin typeface="Courier New" panose="02070309020205020404" pitchFamily="49" charset="0"/>
              </a:rPr>
              <a:t> </a:t>
            </a:r>
            <a:r>
              <a:rPr lang="en-US" altLang="LID4096" b="1" dirty="0">
                <a:latin typeface="Courier New" panose="02070309020205020404" pitchFamily="49" charset="0"/>
              </a:rPr>
              <a:t>short</a:t>
            </a:r>
            <a:r>
              <a:rPr lang="en-US" altLang="LID4096" dirty="0">
                <a:latin typeface="Courier New" panose="02070309020205020404" pitchFamily="49" charset="0"/>
              </a:rPr>
              <a:t> </a:t>
            </a:r>
            <a:r>
              <a:rPr lang="en-US" altLang="LID4096" dirty="0"/>
              <a:t>to</a:t>
            </a:r>
            <a:r>
              <a:rPr lang="en-US" altLang="LID4096" dirty="0">
                <a:latin typeface="Courier New" panose="02070309020205020404" pitchFamily="49" charset="0"/>
              </a:rPr>
              <a:t> </a:t>
            </a:r>
            <a:r>
              <a:rPr lang="en-US" altLang="LID4096" b="1" dirty="0">
                <a:latin typeface="Courier New" panose="02070309020205020404" pitchFamily="49" charset="0"/>
              </a:rPr>
              <a:t>int</a:t>
            </a:r>
            <a:r>
              <a:rPr lang="en-US" altLang="LID4096" dirty="0">
                <a:latin typeface="Courier New" panose="02070309020205020404" pitchFamily="49" charset="0"/>
              </a:rPr>
              <a:t> </a:t>
            </a:r>
            <a:r>
              <a:rPr lang="en-US" altLang="LID4096" dirty="0"/>
              <a:t>to</a:t>
            </a:r>
            <a:r>
              <a:rPr lang="en-US" altLang="LID4096" dirty="0">
                <a:latin typeface="Courier New" panose="02070309020205020404" pitchFamily="49" charset="0"/>
              </a:rPr>
              <a:t> </a:t>
            </a:r>
            <a:r>
              <a:rPr lang="en-US" altLang="LID4096" b="1" dirty="0">
                <a:latin typeface="Courier New" panose="02070309020205020404" pitchFamily="49" charset="0"/>
              </a:rPr>
              <a:t>long</a:t>
            </a:r>
          </a:p>
          <a:p>
            <a:pPr algn="l"/>
            <a:r>
              <a:rPr lang="en-US" altLang="LID4096" b="1" dirty="0">
                <a:latin typeface="Courier New" panose="02070309020205020404" pitchFamily="49" charset="0"/>
              </a:rPr>
              <a:t>int</a:t>
            </a:r>
            <a:r>
              <a:rPr lang="en-US" altLang="LID4096" dirty="0">
                <a:latin typeface="Courier New" panose="02070309020205020404" pitchFamily="49" charset="0"/>
              </a:rPr>
              <a:t> </a:t>
            </a:r>
            <a:r>
              <a:rPr lang="en-US" altLang="LID4096" dirty="0"/>
              <a:t>kind to</a:t>
            </a:r>
            <a:r>
              <a:rPr lang="en-US" altLang="LID4096" dirty="0">
                <a:latin typeface="Courier New" panose="02070309020205020404" pitchFamily="49" charset="0"/>
              </a:rPr>
              <a:t> </a:t>
            </a:r>
            <a:r>
              <a:rPr lang="en-US" altLang="LID4096" b="1" dirty="0">
                <a:latin typeface="Courier New" panose="02070309020205020404" pitchFamily="49" charset="0"/>
              </a:rPr>
              <a:t>float</a:t>
            </a:r>
            <a:r>
              <a:rPr lang="en-US" altLang="LID4096" dirty="0">
                <a:latin typeface="Courier New" panose="02070309020205020404" pitchFamily="49" charset="0"/>
              </a:rPr>
              <a:t> </a:t>
            </a:r>
            <a:r>
              <a:rPr lang="en-US" altLang="LID4096" dirty="0"/>
              <a:t>to</a:t>
            </a:r>
            <a:r>
              <a:rPr lang="en-US" altLang="LID4096" dirty="0">
                <a:latin typeface="Courier New" panose="02070309020205020404" pitchFamily="49" charset="0"/>
              </a:rPr>
              <a:t> </a:t>
            </a:r>
            <a:r>
              <a:rPr lang="en-US" altLang="LID4096" b="1" dirty="0">
                <a:latin typeface="Courier New" panose="02070309020205020404" pitchFamily="49" charset="0"/>
              </a:rPr>
              <a:t>double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F4EF874-1F46-088C-9C85-C25F09D14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68379D4E-D643-9652-CDF7-1FB641B0D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Declaring and Setting Variables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3948EE1D-0A03-0BE8-AD77-428077AFF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LID4096" b="1" dirty="0">
                <a:latin typeface="Courier New" panose="02070309020205020404" pitchFamily="49" charset="0"/>
              </a:rPr>
              <a:t>int square;</a:t>
            </a:r>
          </a:p>
          <a:p>
            <a:pPr>
              <a:buFontTx/>
              <a:buNone/>
            </a:pPr>
            <a:r>
              <a:rPr lang="en-US" altLang="LID4096" b="1" dirty="0">
                <a:latin typeface="Courier New" panose="02070309020205020404" pitchFamily="49" charset="0"/>
              </a:rPr>
              <a:t>	square = n * n;</a:t>
            </a:r>
          </a:p>
          <a:p>
            <a:r>
              <a:rPr lang="en-US" altLang="LID4096" b="1" dirty="0">
                <a:latin typeface="Courier New" panose="02070309020205020404" pitchFamily="49" charset="0"/>
              </a:rPr>
              <a:t>double cube = n * (double)square;</a:t>
            </a:r>
          </a:p>
          <a:p>
            <a:pPr lvl="1"/>
            <a:r>
              <a:rPr lang="en-US" altLang="LID4096" dirty="0"/>
              <a:t>Can generally declare local variables where they are initialized</a:t>
            </a:r>
          </a:p>
          <a:p>
            <a:pPr lvl="1"/>
            <a:r>
              <a:rPr lang="en-US" altLang="LID4096" dirty="0"/>
              <a:t>All variables get a safe initial value anyway (zero/null)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6695AA5-D5F8-0FB2-9316-C0E427A85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63828B5F-82FC-492B-068E-F8B512F7F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Referencing and Creating Objects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B99E6FA-2B8A-6D57-51A9-3F40E6709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LID4096" dirty="0"/>
              <a:t>You can </a:t>
            </a:r>
            <a:r>
              <a:rPr lang="en-US" altLang="LID4096" b="1" dirty="0">
                <a:highlight>
                  <a:srgbClr val="FFFF00"/>
                </a:highlight>
              </a:rPr>
              <a:t>declare reference variables</a:t>
            </a:r>
          </a:p>
          <a:p>
            <a:pPr lvl="1"/>
            <a:r>
              <a:rPr lang="en-US" altLang="LID4096" dirty="0"/>
              <a:t>They reference objects of </a:t>
            </a:r>
            <a:r>
              <a:rPr lang="en-US" altLang="LID4096" b="1" dirty="0"/>
              <a:t>specified types</a:t>
            </a:r>
          </a:p>
          <a:p>
            <a:pPr algn="l"/>
            <a:r>
              <a:rPr lang="en-US" altLang="LID4096" dirty="0"/>
              <a:t>Two reference variables can reference </a:t>
            </a:r>
            <a:r>
              <a:rPr lang="en-US" altLang="LID4096" b="1" dirty="0"/>
              <a:t>the same object</a:t>
            </a:r>
          </a:p>
          <a:p>
            <a:pPr algn="l"/>
            <a:r>
              <a:rPr lang="en-US" altLang="LID4096" dirty="0"/>
              <a:t>The</a:t>
            </a:r>
            <a:r>
              <a:rPr lang="en-US" altLang="LID4096" dirty="0">
                <a:highlight>
                  <a:srgbClr val="FFFF00"/>
                </a:highlight>
              </a:rPr>
              <a:t> </a:t>
            </a:r>
            <a:r>
              <a:rPr lang="en-US" altLang="LID4096" b="1" dirty="0">
                <a:highlight>
                  <a:srgbClr val="FFFF00"/>
                </a:highlight>
                <a:latin typeface="Courier New" panose="02070309020205020404" pitchFamily="49" charset="0"/>
              </a:rPr>
              <a:t>new</a:t>
            </a:r>
            <a:r>
              <a:rPr lang="en-US" altLang="LID4096" dirty="0">
                <a:highlight>
                  <a:srgbClr val="FFFF00"/>
                </a:highlight>
              </a:rPr>
              <a:t> </a:t>
            </a:r>
            <a:r>
              <a:rPr lang="en-US" altLang="LID4096" dirty="0"/>
              <a:t>operator creates an instance of a class</a:t>
            </a:r>
          </a:p>
          <a:p>
            <a:pPr algn="l"/>
            <a:r>
              <a:rPr lang="en-US" altLang="LID4096" dirty="0">
                <a:highlight>
                  <a:srgbClr val="FFFF00"/>
                </a:highlight>
              </a:rPr>
              <a:t>A </a:t>
            </a:r>
            <a:r>
              <a:rPr lang="en-US" altLang="LID4096" b="1" dirty="0">
                <a:highlight>
                  <a:srgbClr val="FFFF00"/>
                </a:highlight>
              </a:rPr>
              <a:t>constructor</a:t>
            </a:r>
            <a:r>
              <a:rPr lang="en-US" altLang="LID4096" dirty="0">
                <a:highlight>
                  <a:srgbClr val="FFFF00"/>
                </a:highlight>
              </a:rPr>
              <a:t> executes when a new object is created</a:t>
            </a:r>
          </a:p>
          <a:p>
            <a:pPr algn="l"/>
            <a:r>
              <a:rPr lang="en-US" altLang="LID4096" dirty="0"/>
              <a:t>Example: </a:t>
            </a:r>
            <a:r>
              <a:rPr lang="en-US" altLang="LID4096" b="1" dirty="0">
                <a:latin typeface="Courier New" panose="02070309020205020404" pitchFamily="49" charset="0"/>
              </a:rPr>
              <a:t>String greeting = ″hello″;</a:t>
            </a:r>
          </a:p>
        </p:txBody>
      </p:sp>
      <p:pic>
        <p:nvPicPr>
          <p:cNvPr id="21508" name="Picture 4">
            <a:extLst>
              <a:ext uri="{FF2B5EF4-FFF2-40B4-BE49-F238E27FC236}">
                <a16:creationId xmlns:a16="http://schemas.microsoft.com/office/drawing/2014/main" id="{CF2DA573-1170-B76D-A24C-073335FA88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2" y="4932946"/>
            <a:ext cx="5257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712335-67B2-FBC1-8FB9-3680E77B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A98A68DC-EFDF-3F8A-CC5A-38EB482DEB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Java Control Statements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AD673EBB-906A-6B51-AE7E-88B942B545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LID4096"/>
              <a:t>A group of statements executed in order is written</a:t>
            </a:r>
          </a:p>
          <a:p>
            <a:pPr lvl="1"/>
            <a:r>
              <a:rPr lang="en-US" altLang="LID4096" b="1">
                <a:latin typeface="Courier New" panose="02070309020205020404" pitchFamily="49" charset="0"/>
              </a:rPr>
              <a:t>{ stmt1; stmt2; ...; stmtN; }</a:t>
            </a:r>
          </a:p>
          <a:p>
            <a:pPr algn="l"/>
            <a:r>
              <a:rPr lang="en-US" altLang="LID4096"/>
              <a:t>The statements execute in the order 1, 2, ..., N</a:t>
            </a:r>
          </a:p>
          <a:p>
            <a:pPr algn="l"/>
            <a:r>
              <a:rPr lang="en-US" altLang="LID4096"/>
              <a:t>Control statements alter this sequential flow of execution</a:t>
            </a:r>
          </a:p>
          <a:p>
            <a:endParaRPr lang="en-US" altLang="LID4096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70C8DF9-2A0E-8D01-9E53-6BEB4B05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A9571D89-AF4C-9093-0E24-5C21DEBE7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Java Control Statements (continued)</a:t>
            </a: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DAA42DAC-06B6-CA2F-027B-34DE7350027A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53825" y="1322215"/>
            <a:ext cx="8036349" cy="5422830"/>
          </a:xfrm>
          <a:noFill/>
          <a:ln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AB209D7-BA41-5206-5389-5EE276DEF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33FFDAE2-342A-CE00-1D2B-832778177A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Java Control Statements (continued)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B6C3C2C2-87F1-48D3-5986-2E0007210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021" y="1878565"/>
            <a:ext cx="8510839" cy="2148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868990A-D778-A62F-EA6F-39A32E7A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94BF15D7-AD97-A6B3-D95A-EE67616665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Methods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8C0929DC-8B10-C7F5-A78C-188CF95AF8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LID4096"/>
              <a:t>A Java method defines a group of statements as performing a particular operation</a:t>
            </a:r>
          </a:p>
          <a:p>
            <a:pPr algn="l">
              <a:lnSpc>
                <a:spcPct val="90000"/>
              </a:lnSpc>
            </a:pPr>
            <a:r>
              <a:rPr lang="en-US" altLang="LID4096" b="1">
                <a:latin typeface="Courier New" panose="02070309020205020404" pitchFamily="49" charset="0"/>
              </a:rPr>
              <a:t>static</a:t>
            </a:r>
            <a:r>
              <a:rPr lang="en-US" altLang="LID4096"/>
              <a:t> indicates a </a:t>
            </a:r>
            <a:r>
              <a:rPr lang="en-US" altLang="LID4096" b="1" i="1"/>
              <a:t>static</a:t>
            </a:r>
            <a:r>
              <a:rPr lang="en-US" altLang="LID4096"/>
              <a:t> or </a:t>
            </a:r>
            <a:r>
              <a:rPr lang="en-US" altLang="LID4096" b="1" i="1"/>
              <a:t>class</a:t>
            </a:r>
            <a:r>
              <a:rPr lang="en-US" altLang="LID4096"/>
              <a:t> method</a:t>
            </a:r>
          </a:p>
          <a:p>
            <a:pPr algn="l">
              <a:lnSpc>
                <a:spcPct val="90000"/>
              </a:lnSpc>
            </a:pPr>
            <a:r>
              <a:rPr lang="en-US" altLang="LID4096"/>
              <a:t>A method that is not </a:t>
            </a:r>
            <a:r>
              <a:rPr lang="en-US" altLang="LID4096" b="1">
                <a:latin typeface="Courier New" panose="02070309020205020404" pitchFamily="49" charset="0"/>
              </a:rPr>
              <a:t>static</a:t>
            </a:r>
            <a:r>
              <a:rPr lang="en-US" altLang="LID4096"/>
              <a:t> is an </a:t>
            </a:r>
            <a:r>
              <a:rPr lang="en-US" altLang="LID4096" b="1" i="1"/>
              <a:t>instance</a:t>
            </a:r>
            <a:r>
              <a:rPr lang="en-US" altLang="LID4096"/>
              <a:t> method</a:t>
            </a:r>
          </a:p>
          <a:p>
            <a:pPr algn="l">
              <a:lnSpc>
                <a:spcPct val="90000"/>
              </a:lnSpc>
            </a:pPr>
            <a:r>
              <a:rPr lang="en-US" altLang="LID4096"/>
              <a:t>All method arguments are </a:t>
            </a:r>
            <a:r>
              <a:rPr lang="en-US" altLang="LID4096" b="1" i="1"/>
              <a:t>call-by-value</a:t>
            </a:r>
          </a:p>
          <a:p>
            <a:pPr lvl="1">
              <a:lnSpc>
                <a:spcPct val="90000"/>
              </a:lnSpc>
            </a:pPr>
            <a:r>
              <a:rPr lang="en-US" altLang="LID4096"/>
              <a:t>Primitive type: </a:t>
            </a:r>
            <a:r>
              <a:rPr lang="en-US" altLang="LID4096" i="1"/>
              <a:t>value </a:t>
            </a:r>
            <a:r>
              <a:rPr lang="en-US" altLang="LID4096"/>
              <a:t>is passed to the method</a:t>
            </a:r>
          </a:p>
          <a:p>
            <a:pPr lvl="1">
              <a:lnSpc>
                <a:spcPct val="90000"/>
              </a:lnSpc>
            </a:pPr>
            <a:r>
              <a:rPr lang="en-US" altLang="LID4096"/>
              <a:t>Method may modify local copy </a:t>
            </a:r>
            <a:r>
              <a:rPr lang="en-US" altLang="LID4096" b="1" i="1"/>
              <a:t>but</a:t>
            </a:r>
            <a:r>
              <a:rPr lang="en-US" altLang="LID4096"/>
              <a:t> will not affect caller’s value</a:t>
            </a:r>
          </a:p>
          <a:p>
            <a:pPr lvl="1">
              <a:lnSpc>
                <a:spcPct val="90000"/>
              </a:lnSpc>
            </a:pPr>
            <a:r>
              <a:rPr lang="en-US" altLang="LID4096"/>
              <a:t>Object reference: </a:t>
            </a:r>
            <a:r>
              <a:rPr lang="en-US" altLang="LID4096" i="1"/>
              <a:t>address of object</a:t>
            </a:r>
            <a:r>
              <a:rPr lang="en-US" altLang="LID4096" b="1"/>
              <a:t> </a:t>
            </a:r>
            <a:r>
              <a:rPr lang="en-US" altLang="LID4096"/>
              <a:t>is passed</a:t>
            </a:r>
          </a:p>
          <a:p>
            <a:pPr lvl="1">
              <a:lnSpc>
                <a:spcPct val="90000"/>
              </a:lnSpc>
            </a:pPr>
            <a:r>
              <a:rPr lang="en-US" altLang="LID4096"/>
              <a:t>Change to reference variable does not affect caller</a:t>
            </a:r>
          </a:p>
          <a:p>
            <a:pPr lvl="1">
              <a:lnSpc>
                <a:spcPct val="90000"/>
              </a:lnSpc>
            </a:pPr>
            <a:r>
              <a:rPr lang="en-US" altLang="LID4096" b="1" i="1"/>
              <a:t>But </a:t>
            </a:r>
            <a:r>
              <a:rPr lang="en-US" altLang="LID4096"/>
              <a:t>operations can affect the object, visible to caller</a:t>
            </a:r>
            <a:endParaRPr lang="en-US" altLang="LID4096" b="1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58154-ECE8-48F6-B9B2-EDE941C4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Consultation Hours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12A7B-2AAB-4F7A-BEFF-D38A3C9E5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Faculty Offices basement 2, Room # 22</a:t>
            </a:r>
          </a:p>
          <a:p>
            <a:endParaRPr lang="en-US" dirty="0"/>
          </a:p>
          <a:p>
            <a:r>
              <a:rPr lang="en-US"/>
              <a:t>Tuesday: </a:t>
            </a:r>
            <a:r>
              <a:rPr lang="en-US" dirty="0"/>
              <a:t>9 am to 1 am</a:t>
            </a:r>
          </a:p>
          <a:p>
            <a:endParaRPr lang="en-US" dirty="0"/>
          </a:p>
          <a:p>
            <a:r>
              <a:rPr lang="en-US" u="sng" dirty="0"/>
              <a:t>Do email me before visiting!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naz.memon@nu.edu.pk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405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55A13E7-5574-F1CB-009E-084BF0DE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30126854-56E4-2E1C-6E36-D5608D1931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The Class </a:t>
            </a:r>
            <a:r>
              <a:rPr lang="en-US" altLang="LID4096" b="1">
                <a:latin typeface="Courier New" panose="02070309020205020404" pitchFamily="49" charset="0"/>
              </a:rPr>
              <a:t>Math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1FD7ACA5-6848-E986-918B-F85A53D8A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041" y="1276224"/>
            <a:ext cx="7939144" cy="5382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AB8E37C-1BD5-7388-2012-96227B60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8B96C70F-6947-6806-4E34-DFA06EF24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Escape Sequences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B0D88F5-828A-38B5-E730-547B0D4FF0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LID4096"/>
              <a:t>An escape sequence is a sequence of two characters beginning with the character \</a:t>
            </a:r>
          </a:p>
          <a:p>
            <a:pPr algn="l"/>
            <a:r>
              <a:rPr lang="en-US" altLang="LID4096"/>
              <a:t>A way to represents special characters/symbols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D4A85C29-2B6A-EE30-57FC-2A04C9F213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971800"/>
            <a:ext cx="7391400" cy="322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568D59B-5733-F123-1856-F968B287D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DCFA5590-D459-9BDD-CB3E-526FE79FE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The </a:t>
            </a:r>
            <a:r>
              <a:rPr lang="en-US" altLang="LID4096" b="1">
                <a:latin typeface="Courier New" panose="02070309020205020404" pitchFamily="49" charset="0"/>
              </a:rPr>
              <a:t>String</a:t>
            </a:r>
            <a:r>
              <a:rPr lang="en-US" altLang="LID4096"/>
              <a:t> Class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AAC267E5-7E6C-C840-ABFA-35CF19355F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LID4096"/>
              <a:t>The </a:t>
            </a:r>
            <a:r>
              <a:rPr lang="en-US" altLang="LID4096" b="1">
                <a:latin typeface="Courier New" panose="02070309020205020404" pitchFamily="49" charset="0"/>
              </a:rPr>
              <a:t>String</a:t>
            </a:r>
            <a:r>
              <a:rPr lang="en-US" altLang="LID4096"/>
              <a:t> class defines a data type that is used to store a sequence of characters</a:t>
            </a:r>
          </a:p>
          <a:p>
            <a:r>
              <a:rPr lang="en-US" altLang="LID4096"/>
              <a:t>You cannot modify a </a:t>
            </a:r>
            <a:r>
              <a:rPr lang="en-US" altLang="LID4096" b="1">
                <a:latin typeface="Courier New" panose="02070309020205020404" pitchFamily="49" charset="0"/>
              </a:rPr>
              <a:t>String</a:t>
            </a:r>
            <a:r>
              <a:rPr lang="en-US" altLang="LID4096"/>
              <a:t> object</a:t>
            </a:r>
          </a:p>
          <a:p>
            <a:pPr lvl="1"/>
            <a:r>
              <a:rPr lang="en-US" altLang="LID4096"/>
              <a:t>If you attempt to do so, Java will create a new object that contains the modified character sequence</a:t>
            </a:r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2CFBA896-2D83-A677-FC98-2207F0C46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29671"/>
            <a:ext cx="7162800" cy="267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54E3373-5F0F-E3C9-6968-2DA66E50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AFA0A9EF-D4A5-5E6A-11D2-DDC7DE23A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Comparing Objects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097686B-84DC-A0AD-7171-F1E2D58CAB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LID4096"/>
              <a:t>You </a:t>
            </a:r>
            <a:r>
              <a:rPr lang="en-US" altLang="LID4096" b="1" i="1"/>
              <a:t>can’t use the relational or equality operators</a:t>
            </a:r>
            <a:r>
              <a:rPr lang="en-US" altLang="LID4096"/>
              <a:t> to compare the values stored in strings (or other objects)</a:t>
            </a:r>
          </a:p>
          <a:p>
            <a:pPr lvl="2">
              <a:buFontTx/>
              <a:buNone/>
            </a:pPr>
            <a:r>
              <a:rPr lang="en-US" altLang="LID4096"/>
              <a:t>(You will compare the </a:t>
            </a:r>
            <a:r>
              <a:rPr lang="en-US" altLang="LID4096" i="1"/>
              <a:t>pointers</a:t>
            </a:r>
            <a:r>
              <a:rPr lang="en-US" altLang="LID4096"/>
              <a:t>, not the </a:t>
            </a:r>
            <a:r>
              <a:rPr lang="en-US" altLang="LID4096" i="1"/>
              <a:t>objects</a:t>
            </a:r>
            <a:r>
              <a:rPr lang="en-US" altLang="LID4096"/>
              <a:t>!)</a:t>
            </a:r>
          </a:p>
        </p:txBody>
      </p:sp>
      <p:pic>
        <p:nvPicPr>
          <p:cNvPr id="30724" name="Picture 4">
            <a:extLst>
              <a:ext uri="{FF2B5EF4-FFF2-40B4-BE49-F238E27FC236}">
                <a16:creationId xmlns:a16="http://schemas.microsoft.com/office/drawing/2014/main" id="{F736F57A-2058-8737-F474-57F4D36E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25" y="3429000"/>
            <a:ext cx="4191000" cy="1525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5" name="Picture 5">
            <a:extLst>
              <a:ext uri="{FF2B5EF4-FFF2-40B4-BE49-F238E27FC236}">
                <a16:creationId xmlns:a16="http://schemas.microsoft.com/office/drawing/2014/main" id="{B4B4057B-7758-D4A2-EB0B-3023F8A3F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7419" y="3770623"/>
            <a:ext cx="3581400" cy="865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34C0A3F-E731-4283-3348-4A21B97CA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C3EBBC72-1265-3DEC-7457-4205358BE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The </a:t>
            </a:r>
            <a:r>
              <a:rPr lang="en-US" altLang="LID4096" b="1">
                <a:latin typeface="Courier New" panose="02070309020205020404" pitchFamily="49" charset="0"/>
              </a:rPr>
              <a:t>StringBuffer</a:t>
            </a:r>
            <a:r>
              <a:rPr lang="en-US" altLang="LID4096"/>
              <a:t> Class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6619D77E-5346-0C5B-1D90-4BAC919C5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LID4096"/>
              <a:t>Stores character sequences</a:t>
            </a:r>
          </a:p>
          <a:p>
            <a:pPr algn="l"/>
            <a:r>
              <a:rPr lang="en-US" altLang="LID4096"/>
              <a:t>Unlike a </a:t>
            </a:r>
            <a:r>
              <a:rPr lang="en-US" altLang="LID4096" b="1">
                <a:latin typeface="Courier New" panose="02070309020205020404" pitchFamily="49" charset="0"/>
              </a:rPr>
              <a:t>String</a:t>
            </a:r>
            <a:r>
              <a:rPr lang="en-US" altLang="LID4096"/>
              <a:t> object, you </a:t>
            </a:r>
            <a:r>
              <a:rPr lang="en-US" altLang="LID4096" b="1" i="1"/>
              <a:t>can</a:t>
            </a:r>
            <a:r>
              <a:rPr lang="en-US" altLang="LID4096"/>
              <a:t> change the </a:t>
            </a:r>
            <a:r>
              <a:rPr lang="en-US" altLang="LID4096" u="sng"/>
              <a:t>contents</a:t>
            </a:r>
            <a:r>
              <a:rPr lang="en-US" altLang="LID4096"/>
              <a:t> of a </a:t>
            </a:r>
            <a:r>
              <a:rPr lang="en-US" altLang="LID4096" b="1">
                <a:latin typeface="Courier New" panose="02070309020205020404" pitchFamily="49" charset="0"/>
              </a:rPr>
              <a:t>StringBuffer</a:t>
            </a:r>
            <a:r>
              <a:rPr lang="en-US" altLang="LID4096"/>
              <a:t> object</a:t>
            </a:r>
          </a:p>
          <a:p>
            <a:endParaRPr lang="en-US" altLang="LID4096"/>
          </a:p>
        </p:txBody>
      </p:sp>
      <p:pic>
        <p:nvPicPr>
          <p:cNvPr id="31748" name="Picture 4">
            <a:extLst>
              <a:ext uri="{FF2B5EF4-FFF2-40B4-BE49-F238E27FC236}">
                <a16:creationId xmlns:a16="http://schemas.microsoft.com/office/drawing/2014/main" id="{CB1AACF7-EB15-F12C-9F1F-DAEB5F2C6A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329" y="3287773"/>
            <a:ext cx="6571342" cy="351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193C972-8D73-4BD5-924F-68197853C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FFE32AAF-E8F8-5871-F6D2-31411ECB7E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 b="1">
                <a:latin typeface="Courier New" panose="02070309020205020404" pitchFamily="49" charset="0"/>
              </a:rPr>
              <a:t>StringTokenizer</a:t>
            </a:r>
            <a:r>
              <a:rPr lang="en-US" altLang="LID4096"/>
              <a:t> Class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388B7A8-791E-39AE-25EF-C563D8DF8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LID4096"/>
              <a:t>We often need to process individual pieces, or </a:t>
            </a:r>
            <a:r>
              <a:rPr lang="en-US" altLang="LID4096" i="1"/>
              <a:t>tokens</a:t>
            </a:r>
            <a:r>
              <a:rPr lang="en-US" altLang="LID4096"/>
              <a:t>, of a </a:t>
            </a:r>
            <a:r>
              <a:rPr lang="en-US" altLang="LID4096" b="1">
                <a:latin typeface="Courier New" panose="02070309020205020404" pitchFamily="49" charset="0"/>
              </a:rPr>
              <a:t>String</a:t>
            </a:r>
          </a:p>
          <a:p>
            <a:endParaRPr lang="en-US" altLang="LID4096"/>
          </a:p>
        </p:txBody>
      </p:sp>
      <p:pic>
        <p:nvPicPr>
          <p:cNvPr id="32772" name="Picture 4">
            <a:extLst>
              <a:ext uri="{FF2B5EF4-FFF2-40B4-BE49-F238E27FC236}">
                <a16:creationId xmlns:a16="http://schemas.microsoft.com/office/drawing/2014/main" id="{7AC47D8E-2C25-6DA0-66A4-B7422F5DE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2" y="2907055"/>
            <a:ext cx="8001000" cy="314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37A1089-1E1D-E8C3-DA61-2EA51EECE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DEF7C303-8DDB-B520-4815-A42917166B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Wrapper Classes for Primitive Types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8680E14-5049-3912-F898-5915DC274C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LID4096"/>
              <a:t>Sometimes we need to process primitive-type data as objects</a:t>
            </a:r>
          </a:p>
          <a:p>
            <a:pPr algn="l"/>
            <a:r>
              <a:rPr lang="en-US" altLang="LID4096"/>
              <a:t>Java provides a set of classes called wrapper classes whose objects contain primitive-type values: </a:t>
            </a:r>
            <a:r>
              <a:rPr lang="en-US" altLang="LID4096" b="1">
                <a:latin typeface="Courier New" panose="02070309020205020404" pitchFamily="49" charset="0"/>
              </a:rPr>
              <a:t>Float</a:t>
            </a:r>
            <a:r>
              <a:rPr lang="en-US" altLang="LID4096"/>
              <a:t>, </a:t>
            </a:r>
            <a:r>
              <a:rPr lang="en-US" altLang="LID4096" b="1">
                <a:latin typeface="Courier New" panose="02070309020205020404" pitchFamily="49" charset="0"/>
              </a:rPr>
              <a:t>Double</a:t>
            </a:r>
            <a:r>
              <a:rPr lang="en-US" altLang="LID4096"/>
              <a:t>, </a:t>
            </a:r>
            <a:r>
              <a:rPr lang="en-US" altLang="LID4096" b="1">
                <a:latin typeface="Courier New" panose="02070309020205020404" pitchFamily="49" charset="0"/>
              </a:rPr>
              <a:t>Integer</a:t>
            </a:r>
            <a:r>
              <a:rPr lang="en-US" altLang="LID4096"/>
              <a:t>, </a:t>
            </a:r>
            <a:r>
              <a:rPr lang="en-US" altLang="LID4096" b="1">
                <a:latin typeface="Courier New" panose="02070309020205020404" pitchFamily="49" charset="0"/>
              </a:rPr>
              <a:t>Boolean</a:t>
            </a:r>
            <a:r>
              <a:rPr lang="en-US" altLang="LID4096"/>
              <a:t>, </a:t>
            </a:r>
            <a:r>
              <a:rPr lang="en-US" altLang="LID4096" b="1">
                <a:latin typeface="Courier New" panose="02070309020205020404" pitchFamily="49" charset="0"/>
              </a:rPr>
              <a:t>Character</a:t>
            </a:r>
            <a:r>
              <a:rPr lang="en-US" altLang="LID4096"/>
              <a:t>, etc.</a:t>
            </a:r>
          </a:p>
          <a:p>
            <a:endParaRPr lang="en-US" altLang="LID4096"/>
          </a:p>
        </p:txBody>
      </p:sp>
      <p:pic>
        <p:nvPicPr>
          <p:cNvPr id="33796" name="Picture 4">
            <a:extLst>
              <a:ext uri="{FF2B5EF4-FFF2-40B4-BE49-F238E27FC236}">
                <a16:creationId xmlns:a16="http://schemas.microsoft.com/office/drawing/2014/main" id="{641F993F-2724-615E-5EDA-CD1C0AA98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62" y="4078871"/>
            <a:ext cx="7620000" cy="277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AC29F47-17BD-80CB-30FF-E7D79261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C7B7ECC6-70C3-0A71-E220-F7B5E7B2D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Defining Your Own Classes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8BF9753-69D6-2A83-FE24-4AEEA38A41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53457" y="1397870"/>
            <a:ext cx="6571343" cy="3450613"/>
          </a:xfrm>
        </p:spPr>
        <p:txBody>
          <a:bodyPr/>
          <a:lstStyle/>
          <a:p>
            <a:pPr algn="l"/>
            <a:r>
              <a:rPr lang="en-US" altLang="LID4096" i="1" dirty="0"/>
              <a:t>Unified Modeling Language</a:t>
            </a:r>
            <a:r>
              <a:rPr lang="en-US" altLang="LID4096" dirty="0"/>
              <a:t> (UML) is a standard diagram notation for describing a class</a:t>
            </a:r>
          </a:p>
        </p:txBody>
      </p:sp>
      <p:pic>
        <p:nvPicPr>
          <p:cNvPr id="34820" name="Picture 4">
            <a:extLst>
              <a:ext uri="{FF2B5EF4-FFF2-40B4-BE49-F238E27FC236}">
                <a16:creationId xmlns:a16="http://schemas.microsoft.com/office/drawing/2014/main" id="{4407DFF6-4E89-5ACF-6257-863FF0224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362200"/>
            <a:ext cx="3581400" cy="2103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21" name="Picture 5">
            <a:extLst>
              <a:ext uri="{FF2B5EF4-FFF2-40B4-BE49-F238E27FC236}">
                <a16:creationId xmlns:a16="http://schemas.microsoft.com/office/drawing/2014/main" id="{9F6C3C63-252E-9767-DD9F-C3F8254C3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2373829"/>
            <a:ext cx="4591050" cy="233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4829" name="AutoShape 13">
            <a:extLst>
              <a:ext uri="{FF2B5EF4-FFF2-40B4-BE49-F238E27FC236}">
                <a16:creationId xmlns:a16="http://schemas.microsoft.com/office/drawing/2014/main" id="{1FF1F014-5CD3-3EE1-20B2-D0C66F688315}"/>
              </a:ext>
            </a:extLst>
          </p:cNvPr>
          <p:cNvSpPr>
            <a:spLocks/>
          </p:cNvSpPr>
          <p:nvPr/>
        </p:nvSpPr>
        <p:spPr bwMode="auto">
          <a:xfrm>
            <a:off x="7924800" y="5219700"/>
            <a:ext cx="914400" cy="647700"/>
          </a:xfrm>
          <a:prstGeom prst="borderCallout3">
            <a:avLst>
              <a:gd name="adj1" fmla="val 17648"/>
              <a:gd name="adj2" fmla="val 108333"/>
              <a:gd name="adj3" fmla="val 17648"/>
              <a:gd name="adj4" fmla="val 110593"/>
              <a:gd name="adj5" fmla="val -100000"/>
              <a:gd name="adj6" fmla="val 110593"/>
              <a:gd name="adj7" fmla="val -217648"/>
              <a:gd name="adj8" fmla="val 6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LID4096"/>
              <a:t>Class name</a:t>
            </a:r>
          </a:p>
        </p:txBody>
      </p:sp>
      <p:sp>
        <p:nvSpPr>
          <p:cNvPr id="34830" name="AutoShape 14">
            <a:extLst>
              <a:ext uri="{FF2B5EF4-FFF2-40B4-BE49-F238E27FC236}">
                <a16:creationId xmlns:a16="http://schemas.microsoft.com/office/drawing/2014/main" id="{5A8E075F-006F-842B-80FB-896B503FE54F}"/>
              </a:ext>
            </a:extLst>
          </p:cNvPr>
          <p:cNvSpPr>
            <a:spLocks/>
          </p:cNvSpPr>
          <p:nvPr/>
        </p:nvSpPr>
        <p:spPr bwMode="auto">
          <a:xfrm>
            <a:off x="6324600" y="5219700"/>
            <a:ext cx="914400" cy="647700"/>
          </a:xfrm>
          <a:prstGeom prst="borderCallout2">
            <a:avLst>
              <a:gd name="adj1" fmla="val 17648"/>
              <a:gd name="adj2" fmla="val 108333"/>
              <a:gd name="adj3" fmla="val 17648"/>
              <a:gd name="adj4" fmla="val 116495"/>
              <a:gd name="adj5" fmla="val -100000"/>
              <a:gd name="adj6" fmla="val 1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LID4096"/>
              <a:t>Field </a:t>
            </a:r>
            <a:r>
              <a:rPr lang="en-US" altLang="LID4096" i="1"/>
              <a:t>values</a:t>
            </a:r>
          </a:p>
        </p:txBody>
      </p:sp>
      <p:sp>
        <p:nvSpPr>
          <p:cNvPr id="34832" name="AutoShape 16">
            <a:extLst>
              <a:ext uri="{FF2B5EF4-FFF2-40B4-BE49-F238E27FC236}">
                <a16:creationId xmlns:a16="http://schemas.microsoft.com/office/drawing/2014/main" id="{EFE1DA35-2DB6-3A35-0AF9-1D5173DE5149}"/>
              </a:ext>
            </a:extLst>
          </p:cNvPr>
          <p:cNvSpPr>
            <a:spLocks/>
          </p:cNvSpPr>
          <p:nvPr/>
        </p:nvSpPr>
        <p:spPr bwMode="auto">
          <a:xfrm>
            <a:off x="3733800" y="5448300"/>
            <a:ext cx="914400" cy="647700"/>
          </a:xfrm>
          <a:prstGeom prst="borderCallout3">
            <a:avLst>
              <a:gd name="adj1" fmla="val 17648"/>
              <a:gd name="adj2" fmla="val 108333"/>
              <a:gd name="adj3" fmla="val 17648"/>
              <a:gd name="adj4" fmla="val 110593"/>
              <a:gd name="adj5" fmla="val -205884"/>
              <a:gd name="adj6" fmla="val 110593"/>
              <a:gd name="adj7" fmla="val -429412"/>
              <a:gd name="adj8" fmla="val 3020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LID4096" dirty="0"/>
              <a:t>Class name</a:t>
            </a:r>
          </a:p>
        </p:txBody>
      </p:sp>
      <p:sp>
        <p:nvSpPr>
          <p:cNvPr id="34834" name="AutoShape 18">
            <a:extLst>
              <a:ext uri="{FF2B5EF4-FFF2-40B4-BE49-F238E27FC236}">
                <a16:creationId xmlns:a16="http://schemas.microsoft.com/office/drawing/2014/main" id="{4B603037-F036-714B-2AF2-821E57612F31}"/>
              </a:ext>
            </a:extLst>
          </p:cNvPr>
          <p:cNvSpPr>
            <a:spLocks/>
          </p:cNvSpPr>
          <p:nvPr/>
        </p:nvSpPr>
        <p:spPr bwMode="auto">
          <a:xfrm>
            <a:off x="152400" y="3238500"/>
            <a:ext cx="1752600" cy="1028700"/>
          </a:xfrm>
          <a:prstGeom prst="borderCallout1">
            <a:avLst>
              <a:gd name="adj1" fmla="val 11111"/>
              <a:gd name="adj2" fmla="val 104347"/>
              <a:gd name="adj3" fmla="val 3704"/>
              <a:gd name="adj4" fmla="val 12174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LID4096"/>
              <a:t>Field </a:t>
            </a:r>
            <a:r>
              <a:rPr lang="en-US" altLang="LID4096" i="1"/>
              <a:t>signatures</a:t>
            </a:r>
            <a:r>
              <a:rPr lang="en-US" altLang="LID4096"/>
              <a:t>: type and name</a:t>
            </a:r>
          </a:p>
        </p:txBody>
      </p:sp>
      <p:sp>
        <p:nvSpPr>
          <p:cNvPr id="34835" name="AutoShape 19">
            <a:extLst>
              <a:ext uri="{FF2B5EF4-FFF2-40B4-BE49-F238E27FC236}">
                <a16:creationId xmlns:a16="http://schemas.microsoft.com/office/drawing/2014/main" id="{3D61E233-5AFF-AD60-93E5-2FE8FF2F45D8}"/>
              </a:ext>
            </a:extLst>
          </p:cNvPr>
          <p:cNvSpPr>
            <a:spLocks/>
          </p:cNvSpPr>
          <p:nvPr/>
        </p:nvSpPr>
        <p:spPr bwMode="auto">
          <a:xfrm>
            <a:off x="304800" y="4953000"/>
            <a:ext cx="2286000" cy="952500"/>
          </a:xfrm>
          <a:prstGeom prst="borderCallout1">
            <a:avLst>
              <a:gd name="adj1" fmla="val 12000"/>
              <a:gd name="adj2" fmla="val 103333"/>
              <a:gd name="adj3" fmla="val -64000"/>
              <a:gd name="adj4" fmla="val 11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LID4096" dirty="0"/>
              <a:t>Method </a:t>
            </a:r>
            <a:r>
              <a:rPr lang="en-US" altLang="LID4096" i="1" dirty="0"/>
              <a:t>signatures</a:t>
            </a:r>
            <a:r>
              <a:rPr lang="en-US" altLang="LID4096" dirty="0"/>
              <a:t>: name, argument types, result type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3AFCB77-164F-D893-262B-375B923C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54CD3CF-2AC5-9A96-3840-FFC9C36D8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Defining Your Own Classes (continued)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ACC371E8-C01E-9938-7EC9-E394D382C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LID4096"/>
              <a:t>The modifier </a:t>
            </a:r>
            <a:r>
              <a:rPr lang="en-US" altLang="LID4096" b="1">
                <a:latin typeface="Courier New" panose="02070309020205020404" pitchFamily="49" charset="0"/>
              </a:rPr>
              <a:t>private</a:t>
            </a:r>
            <a:r>
              <a:rPr lang="en-US" altLang="LID4096"/>
              <a:t> limits access to just this class</a:t>
            </a:r>
          </a:p>
          <a:p>
            <a:pPr algn="l"/>
            <a:r>
              <a:rPr lang="en-US" altLang="LID4096"/>
              <a:t>Only class members with </a:t>
            </a:r>
            <a:r>
              <a:rPr lang="en-US" altLang="LID4096" b="1">
                <a:latin typeface="Courier New" panose="02070309020205020404" pitchFamily="49" charset="0"/>
              </a:rPr>
              <a:t>public</a:t>
            </a:r>
            <a:r>
              <a:rPr lang="en-US" altLang="LID4096"/>
              <a:t> visibility can be accessed outside of the class*    (* but see </a:t>
            </a:r>
            <a:r>
              <a:rPr lang="en-US" altLang="LID4096" b="1">
                <a:latin typeface="Courier New" panose="02070309020205020404" pitchFamily="49" charset="0"/>
              </a:rPr>
              <a:t>protected</a:t>
            </a:r>
            <a:r>
              <a:rPr lang="en-US" altLang="LID4096"/>
              <a:t>)</a:t>
            </a:r>
          </a:p>
          <a:p>
            <a:pPr algn="l"/>
            <a:r>
              <a:rPr lang="en-US" altLang="LID4096" b="1"/>
              <a:t>Constructors</a:t>
            </a:r>
            <a:r>
              <a:rPr lang="en-US" altLang="LID4096"/>
              <a:t> initialize the data fields of an instance</a:t>
            </a:r>
          </a:p>
          <a:p>
            <a:pPr>
              <a:buFontTx/>
              <a:buNone/>
            </a:pPr>
            <a:endParaRPr lang="en-US" altLang="LID4096"/>
          </a:p>
        </p:txBody>
      </p:sp>
      <p:pic>
        <p:nvPicPr>
          <p:cNvPr id="35844" name="Picture 4">
            <a:extLst>
              <a:ext uri="{FF2B5EF4-FFF2-40B4-BE49-F238E27FC236}">
                <a16:creationId xmlns:a16="http://schemas.microsoft.com/office/drawing/2014/main" id="{65F007FA-BD64-936E-1D98-C3FD8786C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7" y="3326149"/>
            <a:ext cx="7867650" cy="3017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11E1A79-1FF3-87D4-DB00-C2AED7AE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ADA352B5-2F68-4376-4D6C-A3CF05204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The </a:t>
            </a:r>
            <a:r>
              <a:rPr lang="en-US" altLang="LID4096" b="1">
                <a:latin typeface="Courier New" panose="02070309020205020404" pitchFamily="49" charset="0"/>
              </a:rPr>
              <a:t>Person</a:t>
            </a:r>
            <a:r>
              <a:rPr lang="en-US" altLang="LID4096"/>
              <a:t> Class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5E56FA2E-85F6-2D8D-B65E-4C62E2FA9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// we have omitted javadoc to save space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public class Person {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	private String givenName;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	private String familyName;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	private String IDNumber;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	private int birthYear;</a:t>
            </a:r>
          </a:p>
          <a:p>
            <a:pPr>
              <a:buFontTx/>
              <a:buNone/>
            </a:pPr>
            <a:endParaRPr lang="en-US" altLang="LID4096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	private static final int VOTE_AGE = 18;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  private static final int SENIOR_AGE = 65;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	...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F9BAD-931E-4C74-BE7C-333348368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 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DB50-7A43-4AD6-BD97-688332F6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course assumes that you have prior knowledge on the following:</a:t>
            </a:r>
          </a:p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Software Engineering 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  Programming Basics using Java</a:t>
            </a:r>
          </a:p>
        </p:txBody>
      </p:sp>
    </p:spTree>
    <p:extLst>
      <p:ext uri="{BB962C8B-B14F-4D97-AF65-F5344CB8AC3E}">
        <p14:creationId xmlns:p14="http://schemas.microsoft.com/office/powerpoint/2010/main" val="1972960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9009E69-78AC-92AC-9000-949A1012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6E86A44-C217-6D2E-10A5-63035745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CC5E5C-761F-4178-96AD-AF2E6371AADF}" type="slidenum">
              <a:rPr lang="en-US" altLang="LID4096"/>
              <a:pPr/>
              <a:t>40</a:t>
            </a:fld>
            <a:endParaRPr lang="en-US" altLang="LID4096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ABFC7D71-4219-C91A-59DD-AA46C246DF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The </a:t>
            </a:r>
            <a:r>
              <a:rPr lang="en-US" altLang="LID4096" b="1">
                <a:latin typeface="Courier New" panose="02070309020205020404" pitchFamily="49" charset="0"/>
              </a:rPr>
              <a:t>Person</a:t>
            </a:r>
            <a:r>
              <a:rPr lang="en-US" altLang="LID4096"/>
              <a:t> Class (2)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86D34D3C-112F-522F-FEE8-885D5034F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// constructors: fill in new objects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public Person(String first, String family,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			    String ID, int birth)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	this.givenName  = first;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	this.familyName = family;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	this.IDNumber   = ID;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	this.birthYear  = birth;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public Person (String ID) 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	this.IDNumber = ID;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1D6B40B-5450-9D51-A3B6-B07642387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4C5D93CA-EB8D-59AB-4F04-535C0D2921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The </a:t>
            </a:r>
            <a:r>
              <a:rPr lang="en-US" altLang="LID4096" b="1">
                <a:latin typeface="Courier New" panose="02070309020205020404" pitchFamily="49" charset="0"/>
              </a:rPr>
              <a:t>Person</a:t>
            </a:r>
            <a:r>
              <a:rPr lang="en-US" altLang="LID4096"/>
              <a:t> Class (3)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4831F295-CDEA-159D-6B51-2BD5A7A52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// modifier and accessor for givenName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public void setGivenName (String given) {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	this.givenName = given;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LID4096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public String getGivenName () {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	return this.givenName;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LID4096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6ECAB83-E85E-F0A5-650D-034C4297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5E00F02E-127E-A6F6-94AF-CA66B12BCD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The </a:t>
            </a:r>
            <a:r>
              <a:rPr lang="en-US" altLang="LID4096" b="1">
                <a:latin typeface="Courier New" panose="02070309020205020404" pitchFamily="49" charset="0"/>
              </a:rPr>
              <a:t>Person</a:t>
            </a:r>
            <a:r>
              <a:rPr lang="en-US" altLang="LID4096"/>
              <a:t> Class (4)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CCE2406-F366-E527-7912-9FAB82B6F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// more interesting methods ...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public int age (int inYear) {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	return inYear – birthYear;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public boolean canVote (int inYear) {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	int theAge = age(inYear);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	return theAge &gt;= VOTE_AGE;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4D2A0C4-6C80-04B3-EB34-EE2A563D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B4191C61-541C-7DE4-360B-9AD72C237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The </a:t>
            </a:r>
            <a:r>
              <a:rPr lang="en-US" altLang="LID4096" b="1">
                <a:latin typeface="Courier New" panose="02070309020205020404" pitchFamily="49" charset="0"/>
              </a:rPr>
              <a:t>Person</a:t>
            </a:r>
            <a:r>
              <a:rPr lang="en-US" altLang="LID4096"/>
              <a:t> Class (5)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446CF97-9FD7-47F9-4EEA-9CC5ED9804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3151" y="2002729"/>
            <a:ext cx="8686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LID4096" b="1" dirty="0">
                <a:latin typeface="Courier New" panose="02070309020205020404" pitchFamily="49" charset="0"/>
              </a:rPr>
              <a:t>// “printing” a Person</a:t>
            </a:r>
          </a:p>
          <a:p>
            <a:pPr>
              <a:buFontTx/>
              <a:buNone/>
            </a:pPr>
            <a:r>
              <a:rPr lang="en-US" altLang="LID4096" b="1" dirty="0">
                <a:latin typeface="Courier New" panose="02070309020205020404" pitchFamily="49" charset="0"/>
              </a:rPr>
              <a:t>public String </a:t>
            </a:r>
            <a:r>
              <a:rPr lang="en-US" altLang="LID4096" b="1" dirty="0" err="1">
                <a:latin typeface="Courier New" panose="02070309020205020404" pitchFamily="49" charset="0"/>
              </a:rPr>
              <a:t>toString</a:t>
            </a:r>
            <a:r>
              <a:rPr lang="en-US" altLang="LID4096" b="1" dirty="0">
                <a:latin typeface="Courier New" panose="02070309020205020404" pitchFamily="49" charset="0"/>
              </a:rPr>
              <a:t> () {</a:t>
            </a:r>
          </a:p>
          <a:p>
            <a:pPr>
              <a:buFontTx/>
              <a:buNone/>
            </a:pPr>
            <a:r>
              <a:rPr lang="en-US" altLang="LID4096" b="1" dirty="0">
                <a:latin typeface="Courier New" panose="02070309020205020404" pitchFamily="49" charset="0"/>
              </a:rPr>
              <a:t>	return “Given name: “ + </a:t>
            </a:r>
            <a:r>
              <a:rPr lang="en-US" altLang="LID4096" b="1" dirty="0" err="1">
                <a:latin typeface="Courier New" panose="02070309020205020404" pitchFamily="49" charset="0"/>
              </a:rPr>
              <a:t>givenName</a:t>
            </a:r>
            <a:r>
              <a:rPr lang="en-US" altLang="LID4096" b="1" dirty="0">
                <a:latin typeface="Courier New" panose="02070309020205020404" pitchFamily="49" charset="0"/>
              </a:rPr>
              <a:t> + “\n”</a:t>
            </a:r>
          </a:p>
          <a:p>
            <a:pPr>
              <a:buFontTx/>
              <a:buNone/>
            </a:pPr>
            <a:r>
              <a:rPr lang="en-US" altLang="LID4096" b="1" dirty="0">
                <a:latin typeface="Courier New" panose="02070309020205020404" pitchFamily="49" charset="0"/>
              </a:rPr>
              <a:t>		+   “Family name: “ + </a:t>
            </a:r>
            <a:r>
              <a:rPr lang="en-US" altLang="LID4096" b="1" dirty="0" err="1">
                <a:latin typeface="Courier New" panose="02070309020205020404" pitchFamily="49" charset="0"/>
              </a:rPr>
              <a:t>familyName</a:t>
            </a:r>
            <a:r>
              <a:rPr lang="en-US" altLang="LID4096" b="1" dirty="0">
                <a:latin typeface="Courier New" panose="02070309020205020404" pitchFamily="49" charset="0"/>
              </a:rPr>
              <a:t> + “\n”</a:t>
            </a:r>
          </a:p>
          <a:p>
            <a:pPr>
              <a:buFontTx/>
              <a:buNone/>
            </a:pPr>
            <a:r>
              <a:rPr lang="en-US" altLang="LID4096" b="1" dirty="0">
                <a:latin typeface="Courier New" panose="02070309020205020404" pitchFamily="49" charset="0"/>
              </a:rPr>
              <a:t>		+   “ID number: “ + </a:t>
            </a:r>
            <a:r>
              <a:rPr lang="en-US" altLang="LID4096" b="1" dirty="0" err="1">
                <a:latin typeface="Courier New" panose="02070309020205020404" pitchFamily="49" charset="0"/>
              </a:rPr>
              <a:t>IDNumber</a:t>
            </a:r>
            <a:r>
              <a:rPr lang="en-US" altLang="LID4096" b="1" dirty="0">
                <a:latin typeface="Courier New" panose="02070309020205020404" pitchFamily="49" charset="0"/>
              </a:rPr>
              <a:t> + “\n”</a:t>
            </a:r>
          </a:p>
          <a:p>
            <a:pPr>
              <a:buFontTx/>
              <a:buNone/>
            </a:pPr>
            <a:r>
              <a:rPr lang="en-US" altLang="LID4096" b="1" dirty="0">
                <a:latin typeface="Courier New" panose="02070309020205020404" pitchFamily="49" charset="0"/>
              </a:rPr>
              <a:t>		+   “Year of birth: “ + </a:t>
            </a:r>
            <a:r>
              <a:rPr lang="en-US" altLang="LID4096" b="1" dirty="0" err="1">
                <a:latin typeface="Courier New" panose="02070309020205020404" pitchFamily="49" charset="0"/>
              </a:rPr>
              <a:t>birthYear</a:t>
            </a:r>
            <a:r>
              <a:rPr lang="en-US" altLang="LID4096" b="1" dirty="0">
                <a:latin typeface="Courier New" panose="02070309020205020404" pitchFamily="49" charset="0"/>
              </a:rPr>
              <a:t> + “\n”;</a:t>
            </a:r>
          </a:p>
          <a:p>
            <a:pPr>
              <a:buFontTx/>
              <a:buNone/>
            </a:pPr>
            <a:r>
              <a:rPr lang="en-US" altLang="LID4096" b="1" dirty="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LID4096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FF831DD-D736-C3FF-A8EF-B1745593C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71F7540E-DFB7-51EC-0912-93E62A0153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The </a:t>
            </a:r>
            <a:r>
              <a:rPr lang="en-US" altLang="LID4096" b="1">
                <a:latin typeface="Courier New" panose="02070309020205020404" pitchFamily="49" charset="0"/>
              </a:rPr>
              <a:t>Person</a:t>
            </a:r>
            <a:r>
              <a:rPr lang="en-US" altLang="LID4096"/>
              <a:t> Class (6)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14E3F23E-4771-EC88-DCDC-0A5DBDDA87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598" y="2127324"/>
            <a:ext cx="8686800" cy="45259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LID4096" b="1" dirty="0">
                <a:latin typeface="Courier New" panose="02070309020205020404" pitchFamily="49" charset="0"/>
              </a:rPr>
              <a:t>// same Person?</a:t>
            </a:r>
          </a:p>
          <a:p>
            <a:pPr>
              <a:buFontTx/>
              <a:buNone/>
            </a:pPr>
            <a:r>
              <a:rPr lang="en-US" altLang="LID4096" b="1" dirty="0">
                <a:latin typeface="Courier New" panose="02070309020205020404" pitchFamily="49" charset="0"/>
              </a:rPr>
              <a:t>public </a:t>
            </a:r>
            <a:r>
              <a:rPr lang="en-US" altLang="LID4096" b="1" dirty="0" err="1">
                <a:latin typeface="Courier New" panose="02070309020205020404" pitchFamily="49" charset="0"/>
              </a:rPr>
              <a:t>boolean</a:t>
            </a:r>
            <a:r>
              <a:rPr lang="en-US" altLang="LID4096" b="1" dirty="0">
                <a:latin typeface="Courier New" panose="02070309020205020404" pitchFamily="49" charset="0"/>
              </a:rPr>
              <a:t> equals (Person per) {</a:t>
            </a:r>
          </a:p>
          <a:p>
            <a:pPr>
              <a:buFontTx/>
              <a:buNone/>
            </a:pPr>
            <a:r>
              <a:rPr lang="en-US" altLang="LID4096" b="1" dirty="0">
                <a:latin typeface="Courier New" panose="02070309020205020404" pitchFamily="49" charset="0"/>
              </a:rPr>
              <a:t>	return (per == null) ? false :</a:t>
            </a:r>
          </a:p>
          <a:p>
            <a:pPr>
              <a:buFontTx/>
              <a:buNone/>
            </a:pPr>
            <a:r>
              <a:rPr lang="en-US" altLang="LID4096" b="1" dirty="0">
                <a:latin typeface="Courier New" panose="02070309020205020404" pitchFamily="49" charset="0"/>
              </a:rPr>
              <a:t>		</a:t>
            </a:r>
            <a:r>
              <a:rPr lang="en-US" altLang="LID4096" b="1" dirty="0" err="1">
                <a:latin typeface="Courier New" panose="02070309020205020404" pitchFamily="49" charset="0"/>
              </a:rPr>
              <a:t>this.IDNumber.equals</a:t>
            </a:r>
            <a:r>
              <a:rPr lang="en-US" altLang="LID4096" b="1" dirty="0">
                <a:latin typeface="Courier New" panose="02070309020205020404" pitchFamily="49" charset="0"/>
              </a:rPr>
              <a:t>(</a:t>
            </a:r>
            <a:r>
              <a:rPr lang="en-US" altLang="LID4096" b="1" dirty="0" err="1">
                <a:latin typeface="Courier New" panose="02070309020205020404" pitchFamily="49" charset="0"/>
              </a:rPr>
              <a:t>per.IDNumber</a:t>
            </a:r>
            <a:r>
              <a:rPr lang="en-US" altLang="LID4096" b="1" dirty="0">
                <a:latin typeface="Courier New" panose="02070309020205020404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altLang="LID4096" b="1" dirty="0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LID4096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EA158F8-0D6E-72FC-F2CE-23ABEF90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0EB55B37-7EFF-6EDB-F8A3-1228D32B2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Arrays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DF2CABC7-D9EE-6651-9C02-F9B69F7C39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43490" y="1347981"/>
            <a:ext cx="6571343" cy="3450613"/>
          </a:xfrm>
        </p:spPr>
        <p:txBody>
          <a:bodyPr/>
          <a:lstStyle/>
          <a:p>
            <a:r>
              <a:rPr lang="en-US" altLang="LID4096" dirty="0"/>
              <a:t>In Java, an array is also an object</a:t>
            </a:r>
          </a:p>
          <a:p>
            <a:pPr algn="l"/>
            <a:r>
              <a:rPr lang="en-US" altLang="LID4096" dirty="0"/>
              <a:t>The elements are indexes and are referenced using the form </a:t>
            </a:r>
            <a:r>
              <a:rPr lang="en-US" altLang="LID4096" b="1" dirty="0" err="1">
                <a:latin typeface="Courier New" panose="02070309020205020404" pitchFamily="49" charset="0"/>
              </a:rPr>
              <a:t>arrayvar</a:t>
            </a:r>
            <a:r>
              <a:rPr lang="en-US" altLang="LID4096" b="1" dirty="0">
                <a:latin typeface="Courier New" panose="02070309020205020404" pitchFamily="49" charset="0"/>
              </a:rPr>
              <a:t>[subscript]</a:t>
            </a:r>
            <a:endParaRPr lang="en-US" altLang="LID4096" dirty="0"/>
          </a:p>
        </p:txBody>
      </p:sp>
      <p:pic>
        <p:nvPicPr>
          <p:cNvPr id="36868" name="Picture 4">
            <a:extLst>
              <a:ext uri="{FF2B5EF4-FFF2-40B4-BE49-F238E27FC236}">
                <a16:creationId xmlns:a16="http://schemas.microsoft.com/office/drawing/2014/main" id="{D2E24EC0-D3A2-220B-3FB1-4D08B84B8F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207" y="2788023"/>
            <a:ext cx="5143500" cy="338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1F88268-BDC1-CA10-2C28-931925A1B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5F5C8F7A-667C-4A3C-9B74-7DABFE4F3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Array Example</a:t>
            </a:r>
          </a:p>
        </p:txBody>
      </p:sp>
      <p:sp>
        <p:nvSpPr>
          <p:cNvPr id="60420" name="Rectangle 4">
            <a:extLst>
              <a:ext uri="{FF2B5EF4-FFF2-40B4-BE49-F238E27FC236}">
                <a16:creationId xmlns:a16="http://schemas.microsoft.com/office/drawing/2014/main" id="{491D384D-5AA9-3604-D0D1-4E525AF5A0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float grades[] = new float[numStudents];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... grades[student] = </a:t>
            </a:r>
            <a:r>
              <a:rPr lang="en-US" altLang="LID4096" b="1" i="1">
                <a:latin typeface="Courier New" panose="02070309020205020404" pitchFamily="49" charset="0"/>
              </a:rPr>
              <a:t>something</a:t>
            </a:r>
            <a:r>
              <a:rPr lang="en-US" altLang="LID4096" b="1">
                <a:latin typeface="Courier New" panose="02070309020205020404" pitchFamily="49" charset="0"/>
              </a:rPr>
              <a:t>;</a:t>
            </a:r>
            <a:r>
              <a:rPr lang="en-US" altLang="LID4096" b="1" i="1">
                <a:latin typeface="Courier New" panose="02070309020205020404" pitchFamily="49" charset="0"/>
              </a:rPr>
              <a:t> ...</a:t>
            </a:r>
            <a:endParaRPr lang="en-US" altLang="LID4096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endParaRPr lang="en-US" altLang="LID4096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float total = 0.0;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for (int i = 0; i &lt; grades.length; ++i) {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  total += grades[i];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System.out.printf(“Average = %6.2f%n”,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                  total / numStudents);</a:t>
            </a:r>
          </a:p>
          <a:p>
            <a:pPr>
              <a:buFontTx/>
              <a:buNone/>
            </a:pPr>
            <a:endParaRPr lang="en-US" altLang="LID4096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BB02197-FB3D-EC3C-2EDA-16ABE449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3082D572-0F63-C87B-C498-DC5218EFC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Array Example Variations</a:t>
            </a: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8E744463-441B-F2FF-612F-CE723436E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r>
              <a:rPr lang="en-US" altLang="LID4096">
                <a:latin typeface="Courier New" panose="02070309020205020404" pitchFamily="49" charset="0"/>
              </a:rPr>
              <a:t>// possibly more efficient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for (int i = grades.length; --i &gt;= 0; ) {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  total += grades[i];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LID4096" b="1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LID4096">
                <a:latin typeface="Courier New" panose="02070309020205020404" pitchFamily="49" charset="0"/>
              </a:rPr>
              <a:t>// uses Java 5.0 “for each” looping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for (float grade : grades) {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  total += grade;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}</a:t>
            </a:r>
          </a:p>
          <a:p>
            <a:pPr>
              <a:buFontTx/>
              <a:buNone/>
            </a:pPr>
            <a:endParaRPr lang="en-US" altLang="LID4096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58B409D-303C-E9A5-8116-0E6F65E1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F599524-0504-656F-DBF0-BAC8C10A85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Input/Output using Class </a:t>
            </a:r>
            <a:r>
              <a:rPr lang="en-US" altLang="LID4096" b="1">
                <a:latin typeface="Courier New" panose="02070309020205020404" pitchFamily="49" charset="0"/>
              </a:rPr>
              <a:t>JOptionPane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BBF60ED-E4ED-0A95-FF0A-BA45A453F4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LID4096"/>
              <a:t>Java 1.2 and higher provide class </a:t>
            </a:r>
            <a:r>
              <a:rPr lang="en-US" altLang="LID4096" b="1">
                <a:latin typeface="Courier New" panose="02070309020205020404" pitchFamily="49" charset="0"/>
              </a:rPr>
              <a:t>JOptionPane</a:t>
            </a:r>
            <a:r>
              <a:rPr lang="en-US" altLang="LID4096"/>
              <a:t>, which facilitates display</a:t>
            </a:r>
          </a:p>
          <a:p>
            <a:pPr lvl="1"/>
            <a:r>
              <a:rPr lang="en-US" altLang="LID4096"/>
              <a:t>Dialog windows for input</a:t>
            </a:r>
          </a:p>
          <a:p>
            <a:pPr lvl="1"/>
            <a:r>
              <a:rPr lang="en-US" altLang="LID4096"/>
              <a:t>Message windows for output</a:t>
            </a:r>
          </a:p>
          <a:p>
            <a:endParaRPr lang="en-US" altLang="LID4096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6165E67-8CD7-0F0F-04D0-8F02776F6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6B0AEEA1-8AF0-E6AD-ED85-26C30EF752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Input/Output using Class </a:t>
            </a:r>
            <a:r>
              <a:rPr lang="en-US" altLang="LID4096" b="1">
                <a:latin typeface="Courier New" panose="02070309020205020404" pitchFamily="49" charset="0"/>
              </a:rPr>
              <a:t>JOptionPane</a:t>
            </a:r>
            <a:r>
              <a:rPr lang="en-US" altLang="LID4096"/>
              <a:t> (continued)</a:t>
            </a:r>
          </a:p>
        </p:txBody>
      </p:sp>
      <p:pic>
        <p:nvPicPr>
          <p:cNvPr id="44036" name="Picture 4">
            <a:extLst>
              <a:ext uri="{FF2B5EF4-FFF2-40B4-BE49-F238E27FC236}">
                <a16:creationId xmlns:a16="http://schemas.microsoft.com/office/drawing/2014/main" id="{588D455A-806A-10AB-2C62-647CD9154CB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33400" y="1853755"/>
            <a:ext cx="8077200" cy="2216150"/>
          </a:xfrm>
          <a:noFill/>
          <a:ln/>
        </p:spPr>
      </p:pic>
      <p:pic>
        <p:nvPicPr>
          <p:cNvPr id="44037" name="Picture 5">
            <a:extLst>
              <a:ext uri="{FF2B5EF4-FFF2-40B4-BE49-F238E27FC236}">
                <a16:creationId xmlns:a16="http://schemas.microsoft.com/office/drawing/2014/main" id="{40422357-1C10-5D8D-09D8-B06ACF089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605680"/>
            <a:ext cx="6705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086C7-D47F-4E4C-A8B3-334C5E3BE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3A151-2CD3-4646-8C20-D7796CDA2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- You may find the course outline on Google Classroom.</a:t>
            </a:r>
          </a:p>
          <a:p>
            <a:r>
              <a:rPr lang="en-US" dirty="0"/>
              <a:t>- Assignments:</a:t>
            </a:r>
          </a:p>
          <a:p>
            <a:pPr lvl="1"/>
            <a:r>
              <a:rPr lang="en-US" dirty="0"/>
              <a:t>Likely to be 2-3 assignments.</a:t>
            </a:r>
          </a:p>
          <a:p>
            <a:r>
              <a:rPr lang="en-US" dirty="0"/>
              <a:t>- Classroom Performance\</a:t>
            </a:r>
            <a:r>
              <a:rPr lang="en-US" dirty="0" err="1"/>
              <a:t>HomeTasks</a:t>
            </a:r>
            <a:endParaRPr lang="en-US" dirty="0"/>
          </a:p>
          <a:p>
            <a:pPr lvl="1"/>
            <a:r>
              <a:rPr lang="en-US" dirty="0"/>
              <a:t>Mandatory and Observed closely</a:t>
            </a:r>
          </a:p>
          <a:p>
            <a:r>
              <a:rPr lang="en-US" dirty="0"/>
              <a:t>- Quizzes:</a:t>
            </a:r>
          </a:p>
          <a:p>
            <a:pPr lvl="1"/>
            <a:r>
              <a:rPr lang="en-US" dirty="0"/>
              <a:t>None!</a:t>
            </a:r>
          </a:p>
          <a:p>
            <a:r>
              <a:rPr lang="en-US" dirty="0"/>
              <a:t>- Project</a:t>
            </a:r>
          </a:p>
          <a:p>
            <a:pPr lvl="1"/>
            <a:r>
              <a:rPr lang="en-US" dirty="0"/>
              <a:t>Main objective for securing marks and course understanding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9569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3E5F7279-7999-C6B1-10C3-19C042943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6CB9545E-95FC-14C2-4B27-025D8A588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Converting Numeric Strings to Numbers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4BDA828-9ED8-0C38-36E3-16D526811D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LID4096"/>
              <a:t>A dialog window always returns a reference to a </a:t>
            </a:r>
            <a:r>
              <a:rPr lang="en-US" altLang="LID4096" b="1">
                <a:latin typeface="Courier New" panose="02070309020205020404" pitchFamily="49" charset="0"/>
              </a:rPr>
              <a:t>String</a:t>
            </a:r>
          </a:p>
          <a:p>
            <a:r>
              <a:rPr lang="en-US" altLang="LID4096"/>
              <a:t>Therefore, a conversion is required, using </a:t>
            </a:r>
            <a:r>
              <a:rPr lang="en-US" altLang="LID4096" b="1">
                <a:latin typeface="Courier New" panose="02070309020205020404" pitchFamily="49" charset="0"/>
              </a:rPr>
              <a:t>static</a:t>
            </a:r>
            <a:r>
              <a:rPr lang="en-US" altLang="LID4096"/>
              <a:t> methods of class </a:t>
            </a:r>
            <a:r>
              <a:rPr lang="en-US" altLang="LID4096" b="1">
                <a:latin typeface="Courier New" panose="02070309020205020404" pitchFamily="49" charset="0"/>
              </a:rPr>
              <a:t>String</a:t>
            </a:r>
            <a:r>
              <a:rPr lang="en-US" altLang="LID4096"/>
              <a:t>:</a:t>
            </a:r>
          </a:p>
        </p:txBody>
      </p:sp>
      <p:pic>
        <p:nvPicPr>
          <p:cNvPr id="38916" name="Picture 4">
            <a:extLst>
              <a:ext uri="{FF2B5EF4-FFF2-40B4-BE49-F238E27FC236}">
                <a16:creationId xmlns:a16="http://schemas.microsoft.com/office/drawing/2014/main" id="{FBD27898-B7DA-428D-BCEE-B132E45CE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429000"/>
            <a:ext cx="8077200" cy="236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787E8AE-9EAE-76AC-03A7-3AC3F4B3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0593E3FF-A860-4E14-8DDC-4402AD166B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Input/Output using Streams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BE3E8EA-367D-C31B-F437-273ED7376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LID4096"/>
              <a:t>An </a:t>
            </a:r>
            <a:r>
              <a:rPr lang="en-US" altLang="LID4096" b="1">
                <a:latin typeface="Courier New" panose="02070309020205020404" pitchFamily="49" charset="0"/>
              </a:rPr>
              <a:t>InputStream</a:t>
            </a:r>
            <a:r>
              <a:rPr lang="en-US" altLang="LID4096"/>
              <a:t> is a sequence of characters representing program input data</a:t>
            </a:r>
          </a:p>
          <a:p>
            <a:pPr algn="l"/>
            <a:r>
              <a:rPr lang="en-US" altLang="LID4096"/>
              <a:t>An </a:t>
            </a:r>
            <a:r>
              <a:rPr lang="en-US" altLang="LID4096" b="1">
                <a:latin typeface="Courier New" panose="02070309020205020404" pitchFamily="49" charset="0"/>
              </a:rPr>
              <a:t>OutputStream</a:t>
            </a:r>
            <a:r>
              <a:rPr lang="en-US" altLang="LID4096"/>
              <a:t> is a sequence of characters representing program output</a:t>
            </a:r>
          </a:p>
          <a:p>
            <a:pPr algn="l"/>
            <a:r>
              <a:rPr lang="en-US" altLang="LID4096"/>
              <a:t>The console keyboard stream is </a:t>
            </a:r>
            <a:r>
              <a:rPr lang="en-US" altLang="LID4096" b="1">
                <a:latin typeface="Courier New" panose="02070309020205020404" pitchFamily="49" charset="0"/>
              </a:rPr>
              <a:t>System.in</a:t>
            </a:r>
          </a:p>
          <a:p>
            <a:pPr algn="l"/>
            <a:r>
              <a:rPr lang="en-US" altLang="LID4096"/>
              <a:t>The console window is associated with </a:t>
            </a:r>
            <a:r>
              <a:rPr lang="en-US" altLang="LID4096" b="1">
                <a:latin typeface="Courier New" panose="02070309020205020404" pitchFamily="49" charset="0"/>
              </a:rPr>
              <a:t>System.out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9A44D69-357E-2FCF-E211-DBAEA8DD8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17435D36-907B-17BE-04D3-1339A375C5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Opening and Using Files: Reading Input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852359FE-8BD3-6D65-E555-554B114F79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import java.io.*;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public static void main (String[] args) {</a:t>
            </a:r>
          </a:p>
          <a:p>
            <a:pPr>
              <a:buFontTx/>
              <a:buNone/>
            </a:pPr>
            <a:r>
              <a:rPr lang="en-US" altLang="LID4096">
                <a:latin typeface="Courier New" panose="02070309020205020404" pitchFamily="49" charset="0"/>
              </a:rPr>
              <a:t>  // open an input stream   (**exceptions!)</a:t>
            </a:r>
          </a:p>
          <a:p>
            <a:pPr>
              <a:buFontTx/>
              <a:buNone/>
            </a:pPr>
            <a:r>
              <a:rPr lang="en-US" altLang="LID4096">
                <a:latin typeface="Courier New" panose="02070309020205020404" pitchFamily="49" charset="0"/>
              </a:rPr>
              <a:t>  </a:t>
            </a:r>
            <a:r>
              <a:rPr lang="en-US" altLang="LID4096" b="1">
                <a:latin typeface="Courier New" panose="02070309020205020404" pitchFamily="49" charset="0"/>
              </a:rPr>
              <a:t>BufferedReader rdr =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    new BufferedReader(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      new FileReader(args[0]));</a:t>
            </a:r>
          </a:p>
          <a:p>
            <a:pPr>
              <a:buFontTx/>
              <a:buNone/>
            </a:pPr>
            <a:r>
              <a:rPr lang="en-US" altLang="LID4096">
                <a:latin typeface="Courier New" panose="02070309020205020404" pitchFamily="49" charset="0"/>
              </a:rPr>
              <a:t>  // read a line of input</a:t>
            </a:r>
          </a:p>
          <a:p>
            <a:pPr>
              <a:buFontTx/>
              <a:buNone/>
            </a:pPr>
            <a:r>
              <a:rPr lang="en-US" altLang="LID4096">
                <a:latin typeface="Courier New" panose="02070309020205020404" pitchFamily="49" charset="0"/>
              </a:rPr>
              <a:t>  </a:t>
            </a:r>
            <a:r>
              <a:rPr lang="en-US" altLang="LID4096" b="1">
                <a:latin typeface="Courier New" panose="02070309020205020404" pitchFamily="49" charset="0"/>
              </a:rPr>
              <a:t>String line = rdr.readLine();</a:t>
            </a:r>
          </a:p>
          <a:p>
            <a:pPr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  </a:t>
            </a:r>
            <a:r>
              <a:rPr lang="en-US" altLang="LID4096">
                <a:latin typeface="Courier New" panose="02070309020205020404" pitchFamily="49" charset="0"/>
              </a:rPr>
              <a:t>// see if at end of file</a:t>
            </a:r>
          </a:p>
          <a:p>
            <a:pPr>
              <a:buFontTx/>
              <a:buNone/>
            </a:pPr>
            <a:r>
              <a:rPr lang="en-US" altLang="LID4096">
                <a:latin typeface="Courier New" panose="02070309020205020404" pitchFamily="49" charset="0"/>
              </a:rPr>
              <a:t>  </a:t>
            </a:r>
            <a:r>
              <a:rPr lang="en-US" altLang="LID4096" b="1">
                <a:latin typeface="Courier New" panose="02070309020205020404" pitchFamily="49" charset="0"/>
              </a:rPr>
              <a:t>if (line == null) { ... }</a:t>
            </a:r>
            <a:endParaRPr lang="en-US" altLang="LID4096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F63B826-7058-2DBE-0EFA-7998936A4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4B98C8F8-1A60-5818-42EA-91F8DCC7E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Opening and Using Files: Reading Input (2)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80436496-C805-4468-8A4D-0F792149E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Tx/>
              <a:buNone/>
            </a:pPr>
            <a:r>
              <a:rPr lang="en-US" altLang="LID4096">
                <a:latin typeface="Courier New" panose="02070309020205020404" pitchFamily="49" charset="0"/>
              </a:rPr>
              <a:t>  // using input with </a:t>
            </a:r>
            <a:r>
              <a:rPr lang="en-US" altLang="LID4096" b="1">
                <a:latin typeface="Courier New" panose="02070309020205020404" pitchFamily="49" charset="0"/>
              </a:rPr>
              <a:t>StringTokenizer</a:t>
            </a:r>
          </a:p>
          <a:p>
            <a:pPr algn="l">
              <a:buFontTx/>
              <a:buNone/>
            </a:pPr>
            <a:r>
              <a:rPr lang="en-US" altLang="LID4096">
                <a:latin typeface="Courier New" panose="02070309020205020404" pitchFamily="49" charset="0"/>
              </a:rPr>
              <a:t>  </a:t>
            </a:r>
            <a:r>
              <a:rPr lang="en-US" altLang="LID4096" b="1">
                <a:latin typeface="Courier New" panose="02070309020205020404" pitchFamily="49" charset="0"/>
              </a:rPr>
              <a:t>StringTokenizer sTok =</a:t>
            </a:r>
          </a:p>
          <a:p>
            <a:pPr algn="l"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    new StringTokenizer (line);</a:t>
            </a:r>
          </a:p>
          <a:p>
            <a:pPr algn="l"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  while (sTok.hasMoreElements()) {</a:t>
            </a:r>
          </a:p>
          <a:p>
            <a:pPr algn="l"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    String token = sTok.nextToken();</a:t>
            </a:r>
          </a:p>
          <a:p>
            <a:pPr algn="l"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    ...;</a:t>
            </a:r>
          </a:p>
          <a:p>
            <a:pPr algn="l"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  }</a:t>
            </a:r>
            <a:endParaRPr lang="en-US" altLang="LID4096">
              <a:latin typeface="Courier New" panose="02070309020205020404" pitchFamily="49" charset="0"/>
            </a:endParaRPr>
          </a:p>
          <a:p>
            <a:pPr algn="l">
              <a:buFontTx/>
              <a:buNone/>
            </a:pPr>
            <a:r>
              <a:rPr lang="en-US" altLang="LID4096">
                <a:latin typeface="Courier New" panose="02070309020205020404" pitchFamily="49" charset="0"/>
              </a:rPr>
              <a:t>  // when done, always close a stream/reader</a:t>
            </a:r>
          </a:p>
          <a:p>
            <a:pPr algn="l">
              <a:buFontTx/>
              <a:buNone/>
            </a:pPr>
            <a:r>
              <a:rPr lang="en-US" altLang="LID4096">
                <a:latin typeface="Courier New" panose="02070309020205020404" pitchFamily="49" charset="0"/>
              </a:rPr>
              <a:t>  </a:t>
            </a:r>
            <a:r>
              <a:rPr lang="en-US" altLang="LID4096" b="1">
                <a:latin typeface="Courier New" panose="02070309020205020404" pitchFamily="49" charset="0"/>
              </a:rPr>
              <a:t>rdr.close();</a:t>
            </a:r>
          </a:p>
          <a:p>
            <a:pPr>
              <a:buFontTx/>
              <a:buNone/>
            </a:pPr>
            <a:endParaRPr lang="en-US" altLang="LID4096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EC8D2606-80BC-39BE-00C9-E54B8B16B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E1F3AEF2-8526-3EE3-DE02-D946B9E185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Alternate Ways to Split a </a:t>
            </a:r>
            <a:r>
              <a:rPr lang="en-US" altLang="LID4096" b="1">
                <a:latin typeface="Courier New" panose="02070309020205020404" pitchFamily="49" charset="0"/>
              </a:rPr>
              <a:t>String</a:t>
            </a:r>
            <a:endParaRPr lang="en-US" altLang="LID4096"/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5B1A89D2-447C-F484-95D9-EA3D180EE4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LID4096"/>
              <a:t>Use the </a:t>
            </a:r>
            <a:r>
              <a:rPr lang="en-US" altLang="LID4096" b="1">
                <a:latin typeface="Courier New" panose="02070309020205020404" pitchFamily="49" charset="0"/>
              </a:rPr>
              <a:t>split </a:t>
            </a:r>
            <a:r>
              <a:rPr lang="en-US" altLang="LID4096"/>
              <a:t>method of</a:t>
            </a:r>
            <a:r>
              <a:rPr lang="en-US" altLang="LID4096" b="1">
                <a:latin typeface="Courier New" panose="02070309020205020404" pitchFamily="49" charset="0"/>
              </a:rPr>
              <a:t> String</a:t>
            </a:r>
            <a:r>
              <a:rPr lang="en-US" altLang="LID4096"/>
              <a:t>:</a:t>
            </a:r>
          </a:p>
          <a:p>
            <a:pPr lvl="1"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String[] = s.split(“\\s”);</a:t>
            </a:r>
          </a:p>
          <a:p>
            <a:pPr lvl="1">
              <a:buFontTx/>
              <a:buNone/>
            </a:pPr>
            <a:r>
              <a:rPr lang="en-US" altLang="LID4096">
                <a:latin typeface="Courier New" panose="02070309020205020404" pitchFamily="49" charset="0"/>
              </a:rPr>
              <a:t>// see class </a:t>
            </a:r>
            <a:r>
              <a:rPr lang="en-US" altLang="LID4096" b="1">
                <a:latin typeface="Courier New" panose="02070309020205020404" pitchFamily="49" charset="0"/>
              </a:rPr>
              <a:t>Pattern</a:t>
            </a:r>
            <a:r>
              <a:rPr lang="en-US" altLang="LID4096">
                <a:latin typeface="Courier New" panose="02070309020205020404" pitchFamily="49" charset="0"/>
              </a:rPr>
              <a:t> in java.util.regex</a:t>
            </a:r>
          </a:p>
          <a:p>
            <a:r>
              <a:rPr lang="en-US" altLang="LID4096"/>
              <a:t>Use a </a:t>
            </a:r>
            <a:r>
              <a:rPr lang="en-US" altLang="LID4096" b="1">
                <a:latin typeface="Courier New" panose="02070309020205020404" pitchFamily="49" charset="0"/>
              </a:rPr>
              <a:t>StreamTokenizer</a:t>
            </a:r>
            <a:r>
              <a:rPr lang="en-US" altLang="LID4096"/>
              <a:t> (in </a:t>
            </a:r>
            <a:r>
              <a:rPr lang="en-US" altLang="LID4096">
                <a:latin typeface="Courier New" panose="02070309020205020404" pitchFamily="49" charset="0"/>
              </a:rPr>
              <a:t>java.io</a:t>
            </a:r>
            <a:r>
              <a:rPr lang="en-US" altLang="LID4096"/>
              <a:t>)</a:t>
            </a:r>
          </a:p>
          <a:p>
            <a:pPr lvl="1">
              <a:buFontTx/>
              <a:buNone/>
            </a:pPr>
            <a:endParaRPr lang="en-US" altLang="LID4096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8BCC183-8B08-190F-5337-0E9E7348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46E82DEE-8C81-7CB0-B152-8511DAF1B0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Opening and Using Files: Writing Output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79424ABC-5268-A6A5-52C4-B140E41A46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buFontTx/>
              <a:buNone/>
            </a:pPr>
            <a:r>
              <a:rPr lang="en-US" altLang="LID4096">
                <a:latin typeface="Courier New" panose="02070309020205020404" pitchFamily="49" charset="0"/>
              </a:rPr>
              <a:t>// open a print stream   (**exceptions!)</a:t>
            </a:r>
          </a:p>
          <a:p>
            <a:pPr algn="l"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PrintStream ps = new PrintStream(args[0]);</a:t>
            </a:r>
          </a:p>
          <a:p>
            <a:pPr algn="l">
              <a:buFontTx/>
              <a:buNone/>
            </a:pPr>
            <a:r>
              <a:rPr lang="en-US" altLang="LID4096">
                <a:latin typeface="Courier New" panose="02070309020205020404" pitchFamily="49" charset="0"/>
              </a:rPr>
              <a:t>// ways to write output</a:t>
            </a:r>
          </a:p>
          <a:p>
            <a:pPr algn="l"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ps.print(“Hello”);  </a:t>
            </a:r>
            <a:r>
              <a:rPr lang="en-US" altLang="LID4096">
                <a:latin typeface="Courier New" panose="02070309020205020404" pitchFamily="49" charset="0"/>
              </a:rPr>
              <a:t>// a string</a:t>
            </a:r>
            <a:endParaRPr lang="en-US" altLang="LID4096" b="1">
              <a:latin typeface="Courier New" panose="02070309020205020404" pitchFamily="49" charset="0"/>
            </a:endParaRPr>
          </a:p>
          <a:p>
            <a:pPr algn="l"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ps.print(i+3);      </a:t>
            </a:r>
            <a:r>
              <a:rPr lang="en-US" altLang="LID4096">
                <a:latin typeface="Courier New" panose="02070309020205020404" pitchFamily="49" charset="0"/>
              </a:rPr>
              <a:t>// an integer</a:t>
            </a:r>
            <a:endParaRPr lang="en-US" altLang="LID4096" b="1">
              <a:latin typeface="Courier New" panose="02070309020205020404" pitchFamily="49" charset="0"/>
            </a:endParaRPr>
          </a:p>
          <a:p>
            <a:pPr algn="l"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ps.println(“ and goodbye.”);  </a:t>
            </a:r>
            <a:r>
              <a:rPr lang="en-US" altLang="LID4096">
                <a:latin typeface="Courier New" panose="02070309020205020404" pitchFamily="49" charset="0"/>
              </a:rPr>
              <a:t>// with NL</a:t>
            </a:r>
          </a:p>
          <a:p>
            <a:pPr algn="l"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ps.printf(“%2d %12d%n”, i, 1&lt;&lt;i);</a:t>
            </a:r>
            <a:r>
              <a:rPr lang="en-US" altLang="LID4096">
                <a:latin typeface="Courier New" panose="02070309020205020404" pitchFamily="49" charset="0"/>
              </a:rPr>
              <a:t> // like C</a:t>
            </a:r>
            <a:endParaRPr lang="en-US" altLang="LID4096" b="1">
              <a:latin typeface="Courier New" panose="02070309020205020404" pitchFamily="49" charset="0"/>
            </a:endParaRPr>
          </a:p>
          <a:p>
            <a:pPr algn="l"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ps.format(“%2d %12d%n”, i, 1&lt;&lt;i); </a:t>
            </a:r>
            <a:r>
              <a:rPr lang="en-US" altLang="LID4096">
                <a:latin typeface="Courier New" panose="02070309020205020404" pitchFamily="49" charset="0"/>
              </a:rPr>
              <a:t>// same</a:t>
            </a:r>
          </a:p>
          <a:p>
            <a:pPr algn="l">
              <a:buFontTx/>
              <a:buNone/>
            </a:pPr>
            <a:r>
              <a:rPr lang="en-US" altLang="LID4096">
                <a:latin typeface="Courier New" panose="02070309020205020404" pitchFamily="49" charset="0"/>
              </a:rPr>
              <a:t>// closing output streams is very important!</a:t>
            </a:r>
          </a:p>
          <a:p>
            <a:pPr algn="l">
              <a:buFontTx/>
              <a:buNone/>
            </a:pPr>
            <a:r>
              <a:rPr lang="en-US" altLang="LID4096" b="1">
                <a:latin typeface="Courier New" panose="02070309020205020404" pitchFamily="49" charset="0"/>
              </a:rPr>
              <a:t>ps.close();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A2C023F-A78E-4CE4-5693-E407D3DB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4A346681-C111-8169-CDEA-5ADFCC317C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Summary of the Review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7E99A39-DE28-0460-62E0-886C643971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LID4096"/>
              <a:t>A Java program is a collection of classes</a:t>
            </a:r>
          </a:p>
          <a:p>
            <a:pPr algn="l"/>
            <a:r>
              <a:rPr lang="en-US" altLang="LID4096"/>
              <a:t>The JVM approach enables a Java program written on one machine to execute on any other machine that has a JVM</a:t>
            </a:r>
          </a:p>
          <a:p>
            <a:pPr algn="l"/>
            <a:r>
              <a:rPr lang="en-US" altLang="LID4096"/>
              <a:t>Java defines a set of primitive data types that are used to represent numbers, characters, and boolean data</a:t>
            </a:r>
          </a:p>
          <a:p>
            <a:pPr algn="l"/>
            <a:r>
              <a:rPr lang="en-US" altLang="LID4096"/>
              <a:t>The control structures of Java are similar to those found in other languages</a:t>
            </a:r>
          </a:p>
          <a:p>
            <a:pPr algn="l"/>
            <a:r>
              <a:rPr lang="en-US" altLang="LID4096"/>
              <a:t>The Java </a:t>
            </a:r>
            <a:r>
              <a:rPr lang="en-US" altLang="LID4096" b="1">
                <a:latin typeface="Courier New" panose="02070309020205020404" pitchFamily="49" charset="0"/>
              </a:rPr>
              <a:t>String</a:t>
            </a:r>
            <a:r>
              <a:rPr lang="en-US" altLang="LID4096"/>
              <a:t> and </a:t>
            </a:r>
            <a:r>
              <a:rPr lang="en-US" altLang="LID4096" b="1">
                <a:latin typeface="Courier New" panose="02070309020205020404" pitchFamily="49" charset="0"/>
              </a:rPr>
              <a:t>StringBuffer</a:t>
            </a:r>
            <a:r>
              <a:rPr lang="en-US" altLang="LID4096"/>
              <a:t> classes are used to reference objects that store character strings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A704659-5000-B2CC-6A66-EB7995373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LID4096"/>
              <a:t>Appendix A: Introduction to Java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17C1583-601F-3DEB-6661-80D04CE74A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LID4096"/>
              <a:t>Chapter Review (continued)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4046534-88BB-B368-E885-8A1A6321B5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altLang="LID4096"/>
              <a:t>Be sure to use methods such as </a:t>
            </a:r>
            <a:r>
              <a:rPr lang="en-US" altLang="LID4096" b="1">
                <a:latin typeface="Courier New" panose="02070309020205020404" pitchFamily="49" charset="0"/>
              </a:rPr>
              <a:t>equals</a:t>
            </a:r>
            <a:r>
              <a:rPr lang="en-US" altLang="LID4096"/>
              <a:t> and </a:t>
            </a:r>
            <a:r>
              <a:rPr lang="en-US" altLang="LID4096" b="1">
                <a:latin typeface="Courier New" panose="02070309020205020404" pitchFamily="49" charset="0"/>
              </a:rPr>
              <a:t>compareTo</a:t>
            </a:r>
            <a:r>
              <a:rPr lang="en-US" altLang="LID4096"/>
              <a:t> to compare the </a:t>
            </a:r>
            <a:r>
              <a:rPr lang="en-US" altLang="LID4096" i="1"/>
              <a:t>contents</a:t>
            </a:r>
            <a:r>
              <a:rPr lang="en-US" altLang="LID4096"/>
              <a:t> of </a:t>
            </a:r>
            <a:r>
              <a:rPr lang="en-US" altLang="LID4096" b="1">
                <a:latin typeface="Courier New" panose="02070309020205020404" pitchFamily="49" charset="0"/>
              </a:rPr>
              <a:t>String</a:t>
            </a:r>
            <a:r>
              <a:rPr lang="en-US" altLang="LID4096"/>
              <a:t> objects</a:t>
            </a:r>
          </a:p>
          <a:p>
            <a:pPr algn="l"/>
            <a:r>
              <a:rPr lang="en-US" altLang="LID4096"/>
              <a:t>You can declare your own Java classes and create objects of these classes using the </a:t>
            </a:r>
            <a:r>
              <a:rPr lang="en-US" altLang="LID4096" b="1">
                <a:latin typeface="Courier New" panose="02070309020205020404" pitchFamily="49" charset="0"/>
              </a:rPr>
              <a:t>new</a:t>
            </a:r>
            <a:r>
              <a:rPr lang="en-US" altLang="LID4096"/>
              <a:t> operator</a:t>
            </a:r>
          </a:p>
          <a:p>
            <a:pPr algn="l"/>
            <a:r>
              <a:rPr lang="en-US" altLang="LID4096"/>
              <a:t>A class has data fields and instance methods</a:t>
            </a:r>
          </a:p>
          <a:p>
            <a:pPr algn="l"/>
            <a:r>
              <a:rPr lang="en-US" altLang="LID4096"/>
              <a:t>Array variables can reference array objects</a:t>
            </a:r>
          </a:p>
          <a:p>
            <a:pPr algn="l"/>
            <a:r>
              <a:rPr lang="en-US" altLang="LID4096"/>
              <a:t>Class </a:t>
            </a:r>
            <a:r>
              <a:rPr lang="en-US" altLang="LID4096" b="1">
                <a:latin typeface="Courier New" panose="02070309020205020404" pitchFamily="49" charset="0"/>
              </a:rPr>
              <a:t>JOptionPane</a:t>
            </a:r>
            <a:r>
              <a:rPr lang="en-US" altLang="LID4096"/>
              <a:t> can be used to display dialog windows for data entry and message windows for output</a:t>
            </a:r>
          </a:p>
          <a:p>
            <a:pPr algn="l"/>
            <a:r>
              <a:rPr lang="en-US" altLang="LID4096"/>
              <a:t>The stream classes in package </a:t>
            </a:r>
            <a:r>
              <a:rPr lang="en-US" altLang="LID4096" b="1">
                <a:latin typeface="Courier New" panose="02070309020205020404" pitchFamily="49" charset="0"/>
              </a:rPr>
              <a:t>java.io</a:t>
            </a:r>
            <a:r>
              <a:rPr lang="en-US" altLang="LID4096"/>
              <a:t> read strings from the console and display strings to the console, and also support file I/O</a:t>
            </a:r>
          </a:p>
          <a:p>
            <a:endParaRPr lang="en-US" altLang="LID4096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FFABA-2773-4CA4-85CC-8426307B2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60D4C-FC91-4448-9445-DD34BFB8B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Assignments   			10 %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Project 				10 %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Midterms (2) 			30 %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Final 				50 %</a:t>
            </a:r>
          </a:p>
        </p:txBody>
      </p:sp>
    </p:spTree>
    <p:extLst>
      <p:ext uri="{BB962C8B-B14F-4D97-AF65-F5344CB8AC3E}">
        <p14:creationId xmlns:p14="http://schemas.microsoft.com/office/powerpoint/2010/main" val="288560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C30D-1F0B-434D-B750-B3B493FB8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8906"/>
            <a:ext cx="7543800" cy="702302"/>
          </a:xfrm>
        </p:spPr>
        <p:txBody>
          <a:bodyPr>
            <a:normAutofit/>
          </a:bodyPr>
          <a:lstStyle/>
          <a:p>
            <a:r>
              <a:rPr lang="en-US" sz="3600" dirty="0"/>
              <a:t>Course Teaching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227B9-FA38-46D7-8D20-A07A3594B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851102"/>
            <a:ext cx="7830387" cy="3881149"/>
          </a:xfrm>
        </p:spPr>
        <p:txBody>
          <a:bodyPr>
            <a:no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 Mandatory attendance and punctuality; 15-minute late mark as absent.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 No late submissions accepted.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 Plagiarism results in 0 for the question.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 No quiz or assignment retakes.</a:t>
            </a:r>
          </a:p>
          <a:p>
            <a:pPr algn="l">
              <a:buFont typeface="+mj-lt"/>
              <a:buAutoNum type="arabicPeriod"/>
            </a:pPr>
            <a:r>
              <a:rPr lang="en-US" dirty="0">
                <a:latin typeface="Söhne"/>
              </a:rPr>
              <a:t>Kindly bring your laptops in theory class as well. (Necessary)</a:t>
            </a:r>
            <a:endParaRPr lang="en-US" b="0" i="0" dirty="0"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 Respectful behavior toward tutor and peers required.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 Active participation impacts final grade.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öhne"/>
              </a:rPr>
              <a:t> Cell phones and devices off during class.</a:t>
            </a:r>
          </a:p>
        </p:txBody>
      </p:sp>
    </p:spTree>
    <p:extLst>
      <p:ext uri="{BB962C8B-B14F-4D97-AF65-F5344CB8AC3E}">
        <p14:creationId xmlns:p14="http://schemas.microsoft.com/office/powerpoint/2010/main" val="2650529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41B8-D366-404A-A880-164A9FD4B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C86DF-4AD5-483F-913B-326450998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6328" y="1853755"/>
            <a:ext cx="6571343" cy="345061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Java How to Program, Early Objects, Global Edition Paperback by Harvey </a:t>
            </a:r>
            <a:r>
              <a:rPr lang="en-US" sz="2400" dirty="0" err="1"/>
              <a:t>Deitel</a:t>
            </a:r>
            <a:r>
              <a:rPr lang="en-US" sz="2400" dirty="0"/>
              <a:t> And Paul J. </a:t>
            </a:r>
            <a:r>
              <a:rPr lang="en-US" sz="2400" dirty="0" err="1"/>
              <a:t>Deitel</a:t>
            </a:r>
            <a:endParaRPr lang="en-US" sz="2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Java – The Complete Reference, 11th Edition by Herbert </a:t>
            </a:r>
            <a:r>
              <a:rPr lang="en-US" sz="2400" dirty="0" err="1"/>
              <a:t>Schildt</a:t>
            </a:r>
            <a:r>
              <a:rPr lang="en-US" sz="2400" dirty="0"/>
              <a:t>, McGraw Hill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27315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33A01E-4A2C-4FB8-8F9E-EEF58B5A2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</a:t>
            </a:r>
            <a:br>
              <a:rPr lang="en-US" sz="4400" dirty="0"/>
            </a:br>
            <a:r>
              <a:rPr lang="en-US" sz="4400" dirty="0"/>
              <a:t>to Java</a:t>
            </a:r>
          </a:p>
        </p:txBody>
      </p:sp>
    </p:spTree>
    <p:extLst>
      <p:ext uri="{BB962C8B-B14F-4D97-AF65-F5344CB8AC3E}">
        <p14:creationId xmlns:p14="http://schemas.microsoft.com/office/powerpoint/2010/main" val="157054100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3038</TotalTime>
  <Words>2898</Words>
  <Application>Microsoft Office PowerPoint</Application>
  <PresentationFormat>On-screen Show (4:3)</PresentationFormat>
  <Paragraphs>402</Paragraphs>
  <Slides>57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Courier New</vt:lpstr>
      <vt:lpstr>Gill Sans MT</vt:lpstr>
      <vt:lpstr>Söhne</vt:lpstr>
      <vt:lpstr>Wingdings</vt:lpstr>
      <vt:lpstr>Gallery</vt:lpstr>
      <vt:lpstr>Information Processing Techniques</vt:lpstr>
      <vt:lpstr>Let’s Introduce Ourselves</vt:lpstr>
      <vt:lpstr>Consultation Hours</vt:lpstr>
      <vt:lpstr>Pre- Requisites </vt:lpstr>
      <vt:lpstr>Course Outline </vt:lpstr>
      <vt:lpstr>Grading Scheme</vt:lpstr>
      <vt:lpstr>Course Teaching Policies</vt:lpstr>
      <vt:lpstr>Reference Books</vt:lpstr>
      <vt:lpstr>Introduction  to Java</vt:lpstr>
      <vt:lpstr>History of Java</vt:lpstr>
      <vt:lpstr>What is Java?</vt:lpstr>
      <vt:lpstr>Object‐Oriented</vt:lpstr>
      <vt:lpstr>Robust</vt:lpstr>
      <vt:lpstr>Java Development Environment</vt:lpstr>
      <vt:lpstr>Java Platform</vt:lpstr>
      <vt:lpstr>PowerPoint Presentation</vt:lpstr>
      <vt:lpstr>Bytecode</vt:lpstr>
      <vt:lpstr>JVM (Java Virtual Machine)</vt:lpstr>
      <vt:lpstr>JIT Compiler</vt:lpstr>
      <vt:lpstr>Commands for Reference:</vt:lpstr>
      <vt:lpstr>Primitive Data Types</vt:lpstr>
      <vt:lpstr>Operators</vt:lpstr>
      <vt:lpstr>Type Compatibility and Conversion</vt:lpstr>
      <vt:lpstr>Declaring and Setting Variables</vt:lpstr>
      <vt:lpstr>Referencing and Creating Objects</vt:lpstr>
      <vt:lpstr>Java Control Statements</vt:lpstr>
      <vt:lpstr>Java Control Statements (continued)</vt:lpstr>
      <vt:lpstr>Java Control Statements (continued)</vt:lpstr>
      <vt:lpstr>Methods</vt:lpstr>
      <vt:lpstr>The Class Math</vt:lpstr>
      <vt:lpstr>Escape Sequences</vt:lpstr>
      <vt:lpstr>The String Class</vt:lpstr>
      <vt:lpstr>Comparing Objects</vt:lpstr>
      <vt:lpstr>The StringBuffer Class</vt:lpstr>
      <vt:lpstr>StringTokenizer Class</vt:lpstr>
      <vt:lpstr>Wrapper Classes for Primitive Types</vt:lpstr>
      <vt:lpstr>Defining Your Own Classes</vt:lpstr>
      <vt:lpstr>Defining Your Own Classes (continued)</vt:lpstr>
      <vt:lpstr>The Person Class</vt:lpstr>
      <vt:lpstr>The Person Class (2)</vt:lpstr>
      <vt:lpstr>The Person Class (3)</vt:lpstr>
      <vt:lpstr>The Person Class (4)</vt:lpstr>
      <vt:lpstr>The Person Class (5)</vt:lpstr>
      <vt:lpstr>The Person Class (6)</vt:lpstr>
      <vt:lpstr>Arrays</vt:lpstr>
      <vt:lpstr>Array Example</vt:lpstr>
      <vt:lpstr>Array Example Variations</vt:lpstr>
      <vt:lpstr>Input/Output using Class JOptionPane</vt:lpstr>
      <vt:lpstr>Input/Output using Class JOptionPane (continued)</vt:lpstr>
      <vt:lpstr>Converting Numeric Strings to Numbers</vt:lpstr>
      <vt:lpstr>Input/Output using Streams</vt:lpstr>
      <vt:lpstr>Opening and Using Files: Reading Input</vt:lpstr>
      <vt:lpstr>Opening and Using Files: Reading Input (2)</vt:lpstr>
      <vt:lpstr>Alternate Ways to Split a String</vt:lpstr>
      <vt:lpstr>Opening and Using Files: Writing Output</vt:lpstr>
      <vt:lpstr>Summary of the Review</vt:lpstr>
      <vt:lpstr>Chapter Review (continued)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Processing Techniques</dc:title>
  <dc:creator>Fast</dc:creator>
  <cp:lastModifiedBy>nazraheelkhero@gmail.com</cp:lastModifiedBy>
  <cp:revision>267</cp:revision>
  <dcterms:created xsi:type="dcterms:W3CDTF">2021-08-26T05:50:28Z</dcterms:created>
  <dcterms:modified xsi:type="dcterms:W3CDTF">2023-08-22T07:45:57Z</dcterms:modified>
</cp:coreProperties>
</file>