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57" r:id="rId29"/>
    <p:sldId id="258" r:id="rId30"/>
    <p:sldId id="288" r:id="rId31"/>
    <p:sldId id="289" r:id="rId32"/>
    <p:sldId id="290" r:id="rId33"/>
    <p:sldId id="294" r:id="rId34"/>
    <p:sldId id="291"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“Risk Management and Tools”</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Risk register</a:t>
            </a:r>
            <a:endParaRPr lang="en-US" altLang="en-US"/>
          </a:p>
        </p:txBody>
      </p:sp>
      <p:sp>
        <p:nvSpPr>
          <p:cNvPr id="3" name="Content Placeholder 2"/>
          <p:cNvSpPr>
            <a:spLocks noGrp="1"/>
          </p:cNvSpPr>
          <p:nvPr>
            <p:ph idx="1"/>
          </p:nvPr>
        </p:nvSpPr>
        <p:spPr/>
        <p:txBody>
          <a:bodyPr/>
          <a:p>
            <a:r>
              <a:rPr lang="en-US" altLang="en-US"/>
              <a:t>A risk register is the ultimate tool for identifying and prioritizing risk. A risk register should include the likelihood of each risk, the business impact, how you hope to prevent the risk, how you plan to respond to the risk if it occurs, and who will take action.</a:t>
            </a:r>
            <a:endParaRPr lang="en-US" altLang="en-US"/>
          </a:p>
          <a:p>
            <a:endParaRPr lang="en-US" altLang="en-US"/>
          </a:p>
          <a:p>
            <a:r>
              <a:rPr lang="en-US" altLang="en-US"/>
              <a:t>After completing a risk register, you’ll have a living document to use when working through projects. You can reference this information as you encounter risks and use it to reduce long-term damage. </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 Register Uses</a:t>
            </a:r>
            <a:endParaRPr lang="en-US"/>
          </a:p>
        </p:txBody>
      </p:sp>
      <p:sp>
        <p:nvSpPr>
          <p:cNvPr id="3" name="Content Placeholder 2"/>
          <p:cNvSpPr>
            <a:spLocks noGrp="1"/>
          </p:cNvSpPr>
          <p:nvPr>
            <p:ph idx="1"/>
          </p:nvPr>
        </p:nvSpPr>
        <p:spPr/>
        <p:txBody>
          <a:bodyPr/>
          <a:p>
            <a:r>
              <a:rPr lang="en-US" altLang="en-US"/>
              <a:t>There are many instances when a risk register comes in handy. Ideally, it should be used—or available for use when needed—for every project. It can be used for both small and large projects, though your risk log may look different depending on the scope and complexity of your initiative. </a:t>
            </a:r>
            <a:endParaRPr lang="en-US" altLang="en-US"/>
          </a:p>
          <a:p>
            <a:endParaRPr lang="en-US" altLang="en-US"/>
          </a:p>
          <a:p>
            <a:r>
              <a:rPr lang="en-US" altLang="en-US"/>
              <a:t>While a small project may only include basic information about the risk such as likelihood, priority, and solutions, a more complicated project may require around 10 different document fields. </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 Pirority</a:t>
            </a:r>
            <a:endParaRPr lang="en-US"/>
          </a:p>
        </p:txBody>
      </p:sp>
      <p:sp>
        <p:nvSpPr>
          <p:cNvPr id="3" name="Content Placeholder 2"/>
          <p:cNvSpPr>
            <a:spLocks noGrp="1"/>
          </p:cNvSpPr>
          <p:nvPr>
            <p:ph idx="1"/>
          </p:nvPr>
        </p:nvSpPr>
        <p:spPr/>
        <p:txBody>
          <a:bodyPr>
            <a:normAutofit fontScale="90000" lnSpcReduction="10000"/>
          </a:bodyPr>
          <a:p>
            <a:r>
              <a:rPr lang="en-US" altLang="en-US"/>
              <a:t>Low priority: Risks such as lack of communication and scheduling errors can leave projects open to scope creep and missed deliverables. </a:t>
            </a:r>
            <a:endParaRPr lang="en-US" altLang="en-US"/>
          </a:p>
          <a:p>
            <a:endParaRPr lang="en-US" altLang="en-US"/>
          </a:p>
          <a:p>
            <a:r>
              <a:rPr lang="en-US" altLang="en-US"/>
              <a:t>Medium priority: Risks such as unplanned or additional work can cause teams to struggle with productivity and create unclear objectives. </a:t>
            </a:r>
            <a:endParaRPr lang="en-US" altLang="en-US"/>
          </a:p>
          <a:p>
            <a:endParaRPr lang="en-US" altLang="en-US"/>
          </a:p>
          <a:p>
            <a:r>
              <a:rPr lang="en-US" altLang="en-US"/>
              <a:t>High priority: Risks such as data security and theft can leave your company open to revenue loss and should be prioritized. </a:t>
            </a:r>
            <a:endParaRPr lang="en-US" altLang="en-US"/>
          </a:p>
          <a:p>
            <a:endParaRPr lang="en-US" altLang="en-US"/>
          </a:p>
          <a:p>
            <a:r>
              <a:rPr lang="en-US" altLang="en-US"/>
              <a:t>Once you know when to use a risk register, you can properly define high priority risks when you come across them. </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Risks Senarios</a:t>
            </a:r>
            <a:endParaRPr lang="en-US"/>
          </a:p>
        </p:txBody>
      </p:sp>
      <p:sp>
        <p:nvSpPr>
          <p:cNvPr id="3" name="Content Placeholder 2"/>
          <p:cNvSpPr>
            <a:spLocks noGrp="1"/>
          </p:cNvSpPr>
          <p:nvPr>
            <p:ph idx="1"/>
          </p:nvPr>
        </p:nvSpPr>
        <p:spPr/>
        <p:txBody>
          <a:bodyPr/>
          <a:p>
            <a:r>
              <a:rPr lang="en-US" altLang="en-US"/>
              <a:t>Multiple risks could arise during a new project. Anything from data security to unplanned work can risk projects going over budget and scope. Nobody wants to imagine the consequences of missed due dates, which is why it’s important to identify potential risks before they happen.</a:t>
            </a:r>
            <a:endParaRPr lang="en-US" altLang="en-US"/>
          </a:p>
        </p:txBody>
      </p:sp>
      <p:pic>
        <p:nvPicPr>
          <p:cNvPr id="4" name="Picture 3"/>
          <p:cNvPicPr>
            <a:picLocks noChangeAspect="1"/>
          </p:cNvPicPr>
          <p:nvPr/>
        </p:nvPicPr>
        <p:blipFill>
          <a:blip r:embed="rId1"/>
          <a:stretch>
            <a:fillRect/>
          </a:stretch>
        </p:blipFill>
        <p:spPr>
          <a:xfrm>
            <a:off x="7848600" y="3494405"/>
            <a:ext cx="4343400" cy="33635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 Register Fields</a:t>
            </a:r>
            <a:endParaRPr lang="en-US"/>
          </a:p>
        </p:txBody>
      </p:sp>
      <p:sp>
        <p:nvSpPr>
          <p:cNvPr id="3" name="Content Placeholder 2"/>
          <p:cNvSpPr>
            <a:spLocks noGrp="1"/>
          </p:cNvSpPr>
          <p:nvPr>
            <p:ph idx="1"/>
          </p:nvPr>
        </p:nvSpPr>
        <p:spPr/>
        <p:txBody>
          <a:bodyPr/>
          <a:p>
            <a:r>
              <a:rPr lang="en-US" altLang="en-US"/>
              <a:t>A risk register is made of a list of risks and tracking fields. Your team’s risk log will most likely look different than others as you’ll have unique risks associated with your projects. </a:t>
            </a:r>
            <a:endParaRPr lang="en-US" altLang="en-US"/>
          </a:p>
        </p:txBody>
      </p:sp>
      <p:pic>
        <p:nvPicPr>
          <p:cNvPr id="4" name="Picture 3"/>
          <p:cNvPicPr>
            <a:picLocks noChangeAspect="1"/>
          </p:cNvPicPr>
          <p:nvPr/>
        </p:nvPicPr>
        <p:blipFill>
          <a:blip r:embed="rId1"/>
          <a:stretch>
            <a:fillRect/>
          </a:stretch>
        </p:blipFill>
        <p:spPr>
          <a:xfrm>
            <a:off x="8211185" y="2334260"/>
            <a:ext cx="3980815" cy="4343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 Register Example</a:t>
            </a:r>
            <a:endParaRPr lang="en-US"/>
          </a:p>
        </p:txBody>
      </p:sp>
      <p:pic>
        <p:nvPicPr>
          <p:cNvPr id="4" name="Content Placeholder 3"/>
          <p:cNvPicPr>
            <a:picLocks noChangeAspect="1"/>
          </p:cNvPicPr>
          <p:nvPr>
            <p:ph idx="1"/>
          </p:nvPr>
        </p:nvPicPr>
        <p:blipFill>
          <a:blip r:embed="rId1"/>
          <a:stretch>
            <a:fillRect/>
          </a:stretch>
        </p:blipFill>
        <p:spPr>
          <a:xfrm>
            <a:off x="207645" y="3604260"/>
            <a:ext cx="11984355" cy="3253740"/>
          </a:xfrm>
          <a:prstGeom prst="rect">
            <a:avLst/>
          </a:prstGeom>
        </p:spPr>
      </p:pic>
      <p:sp>
        <p:nvSpPr>
          <p:cNvPr id="5" name="Text Box 4"/>
          <p:cNvSpPr txBox="1"/>
          <p:nvPr/>
        </p:nvSpPr>
        <p:spPr>
          <a:xfrm>
            <a:off x="1064895" y="1952625"/>
            <a:ext cx="10258425" cy="1892935"/>
          </a:xfrm>
          <a:prstGeom prst="rect">
            <a:avLst/>
          </a:prstGeom>
          <a:noFill/>
        </p:spPr>
        <p:txBody>
          <a:bodyPr wrap="square" rtlCol="0" anchor="t">
            <a:noAutofit/>
          </a:bodyPr>
          <a:p>
            <a:pPr marL="285750" indent="-285750">
              <a:buFont typeface="Arial" panose="020B0604020202020204" pitchFamily="34" charset="0"/>
              <a:buChar char="•"/>
            </a:pPr>
            <a:r>
              <a:rPr lang="en-US" altLang="en-US"/>
              <a:t>The key objective of a risk register is to log the information of potential risks, so don’t get too caught up in the details. You should choose the fields necessary to communicate potential risks to your team members. </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Some teams may only need a simple risk register with few fields, while others may need something more complex. It may be helpful to start simple and work your way up to a more complex log if needed.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5920" y="365125"/>
            <a:ext cx="10515600" cy="1325563"/>
          </a:xfrm>
        </p:spPr>
        <p:txBody>
          <a:bodyPr/>
          <a:p>
            <a:r>
              <a:rPr lang="en-US"/>
              <a:t>Risk Register Example</a:t>
            </a:r>
            <a:endParaRPr lang="en-US"/>
          </a:p>
        </p:txBody>
      </p:sp>
      <p:pic>
        <p:nvPicPr>
          <p:cNvPr id="5" name="Content Placeholder 4"/>
          <p:cNvPicPr>
            <a:picLocks noChangeAspect="1"/>
          </p:cNvPicPr>
          <p:nvPr>
            <p:ph idx="1"/>
          </p:nvPr>
        </p:nvPicPr>
        <p:blipFill>
          <a:blip r:embed="rId1"/>
          <a:stretch>
            <a:fillRect/>
          </a:stretch>
        </p:blipFill>
        <p:spPr>
          <a:xfrm>
            <a:off x="90170" y="1781810"/>
            <a:ext cx="11996420" cy="50584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 Matrix</a:t>
            </a:r>
            <a:endParaRPr lang="en-US"/>
          </a:p>
        </p:txBody>
      </p:sp>
      <p:sp>
        <p:nvSpPr>
          <p:cNvPr id="3" name="Content Placeholder 2"/>
          <p:cNvSpPr>
            <a:spLocks noGrp="1"/>
          </p:cNvSpPr>
          <p:nvPr>
            <p:ph idx="1"/>
          </p:nvPr>
        </p:nvSpPr>
        <p:spPr/>
        <p:txBody>
          <a:bodyPr/>
          <a:p>
            <a:r>
              <a:rPr lang="en-US" altLang="en-US"/>
              <a:t>A risk matrix is a risk analysis tool to assess risk likelihood and severity during the project planning process. </a:t>
            </a:r>
            <a:endParaRPr lang="en-US" altLang="en-US"/>
          </a:p>
          <a:p>
            <a:r>
              <a:rPr lang="en-US" altLang="en-US"/>
              <a:t>Once you assess the likelihood and severity of each risk, you can chart them along the matrix to calculate risk impact ratings.</a:t>
            </a:r>
            <a:endParaRPr lang="en-US" altLang="en-US"/>
          </a:p>
          <a:p>
            <a:r>
              <a:rPr lang="en-US" altLang="en-US"/>
              <a:t> These ratings will help your team prioritize project risks and effectively manage them. </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Types of risks</a:t>
            </a:r>
            <a:endParaRPr lang="en-US"/>
          </a:p>
        </p:txBody>
      </p:sp>
      <p:sp>
        <p:nvSpPr>
          <p:cNvPr id="3" name="Content Placeholder 2"/>
          <p:cNvSpPr>
            <a:spLocks noGrp="1"/>
          </p:cNvSpPr>
          <p:nvPr>
            <p:ph idx="1"/>
          </p:nvPr>
        </p:nvSpPr>
        <p:spPr>
          <a:xfrm>
            <a:off x="838200" y="1438275"/>
            <a:ext cx="10515600" cy="4351338"/>
          </a:xfrm>
        </p:spPr>
        <p:txBody>
          <a:bodyPr>
            <a:noAutofit/>
          </a:bodyPr>
          <a:p>
            <a:r>
              <a:rPr lang="en-US" altLang="en-US" sz="2400"/>
              <a:t>As part of the process, you’ll need to brainstorm a list of risks to chart in your risk matrix. The risks you may face will likely fall into these categories:</a:t>
            </a:r>
            <a:endParaRPr lang="en-US" altLang="en-US" sz="2400"/>
          </a:p>
          <a:p>
            <a:r>
              <a:rPr lang="en-US" altLang="en-US" sz="2400"/>
              <a:t>Strategic risk: Strategic risks involve performance or decision errors, such as choosing the wrong vendor or software for a project.</a:t>
            </a:r>
            <a:endParaRPr lang="en-US" altLang="en-US" sz="2400"/>
          </a:p>
          <a:p>
            <a:r>
              <a:rPr lang="en-US" altLang="en-US" sz="2400"/>
              <a:t>Operational risk: Operational risks are process errors or procedural mistakes, like poor planning or a lack of communication among teams.</a:t>
            </a:r>
            <a:endParaRPr lang="en-US" altLang="en-US" sz="2400"/>
          </a:p>
          <a:p>
            <a:r>
              <a:rPr lang="en-US" altLang="en-US" sz="2400"/>
              <a:t>Financial risk: Financial risk can involve various events that cause a loss of company profit, including market changes, lawsuits, or competitors.</a:t>
            </a:r>
            <a:endParaRPr lang="en-US" altLang="en-US" sz="2400"/>
          </a:p>
          <a:p>
            <a:r>
              <a:rPr lang="en-US" altLang="en-US" sz="2400"/>
              <a:t>Technical risk: Technical risk may include anything related to company technology, such as a security breach, power outage, loss of internet, or damage to property.</a:t>
            </a:r>
            <a:endParaRPr lang="en-US" altLang="en-US" sz="2400"/>
          </a:p>
          <a:p>
            <a:r>
              <a:rPr lang="en-US" altLang="en-US" sz="2400"/>
              <a:t>External risk: External risks are out of your control, like floods, fires, natural disasters, or pandemics.</a:t>
            </a: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 Categories and Risk Severity</a:t>
            </a:r>
            <a:endParaRPr lang="en-US"/>
          </a:p>
        </p:txBody>
      </p:sp>
      <p:sp>
        <p:nvSpPr>
          <p:cNvPr id="3" name="Content Placeholder 2"/>
          <p:cNvSpPr>
            <a:spLocks noGrp="1"/>
          </p:cNvSpPr>
          <p:nvPr>
            <p:ph idx="1"/>
          </p:nvPr>
        </p:nvSpPr>
        <p:spPr/>
        <p:txBody>
          <a:bodyPr/>
          <a:p>
            <a:r>
              <a:rPr lang="en-US" altLang="en-US"/>
              <a:t>There are other risk categories to consider depending on your work industry. For example, if you have government clients, then you also want to brainstorm legal risks. If your company sells a physical product, you may have to think about manufacturing risks.</a:t>
            </a:r>
            <a:endParaRPr lang="en-US" altLang="en-US"/>
          </a:p>
          <a:p>
            <a:endParaRPr lang="en-US" altLang="en-US"/>
          </a:p>
          <a:p>
            <a:r>
              <a:rPr lang="en-US" altLang="en-US"/>
              <a:t>When creating your risk matrix template, you’ll first identify your scale of severity, which you’ll place in the columns of your matrix. ​​The scale of severity measures how severe the consequences will be for each risk. In a five-by-five matrix, there are five levels in your scale of severity. </a:t>
            </a:r>
            <a:endParaRPr lang="en-US" altLang="en-US"/>
          </a:p>
          <a:p>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Risks</a:t>
            </a:r>
            <a:endParaRPr lang="en-US"/>
          </a:p>
        </p:txBody>
      </p:sp>
      <p:sp>
        <p:nvSpPr>
          <p:cNvPr id="3" name="Content Placeholder 2"/>
          <p:cNvSpPr>
            <a:spLocks noGrp="1"/>
          </p:cNvSpPr>
          <p:nvPr>
            <p:ph idx="1"/>
          </p:nvPr>
        </p:nvSpPr>
        <p:spPr/>
        <p:txBody>
          <a:bodyPr/>
          <a:p>
            <a:r>
              <a:rPr lang="en-US" altLang="en-US"/>
              <a:t>As a project manager, knowing what could go wrong during your project can help you set your team members up for success. For example, what if project stakeholders propose a new app and you don’t consider the time and resources it will take to create it? When the app heads to the development team, the project is at risk of falling apart before it starts.</a:t>
            </a:r>
            <a:endParaRPr lang="en-US" altLang="en-US"/>
          </a:p>
          <a:p>
            <a:endParaRPr lang="en-US" altLang="en-US"/>
          </a:p>
          <a:p>
            <a:r>
              <a:rPr lang="en-US" altLang="en-US"/>
              <a:t>When you know the potential risks for each project, you can create reasonable project objectives and keep the team on track. </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 Severity</a:t>
            </a:r>
            <a:endParaRPr lang="en-US"/>
          </a:p>
        </p:txBody>
      </p:sp>
      <p:sp>
        <p:nvSpPr>
          <p:cNvPr id="3" name="Content Placeholder 2"/>
          <p:cNvSpPr>
            <a:spLocks noGrp="1"/>
          </p:cNvSpPr>
          <p:nvPr>
            <p:ph idx="1"/>
          </p:nvPr>
        </p:nvSpPr>
        <p:spPr/>
        <p:txBody>
          <a:bodyPr>
            <a:normAutofit fontScale="90000" lnSpcReduction="20000"/>
          </a:bodyPr>
          <a:p>
            <a:r>
              <a:rPr lang="en-US" altLang="en-US"/>
              <a:t>Negligible (1): The risk will have little consequences if it occurs.</a:t>
            </a:r>
            <a:endParaRPr lang="en-US" altLang="en-US"/>
          </a:p>
          <a:p>
            <a:endParaRPr lang="en-US" altLang="en-US"/>
          </a:p>
          <a:p>
            <a:r>
              <a:rPr lang="en-US" altLang="en-US"/>
              <a:t>Minor (2): The consequences of the risk will be easy to manage.</a:t>
            </a:r>
            <a:endParaRPr lang="en-US" altLang="en-US"/>
          </a:p>
          <a:p>
            <a:endParaRPr lang="en-US" altLang="en-US"/>
          </a:p>
          <a:p>
            <a:r>
              <a:rPr lang="en-US" altLang="en-US"/>
              <a:t>Moderate (3): The consequences of the risk will take time to mitigate.</a:t>
            </a:r>
            <a:endParaRPr lang="en-US" altLang="en-US"/>
          </a:p>
          <a:p>
            <a:endParaRPr lang="en-US" altLang="en-US"/>
          </a:p>
          <a:p>
            <a:r>
              <a:rPr lang="en-US" altLang="en-US"/>
              <a:t>Major (4): The consequences of this risk will be significant and may cause long-term damage.</a:t>
            </a:r>
            <a:endParaRPr lang="en-US" altLang="en-US"/>
          </a:p>
          <a:p>
            <a:endParaRPr lang="en-US" altLang="en-US"/>
          </a:p>
          <a:p>
            <a:r>
              <a:rPr lang="en-US" altLang="en-US"/>
              <a:t>Catastrophic (5): The consequences of this risk will be detrimental and may be hard to recover from</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 Likely Hood</a:t>
            </a:r>
            <a:endParaRPr lang="en-US"/>
          </a:p>
        </p:txBody>
      </p:sp>
      <p:sp>
        <p:nvSpPr>
          <p:cNvPr id="3" name="Content Placeholder 2"/>
          <p:cNvSpPr>
            <a:spLocks noGrp="1"/>
          </p:cNvSpPr>
          <p:nvPr>
            <p:ph idx="1"/>
          </p:nvPr>
        </p:nvSpPr>
        <p:spPr>
          <a:xfrm>
            <a:off x="838200" y="1393190"/>
            <a:ext cx="10515600" cy="4351338"/>
          </a:xfrm>
        </p:spPr>
        <p:txBody>
          <a:bodyPr>
            <a:noAutofit/>
          </a:bodyPr>
          <a:p>
            <a:pPr marL="0" indent="0">
              <a:buNone/>
            </a:pPr>
            <a:r>
              <a:rPr lang="en-US" altLang="en-US" sz="2000"/>
              <a:t>You’ll then identify your scale of likelihood, which you’ll place in the rows of your risk matrix template. The scale of likelihood identifies the probability of each risk occurring.  </a:t>
            </a:r>
            <a:endParaRPr lang="en-US" altLang="en-US" sz="2000"/>
          </a:p>
          <a:p>
            <a:endParaRPr lang="en-US" altLang="en-US" sz="2000"/>
          </a:p>
          <a:p>
            <a:r>
              <a:rPr lang="en-US" altLang="en-US" sz="2000"/>
              <a:t>Very likely (5): You can be pretty sure this risk will occur at some point in time.</a:t>
            </a:r>
            <a:endParaRPr lang="en-US" altLang="en-US" sz="2000"/>
          </a:p>
          <a:p>
            <a:endParaRPr lang="en-US" altLang="en-US" sz="2000"/>
          </a:p>
          <a:p>
            <a:r>
              <a:rPr lang="en-US" altLang="en-US" sz="2000"/>
              <a:t>Probable (4): There’s a good chance this risk will occur.</a:t>
            </a:r>
            <a:endParaRPr lang="en-US" altLang="en-US" sz="2000"/>
          </a:p>
          <a:p>
            <a:endParaRPr lang="en-US" altLang="en-US" sz="2000"/>
          </a:p>
          <a:p>
            <a:r>
              <a:rPr lang="en-US" altLang="en-US" sz="2000"/>
              <a:t>Possible (3): This risk could happen, but it might not. This risk has split odds.</a:t>
            </a:r>
            <a:endParaRPr lang="en-US" altLang="en-US" sz="2000"/>
          </a:p>
          <a:p>
            <a:endParaRPr lang="en-US" altLang="en-US" sz="2000"/>
          </a:p>
          <a:p>
            <a:r>
              <a:rPr lang="en-US" altLang="en-US" sz="2000"/>
              <a:t>Not likely (2): There’s a good chance this risk won’t occur.</a:t>
            </a:r>
            <a:endParaRPr lang="en-US" altLang="en-US" sz="2000"/>
          </a:p>
          <a:p>
            <a:endParaRPr lang="en-US" altLang="en-US" sz="2000"/>
          </a:p>
          <a:p>
            <a:r>
              <a:rPr lang="en-US" altLang="en-US" sz="2000"/>
              <a:t>Very unlikely (1): It’s a long shot that this risk will occur.</a:t>
            </a:r>
            <a:endParaRPr lang="en-US"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2240"/>
            <a:ext cx="10515600" cy="1325563"/>
          </a:xfrm>
        </p:spPr>
        <p:txBody>
          <a:bodyPr/>
          <a:p>
            <a:r>
              <a:rPr lang="en-US"/>
              <a:t>Risk Impact</a:t>
            </a:r>
            <a:endParaRPr lang="en-US"/>
          </a:p>
        </p:txBody>
      </p:sp>
      <p:sp>
        <p:nvSpPr>
          <p:cNvPr id="3" name="Content Placeholder 2"/>
          <p:cNvSpPr>
            <a:spLocks noGrp="1"/>
          </p:cNvSpPr>
          <p:nvPr>
            <p:ph idx="1"/>
          </p:nvPr>
        </p:nvSpPr>
        <p:spPr>
          <a:xfrm>
            <a:off x="688975" y="1253490"/>
            <a:ext cx="10515600" cy="4351338"/>
          </a:xfrm>
        </p:spPr>
        <p:txBody>
          <a:bodyPr>
            <a:noAutofit/>
          </a:bodyPr>
          <a:p>
            <a:r>
              <a:rPr lang="en-US" altLang="en-US" sz="2000"/>
              <a:t>When you place a risk in your matrix based on its likelihood and severity, you’ll find the level of risk impact. The risk impact is both color-coded from green to red and rated on a one through 25 scale. </a:t>
            </a:r>
            <a:endParaRPr lang="en-US" altLang="en-US" sz="2000"/>
          </a:p>
          <a:p>
            <a:endParaRPr lang="en-US" altLang="en-US" sz="2000"/>
          </a:p>
          <a:p>
            <a:r>
              <a:rPr lang="en-US" altLang="en-US" sz="2000"/>
              <a:t>Low (1-6): Low-risk events likely won’t happen, and if they do, they won’t cause significant consequences for your project or company. You can label these as low priority in your risk management plan.</a:t>
            </a:r>
            <a:endParaRPr lang="en-US" altLang="en-US" sz="2000"/>
          </a:p>
          <a:p>
            <a:endParaRPr lang="en-US" altLang="en-US" sz="2000"/>
          </a:p>
          <a:p>
            <a:r>
              <a:rPr lang="en-US" altLang="en-US" sz="2000"/>
              <a:t>Medium (7-12): Medium-risk events are a nuisance and can cause project hiccups, but if you take action during project planning to prevent and mitigate these risks, you’ll set yourself up for project success. You shouldn’t ignore these risks, but they also don’t need to be a top priority.</a:t>
            </a:r>
            <a:endParaRPr lang="en-US" altLang="en-US" sz="2000"/>
          </a:p>
          <a:p>
            <a:endParaRPr lang="en-US" altLang="en-US" sz="2000"/>
          </a:p>
          <a:p>
            <a:r>
              <a:rPr lang="en-US" altLang="en-US" sz="2000"/>
              <a:t>High (13-25): High-risk events can derail your project if you don’t keep them top of mind during project planning. Because these risks are likely to happen and have serious consequences, these are most important in your risk management plan.</a:t>
            </a:r>
            <a:endParaRPr lang="en-US"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1750" y="0"/>
            <a:ext cx="12160250" cy="68573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 Matrix Uses</a:t>
            </a:r>
            <a:endParaRPr lang="en-US"/>
          </a:p>
        </p:txBody>
      </p:sp>
      <p:sp>
        <p:nvSpPr>
          <p:cNvPr id="3" name="Content Placeholder 2"/>
          <p:cNvSpPr>
            <a:spLocks noGrp="1"/>
          </p:cNvSpPr>
          <p:nvPr>
            <p:ph idx="1"/>
          </p:nvPr>
        </p:nvSpPr>
        <p:spPr/>
        <p:txBody>
          <a:bodyPr/>
          <a:p>
            <a:r>
              <a:rPr lang="en-US" altLang="en-US"/>
              <a:t>Once you’ve created a risk matrix, you can use it as a comprehensive analysis tool. The best part about a risk matrix template is that you don’t need to change it for every project. Once you have one, you can reuse it and share it with others. </a:t>
            </a:r>
            <a:endParaRPr lang="en-US" altLang="en-US"/>
          </a:p>
        </p:txBody>
      </p:sp>
      <p:pic>
        <p:nvPicPr>
          <p:cNvPr id="4" name="Picture 3"/>
          <p:cNvPicPr>
            <a:picLocks noChangeAspect="1"/>
          </p:cNvPicPr>
          <p:nvPr/>
        </p:nvPicPr>
        <p:blipFill>
          <a:blip r:embed="rId1"/>
          <a:stretch>
            <a:fillRect/>
          </a:stretch>
        </p:blipFill>
        <p:spPr>
          <a:xfrm>
            <a:off x="7241540" y="3063875"/>
            <a:ext cx="4950460" cy="37941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Risk assessment matrix template</a:t>
            </a:r>
            <a:endParaRPr lang="en-US" altLang="en-US"/>
          </a:p>
        </p:txBody>
      </p:sp>
      <p:sp>
        <p:nvSpPr>
          <p:cNvPr id="3" name="Content Placeholder 2"/>
          <p:cNvSpPr>
            <a:spLocks noGrp="1"/>
          </p:cNvSpPr>
          <p:nvPr>
            <p:ph idx="1"/>
          </p:nvPr>
        </p:nvSpPr>
        <p:spPr>
          <a:xfrm>
            <a:off x="838200" y="1452880"/>
            <a:ext cx="10515600" cy="4724400"/>
          </a:xfrm>
        </p:spPr>
        <p:txBody>
          <a:bodyPr>
            <a:normAutofit fontScale="90000" lnSpcReduction="10000"/>
          </a:bodyPr>
          <a:p>
            <a:r>
              <a:rPr lang="en-US" altLang="en-US"/>
              <a:t>The size of your risk matrix template determines how closely you can analyze your project risks. A larger risk matrix template offers more room on the risk impact spectrum, while a smaller risk matrix template keeps your risk impact rating simpler and less subjective. </a:t>
            </a:r>
            <a:endParaRPr lang="en-US" altLang="en-US"/>
          </a:p>
          <a:p>
            <a:endParaRPr lang="en-US" altLang="en-US"/>
          </a:p>
          <a:p>
            <a:r>
              <a:rPr lang="en-US" altLang="en-US"/>
              <a:t>Each square in your matrix represents a risk level of likelihood and severity, so you shouldn’t make your risk matrix smaller than three squares in length and width.</a:t>
            </a:r>
            <a:endParaRPr lang="en-US" altLang="en-US"/>
          </a:p>
          <a:p>
            <a:endParaRPr lang="en-US" altLang="en-US"/>
          </a:p>
          <a:p>
            <a:r>
              <a:rPr lang="en-US" altLang="en-US"/>
              <a:t>A five-by-five risk matrix is ideal so you can further analyze each risk. Once you chart your risks along your finished risk matrix template, this matrix creates a larger color spectrum to see the impact of each risk as high, medium, or low. </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429510" y="0"/>
            <a:ext cx="6884670"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Decision Tree</a:t>
            </a:r>
            <a:endParaRPr lang="en-US"/>
          </a:p>
        </p:txBody>
      </p:sp>
      <p:sp>
        <p:nvSpPr>
          <p:cNvPr id="3" name="Content Placeholder 2"/>
          <p:cNvSpPr>
            <a:spLocks noGrp="1"/>
          </p:cNvSpPr>
          <p:nvPr>
            <p:ph idx="1"/>
          </p:nvPr>
        </p:nvSpPr>
        <p:spPr/>
        <p:txBody>
          <a:bodyPr/>
          <a:p>
            <a:r>
              <a:rPr lang="en-US" altLang="en-US"/>
              <a:t>A decision tree is a flowchart that starts with one main idea and then branches out based on the consequences of your decisions. It’s called a “decision tree” because the model typically looks like a tree with branches. </a:t>
            </a:r>
            <a:endParaRPr lang="en-US" altLang="en-US"/>
          </a:p>
          <a:p>
            <a:endParaRPr lang="en-US" altLang="en-US"/>
          </a:p>
          <a:p>
            <a:r>
              <a:rPr lang="en-US" altLang="en-US"/>
              <a:t>These trees are used for decision tree analysis, which involves visually outlining the potential outcomes, costs, and consequences of a complex decision. </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Decison Tree</a:t>
            </a:r>
            <a:endParaRPr lang="en-US"/>
          </a:p>
        </p:txBody>
      </p:sp>
      <p:sp>
        <p:nvSpPr>
          <p:cNvPr id="3" name="Content Placeholder 2"/>
          <p:cNvSpPr>
            <a:spLocks noGrp="1"/>
          </p:cNvSpPr>
          <p:nvPr>
            <p:ph idx="1"/>
          </p:nvPr>
        </p:nvSpPr>
        <p:spPr/>
        <p:txBody>
          <a:bodyPr/>
          <a:p>
            <a:r>
              <a:rPr lang="en-US" altLang="en-US"/>
              <a:t>use a decision tree to calculate the expected value of each outcome based on the decisions and consequences that led to it. Then, by comparing the outcomes to one another, </a:t>
            </a:r>
            <a:endParaRPr lang="en-US" altLang="en-US"/>
          </a:p>
          <a:p>
            <a:r>
              <a:rPr lang="en-US" altLang="en-US"/>
              <a:t>you can quickly assess the best course of action. You can also use a decision tree to solve problems, manage costs, and reveal opportunities</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Decision tree symbols</a:t>
            </a:r>
            <a:endParaRPr lang="en-US" altLang="en-US"/>
          </a:p>
        </p:txBody>
      </p:sp>
      <p:sp>
        <p:nvSpPr>
          <p:cNvPr id="3" name="Content Placeholder 2"/>
          <p:cNvSpPr>
            <a:spLocks noGrp="1"/>
          </p:cNvSpPr>
          <p:nvPr>
            <p:ph idx="1"/>
          </p:nvPr>
        </p:nvSpPr>
        <p:spPr/>
        <p:txBody>
          <a:bodyPr>
            <a:noAutofit/>
          </a:bodyPr>
          <a:p>
            <a:r>
              <a:rPr lang="en-US" altLang="en-US" sz="2300"/>
              <a:t>A decision tree includes the following symbols:</a:t>
            </a:r>
            <a:endParaRPr lang="en-US" altLang="en-US" sz="2300"/>
          </a:p>
          <a:p>
            <a:endParaRPr lang="en-US" altLang="en-US" sz="2300"/>
          </a:p>
          <a:p>
            <a:r>
              <a:rPr lang="en-US" altLang="en-US" sz="2300"/>
              <a:t>Alternative branches: Alternative branches are two lines that branch out from one decision on your decision tree. These branches show two outcomes or decisions that stem from the initial decision on your tree.</a:t>
            </a:r>
            <a:endParaRPr lang="en-US" altLang="en-US" sz="2300"/>
          </a:p>
          <a:p>
            <a:endParaRPr lang="en-US" altLang="en-US" sz="2300"/>
          </a:p>
          <a:p>
            <a:r>
              <a:rPr lang="en-US" altLang="en-US" sz="2300"/>
              <a:t>Decision nodes: Decision nodes are squares and represent a decision being made on your tree. Every decision tree starts with a decision node. </a:t>
            </a:r>
            <a:endParaRPr lang="en-US" altLang="en-US" sz="2300"/>
          </a:p>
          <a:p>
            <a:endParaRPr lang="en-US" altLang="en-US" sz="2300"/>
          </a:p>
          <a:p>
            <a:r>
              <a:rPr lang="en-US" altLang="en-US" sz="2300"/>
              <a:t>Chance nodes: Chance nodes are circles that show multiple possible outcomes.</a:t>
            </a:r>
            <a:endParaRPr lang="en-US" altLang="en-US" sz="2300"/>
          </a:p>
          <a:p>
            <a:endParaRPr lang="en-US" altLang="en-US" sz="2300"/>
          </a:p>
          <a:p>
            <a:r>
              <a:rPr lang="en-US" altLang="en-US" sz="2300"/>
              <a:t>End nodes: End nodes are triangles that show a final outcome.</a:t>
            </a:r>
            <a:endParaRPr lang="en-US" altLang="en-US"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635" cy="699071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You can use decision tree analysis to make decisions in many areas including operations, budget planning, and project management. Where possible, include quantitative data and numbers to create an effective tree. The more data you have, the easier it will be for you to determine expected values and analyze solutions based on numbers. </a:t>
            </a:r>
            <a:endParaRPr lang="en-US" altLang="en-US"/>
          </a:p>
          <a:p>
            <a:endParaRPr lang="en-US" altLang="en-US"/>
          </a:p>
          <a:p>
            <a:r>
              <a:rPr lang="en-US" altLang="en-US"/>
              <a:t>For example, if you’re trying to determine which project is most cost-effective, you can use a decision tree to analyze the potential outcomes of each project and choose the project that will most likely result in highest earnings. </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a:t>How to create a decision tree</a:t>
            </a:r>
            <a:endParaRPr lang="en-US" altLang="en-US"/>
          </a:p>
        </p:txBody>
      </p:sp>
      <p:pic>
        <p:nvPicPr>
          <p:cNvPr id="4" name="Content Placeholder 3"/>
          <p:cNvPicPr>
            <a:picLocks noChangeAspect="1"/>
          </p:cNvPicPr>
          <p:nvPr>
            <p:ph idx="1"/>
          </p:nvPr>
        </p:nvPicPr>
        <p:blipFill>
          <a:blip r:embed="rId1"/>
          <a:srcRect b="8315"/>
          <a:stretch>
            <a:fillRect/>
          </a:stretch>
        </p:blipFill>
        <p:spPr>
          <a:xfrm>
            <a:off x="0" y="1099820"/>
            <a:ext cx="4531995" cy="5758180"/>
          </a:xfrm>
          <a:prstGeom prst="rect">
            <a:avLst/>
          </a:prstGeom>
        </p:spPr>
      </p:pic>
      <p:pic>
        <p:nvPicPr>
          <p:cNvPr id="5" name="Picture 4"/>
          <p:cNvPicPr>
            <a:picLocks noChangeAspect="1"/>
          </p:cNvPicPr>
          <p:nvPr/>
        </p:nvPicPr>
        <p:blipFill>
          <a:blip r:embed="rId2"/>
          <a:srcRect b="12213"/>
          <a:stretch>
            <a:fillRect/>
          </a:stretch>
        </p:blipFill>
        <p:spPr>
          <a:xfrm>
            <a:off x="4450715" y="1099820"/>
            <a:ext cx="7741285" cy="57581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Expected Value</a:t>
            </a:r>
            <a:endParaRPr lang="en-US"/>
          </a:p>
        </p:txBody>
      </p:sp>
      <p:sp>
        <p:nvSpPr>
          <p:cNvPr id="3" name="Content Placeholder 2"/>
          <p:cNvSpPr>
            <a:spLocks noGrp="1"/>
          </p:cNvSpPr>
          <p:nvPr>
            <p:ph idx="1"/>
          </p:nvPr>
        </p:nvSpPr>
        <p:spPr/>
        <p:txBody>
          <a:bodyPr>
            <a:normAutofit fontScale="60000"/>
          </a:bodyPr>
          <a:p>
            <a:r>
              <a:rPr lang="en-US" altLang="en-US"/>
              <a:t>For example, it’ll cost your company a specific amount of money to build or upgrade an app. It’ll also cost more or less money to create one app over another. Writing these values in your tree under each decision can help you in the decision-making process. </a:t>
            </a:r>
            <a:endParaRPr lang="en-US" altLang="en-US"/>
          </a:p>
          <a:p>
            <a:endParaRPr lang="en-US" altLang="en-US"/>
          </a:p>
          <a:p>
            <a:r>
              <a:rPr lang="en-US" altLang="en-US"/>
              <a:t>You can also try to estimate expected value you’ll create, whether large or small, for each decision. Once you know the cost of each outcome and the probability it will occur, you can calculate the expected value of each outcome using the following formula:</a:t>
            </a:r>
            <a:endParaRPr lang="en-US" altLang="en-US"/>
          </a:p>
          <a:p>
            <a:endParaRPr lang="en-US" altLang="en-US"/>
          </a:p>
          <a:p>
            <a:r>
              <a:rPr lang="en-US" altLang="en-US" b="1"/>
              <a:t>Expected value (EV) = (First possible outcome x Likelihood of outcome) + (Second possible outcome x Likelihood of outcome) - Cost </a:t>
            </a:r>
            <a:endParaRPr lang="en-US" altLang="en-US" b="1"/>
          </a:p>
          <a:p>
            <a:endParaRPr lang="en-US" altLang="en-US"/>
          </a:p>
          <a:p>
            <a:r>
              <a:rPr lang="en-US" altLang="en-US"/>
              <a:t>Calculate the expected value by multiplying both possible outcomes by the likelihood that each outcome will occur and then adding those values. You’ll also need to subtract any initial costs from your total.</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0020"/>
            <a:ext cx="10515600" cy="1325563"/>
          </a:xfrm>
        </p:spPr>
        <p:txBody>
          <a:bodyPr/>
          <a:p>
            <a:r>
              <a:rPr lang="en-US" altLang="en-US">
                <a:sym typeface="+mn-ea"/>
              </a:rPr>
              <a:t>Decision tree analysis example</a:t>
            </a:r>
            <a:endParaRPr lang="en-US"/>
          </a:p>
        </p:txBody>
      </p:sp>
      <p:sp>
        <p:nvSpPr>
          <p:cNvPr id="3" name="Content Placeholder 2"/>
          <p:cNvSpPr>
            <a:spLocks noGrp="1"/>
          </p:cNvSpPr>
          <p:nvPr>
            <p:ph idx="1"/>
          </p:nvPr>
        </p:nvSpPr>
        <p:spPr>
          <a:xfrm>
            <a:off x="838200" y="1485900"/>
            <a:ext cx="10515600" cy="4758690"/>
          </a:xfrm>
        </p:spPr>
        <p:txBody>
          <a:bodyPr>
            <a:noAutofit/>
          </a:bodyPr>
          <a:p>
            <a:r>
              <a:rPr lang="en-US" altLang="en-US" sz="2000"/>
              <a:t>In the decision tree analysis example below, you can see how you would map out your tree diagram if you were choosing between building or upgrading a new software app. </a:t>
            </a:r>
            <a:endParaRPr lang="en-US" altLang="en-US" sz="2000"/>
          </a:p>
          <a:p>
            <a:endParaRPr lang="en-US" altLang="en-US" sz="2000"/>
          </a:p>
          <a:p>
            <a:r>
              <a:rPr lang="en-US" altLang="en-US" sz="2000"/>
              <a:t>As the tree branches out, your outcomes involve large and small revenues and your project costs are taken out of your expected values.</a:t>
            </a:r>
            <a:endParaRPr lang="en-US" altLang="en-US" sz="2000"/>
          </a:p>
          <a:p>
            <a:endParaRPr lang="en-US" altLang="en-US" sz="2000"/>
          </a:p>
          <a:p>
            <a:r>
              <a:rPr lang="en-US" altLang="en-US" sz="2000"/>
              <a:t>Decision nodes from this example: </a:t>
            </a:r>
            <a:endParaRPr lang="en-US" altLang="en-US" sz="2000"/>
          </a:p>
          <a:p>
            <a:endParaRPr lang="en-US" altLang="en-US" sz="2000"/>
          </a:p>
          <a:p>
            <a:r>
              <a:rPr lang="en-US" altLang="en-US" sz="2000"/>
              <a:t>Build new scheduling app: $50K</a:t>
            </a:r>
            <a:endParaRPr lang="en-US" altLang="en-US" sz="2000"/>
          </a:p>
          <a:p>
            <a:endParaRPr lang="en-US" altLang="en-US" sz="2000"/>
          </a:p>
          <a:p>
            <a:r>
              <a:rPr lang="en-US" altLang="en-US" sz="2000"/>
              <a:t>Upgrade existing scheduling app: $25K</a:t>
            </a:r>
            <a:endParaRPr lang="en-US" altLang="en-US" sz="2000"/>
          </a:p>
          <a:p>
            <a:endParaRPr lang="en-US" altLang="en-US" sz="2000"/>
          </a:p>
          <a:p>
            <a:r>
              <a:rPr lang="en-US" altLang="en-US" sz="2000"/>
              <a:t>Build team productivity app: $75K</a:t>
            </a:r>
            <a:endParaRPr lang="en-US" altLang="en-US" sz="2000"/>
          </a:p>
          <a:p>
            <a:endParaRPr lang="en-US"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015"/>
            <a:ext cx="10515600" cy="1325563"/>
          </a:xfrm>
        </p:spPr>
        <p:txBody>
          <a:bodyPr/>
          <a:p>
            <a:r>
              <a:rPr lang="en-US" altLang="en-US">
                <a:sym typeface="+mn-ea"/>
              </a:rPr>
              <a:t>Chance nodes from this example:</a:t>
            </a:r>
            <a:endParaRPr lang="en-US"/>
          </a:p>
        </p:txBody>
      </p:sp>
      <p:sp>
        <p:nvSpPr>
          <p:cNvPr id="3" name="Content Placeholder 2"/>
          <p:cNvSpPr>
            <a:spLocks noGrp="1"/>
          </p:cNvSpPr>
          <p:nvPr>
            <p:ph idx="1"/>
          </p:nvPr>
        </p:nvSpPr>
        <p:spPr>
          <a:xfrm>
            <a:off x="742950" y="1253490"/>
            <a:ext cx="10515600" cy="4351338"/>
          </a:xfrm>
        </p:spPr>
        <p:txBody>
          <a:bodyPr>
            <a:noAutofit/>
          </a:bodyPr>
          <a:p>
            <a:endParaRPr lang="en-US" altLang="en-US" sz="1100"/>
          </a:p>
          <a:p>
            <a:r>
              <a:rPr lang="en-US" altLang="en-US" sz="1900"/>
              <a:t>Large and small revenue for decision one: 40 and 55%</a:t>
            </a:r>
            <a:endParaRPr lang="en-US" altLang="en-US" sz="1900"/>
          </a:p>
          <a:p>
            <a:endParaRPr lang="en-US" altLang="en-US" sz="1900"/>
          </a:p>
          <a:p>
            <a:r>
              <a:rPr lang="en-US" altLang="en-US" sz="1900"/>
              <a:t>Large and small revenue for decision two: 60 and 38%</a:t>
            </a:r>
            <a:endParaRPr lang="en-US" altLang="en-US" sz="1900"/>
          </a:p>
          <a:p>
            <a:endParaRPr lang="en-US" altLang="en-US" sz="1900"/>
          </a:p>
          <a:p>
            <a:r>
              <a:rPr lang="en-US" altLang="en-US" sz="1900"/>
              <a:t>Large and small revenue for decision three: 55 and 45%</a:t>
            </a:r>
            <a:endParaRPr lang="en-US" altLang="en-US" sz="1900"/>
          </a:p>
          <a:p>
            <a:endParaRPr lang="en-US" altLang="en-US" sz="1900"/>
          </a:p>
          <a:p>
            <a:r>
              <a:rPr lang="en-US" altLang="en-US" sz="1900"/>
              <a:t>End nodes from this example:</a:t>
            </a:r>
            <a:endParaRPr lang="en-US" altLang="en-US" sz="1900"/>
          </a:p>
          <a:p>
            <a:endParaRPr lang="en-US" altLang="en-US" sz="1900"/>
          </a:p>
          <a:p>
            <a:r>
              <a:rPr lang="en-US" altLang="en-US" sz="1900"/>
              <a:t>Potential profits for decision one: $200K or $150K</a:t>
            </a:r>
            <a:endParaRPr lang="en-US" altLang="en-US" sz="1900"/>
          </a:p>
          <a:p>
            <a:endParaRPr lang="en-US" altLang="en-US" sz="1900"/>
          </a:p>
          <a:p>
            <a:r>
              <a:rPr lang="en-US" altLang="en-US" sz="1900"/>
              <a:t>Potential profits for decision two: $100K or $80K</a:t>
            </a:r>
            <a:endParaRPr lang="en-US" altLang="en-US" sz="1900"/>
          </a:p>
          <a:p>
            <a:endParaRPr lang="en-US" altLang="en-US" sz="1900"/>
          </a:p>
          <a:p>
            <a:r>
              <a:rPr lang="en-US" altLang="en-US" sz="1900"/>
              <a:t>Potential profits for decision three: $250K or $200K</a:t>
            </a:r>
            <a:endParaRPr lang="en-US" altLang="en-US" sz="1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129280" y="0"/>
            <a:ext cx="4581525" cy="68586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Risks Maangement</a:t>
            </a:r>
            <a:endParaRPr lang="en-US"/>
          </a:p>
        </p:txBody>
      </p:sp>
      <p:sp>
        <p:nvSpPr>
          <p:cNvPr id="3" name="Content Placeholder 2"/>
          <p:cNvSpPr>
            <a:spLocks noGrp="1"/>
          </p:cNvSpPr>
          <p:nvPr>
            <p:ph idx="1"/>
          </p:nvPr>
        </p:nvSpPr>
        <p:spPr/>
        <p:txBody>
          <a:bodyPr/>
          <a:p>
            <a:r>
              <a:rPr lang="en-US" altLang="en-US"/>
              <a:t>Risk management involves identifying what risk categories are most likely to affect your project and making a plan to mitigate those risks. </a:t>
            </a:r>
            <a:endParaRPr lang="en-US" altLang="en-US"/>
          </a:p>
          <a:p>
            <a:endParaRPr lang="en-US" altLang="en-US"/>
          </a:p>
          <a:p>
            <a:endParaRPr lang="en-US" altLang="en-US"/>
          </a:p>
        </p:txBody>
      </p:sp>
      <p:pic>
        <p:nvPicPr>
          <p:cNvPr id="4" name="Picture 3"/>
          <p:cNvPicPr>
            <a:picLocks noChangeAspect="1"/>
          </p:cNvPicPr>
          <p:nvPr/>
        </p:nvPicPr>
        <p:blipFill>
          <a:blip r:embed="rId1"/>
          <a:stretch>
            <a:fillRect/>
          </a:stretch>
        </p:blipFill>
        <p:spPr>
          <a:xfrm>
            <a:off x="3887470" y="2667635"/>
            <a:ext cx="4337685" cy="39960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normAutofit fontScale="90000"/>
          </a:bodyPr>
          <a:p>
            <a:br>
              <a:rPr lang="en-US" altLang="en-US"/>
            </a:br>
            <a:br>
              <a:rPr lang="en-US" altLang="en-US"/>
            </a:br>
            <a:r>
              <a:rPr lang="en-US" altLang="en-US">
                <a:sym typeface="+mn-ea"/>
              </a:rPr>
              <a:t>Risk identification</a:t>
            </a:r>
            <a:endParaRPr lang="en-US"/>
          </a:p>
        </p:txBody>
      </p:sp>
      <p:sp>
        <p:nvSpPr>
          <p:cNvPr id="3" name="Content Placeholder 2"/>
          <p:cNvSpPr>
            <a:spLocks noGrp="1"/>
          </p:cNvSpPr>
          <p:nvPr>
            <p:ph idx="1"/>
          </p:nvPr>
        </p:nvSpPr>
        <p:spPr>
          <a:xfrm>
            <a:off x="733425" y="1556385"/>
            <a:ext cx="10515600" cy="5301615"/>
          </a:xfrm>
        </p:spPr>
        <p:txBody>
          <a:bodyPr>
            <a:noAutofit/>
          </a:bodyPr>
          <a:p>
            <a:r>
              <a:rPr lang="en-US" altLang="en-US" sz="2400"/>
              <a:t>The first step in the risk analysis process is identifying risks you think could affect your project. We mentioned the seven most common risk events above, but other project risks could include contractor failure, unexpected life events, data transfer issues, shifting priorities, legal risk, market risk, and project deferral. </a:t>
            </a:r>
            <a:endParaRPr lang="en-US" altLang="en-US" sz="2400"/>
          </a:p>
          <a:p>
            <a:r>
              <a:rPr lang="en-US" altLang="en-US" sz="2400"/>
              <a:t>Ask yourself these questions below to begin the risk identification process:</a:t>
            </a:r>
            <a:endParaRPr lang="en-US" altLang="en-US" sz="2400"/>
          </a:p>
          <a:p>
            <a:r>
              <a:rPr lang="en-US" altLang="en-US" sz="2400"/>
              <a:t>What is the likelihood of this risk event?</a:t>
            </a:r>
            <a:endParaRPr lang="en-US" altLang="en-US" sz="2400"/>
          </a:p>
          <a:p>
            <a:r>
              <a:rPr lang="en-US" altLang="en-US" sz="2400"/>
              <a:t>What are the impact and severity if the risk occurs?</a:t>
            </a:r>
            <a:endParaRPr lang="en-US" altLang="en-US" sz="2400"/>
          </a:p>
          <a:p>
            <a:r>
              <a:rPr lang="en-US" altLang="en-US" sz="2400"/>
              <a:t>What is our risk response plan?</a:t>
            </a:r>
            <a:endParaRPr lang="en-US" altLang="en-US" sz="2400"/>
          </a:p>
          <a:p>
            <a:r>
              <a:rPr lang="en-US" altLang="en-US" sz="2400"/>
              <a:t>Given the likelihood and impact, what is the priority level?</a:t>
            </a:r>
            <a:endParaRPr lang="en-US" altLang="en-US" sz="2400"/>
          </a:p>
          <a:p>
            <a:r>
              <a:rPr lang="en-US" altLang="en-US" sz="2400"/>
              <a:t>Who owns this risk?</a:t>
            </a:r>
            <a:endParaRPr lang="en-US" altLang="en-US" sz="2400"/>
          </a:p>
          <a:p>
            <a:r>
              <a:rPr lang="en-US" altLang="en-US" sz="2400"/>
              <a:t>Once you have an answer to these questions, you’ll continue the risk management process through prioritization of risks, actionable solutions, and regular monitoring. </a:t>
            </a: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Determine the likelihood and impact</a:t>
            </a:r>
            <a:endParaRPr lang="en-US"/>
          </a:p>
        </p:txBody>
      </p:sp>
      <p:sp>
        <p:nvSpPr>
          <p:cNvPr id="3" name="Content Placeholder 2"/>
          <p:cNvSpPr>
            <a:spLocks noGrp="1"/>
          </p:cNvSpPr>
          <p:nvPr>
            <p:ph idx="1"/>
          </p:nvPr>
        </p:nvSpPr>
        <p:spPr/>
        <p:txBody>
          <a:bodyPr/>
          <a:p>
            <a:r>
              <a:rPr lang="en-US" altLang="en-US"/>
              <a:t>You can sort through your list of risks by determining which ones are most likely to occur. Placing the risks in order of likelihood will give you a better idea of which risks to prioritize as you prepare a plan of action. </a:t>
            </a:r>
            <a:endParaRPr lang="en-US" altLang="en-US"/>
          </a:p>
          <a:p>
            <a:endParaRPr lang="en-US" altLang="en-US"/>
          </a:p>
          <a:p>
            <a:r>
              <a:rPr lang="en-US" altLang="en-US"/>
              <a:t>Not only is the likelihood of occurrence important when prioritizing risks, but assessing the business impact of each risk matters as well. You should plan more carefully for the risks that have the potential to cause significant business impact.</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Find solutions for each risk</a:t>
            </a:r>
            <a:endParaRPr lang="en-US"/>
          </a:p>
        </p:txBody>
      </p:sp>
      <p:sp>
        <p:nvSpPr>
          <p:cNvPr id="3" name="Content Placeholder 2"/>
          <p:cNvSpPr>
            <a:spLocks noGrp="1"/>
          </p:cNvSpPr>
          <p:nvPr>
            <p:ph idx="1"/>
          </p:nvPr>
        </p:nvSpPr>
        <p:spPr/>
        <p:txBody>
          <a:bodyPr/>
          <a:p>
            <a:r>
              <a:rPr lang="en-US" altLang="en-US"/>
              <a:t>Creating a game plan on how your team will deal with each risk is the goal when conducting risk assessments. Sorting risks based on likelihood and business impact will give you a starting point for finding solutions. Conducting a risk assessment will make your projects more successful because you can prevent risk along the way.</a:t>
            </a:r>
            <a:endParaRPr lang="en-US" altLang="en-US"/>
          </a:p>
          <a:p>
            <a:endParaRPr lang="en-US" altLang="en-US"/>
          </a:p>
          <a:p>
            <a:r>
              <a:rPr lang="en-US" altLang="en-US"/>
              <a:t> You can meet with relevant project stakeholders to proactively identify reasonable solutions for project risks that might be top of mind for them</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Monitor your risk assessment regularly</a:t>
            </a:r>
            <a:endParaRPr lang="en-US" altLang="en-US"/>
          </a:p>
        </p:txBody>
      </p:sp>
      <p:sp>
        <p:nvSpPr>
          <p:cNvPr id="3" name="Content Placeholder 2"/>
          <p:cNvSpPr>
            <a:spLocks noGrp="1"/>
          </p:cNvSpPr>
          <p:nvPr>
            <p:ph idx="1"/>
          </p:nvPr>
        </p:nvSpPr>
        <p:spPr/>
        <p:txBody>
          <a:bodyPr/>
          <a:p>
            <a:r>
              <a:rPr lang="en-US" altLang="en-US"/>
              <a:t>Once you’ve developed your risk assessment, it’s important to monitor it regularly because circumstances can change. The likelihood of risk can shift and so can the business impact. </a:t>
            </a:r>
            <a:endParaRPr lang="en-US" altLang="en-US"/>
          </a:p>
          <a:p>
            <a:endParaRPr lang="en-US" altLang="en-US"/>
          </a:p>
          <a:p>
            <a:r>
              <a:rPr lang="en-US" altLang="en-US"/>
              <a:t>It’s also possible that new risks can come into play or risks that were once possible may become less likely. Monitoring your risk assessment regularly can make you feel the most prepared for uncertain events. </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Project risk management tools</a:t>
            </a:r>
            <a:endParaRPr lang="en-US" altLang="en-US"/>
          </a:p>
        </p:txBody>
      </p:sp>
      <p:sp>
        <p:nvSpPr>
          <p:cNvPr id="3" name="Content Placeholder 2"/>
          <p:cNvSpPr>
            <a:spLocks noGrp="1"/>
          </p:cNvSpPr>
          <p:nvPr>
            <p:ph idx="1"/>
          </p:nvPr>
        </p:nvSpPr>
        <p:spPr/>
        <p:txBody>
          <a:bodyPr/>
          <a:p>
            <a:r>
              <a:rPr lang="en-US" altLang="en-US"/>
              <a:t>The right tools can make the risk assessment process easier because they allow you to analyze and prioritize risk. With real-time tracking and shared information in one place, everyone on your team can have instant access to project materials and you can monitor team progress. </a:t>
            </a:r>
            <a:endParaRPr lang="en-US" altLang="en-US"/>
          </a:p>
          <a:p>
            <a:endParaRPr lang="en-US" altLang="en-US"/>
          </a:p>
          <a:p>
            <a:r>
              <a:rPr lang="en-US" altLang="en-US"/>
              <a:t>Project management tools can also help your team develop strong project planning skills. Knowing your process and the project management phases can prevent risks before they occur.</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14059</Words>
  <Application>WPS Presentation</Application>
  <PresentationFormat>Widescreen</PresentationFormat>
  <Paragraphs>228</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vt:lpstr>
      <vt:lpstr>SimSun</vt:lpstr>
      <vt:lpstr>Wingdings</vt:lpstr>
      <vt:lpstr>Calibri Light</vt:lpstr>
      <vt:lpstr>Calibri</vt:lpstr>
      <vt:lpstr>Microsoft YaHei</vt:lpstr>
      <vt:lpstr>Arial Unicode MS</vt:lpstr>
      <vt:lpstr>Office Theme</vt:lpstr>
      <vt:lpstr>“Risk Managenent Tools”</vt:lpstr>
      <vt:lpstr>Risks</vt:lpstr>
      <vt:lpstr>PowerPoint 演示文稿</vt:lpstr>
      <vt:lpstr>Risks Maangement</vt:lpstr>
      <vt:lpstr>  Risk identification</vt:lpstr>
      <vt:lpstr>Determine the likelihood and impact</vt:lpstr>
      <vt:lpstr>Find solutions for each risk</vt:lpstr>
      <vt:lpstr>Monitor your risk assessment regularly</vt:lpstr>
      <vt:lpstr>Project risk management tools</vt:lpstr>
      <vt:lpstr>Risk register</vt:lpstr>
      <vt:lpstr>Risk Register Uses</vt:lpstr>
      <vt:lpstr>Risk Pirority</vt:lpstr>
      <vt:lpstr>Risks Senarios</vt:lpstr>
      <vt:lpstr>Risk Register Fields</vt:lpstr>
      <vt:lpstr>Risk Register Example</vt:lpstr>
      <vt:lpstr>Risk Register Example</vt:lpstr>
      <vt:lpstr>Risk Matrix</vt:lpstr>
      <vt:lpstr>Types of risks</vt:lpstr>
      <vt:lpstr>Risk Categories and Risk Severity</vt:lpstr>
      <vt:lpstr>Risk Severity</vt:lpstr>
      <vt:lpstr>Risk Likely Hood</vt:lpstr>
      <vt:lpstr>Risk Impact</vt:lpstr>
      <vt:lpstr>PowerPoint 演示文稿</vt:lpstr>
      <vt:lpstr>Risk Matrix Uses</vt:lpstr>
      <vt:lpstr>Risk assessment matrix template</vt:lpstr>
      <vt:lpstr>PowerPoint 演示文稿</vt:lpstr>
      <vt:lpstr>Decision Tree</vt:lpstr>
      <vt:lpstr>Decison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Managenent Tools”</dc:title>
  <dc:creator>Muhammad Minhal Raxa</dc:creator>
  <cp:lastModifiedBy>Muhammad Minhal Raza</cp:lastModifiedBy>
  <cp:revision>3</cp:revision>
  <dcterms:created xsi:type="dcterms:W3CDTF">2024-11-25T08:00:00Z</dcterms:created>
  <dcterms:modified xsi:type="dcterms:W3CDTF">2024-11-26T08:07:11Z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1DE5BAE5E8674FD0992B7D143AE51805_11</vt:lpwstr>
  </property>
  <property fmtid="{D5CDD505-2E9C-101B-9397-08002B2CF9AE}" pid="3" name="KSOProductBuildVer">
    <vt:lpwstr>1033-12.2.0.18911</vt:lpwstr>
  </property>
</Properties>
</file>