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82" r:id="rId4"/>
    <p:sldId id="283" r:id="rId6"/>
    <p:sldId id="284" r:id="rId7"/>
    <p:sldId id="257" r:id="rId8"/>
    <p:sldId id="309" r:id="rId9"/>
    <p:sldId id="312" r:id="rId10"/>
    <p:sldId id="313" r:id="rId11"/>
    <p:sldId id="314" r:id="rId12"/>
    <p:sldId id="319" r:id="rId13"/>
    <p:sldId id="332" r:id="rId14"/>
    <p:sldId id="315" r:id="rId15"/>
    <p:sldId id="316" r:id="rId16"/>
    <p:sldId id="286" r:id="rId17"/>
    <p:sldId id="320" r:id="rId18"/>
    <p:sldId id="322" r:id="rId19"/>
    <p:sldId id="323" r:id="rId20"/>
    <p:sldId id="324" r:id="rId21"/>
    <p:sldId id="325" r:id="rId22"/>
    <p:sldId id="258" r:id="rId23"/>
    <p:sldId id="259" r:id="rId24"/>
    <p:sldId id="285" r:id="rId25"/>
    <p:sldId id="317" r:id="rId26"/>
    <p:sldId id="318" r:id="rId27"/>
    <p:sldId id="261" r:id="rId28"/>
    <p:sldId id="262" r:id="rId29"/>
    <p:sldId id="329" r:id="rId30"/>
    <p:sldId id="263" r:id="rId31"/>
    <p:sldId id="264" r:id="rId32"/>
    <p:sldId id="265" r:id="rId33"/>
    <p:sldId id="266" r:id="rId34"/>
    <p:sldId id="267" r:id="rId35"/>
    <p:sldId id="270" r:id="rId36"/>
    <p:sldId id="271" r:id="rId37"/>
    <p:sldId id="272" r:id="rId38"/>
    <p:sldId id="273" r:id="rId39"/>
    <p:sldId id="274" r:id="rId40"/>
    <p:sldId id="275" r:id="rId41"/>
    <p:sldId id="276" r:id="rId42"/>
    <p:sldId id="277" r:id="rId43"/>
    <p:sldId id="353" r:id="rId44"/>
    <p:sldId id="331" r:id="rId45"/>
    <p:sldId id="336" r:id="rId46"/>
    <p:sldId id="339" r:id="rId47"/>
    <p:sldId id="350" r:id="rId48"/>
    <p:sldId id="351" r:id="rId49"/>
    <p:sldId id="352" r:id="rId50"/>
    <p:sldId id="340" r:id="rId51"/>
    <p:sldId id="341" r:id="rId52"/>
    <p:sldId id="342" r:id="rId53"/>
    <p:sldId id="343" r:id="rId54"/>
    <p:sldId id="344" r:id="rId55"/>
    <p:sldId id="345" r:id="rId56"/>
    <p:sldId id="346" r:id="rId57"/>
    <p:sldId id="347" r:id="rId58"/>
    <p:sldId id="348" r:id="rId59"/>
    <p:sldId id="281" r:id="rId60"/>
    <p:sldId id="349" r:id="rId61"/>
  </p:sldIdLst>
  <p:sldSz cx="9144000" cy="6858000" type="screen4x3"/>
  <p:notesSz cx="6858000" cy="9144000"/>
  <p:defaultTextStyle>
    <a:defPPr>
      <a:defRPr lang="en-GB"/>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4DE174"/>
    <a:srgbClr val="B6F6C1"/>
    <a:srgbClr val="FFD3D7"/>
    <a:srgbClr val="777777"/>
    <a:srgbClr val="B2B2B2"/>
    <a:srgbClr val="0DD341"/>
    <a:srgbClr val="CEF6D5"/>
    <a:srgbClr val="B2F6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28"/>
    <p:restoredTop sz="70771"/>
  </p:normalViewPr>
  <p:slideViewPr>
    <p:cSldViewPr showGuides="1">
      <p:cViewPr varScale="1">
        <p:scale>
          <a:sx n="60" d="100"/>
          <a:sy n="60" d="100"/>
        </p:scale>
        <p:origin x="1914" y="72"/>
      </p:cViewPr>
      <p:guideLst>
        <p:guide orient="horz" pos="2160"/>
        <p:guide pos="28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E43A71-018D-4D4D-A54C-B8108878202B}"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zh-CN" altLang="en-US"/>
        </a:p>
      </dgm:t>
    </dgm:pt>
    <dgm:pt modelId="{BD16D948-EA56-48B2-9AB0-D552E454ED2F}">
      <dgm:prSet/>
      <dgm:spPr>
        <a:xfrm>
          <a:off x="363660" y="1446"/>
          <a:ext cx="1692262" cy="1015357"/>
        </a:xfrm>
        <a:prstGeom prst="rect">
          <a:avLst/>
        </a:prstGeom>
        <a:solidFill>
          <a:srgbClr val="DD8047">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D8047">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 Introduction to SPM</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1E0DBAFB-B645-42D9-A543-AB56216902C7}" cxnId="{FCAE045F-4774-40F3-A66B-A153048AD2D7}"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C3E55A46-F8AF-443E-AFEF-BBA7FA2EAFEB}" cxnId="{FCAE045F-4774-40F3-A66B-A153048AD2D7}"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9014F143-4FC6-4B7F-851C-A10F2591AFAD}">
      <dgm:prSet/>
      <dgm:spPr>
        <a:xfrm>
          <a:off x="2225148" y="1446"/>
          <a:ext cx="1692262" cy="1015357"/>
        </a:xfrm>
        <a:prstGeom prst="rect">
          <a:avLst/>
        </a:prstGeom>
        <a:solidFill>
          <a:srgbClr val="A5AB81">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A5AB81">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2. PM Tools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A77DFEA3-3324-4C31-87F9-9A1A5BD2D56E}" cxnId="{4AEC8ECB-72A8-44EA-88CB-B9BB5E38F67C}"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58A9317C-7C67-4F0B-BE38-1494C93E2A2A}" cxnId="{4AEC8ECB-72A8-44EA-88CB-B9BB5E38F67C}"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DFFAFEA0-9825-4992-94E2-FF64F54A5ED9}">
      <dgm:prSet/>
      <dgm:spPr>
        <a:xfrm>
          <a:off x="4086637" y="1446"/>
          <a:ext cx="1692262" cy="1015357"/>
        </a:xfrm>
        <a:prstGeom prst="rect">
          <a:avLst/>
        </a:prstGeom>
        <a:solidFill>
          <a:srgbClr val="D8B25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8B25C">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3. PMI Framework / Knowledge Areas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FDD21213-F1CD-4C21-92CA-F041FDB91D30}" cxnId="{DF3975B2-B4C4-4B80-880A-B54CDE76F72D}"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7DD2858E-F5C2-4F58-AF14-E439DCCC8F98}" cxnId="{DF3975B2-B4C4-4B80-880A-B54CDE76F72D}"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ECBFA541-94EA-4329-BE79-D0A86D0AE20F}">
      <dgm:prSet/>
      <dgm:spPr>
        <a:xfrm>
          <a:off x="5948125" y="1446"/>
          <a:ext cx="1692262" cy="1015357"/>
        </a:xfrm>
        <a:prstGeom prst="rect">
          <a:avLst/>
        </a:prstGeom>
        <a:solidFill>
          <a:srgbClr val="7BA79D">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7BA79D">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4. Organizational Structures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57D720EC-36FF-4B5F-A568-66580F147774}" cxnId="{9789589E-7DDA-4A13-B57E-8112AAECF27B}"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244E8210-FC7B-4CD2-AFD1-6E1E2985EA21}" cxnId="{9789589E-7DDA-4A13-B57E-8112AAECF27B}"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79587317-5A6C-4C2F-B4EE-40179A6758B3}">
      <dgm:prSet/>
      <dgm:spPr>
        <a:xfrm>
          <a:off x="363660" y="1186029"/>
          <a:ext cx="1692262" cy="1015357"/>
        </a:xfrm>
        <a:prstGeom prst="rect">
          <a:avLst/>
        </a:prstGeom>
        <a:solidFill>
          <a:srgbClr val="968C8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968C8C">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5. Project Planning</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C64946F3-3324-4E08-81FE-D72537A9A3EE}" cxnId="{030AFEE5-C17E-4B9E-A065-044583501E4E}"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7E3B77D0-801B-49A9-A6CA-B7E29C7BBEC7}" cxnId="{030AFEE5-C17E-4B9E-A065-044583501E4E}"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B33E8B64-696F-405D-A3EB-04973A322D35}">
      <dgm:prSet/>
      <dgm:spPr>
        <a:xfrm>
          <a:off x="2225148" y="1186029"/>
          <a:ext cx="1692262" cy="1015357"/>
        </a:xfrm>
        <a:prstGeom prst="rect">
          <a:avLst/>
        </a:prstGeom>
        <a:solidFill>
          <a:srgbClr val="DD8047">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D8047">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6. Project Evaluation</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A12E8B7D-DECC-41CC-B459-E09D081BD3AC}" cxnId="{B90F58C4-5676-41A3-9B19-E8D97ACD39C1}"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2FA2EF99-910C-4E9E-B36D-24D8B3C10D7B}" cxnId="{B90F58C4-5676-41A3-9B19-E8D97ACD39C1}"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5F2E0A70-4FDC-4602-9CBB-2AC910D23C5D}">
      <dgm:prSet/>
      <dgm:spPr>
        <a:xfrm>
          <a:off x="4086637" y="1186029"/>
          <a:ext cx="1692262" cy="1015357"/>
        </a:xfrm>
        <a:prstGeom prst="rect">
          <a:avLst/>
        </a:prstGeom>
        <a:solidFill>
          <a:srgbClr val="A5AB81">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A5AB81">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7. Approaches to Project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1C03C596-D222-49F6-ADC4-5D23C063EA3C}" cxnId="{656A3349-C663-47BE-85F6-D516A1316B1D}"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003BA1F6-ECBC-4740-9A76-EC7BE23086AE}" cxnId="{656A3349-C663-47BE-85F6-D516A1316B1D}"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095AE8C2-EB2A-4BAB-9558-C3DDDF7A5CD6}">
      <dgm:prSet/>
      <dgm:spPr>
        <a:xfrm>
          <a:off x="5948125" y="1186029"/>
          <a:ext cx="1692262" cy="1015357"/>
        </a:xfrm>
        <a:prstGeom prst="rect">
          <a:avLst/>
        </a:prstGeom>
        <a:solidFill>
          <a:srgbClr val="D8B25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8B25C">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8. Software Effort Estimation Techniques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5BFF9305-BA87-4FA7-87AF-0D1A86835D66}" cxnId="{45696828-786A-46D4-957C-F8E29BE727B3}"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EBBEEBF1-2C3D-4E05-9279-39522439C8F2}" cxnId="{45696828-786A-46D4-957C-F8E29BE727B3}"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15EF9381-102D-4C81-9AB6-584A070BFEA3}">
      <dgm:prSet/>
      <dgm:spPr>
        <a:xfrm>
          <a:off x="363660" y="2370613"/>
          <a:ext cx="1692262" cy="1015357"/>
        </a:xfrm>
        <a:prstGeom prst="rect">
          <a:avLst/>
        </a:prstGeom>
        <a:solidFill>
          <a:srgbClr val="7BA79D">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7BA79D">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9. Activity Planning</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C9D92240-06C8-4B88-9509-797280D05656}" cxnId="{2AD1D843-6ABE-42CD-A3F1-15E5A8CB0880}"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AABAFAB4-EDBE-48CF-9787-FDA3780C9C35}" cxnId="{2AD1D843-6ABE-42CD-A3F1-15E5A8CB0880}"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E6671756-9321-4CC8-9637-942CA95C40EF}">
      <dgm:prSet/>
      <dgm:spPr>
        <a:xfrm>
          <a:off x="4086637" y="2370613"/>
          <a:ext cx="1692262" cy="1015357"/>
        </a:xfrm>
        <a:prstGeom prst="rect">
          <a:avLst/>
        </a:prstGeom>
        <a:solidFill>
          <a:srgbClr val="DD8047">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D8047">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11. Configuration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E4992724-3689-4758-8D44-D045621DFC0C}" cxnId="{CB2186B7-687B-4273-A034-BC9439588571}" type="par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22DCA089-DFE8-4776-A3D5-1A4BD9245C25}" cxnId="{CB2186B7-687B-4273-A034-BC9439588571}" type="sibTrans">
      <dgm:prSet/>
      <dgm:spPr/>
      <dgm:t>
        <a:bodyPr/>
        <a:lstStyle/>
        <a:p>
          <a:endParaRPr lang="zh-CN" altLang="en-US" b="0" cap="none" spc="0">
            <a:ln w="0"/>
            <a:solidFill>
              <a:schemeClr val="tx1"/>
            </a:solidFill>
            <a:effectLst>
              <a:outerShdw blurRad="38100" dist="19050" dir="2700000" algn="tl" rotWithShape="0">
                <a:schemeClr val="dk1">
                  <a:alpha val="40000"/>
                </a:schemeClr>
              </a:outerShdw>
            </a:effectLst>
          </a:endParaRPr>
        </a:p>
      </dgm:t>
    </dgm:pt>
    <dgm:pt modelId="{978E235E-7380-4685-BE31-0AE6FA852174}">
      <dgm:prSet/>
      <dgm:spPr>
        <a:xfrm>
          <a:off x="2225148" y="2370613"/>
          <a:ext cx="1692262" cy="1015357"/>
        </a:xfrm>
        <a:prstGeom prst="rect">
          <a:avLst/>
        </a:prstGeom>
        <a:solidFill>
          <a:srgbClr val="968C8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968C8C">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10. Risk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D189AF96-F691-48CE-8BBC-96CF2A5528FC}" cxnId="{5B92B53B-C51B-4C3C-95B8-4AFFFC267186}" type="parTrans">
      <dgm:prSet/>
      <dgm:spPr/>
      <dgm:t>
        <a:bodyPr/>
        <a:lstStyle/>
        <a:p>
          <a:endParaRPr lang="en-US"/>
        </a:p>
      </dgm:t>
    </dgm:pt>
    <dgm:pt modelId="{CEBF327D-51FC-4516-91D1-AC3E98BE02E4}" cxnId="{5B92B53B-C51B-4C3C-95B8-4AFFFC267186}" type="sibTrans">
      <dgm:prSet/>
      <dgm:spPr/>
      <dgm:t>
        <a:bodyPr/>
        <a:lstStyle/>
        <a:p>
          <a:endParaRPr lang="en-US"/>
        </a:p>
      </dgm:t>
    </dgm:pt>
    <dgm:pt modelId="{50320763-462D-4E56-81E3-1860BC02EBAC}">
      <dgm:prSet/>
      <dgm:spPr>
        <a:xfrm>
          <a:off x="5948125" y="2370613"/>
          <a:ext cx="1692262" cy="1015357"/>
        </a:xfrm>
        <a:prstGeom prst="rect">
          <a:avLst/>
        </a:prstGeom>
        <a:solidFill>
          <a:srgbClr val="A5AB81">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A5AB81">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12. Resource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5AE0F9B1-98B6-49BB-B0D7-819D5820C05F}" cxnId="{724B7C1A-995F-4D1B-B5D5-5AD8909F793E}" type="parTrans">
      <dgm:prSet/>
      <dgm:spPr/>
      <dgm:t>
        <a:bodyPr/>
        <a:lstStyle/>
        <a:p>
          <a:endParaRPr lang="en-US"/>
        </a:p>
      </dgm:t>
    </dgm:pt>
    <dgm:pt modelId="{ABFA24E0-E324-41E1-B213-A798138DE3DA}" cxnId="{724B7C1A-995F-4D1B-B5D5-5AD8909F793E}" type="sibTrans">
      <dgm:prSet/>
      <dgm:spPr/>
      <dgm:t>
        <a:bodyPr/>
        <a:lstStyle/>
        <a:p>
          <a:endParaRPr lang="en-US"/>
        </a:p>
      </dgm:t>
    </dgm:pt>
    <dgm:pt modelId="{F7213BE9-24D8-48DE-9C34-E492CD3004E0}">
      <dgm:prSet/>
      <dgm:spPr>
        <a:xfrm>
          <a:off x="2225148" y="3555196"/>
          <a:ext cx="1692262" cy="1015357"/>
        </a:xfrm>
        <a:prstGeom prst="rect">
          <a:avLst/>
        </a:prstGeom>
        <a:solidFill>
          <a:srgbClr val="D8B25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8B25C">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13. Monitoring &amp; Control</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D438CE5E-9BC3-4EF4-AD74-3CAC905969A3}" cxnId="{6CFFEF5C-CCB9-4D13-81CE-5FA3A5FD868C}" type="parTrans">
      <dgm:prSet/>
      <dgm:spPr/>
      <dgm:t>
        <a:bodyPr/>
        <a:lstStyle/>
        <a:p>
          <a:endParaRPr lang="en-US"/>
        </a:p>
      </dgm:t>
    </dgm:pt>
    <dgm:pt modelId="{EFACE63D-4BE4-4068-8971-04B984BA49B2}" cxnId="{6CFFEF5C-CCB9-4D13-81CE-5FA3A5FD868C}" type="sibTrans">
      <dgm:prSet/>
      <dgm:spPr/>
      <dgm:t>
        <a:bodyPr/>
        <a:lstStyle/>
        <a:p>
          <a:endParaRPr lang="en-US"/>
        </a:p>
      </dgm:t>
    </dgm:pt>
    <dgm:pt modelId="{3C97BC38-32B1-49FC-A21A-309599970D74}">
      <dgm:prSet/>
      <dgm:spPr>
        <a:xfrm>
          <a:off x="4086637" y="3555196"/>
          <a:ext cx="1692262" cy="1015357"/>
        </a:xfrm>
        <a:prstGeom prst="rect">
          <a:avLst/>
        </a:prstGeom>
        <a:solidFill>
          <a:srgbClr val="7BA79D">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7BA79D">
              <a:hueOff val="0"/>
              <a:satOff val="0"/>
              <a:lumOff val="0"/>
              <a:alphaOff val="0"/>
            </a:srgbClr>
          </a:contourClr>
        </a:sp3d>
      </dgm:spPr>
      <dgm:t>
        <a:bodyPr/>
        <a:lstStyle/>
        <a:p>
          <a:pPr rtl="0">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14. Review &amp; Evaluation</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gm:t>
    </dgm:pt>
    <dgm:pt modelId="{5C7D40DA-DE5E-4DE4-9EF3-D7DDB8E63FC7}" cxnId="{21B2520B-4B7C-4402-9F32-80846FFA52D1}" type="parTrans">
      <dgm:prSet/>
      <dgm:spPr/>
      <dgm:t>
        <a:bodyPr/>
        <a:lstStyle/>
        <a:p>
          <a:endParaRPr lang="en-US"/>
        </a:p>
      </dgm:t>
    </dgm:pt>
    <dgm:pt modelId="{EC4D4B23-E108-4CA3-AAF0-15401C211E60}" cxnId="{21B2520B-4B7C-4402-9F32-80846FFA52D1}" type="sibTrans">
      <dgm:prSet/>
      <dgm:spPr/>
      <dgm:t>
        <a:bodyPr/>
        <a:lstStyle/>
        <a:p>
          <a:endParaRPr lang="en-US"/>
        </a:p>
      </dgm:t>
    </dgm:pt>
    <dgm:pt modelId="{96208E42-6790-4DDF-82AD-0BC0D22AC4EE}" type="pres">
      <dgm:prSet presAssocID="{2EE43A71-018D-4D4D-A54C-B8108878202B}" presName="diagram" presStyleCnt="0">
        <dgm:presLayoutVars>
          <dgm:dir/>
          <dgm:resizeHandles val="exact"/>
        </dgm:presLayoutVars>
      </dgm:prSet>
      <dgm:spPr/>
    </dgm:pt>
    <dgm:pt modelId="{89055374-A0E4-43BD-84FB-BB2039D1086F}" type="pres">
      <dgm:prSet presAssocID="{BD16D948-EA56-48B2-9AB0-D552E454ED2F}" presName="node" presStyleLbl="node1" presStyleIdx="0" presStyleCnt="14">
        <dgm:presLayoutVars>
          <dgm:bulletEnabled val="1"/>
        </dgm:presLayoutVars>
      </dgm:prSet>
      <dgm:spPr/>
    </dgm:pt>
    <dgm:pt modelId="{21FB6F71-36A0-41DD-BD08-7DD2EFE2C506}" type="pres">
      <dgm:prSet presAssocID="{C3E55A46-F8AF-443E-AFEF-BBA7FA2EAFEB}" presName="sibTrans" presStyleCnt="0"/>
      <dgm:spPr/>
    </dgm:pt>
    <dgm:pt modelId="{E2DD5703-6C44-40B7-8987-08A5DBC4E127}" type="pres">
      <dgm:prSet presAssocID="{9014F143-4FC6-4B7F-851C-A10F2591AFAD}" presName="node" presStyleLbl="node1" presStyleIdx="1" presStyleCnt="14">
        <dgm:presLayoutVars>
          <dgm:bulletEnabled val="1"/>
        </dgm:presLayoutVars>
      </dgm:prSet>
      <dgm:spPr/>
    </dgm:pt>
    <dgm:pt modelId="{BC64ACF3-FC66-40BB-B56C-99355A347F72}" type="pres">
      <dgm:prSet presAssocID="{58A9317C-7C67-4F0B-BE38-1494C93E2A2A}" presName="sibTrans" presStyleCnt="0"/>
      <dgm:spPr/>
    </dgm:pt>
    <dgm:pt modelId="{B48E09A9-3016-4756-B0AB-463DE00FFB3A}" type="pres">
      <dgm:prSet presAssocID="{DFFAFEA0-9825-4992-94E2-FF64F54A5ED9}" presName="node" presStyleLbl="node1" presStyleIdx="2" presStyleCnt="14">
        <dgm:presLayoutVars>
          <dgm:bulletEnabled val="1"/>
        </dgm:presLayoutVars>
      </dgm:prSet>
      <dgm:spPr/>
    </dgm:pt>
    <dgm:pt modelId="{3C763298-921B-425D-9CAF-4DB7823DBD92}" type="pres">
      <dgm:prSet presAssocID="{7DD2858E-F5C2-4F58-AF14-E439DCCC8F98}" presName="sibTrans" presStyleCnt="0"/>
      <dgm:spPr/>
    </dgm:pt>
    <dgm:pt modelId="{C3E02038-55C7-4358-8BCC-3E9296189750}" type="pres">
      <dgm:prSet presAssocID="{ECBFA541-94EA-4329-BE79-D0A86D0AE20F}" presName="node" presStyleLbl="node1" presStyleIdx="3" presStyleCnt="14">
        <dgm:presLayoutVars>
          <dgm:bulletEnabled val="1"/>
        </dgm:presLayoutVars>
      </dgm:prSet>
      <dgm:spPr/>
    </dgm:pt>
    <dgm:pt modelId="{C963654B-2E1E-45E4-AACA-4382FE952D60}" type="pres">
      <dgm:prSet presAssocID="{244E8210-FC7B-4CD2-AFD1-6E1E2985EA21}" presName="sibTrans" presStyleCnt="0"/>
      <dgm:spPr/>
    </dgm:pt>
    <dgm:pt modelId="{4D92466C-069F-4AB0-BE55-7AFCD052D925}" type="pres">
      <dgm:prSet presAssocID="{79587317-5A6C-4C2F-B4EE-40179A6758B3}" presName="node" presStyleLbl="node1" presStyleIdx="4" presStyleCnt="14">
        <dgm:presLayoutVars>
          <dgm:bulletEnabled val="1"/>
        </dgm:presLayoutVars>
      </dgm:prSet>
      <dgm:spPr/>
    </dgm:pt>
    <dgm:pt modelId="{2C3FBA4E-5519-4EC4-9BBA-F0B92A02C547}" type="pres">
      <dgm:prSet presAssocID="{7E3B77D0-801B-49A9-A6CA-B7E29C7BBEC7}" presName="sibTrans" presStyleCnt="0"/>
      <dgm:spPr/>
    </dgm:pt>
    <dgm:pt modelId="{EE097D91-663B-4C37-9704-B49504E92040}" type="pres">
      <dgm:prSet presAssocID="{B33E8B64-696F-405D-A3EB-04973A322D35}" presName="node" presStyleLbl="node1" presStyleIdx="5" presStyleCnt="14">
        <dgm:presLayoutVars>
          <dgm:bulletEnabled val="1"/>
        </dgm:presLayoutVars>
      </dgm:prSet>
      <dgm:spPr/>
    </dgm:pt>
    <dgm:pt modelId="{6F29E812-6E26-484F-88B8-48BD5B50B356}" type="pres">
      <dgm:prSet presAssocID="{2FA2EF99-910C-4E9E-B36D-24D8B3C10D7B}" presName="sibTrans" presStyleCnt="0"/>
      <dgm:spPr/>
    </dgm:pt>
    <dgm:pt modelId="{C9C67977-F64B-4C62-AB4E-52C88E36D407}" type="pres">
      <dgm:prSet presAssocID="{5F2E0A70-4FDC-4602-9CBB-2AC910D23C5D}" presName="node" presStyleLbl="node1" presStyleIdx="6" presStyleCnt="14">
        <dgm:presLayoutVars>
          <dgm:bulletEnabled val="1"/>
        </dgm:presLayoutVars>
      </dgm:prSet>
      <dgm:spPr/>
    </dgm:pt>
    <dgm:pt modelId="{9E9CCCEE-FB93-463B-8FDB-B4AE431D3C54}" type="pres">
      <dgm:prSet presAssocID="{003BA1F6-ECBC-4740-9A76-EC7BE23086AE}" presName="sibTrans" presStyleCnt="0"/>
      <dgm:spPr/>
    </dgm:pt>
    <dgm:pt modelId="{0CA3060F-E399-4909-80A9-83B01BCFFD49}" type="pres">
      <dgm:prSet presAssocID="{095AE8C2-EB2A-4BAB-9558-C3DDDF7A5CD6}" presName="node" presStyleLbl="node1" presStyleIdx="7" presStyleCnt="14">
        <dgm:presLayoutVars>
          <dgm:bulletEnabled val="1"/>
        </dgm:presLayoutVars>
      </dgm:prSet>
      <dgm:spPr/>
    </dgm:pt>
    <dgm:pt modelId="{E4C72DED-9AA9-47F6-B6CE-14D4C2000704}" type="pres">
      <dgm:prSet presAssocID="{EBBEEBF1-2C3D-4E05-9279-39522439C8F2}" presName="sibTrans" presStyleCnt="0"/>
      <dgm:spPr/>
    </dgm:pt>
    <dgm:pt modelId="{ABFE9D2D-402A-4738-B06E-BEA1769061D8}" type="pres">
      <dgm:prSet presAssocID="{15EF9381-102D-4C81-9AB6-584A070BFEA3}" presName="node" presStyleLbl="node1" presStyleIdx="8" presStyleCnt="14">
        <dgm:presLayoutVars>
          <dgm:bulletEnabled val="1"/>
        </dgm:presLayoutVars>
      </dgm:prSet>
      <dgm:spPr/>
    </dgm:pt>
    <dgm:pt modelId="{CD7C7D11-EAF7-46B6-87C7-9E06EBAA9775}" type="pres">
      <dgm:prSet presAssocID="{AABAFAB4-EDBE-48CF-9787-FDA3780C9C35}" presName="sibTrans" presStyleCnt="0"/>
      <dgm:spPr/>
    </dgm:pt>
    <dgm:pt modelId="{EF0300A8-F443-4F5F-A867-5623AF306433}" type="pres">
      <dgm:prSet presAssocID="{978E235E-7380-4685-BE31-0AE6FA852174}" presName="node" presStyleLbl="node1" presStyleIdx="9" presStyleCnt="14">
        <dgm:presLayoutVars>
          <dgm:bulletEnabled val="1"/>
        </dgm:presLayoutVars>
      </dgm:prSet>
      <dgm:spPr/>
    </dgm:pt>
    <dgm:pt modelId="{00F1460C-8A22-4F5C-9F15-744CC59A8B54}" type="pres">
      <dgm:prSet presAssocID="{CEBF327D-51FC-4516-91D1-AC3E98BE02E4}" presName="sibTrans" presStyleCnt="0"/>
      <dgm:spPr/>
    </dgm:pt>
    <dgm:pt modelId="{E2ADF87D-DF8C-4BAE-9B46-7DB3F45F4826}" type="pres">
      <dgm:prSet presAssocID="{E6671756-9321-4CC8-9637-942CA95C40EF}" presName="node" presStyleLbl="node1" presStyleIdx="10" presStyleCnt="14">
        <dgm:presLayoutVars>
          <dgm:bulletEnabled val="1"/>
        </dgm:presLayoutVars>
      </dgm:prSet>
      <dgm:spPr/>
    </dgm:pt>
    <dgm:pt modelId="{9128BB23-8236-4819-9C1C-BFF1E0E60575}" type="pres">
      <dgm:prSet presAssocID="{22DCA089-DFE8-4776-A3D5-1A4BD9245C25}" presName="sibTrans" presStyleCnt="0"/>
      <dgm:spPr/>
    </dgm:pt>
    <dgm:pt modelId="{5C4EA3BC-FA8A-4C17-AE13-FC961099FF22}" type="pres">
      <dgm:prSet presAssocID="{50320763-462D-4E56-81E3-1860BC02EBAC}" presName="node" presStyleLbl="node1" presStyleIdx="11" presStyleCnt="14">
        <dgm:presLayoutVars>
          <dgm:bulletEnabled val="1"/>
        </dgm:presLayoutVars>
      </dgm:prSet>
      <dgm:spPr/>
    </dgm:pt>
    <dgm:pt modelId="{8608FB7E-AD1E-4B45-AA68-BB17735087D6}" type="pres">
      <dgm:prSet presAssocID="{ABFA24E0-E324-41E1-B213-A798138DE3DA}" presName="sibTrans" presStyleCnt="0"/>
      <dgm:spPr/>
    </dgm:pt>
    <dgm:pt modelId="{3FA5E894-7E70-48A7-9CD9-D300DC16C1E9}" type="pres">
      <dgm:prSet presAssocID="{F7213BE9-24D8-48DE-9C34-E492CD3004E0}" presName="node" presStyleLbl="node1" presStyleIdx="12" presStyleCnt="14">
        <dgm:presLayoutVars>
          <dgm:bulletEnabled val="1"/>
        </dgm:presLayoutVars>
      </dgm:prSet>
      <dgm:spPr/>
    </dgm:pt>
    <dgm:pt modelId="{8E726F37-1BD6-4B35-A577-A3A4AC34A013}" type="pres">
      <dgm:prSet presAssocID="{EFACE63D-4BE4-4068-8971-04B984BA49B2}" presName="sibTrans" presStyleCnt="0"/>
      <dgm:spPr/>
    </dgm:pt>
    <dgm:pt modelId="{CFC98FE2-2687-4563-BD48-984FCA442ECD}" type="pres">
      <dgm:prSet presAssocID="{3C97BC38-32B1-49FC-A21A-309599970D74}" presName="node" presStyleLbl="node1" presStyleIdx="13" presStyleCnt="14">
        <dgm:presLayoutVars>
          <dgm:bulletEnabled val="1"/>
        </dgm:presLayoutVars>
      </dgm:prSet>
      <dgm:spPr/>
    </dgm:pt>
  </dgm:ptLst>
  <dgm:cxnLst>
    <dgm:cxn modelId="{21B2520B-4B7C-4402-9F32-80846FFA52D1}" srcId="{2EE43A71-018D-4D4D-A54C-B8108878202B}" destId="{3C97BC38-32B1-49FC-A21A-309599970D74}" srcOrd="13" destOrd="0" parTransId="{5C7D40DA-DE5E-4DE4-9EF3-D7DDB8E63FC7}" sibTransId="{EC4D4B23-E108-4CA3-AAF0-15401C211E60}"/>
    <dgm:cxn modelId="{8B244A19-E6D8-4C4F-8503-B35519C017CC}" type="presOf" srcId="{BD16D948-EA56-48B2-9AB0-D552E454ED2F}" destId="{89055374-A0E4-43BD-84FB-BB2039D1086F}" srcOrd="0" destOrd="0" presId="urn:microsoft.com/office/officeart/2005/8/layout/default"/>
    <dgm:cxn modelId="{724B7C1A-995F-4D1B-B5D5-5AD8909F793E}" srcId="{2EE43A71-018D-4D4D-A54C-B8108878202B}" destId="{50320763-462D-4E56-81E3-1860BC02EBAC}" srcOrd="11" destOrd="0" parTransId="{5AE0F9B1-98B6-49BB-B0D7-819D5820C05F}" sibTransId="{ABFA24E0-E324-41E1-B213-A798138DE3DA}"/>
    <dgm:cxn modelId="{45696828-786A-46D4-957C-F8E29BE727B3}" srcId="{2EE43A71-018D-4D4D-A54C-B8108878202B}" destId="{095AE8C2-EB2A-4BAB-9558-C3DDDF7A5CD6}" srcOrd="7" destOrd="0" parTransId="{5BFF9305-BA87-4FA7-87AF-0D1A86835D66}" sibTransId="{EBBEEBF1-2C3D-4E05-9279-39522439C8F2}"/>
    <dgm:cxn modelId="{79776532-699C-4A76-ABD9-3AD508E79177}" type="presOf" srcId="{B33E8B64-696F-405D-A3EB-04973A322D35}" destId="{EE097D91-663B-4C37-9704-B49504E92040}" srcOrd="0" destOrd="0" presId="urn:microsoft.com/office/officeart/2005/8/layout/default"/>
    <dgm:cxn modelId="{2772B13B-F40A-45CC-83FC-1AE48DE2ED4F}" type="presOf" srcId="{F7213BE9-24D8-48DE-9C34-E492CD3004E0}" destId="{3FA5E894-7E70-48A7-9CD9-D300DC16C1E9}" srcOrd="0" destOrd="0" presId="urn:microsoft.com/office/officeart/2005/8/layout/default"/>
    <dgm:cxn modelId="{5B92B53B-C51B-4C3C-95B8-4AFFFC267186}" srcId="{2EE43A71-018D-4D4D-A54C-B8108878202B}" destId="{978E235E-7380-4685-BE31-0AE6FA852174}" srcOrd="9" destOrd="0" parTransId="{D189AF96-F691-48CE-8BBC-96CF2A5528FC}" sibTransId="{CEBF327D-51FC-4516-91D1-AC3E98BE02E4}"/>
    <dgm:cxn modelId="{9908553D-79A5-46C6-8454-23B0F116E693}" type="presOf" srcId="{095AE8C2-EB2A-4BAB-9558-C3DDDF7A5CD6}" destId="{0CA3060F-E399-4909-80A9-83B01BCFFD49}" srcOrd="0" destOrd="0" presId="urn:microsoft.com/office/officeart/2005/8/layout/default"/>
    <dgm:cxn modelId="{6CFFEF5C-CCB9-4D13-81CE-5FA3A5FD868C}" srcId="{2EE43A71-018D-4D4D-A54C-B8108878202B}" destId="{F7213BE9-24D8-48DE-9C34-E492CD3004E0}" srcOrd="12" destOrd="0" parTransId="{D438CE5E-9BC3-4EF4-AD74-3CAC905969A3}" sibTransId="{EFACE63D-4BE4-4068-8971-04B984BA49B2}"/>
    <dgm:cxn modelId="{FCAE045F-4774-40F3-A66B-A153048AD2D7}" srcId="{2EE43A71-018D-4D4D-A54C-B8108878202B}" destId="{BD16D948-EA56-48B2-9AB0-D552E454ED2F}" srcOrd="0" destOrd="0" parTransId="{1E0DBAFB-B645-42D9-A543-AB56216902C7}" sibTransId="{C3E55A46-F8AF-443E-AFEF-BBA7FA2EAFEB}"/>
    <dgm:cxn modelId="{FBA37641-8D98-45BA-8EEE-2F446F9364C0}" type="presOf" srcId="{79587317-5A6C-4C2F-B4EE-40179A6758B3}" destId="{4D92466C-069F-4AB0-BE55-7AFCD052D925}" srcOrd="0" destOrd="0" presId="urn:microsoft.com/office/officeart/2005/8/layout/default"/>
    <dgm:cxn modelId="{2AD1D843-6ABE-42CD-A3F1-15E5A8CB0880}" srcId="{2EE43A71-018D-4D4D-A54C-B8108878202B}" destId="{15EF9381-102D-4C81-9AB6-584A070BFEA3}" srcOrd="8" destOrd="0" parTransId="{C9D92240-06C8-4B88-9509-797280D05656}" sibTransId="{AABAFAB4-EDBE-48CF-9787-FDA3780C9C35}"/>
    <dgm:cxn modelId="{EFD3AA45-28F0-4330-BDB6-635ACB8F2166}" type="presOf" srcId="{9014F143-4FC6-4B7F-851C-A10F2591AFAD}" destId="{E2DD5703-6C44-40B7-8987-08A5DBC4E127}" srcOrd="0" destOrd="0" presId="urn:microsoft.com/office/officeart/2005/8/layout/default"/>
    <dgm:cxn modelId="{656A3349-C663-47BE-85F6-D516A1316B1D}" srcId="{2EE43A71-018D-4D4D-A54C-B8108878202B}" destId="{5F2E0A70-4FDC-4602-9CBB-2AC910D23C5D}" srcOrd="6" destOrd="0" parTransId="{1C03C596-D222-49F6-ADC4-5D23C063EA3C}" sibTransId="{003BA1F6-ECBC-4740-9A76-EC7BE23086AE}"/>
    <dgm:cxn modelId="{29224B71-F305-4CBA-B95C-26DBB9403786}" type="presOf" srcId="{50320763-462D-4E56-81E3-1860BC02EBAC}" destId="{5C4EA3BC-FA8A-4C17-AE13-FC961099FF22}" srcOrd="0" destOrd="0" presId="urn:microsoft.com/office/officeart/2005/8/layout/default"/>
    <dgm:cxn modelId="{89D34F7D-7C94-4991-A5DF-36636CA3AB06}" type="presOf" srcId="{978E235E-7380-4685-BE31-0AE6FA852174}" destId="{EF0300A8-F443-4F5F-A867-5623AF306433}" srcOrd="0" destOrd="0" presId="urn:microsoft.com/office/officeart/2005/8/layout/default"/>
    <dgm:cxn modelId="{51848F89-E82A-42A2-89DC-D00CE8862DCA}" type="presOf" srcId="{2EE43A71-018D-4D4D-A54C-B8108878202B}" destId="{96208E42-6790-4DDF-82AD-0BC0D22AC4EE}" srcOrd="0" destOrd="0" presId="urn:microsoft.com/office/officeart/2005/8/layout/default"/>
    <dgm:cxn modelId="{643FA695-54A8-4824-AD1D-E474E6C9A695}" type="presOf" srcId="{3C97BC38-32B1-49FC-A21A-309599970D74}" destId="{CFC98FE2-2687-4563-BD48-984FCA442ECD}" srcOrd="0" destOrd="0" presId="urn:microsoft.com/office/officeart/2005/8/layout/default"/>
    <dgm:cxn modelId="{8F81889A-EE0F-4E6B-9A1D-4E024733ACE0}" type="presOf" srcId="{ECBFA541-94EA-4329-BE79-D0A86D0AE20F}" destId="{C3E02038-55C7-4358-8BCC-3E9296189750}" srcOrd="0" destOrd="0" presId="urn:microsoft.com/office/officeart/2005/8/layout/default"/>
    <dgm:cxn modelId="{9789589E-7DDA-4A13-B57E-8112AAECF27B}" srcId="{2EE43A71-018D-4D4D-A54C-B8108878202B}" destId="{ECBFA541-94EA-4329-BE79-D0A86D0AE20F}" srcOrd="3" destOrd="0" parTransId="{57D720EC-36FF-4B5F-A568-66580F147774}" sibTransId="{244E8210-FC7B-4CD2-AFD1-6E1E2985EA21}"/>
    <dgm:cxn modelId="{6C852BA8-8AC4-4782-B3EF-A156883A2FCF}" type="presOf" srcId="{DFFAFEA0-9825-4992-94E2-FF64F54A5ED9}" destId="{B48E09A9-3016-4756-B0AB-463DE00FFB3A}" srcOrd="0" destOrd="0" presId="urn:microsoft.com/office/officeart/2005/8/layout/default"/>
    <dgm:cxn modelId="{DF3975B2-B4C4-4B80-880A-B54CDE76F72D}" srcId="{2EE43A71-018D-4D4D-A54C-B8108878202B}" destId="{DFFAFEA0-9825-4992-94E2-FF64F54A5ED9}" srcOrd="2" destOrd="0" parTransId="{FDD21213-F1CD-4C21-92CA-F041FDB91D30}" sibTransId="{7DD2858E-F5C2-4F58-AF14-E439DCCC8F98}"/>
    <dgm:cxn modelId="{92FC00B7-894D-4717-995F-52B4C0E176A5}" type="presOf" srcId="{5F2E0A70-4FDC-4602-9CBB-2AC910D23C5D}" destId="{C9C67977-F64B-4C62-AB4E-52C88E36D407}" srcOrd="0" destOrd="0" presId="urn:microsoft.com/office/officeart/2005/8/layout/default"/>
    <dgm:cxn modelId="{CB2186B7-687B-4273-A034-BC9439588571}" srcId="{2EE43A71-018D-4D4D-A54C-B8108878202B}" destId="{E6671756-9321-4CC8-9637-942CA95C40EF}" srcOrd="10" destOrd="0" parTransId="{E4992724-3689-4758-8D44-D045621DFC0C}" sibTransId="{22DCA089-DFE8-4776-A3D5-1A4BD9245C25}"/>
    <dgm:cxn modelId="{66271BC4-A2FB-40C8-AF58-4C1DAD7B3441}" type="presOf" srcId="{E6671756-9321-4CC8-9637-942CA95C40EF}" destId="{E2ADF87D-DF8C-4BAE-9B46-7DB3F45F4826}" srcOrd="0" destOrd="0" presId="urn:microsoft.com/office/officeart/2005/8/layout/default"/>
    <dgm:cxn modelId="{B90F58C4-5676-41A3-9B19-E8D97ACD39C1}" srcId="{2EE43A71-018D-4D4D-A54C-B8108878202B}" destId="{B33E8B64-696F-405D-A3EB-04973A322D35}" srcOrd="5" destOrd="0" parTransId="{A12E8B7D-DECC-41CC-B459-E09D081BD3AC}" sibTransId="{2FA2EF99-910C-4E9E-B36D-24D8B3C10D7B}"/>
    <dgm:cxn modelId="{4AEC8ECB-72A8-44EA-88CB-B9BB5E38F67C}" srcId="{2EE43A71-018D-4D4D-A54C-B8108878202B}" destId="{9014F143-4FC6-4B7F-851C-A10F2591AFAD}" srcOrd="1" destOrd="0" parTransId="{A77DFEA3-3324-4C31-87F9-9A1A5BD2D56E}" sibTransId="{58A9317C-7C67-4F0B-BE38-1494C93E2A2A}"/>
    <dgm:cxn modelId="{ECB03DDE-0646-44E5-A3C5-0A7B83DBACA2}" type="presOf" srcId="{15EF9381-102D-4C81-9AB6-584A070BFEA3}" destId="{ABFE9D2D-402A-4738-B06E-BEA1769061D8}" srcOrd="0" destOrd="0" presId="urn:microsoft.com/office/officeart/2005/8/layout/default"/>
    <dgm:cxn modelId="{030AFEE5-C17E-4B9E-A065-044583501E4E}" srcId="{2EE43A71-018D-4D4D-A54C-B8108878202B}" destId="{79587317-5A6C-4C2F-B4EE-40179A6758B3}" srcOrd="4" destOrd="0" parTransId="{C64946F3-3324-4E08-81FE-D72537A9A3EE}" sibTransId="{7E3B77D0-801B-49A9-A6CA-B7E29C7BBEC7}"/>
    <dgm:cxn modelId="{91965973-F610-43BB-A083-D6670BDC4AA5}" type="presParOf" srcId="{96208E42-6790-4DDF-82AD-0BC0D22AC4EE}" destId="{89055374-A0E4-43BD-84FB-BB2039D1086F}" srcOrd="0" destOrd="0" presId="urn:microsoft.com/office/officeart/2005/8/layout/default"/>
    <dgm:cxn modelId="{14A487DD-2809-4114-AF1B-B3348C7C7F71}" type="presParOf" srcId="{96208E42-6790-4DDF-82AD-0BC0D22AC4EE}" destId="{21FB6F71-36A0-41DD-BD08-7DD2EFE2C506}" srcOrd="1" destOrd="0" presId="urn:microsoft.com/office/officeart/2005/8/layout/default"/>
    <dgm:cxn modelId="{0486AAAA-2848-4760-96A9-0EDB3D72F100}" type="presParOf" srcId="{96208E42-6790-4DDF-82AD-0BC0D22AC4EE}" destId="{E2DD5703-6C44-40B7-8987-08A5DBC4E127}" srcOrd="2" destOrd="0" presId="urn:microsoft.com/office/officeart/2005/8/layout/default"/>
    <dgm:cxn modelId="{E2C31B33-E770-4A9E-B7DD-DF42F4E87E14}" type="presParOf" srcId="{96208E42-6790-4DDF-82AD-0BC0D22AC4EE}" destId="{BC64ACF3-FC66-40BB-B56C-99355A347F72}" srcOrd="3" destOrd="0" presId="urn:microsoft.com/office/officeart/2005/8/layout/default"/>
    <dgm:cxn modelId="{B3B08581-2F49-4F79-84D8-66657272538D}" type="presParOf" srcId="{96208E42-6790-4DDF-82AD-0BC0D22AC4EE}" destId="{B48E09A9-3016-4756-B0AB-463DE00FFB3A}" srcOrd="4" destOrd="0" presId="urn:microsoft.com/office/officeart/2005/8/layout/default"/>
    <dgm:cxn modelId="{D6B4F09A-017E-4BF8-8E25-73133B790D0D}" type="presParOf" srcId="{96208E42-6790-4DDF-82AD-0BC0D22AC4EE}" destId="{3C763298-921B-425D-9CAF-4DB7823DBD92}" srcOrd="5" destOrd="0" presId="urn:microsoft.com/office/officeart/2005/8/layout/default"/>
    <dgm:cxn modelId="{3BFAAD98-9717-4A1C-A7B2-CD6DA8E63AD0}" type="presParOf" srcId="{96208E42-6790-4DDF-82AD-0BC0D22AC4EE}" destId="{C3E02038-55C7-4358-8BCC-3E9296189750}" srcOrd="6" destOrd="0" presId="urn:microsoft.com/office/officeart/2005/8/layout/default"/>
    <dgm:cxn modelId="{228004E0-FD5D-4A0E-83ED-55BB81321237}" type="presParOf" srcId="{96208E42-6790-4DDF-82AD-0BC0D22AC4EE}" destId="{C963654B-2E1E-45E4-AACA-4382FE952D60}" srcOrd="7" destOrd="0" presId="urn:microsoft.com/office/officeart/2005/8/layout/default"/>
    <dgm:cxn modelId="{263E6F43-C6C3-4F03-87EF-D52054A43F2D}" type="presParOf" srcId="{96208E42-6790-4DDF-82AD-0BC0D22AC4EE}" destId="{4D92466C-069F-4AB0-BE55-7AFCD052D925}" srcOrd="8" destOrd="0" presId="urn:microsoft.com/office/officeart/2005/8/layout/default"/>
    <dgm:cxn modelId="{2F49FFA6-96B1-4DC0-9296-A4E74E567D52}" type="presParOf" srcId="{96208E42-6790-4DDF-82AD-0BC0D22AC4EE}" destId="{2C3FBA4E-5519-4EC4-9BBA-F0B92A02C547}" srcOrd="9" destOrd="0" presId="urn:microsoft.com/office/officeart/2005/8/layout/default"/>
    <dgm:cxn modelId="{2A8B558F-7B34-4771-B927-2413E7EFE6F6}" type="presParOf" srcId="{96208E42-6790-4DDF-82AD-0BC0D22AC4EE}" destId="{EE097D91-663B-4C37-9704-B49504E92040}" srcOrd="10" destOrd="0" presId="urn:microsoft.com/office/officeart/2005/8/layout/default"/>
    <dgm:cxn modelId="{AA488D21-CA4A-4074-9AD6-50C02A051F46}" type="presParOf" srcId="{96208E42-6790-4DDF-82AD-0BC0D22AC4EE}" destId="{6F29E812-6E26-484F-88B8-48BD5B50B356}" srcOrd="11" destOrd="0" presId="urn:microsoft.com/office/officeart/2005/8/layout/default"/>
    <dgm:cxn modelId="{39251ECA-2AF1-4D3A-990A-977434D65325}" type="presParOf" srcId="{96208E42-6790-4DDF-82AD-0BC0D22AC4EE}" destId="{C9C67977-F64B-4C62-AB4E-52C88E36D407}" srcOrd="12" destOrd="0" presId="urn:microsoft.com/office/officeart/2005/8/layout/default"/>
    <dgm:cxn modelId="{52AA23D3-5629-471B-8D31-1B777A7EAB83}" type="presParOf" srcId="{96208E42-6790-4DDF-82AD-0BC0D22AC4EE}" destId="{9E9CCCEE-FB93-463B-8FDB-B4AE431D3C54}" srcOrd="13" destOrd="0" presId="urn:microsoft.com/office/officeart/2005/8/layout/default"/>
    <dgm:cxn modelId="{664544F4-FB29-480B-BC8D-D2F1889C962A}" type="presParOf" srcId="{96208E42-6790-4DDF-82AD-0BC0D22AC4EE}" destId="{0CA3060F-E399-4909-80A9-83B01BCFFD49}" srcOrd="14" destOrd="0" presId="urn:microsoft.com/office/officeart/2005/8/layout/default"/>
    <dgm:cxn modelId="{557E5300-671A-4C27-8D49-3D5DB3F61E03}" type="presParOf" srcId="{96208E42-6790-4DDF-82AD-0BC0D22AC4EE}" destId="{E4C72DED-9AA9-47F6-B6CE-14D4C2000704}" srcOrd="15" destOrd="0" presId="urn:microsoft.com/office/officeart/2005/8/layout/default"/>
    <dgm:cxn modelId="{6A4F6961-8168-4BEA-8980-7B9B47D4BDA6}" type="presParOf" srcId="{96208E42-6790-4DDF-82AD-0BC0D22AC4EE}" destId="{ABFE9D2D-402A-4738-B06E-BEA1769061D8}" srcOrd="16" destOrd="0" presId="urn:microsoft.com/office/officeart/2005/8/layout/default"/>
    <dgm:cxn modelId="{96EB57AE-7B4D-451F-93F3-D02F45A82974}" type="presParOf" srcId="{96208E42-6790-4DDF-82AD-0BC0D22AC4EE}" destId="{CD7C7D11-EAF7-46B6-87C7-9E06EBAA9775}" srcOrd="17" destOrd="0" presId="urn:microsoft.com/office/officeart/2005/8/layout/default"/>
    <dgm:cxn modelId="{8C7522B5-2521-4721-A0DC-721C192F676B}" type="presParOf" srcId="{96208E42-6790-4DDF-82AD-0BC0D22AC4EE}" destId="{EF0300A8-F443-4F5F-A867-5623AF306433}" srcOrd="18" destOrd="0" presId="urn:microsoft.com/office/officeart/2005/8/layout/default"/>
    <dgm:cxn modelId="{CEDC1E9A-0D6B-4EA6-9F9D-09C2E41738C8}" type="presParOf" srcId="{96208E42-6790-4DDF-82AD-0BC0D22AC4EE}" destId="{00F1460C-8A22-4F5C-9F15-744CC59A8B54}" srcOrd="19" destOrd="0" presId="urn:microsoft.com/office/officeart/2005/8/layout/default"/>
    <dgm:cxn modelId="{DCE7FF69-8A8F-4F73-B1EF-96604AFCF0A3}" type="presParOf" srcId="{96208E42-6790-4DDF-82AD-0BC0D22AC4EE}" destId="{E2ADF87D-DF8C-4BAE-9B46-7DB3F45F4826}" srcOrd="20" destOrd="0" presId="urn:microsoft.com/office/officeart/2005/8/layout/default"/>
    <dgm:cxn modelId="{93824838-93D6-4291-9426-9EB86FE23BF4}" type="presParOf" srcId="{96208E42-6790-4DDF-82AD-0BC0D22AC4EE}" destId="{9128BB23-8236-4819-9C1C-BFF1E0E60575}" srcOrd="21" destOrd="0" presId="urn:microsoft.com/office/officeart/2005/8/layout/default"/>
    <dgm:cxn modelId="{D5E0B685-D6FD-4255-8A5A-61E2166121DF}" type="presParOf" srcId="{96208E42-6790-4DDF-82AD-0BC0D22AC4EE}" destId="{5C4EA3BC-FA8A-4C17-AE13-FC961099FF22}" srcOrd="22" destOrd="0" presId="urn:microsoft.com/office/officeart/2005/8/layout/default"/>
    <dgm:cxn modelId="{9CED5535-E4DC-4392-A0F1-667502935ADC}" type="presParOf" srcId="{96208E42-6790-4DDF-82AD-0BC0D22AC4EE}" destId="{8608FB7E-AD1E-4B45-AA68-BB17735087D6}" srcOrd="23" destOrd="0" presId="urn:microsoft.com/office/officeart/2005/8/layout/default"/>
    <dgm:cxn modelId="{089C5E76-122D-4D34-9B2C-F6E335DFE91F}" type="presParOf" srcId="{96208E42-6790-4DDF-82AD-0BC0D22AC4EE}" destId="{3FA5E894-7E70-48A7-9CD9-D300DC16C1E9}" srcOrd="24" destOrd="0" presId="urn:microsoft.com/office/officeart/2005/8/layout/default"/>
    <dgm:cxn modelId="{4309EAC4-554C-45C0-BB44-F45B40A7E5C1}" type="presParOf" srcId="{96208E42-6790-4DDF-82AD-0BC0D22AC4EE}" destId="{8E726F37-1BD6-4B35-A577-A3A4AC34A013}" srcOrd="25" destOrd="0" presId="urn:microsoft.com/office/officeart/2005/8/layout/default"/>
    <dgm:cxn modelId="{90FE6503-1B46-493F-9C26-168FBC810E6A}" type="presParOf" srcId="{96208E42-6790-4DDF-82AD-0BC0D22AC4EE}" destId="{CFC98FE2-2687-4563-BD48-984FCA442ECD}" srcOrd="26"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E757F-AF37-4E0D-883E-C35AB783AAF3}" type="doc">
      <dgm:prSet loTypeId="urn:microsoft.com/office/officeart/2005/8/layout/chevron1" loCatId="process" qsTypeId="urn:microsoft.com/office/officeart/2005/8/quickstyle/simple2" qsCatId="simple" csTypeId="urn:microsoft.com/office/officeart/2005/8/colors/accent3_2" csCatId="accent3" phldr="1"/>
      <dgm:spPr/>
    </dgm:pt>
    <dgm:pt modelId="{4567B030-B72A-4EB1-B61D-C7064D2EFD19}">
      <dgm:prSet phldrT="[Text]"/>
      <dgm:spPr/>
      <dgm:t>
        <a:bodyPr/>
        <a:lstStyle/>
        <a:p>
          <a:r>
            <a:rPr lang="en-US" dirty="0" smtClean="0">
              <a:solidFill>
                <a:schemeClr val="tx1"/>
              </a:solidFill>
            </a:rPr>
            <a:t>Initiating</a:t>
          </a:r>
        </a:p>
        <a:p>
          <a:r>
            <a:rPr lang="en-US" dirty="0" smtClean="0">
              <a:solidFill>
                <a:schemeClr val="tx1"/>
              </a:solidFill>
            </a:rPr>
            <a:t>Phase</a:t>
          </a:r>
          <a:endParaRPr lang="en-US" dirty="0">
            <a:solidFill>
              <a:schemeClr val="tx1"/>
            </a:solidFill>
          </a:endParaRPr>
        </a:p>
      </dgm:t>
    </dgm:pt>
    <dgm:pt modelId="{45985D05-D5E0-4B34-BB4D-7B53F0AD5D48}" cxnId="{E391D4F0-8DEE-4749-B68B-AF528F938B3B}" type="parTrans">
      <dgm:prSet/>
      <dgm:spPr/>
      <dgm:t>
        <a:bodyPr/>
        <a:lstStyle/>
        <a:p>
          <a:endParaRPr lang="en-US"/>
        </a:p>
      </dgm:t>
    </dgm:pt>
    <dgm:pt modelId="{677448E6-0D95-4140-A9FD-8A6BB52C23CB}" cxnId="{E391D4F0-8DEE-4749-B68B-AF528F938B3B}" type="sibTrans">
      <dgm:prSet/>
      <dgm:spPr/>
      <dgm:t>
        <a:bodyPr/>
        <a:lstStyle/>
        <a:p>
          <a:endParaRPr lang="en-US"/>
        </a:p>
      </dgm:t>
    </dgm:pt>
    <dgm:pt modelId="{F5259069-E6FE-4259-B7D6-43DB91EE58C4}">
      <dgm:prSet phldrT="[Text]"/>
      <dgm:spPr/>
      <dgm:t>
        <a:bodyPr/>
        <a:lstStyle/>
        <a:p>
          <a:r>
            <a:rPr lang="en-US" dirty="0" smtClean="0">
              <a:solidFill>
                <a:schemeClr val="tx1"/>
              </a:solidFill>
            </a:rPr>
            <a:t>Planning</a:t>
          </a:r>
        </a:p>
        <a:p>
          <a:r>
            <a:rPr lang="en-US" dirty="0" smtClean="0">
              <a:solidFill>
                <a:schemeClr val="tx1"/>
              </a:solidFill>
            </a:rPr>
            <a:t>Phase</a:t>
          </a:r>
          <a:endParaRPr lang="en-US" dirty="0">
            <a:solidFill>
              <a:schemeClr val="tx1"/>
            </a:solidFill>
          </a:endParaRPr>
        </a:p>
      </dgm:t>
    </dgm:pt>
    <dgm:pt modelId="{A9ACF9CE-C04D-4092-80BD-8D23C4185C13}" cxnId="{2D1BF892-1619-404F-9F35-78CC6E6F6837}" type="parTrans">
      <dgm:prSet/>
      <dgm:spPr/>
      <dgm:t>
        <a:bodyPr/>
        <a:lstStyle/>
        <a:p>
          <a:endParaRPr lang="en-US"/>
        </a:p>
      </dgm:t>
    </dgm:pt>
    <dgm:pt modelId="{4ABDC062-F9CF-4CC4-AF70-E65C1EFE20D8}" cxnId="{2D1BF892-1619-404F-9F35-78CC6E6F6837}" type="sibTrans">
      <dgm:prSet/>
      <dgm:spPr/>
      <dgm:t>
        <a:bodyPr/>
        <a:lstStyle/>
        <a:p>
          <a:endParaRPr lang="en-US"/>
        </a:p>
      </dgm:t>
    </dgm:pt>
    <dgm:pt modelId="{ACAF5A1B-8BF2-4847-A891-B1354AFEADF5}">
      <dgm:prSet phldrT="[Text]"/>
      <dgm:spPr/>
      <dgm:t>
        <a:bodyPr/>
        <a:lstStyle/>
        <a:p>
          <a:r>
            <a:rPr lang="en-US" dirty="0" smtClean="0">
              <a:solidFill>
                <a:schemeClr val="tx1"/>
              </a:solidFill>
            </a:rPr>
            <a:t>Executing</a:t>
          </a:r>
        </a:p>
        <a:p>
          <a:r>
            <a:rPr lang="en-US" dirty="0" smtClean="0">
              <a:solidFill>
                <a:schemeClr val="tx1"/>
              </a:solidFill>
            </a:rPr>
            <a:t>Phase</a:t>
          </a:r>
          <a:endParaRPr lang="en-US" dirty="0">
            <a:solidFill>
              <a:schemeClr val="tx1"/>
            </a:solidFill>
          </a:endParaRPr>
        </a:p>
      </dgm:t>
    </dgm:pt>
    <dgm:pt modelId="{26203C15-5DAA-4AEE-83BD-5CEA918ED592}" cxnId="{F5CE31AB-206B-4605-9DEA-E3B2574E5AFD}" type="parTrans">
      <dgm:prSet/>
      <dgm:spPr/>
      <dgm:t>
        <a:bodyPr/>
        <a:lstStyle/>
        <a:p>
          <a:endParaRPr lang="en-US"/>
        </a:p>
      </dgm:t>
    </dgm:pt>
    <dgm:pt modelId="{47618730-DE2C-4E1B-9287-D4AE4E7BAD6E}" cxnId="{F5CE31AB-206B-4605-9DEA-E3B2574E5AFD}" type="sibTrans">
      <dgm:prSet/>
      <dgm:spPr/>
      <dgm:t>
        <a:bodyPr/>
        <a:lstStyle/>
        <a:p>
          <a:endParaRPr lang="en-US"/>
        </a:p>
      </dgm:t>
    </dgm:pt>
    <dgm:pt modelId="{8DE4CFC1-AC4E-4DAB-8341-BE9F2D665E69}">
      <dgm:prSet phldrT="[Text]"/>
      <dgm:spPr/>
      <dgm:t>
        <a:bodyPr/>
        <a:lstStyle/>
        <a:p>
          <a:r>
            <a:rPr lang="en-US" dirty="0" smtClean="0">
              <a:solidFill>
                <a:schemeClr val="tx1"/>
              </a:solidFill>
            </a:rPr>
            <a:t>Closing</a:t>
          </a:r>
        </a:p>
        <a:p>
          <a:r>
            <a:rPr lang="en-US" dirty="0" smtClean="0">
              <a:solidFill>
                <a:schemeClr val="tx1"/>
              </a:solidFill>
            </a:rPr>
            <a:t>Phase</a:t>
          </a:r>
          <a:endParaRPr lang="en-US" dirty="0">
            <a:solidFill>
              <a:schemeClr val="tx1"/>
            </a:solidFill>
          </a:endParaRPr>
        </a:p>
      </dgm:t>
    </dgm:pt>
    <dgm:pt modelId="{63401B0A-62F3-4988-9BFB-DEE98B5A5948}" cxnId="{6E117D64-6D9B-460C-BCDB-265834B2EEA6}" type="parTrans">
      <dgm:prSet/>
      <dgm:spPr/>
      <dgm:t>
        <a:bodyPr/>
        <a:lstStyle/>
        <a:p>
          <a:endParaRPr lang="en-US"/>
        </a:p>
      </dgm:t>
    </dgm:pt>
    <dgm:pt modelId="{C54927C9-74EE-4747-B926-B47762674619}" cxnId="{6E117D64-6D9B-460C-BCDB-265834B2EEA6}" type="sibTrans">
      <dgm:prSet/>
      <dgm:spPr/>
      <dgm:t>
        <a:bodyPr/>
        <a:lstStyle/>
        <a:p>
          <a:endParaRPr lang="en-US"/>
        </a:p>
      </dgm:t>
    </dgm:pt>
    <dgm:pt modelId="{3A658E43-C5BC-4244-BCB9-70D03A19F986}" type="pres">
      <dgm:prSet presAssocID="{713E757F-AF37-4E0D-883E-C35AB783AAF3}" presName="Name0" presStyleCnt="0">
        <dgm:presLayoutVars>
          <dgm:dir/>
          <dgm:animLvl val="lvl"/>
          <dgm:resizeHandles val="exact"/>
        </dgm:presLayoutVars>
      </dgm:prSet>
      <dgm:spPr/>
    </dgm:pt>
    <dgm:pt modelId="{121613B3-8FBE-401A-AFC8-90BE29F9D032}" type="pres">
      <dgm:prSet presAssocID="{4567B030-B72A-4EB1-B61D-C7064D2EFD19}" presName="parTxOnly" presStyleLbl="node1" presStyleIdx="0" presStyleCnt="4" custScaleY="131985">
        <dgm:presLayoutVars>
          <dgm:chMax val="0"/>
          <dgm:chPref val="0"/>
          <dgm:bulletEnabled val="1"/>
        </dgm:presLayoutVars>
      </dgm:prSet>
      <dgm:spPr/>
      <dgm:t>
        <a:bodyPr/>
        <a:lstStyle/>
        <a:p>
          <a:endParaRPr lang="en-US"/>
        </a:p>
      </dgm:t>
    </dgm:pt>
    <dgm:pt modelId="{CBE88EB7-7DAC-4551-AD56-AE247CA16B4E}" type="pres">
      <dgm:prSet presAssocID="{677448E6-0D95-4140-A9FD-8A6BB52C23CB}" presName="parTxOnlySpace" presStyleCnt="0"/>
      <dgm:spPr/>
    </dgm:pt>
    <dgm:pt modelId="{D6E723C3-24BF-4A08-A7B8-CFF6E628ED77}" type="pres">
      <dgm:prSet presAssocID="{F5259069-E6FE-4259-B7D6-43DB91EE58C4}" presName="parTxOnly" presStyleLbl="node1" presStyleIdx="1" presStyleCnt="4" custScaleY="131985">
        <dgm:presLayoutVars>
          <dgm:chMax val="0"/>
          <dgm:chPref val="0"/>
          <dgm:bulletEnabled val="1"/>
        </dgm:presLayoutVars>
      </dgm:prSet>
      <dgm:spPr/>
      <dgm:t>
        <a:bodyPr/>
        <a:lstStyle/>
        <a:p>
          <a:endParaRPr lang="en-US"/>
        </a:p>
      </dgm:t>
    </dgm:pt>
    <dgm:pt modelId="{60D0A4CF-87C4-4EB5-B062-AF561B99800B}" type="pres">
      <dgm:prSet presAssocID="{4ABDC062-F9CF-4CC4-AF70-E65C1EFE20D8}" presName="parTxOnlySpace" presStyleCnt="0"/>
      <dgm:spPr/>
    </dgm:pt>
    <dgm:pt modelId="{D265DCF6-1684-4B87-BA2C-F5E64307840B}" type="pres">
      <dgm:prSet presAssocID="{ACAF5A1B-8BF2-4847-A891-B1354AFEADF5}" presName="parTxOnly" presStyleLbl="node1" presStyleIdx="2" presStyleCnt="4" custScaleY="114839">
        <dgm:presLayoutVars>
          <dgm:chMax val="0"/>
          <dgm:chPref val="0"/>
          <dgm:bulletEnabled val="1"/>
        </dgm:presLayoutVars>
      </dgm:prSet>
      <dgm:spPr/>
      <dgm:t>
        <a:bodyPr/>
        <a:lstStyle/>
        <a:p>
          <a:endParaRPr lang="en-US"/>
        </a:p>
      </dgm:t>
    </dgm:pt>
    <dgm:pt modelId="{34E57166-E7D1-4EB9-95D8-099FDD2D04B5}" type="pres">
      <dgm:prSet presAssocID="{47618730-DE2C-4E1B-9287-D4AE4E7BAD6E}" presName="parTxOnlySpace" presStyleCnt="0"/>
      <dgm:spPr/>
    </dgm:pt>
    <dgm:pt modelId="{16E2DD1B-0E24-47EB-976B-F234D9263ACA}" type="pres">
      <dgm:prSet presAssocID="{8DE4CFC1-AC4E-4DAB-8341-BE9F2D665E69}" presName="parTxOnly" presStyleLbl="node1" presStyleIdx="3" presStyleCnt="4" custScaleY="114839" custLinFactNeighborX="36009">
        <dgm:presLayoutVars>
          <dgm:chMax val="0"/>
          <dgm:chPref val="0"/>
          <dgm:bulletEnabled val="1"/>
        </dgm:presLayoutVars>
      </dgm:prSet>
      <dgm:spPr/>
      <dgm:t>
        <a:bodyPr/>
        <a:lstStyle/>
        <a:p>
          <a:endParaRPr lang="en-US"/>
        </a:p>
      </dgm:t>
    </dgm:pt>
  </dgm:ptLst>
  <dgm:cxnLst>
    <dgm:cxn modelId="{2D1BF892-1619-404F-9F35-78CC6E6F6837}" srcId="{713E757F-AF37-4E0D-883E-C35AB783AAF3}" destId="{F5259069-E6FE-4259-B7D6-43DB91EE58C4}" srcOrd="1" destOrd="0" parTransId="{A9ACF9CE-C04D-4092-80BD-8D23C4185C13}" sibTransId="{4ABDC062-F9CF-4CC4-AF70-E65C1EFE20D8}"/>
    <dgm:cxn modelId="{99F04B26-B349-4F86-9C88-76C6A2DD44EF}" type="presOf" srcId="{713E757F-AF37-4E0D-883E-C35AB783AAF3}" destId="{3A658E43-C5BC-4244-BCB9-70D03A19F986}" srcOrd="0" destOrd="0" presId="urn:microsoft.com/office/officeart/2005/8/layout/chevron1"/>
    <dgm:cxn modelId="{F5CE31AB-206B-4605-9DEA-E3B2574E5AFD}" srcId="{713E757F-AF37-4E0D-883E-C35AB783AAF3}" destId="{ACAF5A1B-8BF2-4847-A891-B1354AFEADF5}" srcOrd="2" destOrd="0" parTransId="{26203C15-5DAA-4AEE-83BD-5CEA918ED592}" sibTransId="{47618730-DE2C-4E1B-9287-D4AE4E7BAD6E}"/>
    <dgm:cxn modelId="{9C7A3367-6C11-48C7-94B0-D6C81A49F211}" type="presOf" srcId="{ACAF5A1B-8BF2-4847-A891-B1354AFEADF5}" destId="{D265DCF6-1684-4B87-BA2C-F5E64307840B}" srcOrd="0" destOrd="0" presId="urn:microsoft.com/office/officeart/2005/8/layout/chevron1"/>
    <dgm:cxn modelId="{CAAD5CE3-F740-4030-AC62-613E8BD249CE}" type="presOf" srcId="{F5259069-E6FE-4259-B7D6-43DB91EE58C4}" destId="{D6E723C3-24BF-4A08-A7B8-CFF6E628ED77}" srcOrd="0" destOrd="0" presId="urn:microsoft.com/office/officeart/2005/8/layout/chevron1"/>
    <dgm:cxn modelId="{6E117D64-6D9B-460C-BCDB-265834B2EEA6}" srcId="{713E757F-AF37-4E0D-883E-C35AB783AAF3}" destId="{8DE4CFC1-AC4E-4DAB-8341-BE9F2D665E69}" srcOrd="3" destOrd="0" parTransId="{63401B0A-62F3-4988-9BFB-DEE98B5A5948}" sibTransId="{C54927C9-74EE-4747-B926-B47762674619}"/>
    <dgm:cxn modelId="{EB5FBA66-ED24-46A0-8B1B-55EB45930982}" type="presOf" srcId="{4567B030-B72A-4EB1-B61D-C7064D2EFD19}" destId="{121613B3-8FBE-401A-AFC8-90BE29F9D032}" srcOrd="0" destOrd="0" presId="urn:microsoft.com/office/officeart/2005/8/layout/chevron1"/>
    <dgm:cxn modelId="{A50DBB85-0FD8-4FFA-ADF3-3263F9D4A9CA}" type="presOf" srcId="{8DE4CFC1-AC4E-4DAB-8341-BE9F2D665E69}" destId="{16E2DD1B-0E24-47EB-976B-F234D9263ACA}" srcOrd="0" destOrd="0" presId="urn:microsoft.com/office/officeart/2005/8/layout/chevron1"/>
    <dgm:cxn modelId="{E391D4F0-8DEE-4749-B68B-AF528F938B3B}" srcId="{713E757F-AF37-4E0D-883E-C35AB783AAF3}" destId="{4567B030-B72A-4EB1-B61D-C7064D2EFD19}" srcOrd="0" destOrd="0" parTransId="{45985D05-D5E0-4B34-BB4D-7B53F0AD5D48}" sibTransId="{677448E6-0D95-4140-A9FD-8A6BB52C23CB}"/>
    <dgm:cxn modelId="{F5EA72E6-DAD4-47BC-B2D0-C761DECE4BB2}" type="presParOf" srcId="{3A658E43-C5BC-4244-BCB9-70D03A19F986}" destId="{121613B3-8FBE-401A-AFC8-90BE29F9D032}" srcOrd="0" destOrd="0" presId="urn:microsoft.com/office/officeart/2005/8/layout/chevron1"/>
    <dgm:cxn modelId="{87D334CC-52AD-422A-8C35-BB8876B59669}" type="presParOf" srcId="{3A658E43-C5BC-4244-BCB9-70D03A19F986}" destId="{CBE88EB7-7DAC-4551-AD56-AE247CA16B4E}" srcOrd="1" destOrd="0" presId="urn:microsoft.com/office/officeart/2005/8/layout/chevron1"/>
    <dgm:cxn modelId="{802D4112-9C2A-4657-A02D-5CC676055DBA}" type="presParOf" srcId="{3A658E43-C5BC-4244-BCB9-70D03A19F986}" destId="{D6E723C3-24BF-4A08-A7B8-CFF6E628ED77}" srcOrd="2" destOrd="0" presId="urn:microsoft.com/office/officeart/2005/8/layout/chevron1"/>
    <dgm:cxn modelId="{EE480F19-6751-46AD-BB89-6783B7EB2122}" type="presParOf" srcId="{3A658E43-C5BC-4244-BCB9-70D03A19F986}" destId="{60D0A4CF-87C4-4EB5-B062-AF561B99800B}" srcOrd="3" destOrd="0" presId="urn:microsoft.com/office/officeart/2005/8/layout/chevron1"/>
    <dgm:cxn modelId="{C9D32B43-3965-4A87-84DD-D7B61371611C}" type="presParOf" srcId="{3A658E43-C5BC-4244-BCB9-70D03A19F986}" destId="{D265DCF6-1684-4B87-BA2C-F5E64307840B}" srcOrd="4" destOrd="0" presId="urn:microsoft.com/office/officeart/2005/8/layout/chevron1"/>
    <dgm:cxn modelId="{D9E231BE-25F5-4D72-A847-81ADB6ACCCD4}" type="presParOf" srcId="{3A658E43-C5BC-4244-BCB9-70D03A19F986}" destId="{34E57166-E7D1-4EB9-95D8-099FDD2D04B5}" srcOrd="5" destOrd="0" presId="urn:microsoft.com/office/officeart/2005/8/layout/chevron1"/>
    <dgm:cxn modelId="{62240EB9-ADEA-494A-ADFA-604FA65BA609}" type="presParOf" srcId="{3A658E43-C5BC-4244-BCB9-70D03A19F986}" destId="{16E2DD1B-0E24-47EB-976B-F234D9263ACA}" srcOrd="6"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004048" cy="4572000"/>
        <a:chOff x="0" y="0"/>
        <a:chExt cx="8004048" cy="4572000"/>
      </a:xfrm>
    </dsp:grpSpPr>
    <dsp:sp modelId="{89055374-A0E4-43BD-84FB-BB2039D1086F}">
      <dsp:nvSpPr>
        <dsp:cNvPr id="3" name="Rectangles 2"/>
        <dsp:cNvSpPr/>
      </dsp:nvSpPr>
      <dsp:spPr bwMode="white">
        <a:xfrm>
          <a:off x="363660" y="567"/>
          <a:ext cx="1694216" cy="1016530"/>
        </a:xfrm>
        <a:prstGeom prst="rect">
          <a:avLst/>
        </a:prstGeom>
        <a:solidFill>
          <a:srgbClr val="DD8047">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D8047">
              <a:hueOff val="0"/>
              <a:satOff val="0"/>
              <a:lumOff val="0"/>
              <a:alphaOff val="0"/>
            </a:srgbClr>
          </a:contourClr>
        </a:sp3d>
      </dsp:spPr>
      <dsp:style>
        <a:lnRef idx="0">
          <a:schemeClr val="lt1"/>
        </a:lnRef>
        <a:fillRef idx="3">
          <a:schemeClr val="accent2"/>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 Introduction to SPM</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363660" y="567"/>
        <a:ext cx="1694216" cy="1016530"/>
      </dsp:txXfrm>
    </dsp:sp>
    <dsp:sp modelId="{E2DD5703-6C44-40B7-8987-08A5DBC4E127}">
      <dsp:nvSpPr>
        <dsp:cNvPr id="4" name="Rectangles 3"/>
        <dsp:cNvSpPr/>
      </dsp:nvSpPr>
      <dsp:spPr bwMode="white">
        <a:xfrm>
          <a:off x="2227298" y="567"/>
          <a:ext cx="1694216" cy="1016530"/>
        </a:xfrm>
        <a:prstGeom prst="rect">
          <a:avLst/>
        </a:prstGeom>
        <a:solidFill>
          <a:srgbClr val="A5AB81">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A5AB81">
              <a:hueOff val="0"/>
              <a:satOff val="0"/>
              <a:lumOff val="0"/>
              <a:alphaOff val="0"/>
            </a:srgbClr>
          </a:contourClr>
        </a:sp3d>
      </dsp:spPr>
      <dsp:style>
        <a:lnRef idx="0">
          <a:schemeClr val="lt1"/>
        </a:lnRef>
        <a:fillRef idx="3">
          <a:schemeClr val="accent3"/>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2. PM Tools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2227298" y="567"/>
        <a:ext cx="1694216" cy="1016530"/>
      </dsp:txXfrm>
    </dsp:sp>
    <dsp:sp modelId="{B48E09A9-3016-4756-B0AB-463DE00FFB3A}">
      <dsp:nvSpPr>
        <dsp:cNvPr id="5" name="Rectangles 4"/>
        <dsp:cNvSpPr/>
      </dsp:nvSpPr>
      <dsp:spPr bwMode="white">
        <a:xfrm>
          <a:off x="4090936" y="567"/>
          <a:ext cx="1694216" cy="1016530"/>
        </a:xfrm>
        <a:prstGeom prst="rect">
          <a:avLst/>
        </a:prstGeom>
        <a:solidFill>
          <a:srgbClr val="D8B25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8B25C">
              <a:hueOff val="0"/>
              <a:satOff val="0"/>
              <a:lumOff val="0"/>
              <a:alphaOff val="0"/>
            </a:srgbClr>
          </a:contourClr>
        </a:sp3d>
      </dsp:spPr>
      <dsp:style>
        <a:lnRef idx="0">
          <a:schemeClr val="lt1"/>
        </a:lnRef>
        <a:fillRef idx="3">
          <a:schemeClr val="accent4"/>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3. PMI Framework / Knowledge Areas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4090936" y="567"/>
        <a:ext cx="1694216" cy="1016530"/>
      </dsp:txXfrm>
    </dsp:sp>
    <dsp:sp modelId="{C3E02038-55C7-4358-8BCC-3E9296189750}">
      <dsp:nvSpPr>
        <dsp:cNvPr id="6" name="Rectangles 5"/>
        <dsp:cNvSpPr/>
      </dsp:nvSpPr>
      <dsp:spPr bwMode="white">
        <a:xfrm>
          <a:off x="5954574" y="567"/>
          <a:ext cx="1694216" cy="1016530"/>
        </a:xfrm>
        <a:prstGeom prst="rect">
          <a:avLst/>
        </a:prstGeom>
        <a:solidFill>
          <a:srgbClr val="7BA79D">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7BA79D">
              <a:hueOff val="0"/>
              <a:satOff val="0"/>
              <a:lumOff val="0"/>
              <a:alphaOff val="0"/>
            </a:srgbClr>
          </a:contourClr>
        </a:sp3d>
      </dsp:spPr>
      <dsp:style>
        <a:lnRef idx="0">
          <a:schemeClr val="lt1"/>
        </a:lnRef>
        <a:fillRef idx="3">
          <a:schemeClr val="accent5"/>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4. Organizational Structures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5954574" y="567"/>
        <a:ext cx="1694216" cy="1016530"/>
      </dsp:txXfrm>
    </dsp:sp>
    <dsp:sp modelId="{4D92466C-069F-4AB0-BE55-7AFCD052D925}">
      <dsp:nvSpPr>
        <dsp:cNvPr id="7" name="Rectangles 6"/>
        <dsp:cNvSpPr/>
      </dsp:nvSpPr>
      <dsp:spPr bwMode="white">
        <a:xfrm>
          <a:off x="363660" y="1185346"/>
          <a:ext cx="1694216" cy="1016530"/>
        </a:xfrm>
        <a:prstGeom prst="rect">
          <a:avLst/>
        </a:prstGeom>
        <a:solidFill>
          <a:srgbClr val="968C8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968C8C">
              <a:hueOff val="0"/>
              <a:satOff val="0"/>
              <a:lumOff val="0"/>
              <a:alphaOff val="0"/>
            </a:srgbClr>
          </a:contourClr>
        </a:sp3d>
      </dsp:spPr>
      <dsp:style>
        <a:lnRef idx="0">
          <a:schemeClr val="lt1"/>
        </a:lnRef>
        <a:fillRef idx="3">
          <a:schemeClr val="accent6"/>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5. Project Planning</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363660" y="1185346"/>
        <a:ext cx="1694216" cy="1016530"/>
      </dsp:txXfrm>
    </dsp:sp>
    <dsp:sp modelId="{EE097D91-663B-4C37-9704-B49504E92040}">
      <dsp:nvSpPr>
        <dsp:cNvPr id="8" name="Rectangles 7"/>
        <dsp:cNvSpPr/>
      </dsp:nvSpPr>
      <dsp:spPr bwMode="white">
        <a:xfrm>
          <a:off x="2227298" y="1185346"/>
          <a:ext cx="1694216" cy="1016530"/>
        </a:xfrm>
        <a:prstGeom prst="rect">
          <a:avLst/>
        </a:prstGeom>
        <a:solidFill>
          <a:srgbClr val="DD8047">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D8047">
              <a:hueOff val="0"/>
              <a:satOff val="0"/>
              <a:lumOff val="0"/>
              <a:alphaOff val="0"/>
            </a:srgbClr>
          </a:contourClr>
        </a:sp3d>
      </dsp:spPr>
      <dsp:style>
        <a:lnRef idx="0">
          <a:schemeClr val="lt1"/>
        </a:lnRef>
        <a:fillRef idx="3">
          <a:schemeClr val="accent2"/>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6. Project Evaluation</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2227298" y="1185346"/>
        <a:ext cx="1694216" cy="1016530"/>
      </dsp:txXfrm>
    </dsp:sp>
    <dsp:sp modelId="{C9C67977-F64B-4C62-AB4E-52C88E36D407}">
      <dsp:nvSpPr>
        <dsp:cNvPr id="9" name="Rectangles 8"/>
        <dsp:cNvSpPr/>
      </dsp:nvSpPr>
      <dsp:spPr bwMode="white">
        <a:xfrm>
          <a:off x="4090936" y="1185346"/>
          <a:ext cx="1694216" cy="1016530"/>
        </a:xfrm>
        <a:prstGeom prst="rect">
          <a:avLst/>
        </a:prstGeom>
        <a:solidFill>
          <a:srgbClr val="A5AB81">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A5AB81">
              <a:hueOff val="0"/>
              <a:satOff val="0"/>
              <a:lumOff val="0"/>
              <a:alphaOff val="0"/>
            </a:srgbClr>
          </a:contourClr>
        </a:sp3d>
      </dsp:spPr>
      <dsp:style>
        <a:lnRef idx="0">
          <a:schemeClr val="lt1"/>
        </a:lnRef>
        <a:fillRef idx="3">
          <a:schemeClr val="accent3"/>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7. Approaches to Project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4090936" y="1185346"/>
        <a:ext cx="1694216" cy="1016530"/>
      </dsp:txXfrm>
    </dsp:sp>
    <dsp:sp modelId="{0CA3060F-E399-4909-80A9-83B01BCFFD49}">
      <dsp:nvSpPr>
        <dsp:cNvPr id="10" name="Rectangles 9"/>
        <dsp:cNvSpPr/>
      </dsp:nvSpPr>
      <dsp:spPr bwMode="white">
        <a:xfrm>
          <a:off x="5954574" y="1185346"/>
          <a:ext cx="1694216" cy="1016530"/>
        </a:xfrm>
        <a:prstGeom prst="rect">
          <a:avLst/>
        </a:prstGeom>
        <a:solidFill>
          <a:srgbClr val="D8B25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8B25C">
              <a:hueOff val="0"/>
              <a:satOff val="0"/>
              <a:lumOff val="0"/>
              <a:alphaOff val="0"/>
            </a:srgbClr>
          </a:contourClr>
        </a:sp3d>
      </dsp:spPr>
      <dsp:style>
        <a:lnRef idx="0">
          <a:schemeClr val="lt1"/>
        </a:lnRef>
        <a:fillRef idx="3">
          <a:schemeClr val="accent4"/>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8. Software Effort Estimation Techniques</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5954574" y="1185346"/>
        <a:ext cx="1694216" cy="1016530"/>
      </dsp:txXfrm>
    </dsp:sp>
    <dsp:sp modelId="{ABFE9D2D-402A-4738-B06E-BEA1769061D8}">
      <dsp:nvSpPr>
        <dsp:cNvPr id="11" name="Rectangles 10"/>
        <dsp:cNvSpPr/>
      </dsp:nvSpPr>
      <dsp:spPr bwMode="white">
        <a:xfrm>
          <a:off x="363660" y="2370125"/>
          <a:ext cx="1694216" cy="1016530"/>
        </a:xfrm>
        <a:prstGeom prst="rect">
          <a:avLst/>
        </a:prstGeom>
        <a:solidFill>
          <a:srgbClr val="7BA79D">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7BA79D">
              <a:hueOff val="0"/>
              <a:satOff val="0"/>
              <a:lumOff val="0"/>
              <a:alphaOff val="0"/>
            </a:srgbClr>
          </a:contourClr>
        </a:sp3d>
      </dsp:spPr>
      <dsp:style>
        <a:lnRef idx="0">
          <a:schemeClr val="lt1"/>
        </a:lnRef>
        <a:fillRef idx="3">
          <a:schemeClr val="accent5"/>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9. Activity Planning</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363660" y="2370125"/>
        <a:ext cx="1694216" cy="1016530"/>
      </dsp:txXfrm>
    </dsp:sp>
    <dsp:sp modelId="{EF0300A8-F443-4F5F-A867-5623AF306433}">
      <dsp:nvSpPr>
        <dsp:cNvPr id="12" name="Rectangles 11"/>
        <dsp:cNvSpPr/>
      </dsp:nvSpPr>
      <dsp:spPr bwMode="white">
        <a:xfrm>
          <a:off x="2227298" y="2370125"/>
          <a:ext cx="1694216" cy="1016530"/>
        </a:xfrm>
        <a:prstGeom prst="rect">
          <a:avLst/>
        </a:prstGeom>
        <a:solidFill>
          <a:srgbClr val="968C8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968C8C">
              <a:hueOff val="0"/>
              <a:satOff val="0"/>
              <a:lumOff val="0"/>
              <a:alphaOff val="0"/>
            </a:srgbClr>
          </a:contourClr>
        </a:sp3d>
      </dsp:spPr>
      <dsp:style>
        <a:lnRef idx="0">
          <a:schemeClr val="lt1"/>
        </a:lnRef>
        <a:fillRef idx="3">
          <a:schemeClr val="accent6"/>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10. Risk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2227298" y="2370125"/>
        <a:ext cx="1694216" cy="1016530"/>
      </dsp:txXfrm>
    </dsp:sp>
    <dsp:sp modelId="{E2ADF87D-DF8C-4BAE-9B46-7DB3F45F4826}">
      <dsp:nvSpPr>
        <dsp:cNvPr id="13" name="Rectangles 12"/>
        <dsp:cNvSpPr/>
      </dsp:nvSpPr>
      <dsp:spPr bwMode="white">
        <a:xfrm>
          <a:off x="4090936" y="2370125"/>
          <a:ext cx="1694216" cy="1016530"/>
        </a:xfrm>
        <a:prstGeom prst="rect">
          <a:avLst/>
        </a:prstGeom>
        <a:solidFill>
          <a:srgbClr val="DD8047">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D8047">
              <a:hueOff val="0"/>
              <a:satOff val="0"/>
              <a:lumOff val="0"/>
              <a:alphaOff val="0"/>
            </a:srgbClr>
          </a:contourClr>
        </a:sp3d>
      </dsp:spPr>
      <dsp:style>
        <a:lnRef idx="0">
          <a:schemeClr val="lt1"/>
        </a:lnRef>
        <a:fillRef idx="3">
          <a:schemeClr val="accent2"/>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11. Configuration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4090936" y="2370125"/>
        <a:ext cx="1694216" cy="1016530"/>
      </dsp:txXfrm>
    </dsp:sp>
    <dsp:sp modelId="{5C4EA3BC-FA8A-4C17-AE13-FC961099FF22}">
      <dsp:nvSpPr>
        <dsp:cNvPr id="14" name="Rectangles 13"/>
        <dsp:cNvSpPr/>
      </dsp:nvSpPr>
      <dsp:spPr bwMode="white">
        <a:xfrm>
          <a:off x="5954574" y="2370125"/>
          <a:ext cx="1694216" cy="1016530"/>
        </a:xfrm>
        <a:prstGeom prst="rect">
          <a:avLst/>
        </a:prstGeom>
        <a:solidFill>
          <a:srgbClr val="A5AB81">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A5AB81">
              <a:hueOff val="0"/>
              <a:satOff val="0"/>
              <a:lumOff val="0"/>
              <a:alphaOff val="0"/>
            </a:srgbClr>
          </a:contourClr>
        </a:sp3d>
      </dsp:spPr>
      <dsp:style>
        <a:lnRef idx="0">
          <a:schemeClr val="lt1"/>
        </a:lnRef>
        <a:fillRef idx="3">
          <a:schemeClr val="accent3"/>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12. Resource Management</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5954574" y="2370125"/>
        <a:ext cx="1694216" cy="1016530"/>
      </dsp:txXfrm>
    </dsp:sp>
    <dsp:sp modelId="{3FA5E894-7E70-48A7-9CD9-D300DC16C1E9}">
      <dsp:nvSpPr>
        <dsp:cNvPr id="15" name="Rectangles 14"/>
        <dsp:cNvSpPr/>
      </dsp:nvSpPr>
      <dsp:spPr bwMode="white">
        <a:xfrm>
          <a:off x="2225149" y="3554903"/>
          <a:ext cx="1694216" cy="1016530"/>
        </a:xfrm>
        <a:prstGeom prst="rect">
          <a:avLst/>
        </a:prstGeom>
        <a:solidFill>
          <a:srgbClr val="D8B25C">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D8B25C">
              <a:hueOff val="0"/>
              <a:satOff val="0"/>
              <a:lumOff val="0"/>
              <a:alphaOff val="0"/>
            </a:srgbClr>
          </a:contourClr>
        </a:sp3d>
      </dsp:spPr>
      <dsp:style>
        <a:lnRef idx="0">
          <a:schemeClr val="lt1"/>
        </a:lnRef>
        <a:fillRef idx="3">
          <a:schemeClr val="accent4"/>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13. Monitoring &amp; Control</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2225149" y="3554903"/>
        <a:ext cx="1694216" cy="1016530"/>
      </dsp:txXfrm>
    </dsp:sp>
    <dsp:sp modelId="{CFC98FE2-2687-4563-BD48-984FCA442ECD}">
      <dsp:nvSpPr>
        <dsp:cNvPr id="16" name="Rectangles 15"/>
        <dsp:cNvSpPr/>
      </dsp:nvSpPr>
      <dsp:spPr bwMode="white">
        <a:xfrm>
          <a:off x="4088787" y="3554903"/>
          <a:ext cx="1694216" cy="1016530"/>
        </a:xfrm>
        <a:prstGeom prst="rect">
          <a:avLst/>
        </a:prstGeom>
        <a:solidFill>
          <a:srgbClr val="7BA79D">
            <a:hueOff val="0"/>
            <a:satOff val="0"/>
            <a:lumOff val="0"/>
            <a:alphaOff val="0"/>
          </a:srgbClr>
        </a:solidFill>
        <a:ln>
          <a:noFill/>
        </a:ln>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rgbClr val="7BA79D">
              <a:hueOff val="0"/>
              <a:satOff val="0"/>
              <a:lumOff val="0"/>
              <a:alphaOff val="0"/>
            </a:srgbClr>
          </a:contourClr>
        </a:sp3d>
      </dsp:spPr>
      <dsp:style>
        <a:lnRef idx="0">
          <a:schemeClr val="lt1"/>
        </a:lnRef>
        <a:fillRef idx="3">
          <a:schemeClr val="accent5"/>
        </a:fillRef>
        <a:effectRef idx="3">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buNone/>
          </a:pPr>
          <a:r>
            <a:rPr 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rPr>
            <a:t>14. Review &amp; Evaluation</a:t>
          </a:r>
          <a:endParaRPr lang="zh-CN" altLang="en-US" b="0" cap="none" spc="0" dirty="0">
            <a:ln w="0"/>
            <a:solidFill>
              <a:sysClr val="windowText" lastClr="000000"/>
            </a:solidFill>
            <a:effectLst>
              <a:outerShdw blurRad="38100" dist="19050" dir="2700000" algn="tl" rotWithShape="0">
                <a:sysClr val="windowText" lastClr="000000">
                  <a:alpha val="40000"/>
                </a:sysClr>
              </a:outerShdw>
            </a:effectLst>
            <a:latin typeface="Georgia" panose="02040502050405020303"/>
            <a:ea typeface="+mn-ea"/>
            <a:cs typeface="+mn-cs"/>
          </a:endParaRPr>
        </a:p>
      </dsp:txBody>
      <dsp:txXfrm>
        <a:off x="4088787" y="3554903"/>
        <a:ext cx="1694216" cy="1016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2209800"/>
        <a:chOff x="0" y="0"/>
        <a:chExt cx="8229600" cy="2209800"/>
      </a:xfrm>
    </dsp:grpSpPr>
    <dsp:sp modelId="{121613B3-8FBE-401A-AFC8-90BE29F9D032}">
      <dsp:nvSpPr>
        <dsp:cNvPr id="3" name="Chevron 2"/>
        <dsp:cNvSpPr/>
      </dsp:nvSpPr>
      <dsp:spPr bwMode="white">
        <a:xfrm>
          <a:off x="0" y="660057"/>
          <a:ext cx="2224216" cy="889686"/>
        </a:xfrm>
        <a:prstGeom prst="chevron">
          <a:avLst/>
        </a:prstGeom>
      </dsp:spPr>
      <dsp:style>
        <a:lnRef idx="3">
          <a:schemeClr val="lt1"/>
        </a:lnRef>
        <a:fillRef idx="1">
          <a:schemeClr val="accent3"/>
        </a:fillRef>
        <a:effectRef idx="1">
          <a:scrgbClr r="0" g="0" b="0"/>
        </a:effectRef>
        <a:fontRef idx="minor">
          <a:schemeClr val="lt1"/>
        </a:fontRef>
      </dsp:style>
      <dsp:txBody>
        <a:bodyPr lIns="88011" tIns="29337" rIns="29337" bIns="29337"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smtClean="0">
              <a:solidFill>
                <a:schemeClr val="tx1"/>
              </a:solidFill>
            </a:rPr>
            <a:t>Initiating</a:t>
          </a:r>
          <a:endParaRPr lang="en-US" dirty="0" smtClean="0">
            <a:solidFill>
              <a:schemeClr val="tx1"/>
            </a:solidFill>
          </a:endParaRPr>
        </a:p>
        <a:p>
          <a:pPr lvl="0">
            <a:lnSpc>
              <a:spcPct val="100000"/>
            </a:lnSpc>
            <a:spcBef>
              <a:spcPct val="0"/>
            </a:spcBef>
            <a:spcAft>
              <a:spcPct val="35000"/>
            </a:spcAft>
          </a:pPr>
          <a:r>
            <a:rPr lang="en-US" dirty="0" smtClean="0">
              <a:solidFill>
                <a:schemeClr val="tx1"/>
              </a:solidFill>
            </a:rPr>
            <a:t>Phase</a:t>
          </a:r>
          <a:endParaRPr lang="en-US" dirty="0">
            <a:solidFill>
              <a:schemeClr val="tx1"/>
            </a:solidFill>
          </a:endParaRPr>
        </a:p>
      </dsp:txBody>
      <dsp:txXfrm>
        <a:off x="0" y="660057"/>
        <a:ext cx="2224216" cy="889686"/>
      </dsp:txXfrm>
    </dsp:sp>
    <dsp:sp modelId="{D6E723C3-24BF-4A08-A7B8-CFF6E628ED77}">
      <dsp:nvSpPr>
        <dsp:cNvPr id="4" name="Chevron 3"/>
        <dsp:cNvSpPr/>
      </dsp:nvSpPr>
      <dsp:spPr bwMode="white">
        <a:xfrm>
          <a:off x="2001795" y="660057"/>
          <a:ext cx="2224216" cy="889686"/>
        </a:xfrm>
        <a:prstGeom prst="chevron">
          <a:avLst/>
        </a:prstGeom>
      </dsp:spPr>
      <dsp:style>
        <a:lnRef idx="3">
          <a:schemeClr val="lt1"/>
        </a:lnRef>
        <a:fillRef idx="1">
          <a:schemeClr val="accent3"/>
        </a:fillRef>
        <a:effectRef idx="1">
          <a:scrgbClr r="0" g="0" b="0"/>
        </a:effectRef>
        <a:fontRef idx="minor">
          <a:schemeClr val="lt1"/>
        </a:fontRef>
      </dsp:style>
      <dsp:txBody>
        <a:bodyPr lIns="88011" tIns="29337" rIns="29337" bIns="29337"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smtClean="0">
              <a:solidFill>
                <a:schemeClr val="tx1"/>
              </a:solidFill>
            </a:rPr>
            <a:t>Planning</a:t>
          </a:r>
          <a:endParaRPr lang="en-US" dirty="0" smtClean="0">
            <a:solidFill>
              <a:schemeClr val="tx1"/>
            </a:solidFill>
          </a:endParaRPr>
        </a:p>
        <a:p>
          <a:pPr lvl="0">
            <a:lnSpc>
              <a:spcPct val="100000"/>
            </a:lnSpc>
            <a:spcBef>
              <a:spcPct val="0"/>
            </a:spcBef>
            <a:spcAft>
              <a:spcPct val="35000"/>
            </a:spcAft>
          </a:pPr>
          <a:r>
            <a:rPr lang="en-US" dirty="0" smtClean="0">
              <a:solidFill>
                <a:schemeClr val="tx1"/>
              </a:solidFill>
            </a:rPr>
            <a:t>Phase</a:t>
          </a:r>
          <a:endParaRPr lang="en-US" dirty="0">
            <a:solidFill>
              <a:schemeClr val="tx1"/>
            </a:solidFill>
          </a:endParaRPr>
        </a:p>
      </dsp:txBody>
      <dsp:txXfrm>
        <a:off x="2001795" y="660057"/>
        <a:ext cx="2224216" cy="889686"/>
      </dsp:txXfrm>
    </dsp:sp>
    <dsp:sp modelId="{D265DCF6-1684-4B87-BA2C-F5E64307840B}">
      <dsp:nvSpPr>
        <dsp:cNvPr id="5" name="Chevron 4"/>
        <dsp:cNvSpPr/>
      </dsp:nvSpPr>
      <dsp:spPr bwMode="white">
        <a:xfrm>
          <a:off x="4003589" y="660057"/>
          <a:ext cx="2224216" cy="889686"/>
        </a:xfrm>
        <a:prstGeom prst="chevron">
          <a:avLst/>
        </a:prstGeom>
      </dsp:spPr>
      <dsp:style>
        <a:lnRef idx="3">
          <a:schemeClr val="lt1"/>
        </a:lnRef>
        <a:fillRef idx="1">
          <a:schemeClr val="accent3"/>
        </a:fillRef>
        <a:effectRef idx="1">
          <a:scrgbClr r="0" g="0" b="0"/>
        </a:effectRef>
        <a:fontRef idx="minor">
          <a:schemeClr val="lt1"/>
        </a:fontRef>
      </dsp:style>
      <dsp:txBody>
        <a:bodyPr lIns="88011" tIns="29337" rIns="29337" bIns="29337"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smtClean="0">
              <a:solidFill>
                <a:schemeClr val="tx1"/>
              </a:solidFill>
            </a:rPr>
            <a:t>Executing</a:t>
          </a:r>
          <a:endParaRPr lang="en-US" dirty="0" smtClean="0">
            <a:solidFill>
              <a:schemeClr val="tx1"/>
            </a:solidFill>
          </a:endParaRPr>
        </a:p>
        <a:p>
          <a:pPr lvl="0">
            <a:lnSpc>
              <a:spcPct val="100000"/>
            </a:lnSpc>
            <a:spcBef>
              <a:spcPct val="0"/>
            </a:spcBef>
            <a:spcAft>
              <a:spcPct val="35000"/>
            </a:spcAft>
          </a:pPr>
          <a:r>
            <a:rPr lang="en-US" dirty="0" smtClean="0">
              <a:solidFill>
                <a:schemeClr val="tx1"/>
              </a:solidFill>
            </a:rPr>
            <a:t>Phase</a:t>
          </a:r>
          <a:endParaRPr lang="en-US" dirty="0">
            <a:solidFill>
              <a:schemeClr val="tx1"/>
            </a:solidFill>
          </a:endParaRPr>
        </a:p>
      </dsp:txBody>
      <dsp:txXfrm>
        <a:off x="4003589" y="660057"/>
        <a:ext cx="2224216" cy="889686"/>
      </dsp:txXfrm>
    </dsp:sp>
    <dsp:sp modelId="{16E2DD1B-0E24-47EB-976B-F234D9263ACA}">
      <dsp:nvSpPr>
        <dsp:cNvPr id="6" name="Chevron 5"/>
        <dsp:cNvSpPr/>
      </dsp:nvSpPr>
      <dsp:spPr bwMode="white">
        <a:xfrm>
          <a:off x="5925292" y="660057"/>
          <a:ext cx="2224216" cy="889686"/>
        </a:xfrm>
        <a:prstGeom prst="chevron">
          <a:avLst/>
        </a:prstGeom>
      </dsp:spPr>
      <dsp:style>
        <a:lnRef idx="3">
          <a:schemeClr val="lt1"/>
        </a:lnRef>
        <a:fillRef idx="1">
          <a:schemeClr val="accent3"/>
        </a:fillRef>
        <a:effectRef idx="1">
          <a:scrgbClr r="0" g="0" b="0"/>
        </a:effectRef>
        <a:fontRef idx="minor">
          <a:schemeClr val="lt1"/>
        </a:fontRef>
      </dsp:style>
      <dsp:txBody>
        <a:bodyPr lIns="88011" tIns="29337" rIns="29337" bIns="29337"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smtClean="0">
              <a:solidFill>
                <a:schemeClr val="tx1"/>
              </a:solidFill>
            </a:rPr>
            <a:t>Closing</a:t>
          </a:r>
          <a:endParaRPr lang="en-US" dirty="0" smtClean="0">
            <a:solidFill>
              <a:schemeClr val="tx1"/>
            </a:solidFill>
          </a:endParaRPr>
        </a:p>
        <a:p>
          <a:pPr lvl="0">
            <a:lnSpc>
              <a:spcPct val="100000"/>
            </a:lnSpc>
            <a:spcBef>
              <a:spcPct val="0"/>
            </a:spcBef>
            <a:spcAft>
              <a:spcPct val="35000"/>
            </a:spcAft>
          </a:pPr>
          <a:r>
            <a:rPr lang="en-US" dirty="0" smtClean="0">
              <a:solidFill>
                <a:schemeClr val="tx1"/>
              </a:solidFill>
            </a:rPr>
            <a:t>Phase</a:t>
          </a:r>
          <a:endParaRPr lang="en-US" dirty="0">
            <a:solidFill>
              <a:schemeClr val="tx1"/>
            </a:solidFill>
          </a:endParaRPr>
        </a:p>
      </dsp:txBody>
      <dsp:txXfrm>
        <a:off x="5925292" y="660057"/>
        <a:ext cx="2224216" cy="88968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0871E95-567B-41CE-8E83-94F8F05E8EB4}" type="slidenum">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Image Placeholder 1"/>
          <p:cNvSpPr>
            <a:spLocks noGrp="1" noRot="1" noChangeAspect="1" noTextEdit="1"/>
          </p:cNvSpPr>
          <p:nvPr>
            <p:ph type="sldImg"/>
          </p:nvPr>
        </p:nvSpPr>
        <p:spPr/>
      </p:sp>
      <p:sp>
        <p:nvSpPr>
          <p:cNvPr id="4099" name="Notes Placeholder 2"/>
          <p:cNvSpPr>
            <a:spLocks noGrp="1"/>
          </p:cNvSpPr>
          <p:nvPr>
            <p:ph type="body" idx="1"/>
          </p:nvPr>
        </p:nvSpPr>
        <p:spPr/>
        <p:txBody>
          <a:bodyPr wrap="square" lIns="91440" tIns="45720" rIns="91440" bIns="45720" anchor="t" anchorCtr="0"/>
          <a:p>
            <a:pPr lvl="0"/>
            <a:endParaRPr lang="en-US" altLang="x-none" dirty="0"/>
          </a:p>
        </p:txBody>
      </p:sp>
      <p:sp>
        <p:nvSpPr>
          <p:cNvPr id="41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GB" altLang="en-US" sz="1200" dirty="0"/>
            </a:fld>
            <a:endParaRPr lang="en-GB"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21507" name="Rectangle 2"/>
          <p:cNvSpPr>
            <a:spLocks noRot="1"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1" algn="just"/>
            <a:r>
              <a:rPr lang="en-GB" altLang="en-US" dirty="0"/>
              <a:t>There are tw</a:t>
            </a:r>
            <a:r>
              <a:rPr lang="en-US" dirty="0" smtClean="0">
                <a:sym typeface="+mn-ea"/>
              </a:rPr>
              <a:t>Assesses whether a project is worth starting</a:t>
            </a:r>
            <a:endParaRPr lang="en-US" dirty="0" smtClean="0"/>
          </a:p>
          <a:p>
            <a:pPr lvl="1" algn="just"/>
            <a:r>
              <a:rPr lang="en-US" dirty="0" smtClean="0">
                <a:sym typeface="+mn-ea"/>
              </a:rPr>
              <a:t>Information is gathered about the requirements of the proposed application and this process can be complex and difficult.</a:t>
            </a:r>
            <a:endParaRPr lang="en-US" dirty="0" smtClean="0"/>
          </a:p>
          <a:p>
            <a:pPr lvl="1" algn="just"/>
            <a:r>
              <a:rPr lang="en-US" dirty="0" smtClean="0">
                <a:sym typeface="+mn-ea"/>
              </a:rPr>
              <a:t>Developmental and operational costs are estimated</a:t>
            </a:r>
            <a:endParaRPr lang="en-US" dirty="0" smtClean="0"/>
          </a:p>
          <a:p>
            <a:pPr lvl="1" algn="just"/>
            <a:r>
              <a:rPr lang="en-US" dirty="0" smtClean="0">
                <a:sym typeface="+mn-ea"/>
              </a:rPr>
              <a:t>Benefits of new systems will be estimated</a:t>
            </a:r>
            <a:endParaRPr lang="en-US" dirty="0" smtClean="0"/>
          </a:p>
          <a:p>
            <a:pPr marL="228600" lvl="0" indent="-228600" eaLnBrk="1" hangingPunct="1"/>
            <a:r>
              <a:rPr lang="en-GB" altLang="en-US" dirty="0"/>
              <a:t>o key points here.</a:t>
            </a:r>
            <a:endParaRPr lang="en-GB" altLang="en-US" dirty="0"/>
          </a:p>
          <a:p>
            <a:pPr algn="just"/>
            <a:r>
              <a:rPr lang="en-US" dirty="0" smtClean="0">
                <a:sym typeface="+mn-ea"/>
              </a:rPr>
              <a:t>Planning</a:t>
            </a:r>
            <a:endParaRPr lang="en-US" dirty="0" smtClean="0"/>
          </a:p>
          <a:p>
            <a:pPr lvl="1" algn="just"/>
            <a:r>
              <a:rPr lang="en-US" dirty="0" smtClean="0">
                <a:sym typeface="+mn-ea"/>
              </a:rPr>
              <a:t>If feasibility study indicates the project as worthy, planning starts</a:t>
            </a:r>
            <a:endParaRPr lang="en-US" dirty="0" smtClean="0"/>
          </a:p>
          <a:p>
            <a:pPr lvl="1" algn="just"/>
            <a:r>
              <a:rPr lang="en-US" dirty="0" smtClean="0">
                <a:sym typeface="+mn-ea"/>
              </a:rPr>
              <a:t>Normally a complete detailed plan is created for smaller projects.</a:t>
            </a:r>
            <a:endParaRPr lang="en-US" dirty="0" smtClean="0"/>
          </a:p>
          <a:p>
            <a:pPr lvl="1" algn="just"/>
            <a:r>
              <a:rPr lang="en-US" dirty="0" smtClean="0">
                <a:sym typeface="+mn-ea"/>
              </a:rPr>
              <a:t>For larger projects, an outline plan for whole project and a detailed one for the first stage will be created. </a:t>
            </a:r>
            <a:endParaRPr lang="en-US" dirty="0" smtClean="0">
              <a:sym typeface="+mn-ea"/>
            </a:endParaRPr>
          </a:p>
          <a:p>
            <a:pPr lvl="1" algn="just"/>
            <a:endParaRPr lang="en-US" dirty="0" smtClean="0">
              <a:sym typeface="+mn-ea"/>
            </a:endParaRPr>
          </a:p>
          <a:p>
            <a:pPr algn="just"/>
            <a:r>
              <a:rPr lang="en-US" dirty="0" smtClean="0">
                <a:sym typeface="+mn-ea"/>
              </a:rPr>
              <a:t>Project Execution</a:t>
            </a:r>
            <a:endParaRPr lang="en-US" dirty="0" smtClean="0"/>
          </a:p>
          <a:p>
            <a:pPr lvl="1" algn="just"/>
            <a:r>
              <a:rPr lang="en-US" dirty="0" smtClean="0">
                <a:sym typeface="+mn-ea"/>
              </a:rPr>
              <a:t>Execution often contains design and implementation sub phases.</a:t>
            </a:r>
            <a:endParaRPr lang="en-US" dirty="0" smtClean="0"/>
          </a:p>
          <a:p>
            <a:pPr lvl="1" algn="just"/>
            <a:r>
              <a:rPr lang="en-US" dirty="0" smtClean="0">
                <a:sym typeface="+mn-ea"/>
              </a:rPr>
              <a:t>Design is making desicions about the form of the products to be created.</a:t>
            </a:r>
            <a:endParaRPr lang="en-US" dirty="0" smtClean="0"/>
          </a:p>
          <a:p>
            <a:pPr lvl="1" algn="just"/>
            <a:r>
              <a:rPr lang="en-US" dirty="0" smtClean="0">
                <a:sym typeface="+mn-ea"/>
              </a:rPr>
              <a:t>External appearance of the software, UI.</a:t>
            </a:r>
            <a:endParaRPr lang="en-US" dirty="0" smtClean="0"/>
          </a:p>
          <a:p>
            <a:pPr lvl="1" algn="just"/>
            <a:r>
              <a:rPr lang="en-US" dirty="0" smtClean="0">
                <a:sym typeface="+mn-ea"/>
              </a:rPr>
              <a:t>Plan details the activities to be carried out to create the products.</a:t>
            </a:r>
            <a:endParaRPr lang="en-US" dirty="0" smtClean="0"/>
          </a:p>
          <a:p>
            <a:pPr lvl="1" algn="just"/>
            <a:endParaRPr lang="en-US" dirty="0"/>
          </a:p>
          <a:p>
            <a:pPr marL="228600" lvl="0" indent="-228600" eaLnBrk="1" hangingPunct="1"/>
            <a:endParaRPr lang="en-GB" altLang="en-US" dirty="0"/>
          </a:p>
          <a:p>
            <a:pPr marL="228600" lvl="0" indent="-228600" eaLnBrk="1" hangingPunct="1"/>
            <a:endParaRPr lang="en-GB" altLang="en-US" dirty="0"/>
          </a:p>
          <a:p>
            <a:pPr marL="228600" lvl="0" indent="-228600" eaLnBrk="1" hangingPunct="1"/>
            <a:endParaRPr lang="en-GB" altLang="en-US" dirty="0"/>
          </a:p>
          <a:p>
            <a:pPr marL="228600" lvl="0" indent="-228600" eaLnBrk="1" hangingPunct="1">
              <a:buFontTx/>
              <a:buAutoNum type="arabicPeriod"/>
            </a:pPr>
            <a:r>
              <a:rPr lang="en-GB" altLang="en-US" dirty="0"/>
              <a:t>Often you see something like ‘feasibility study’ being put as the first stage of development life cycle, and indeed it might be. However, the outcome of the feasibility study might be not to carry out the proposed project. Planning of the project should therefore take place after the feasibility study (or as a part of the feasibility study perhaps). Clearly the feasibility study itself might need a plan.</a:t>
            </a:r>
            <a:endParaRPr lang="en-GB" altLang="en-US" dirty="0"/>
          </a:p>
          <a:p>
            <a:pPr marL="228600" lvl="0" indent="-228600" eaLnBrk="1" hangingPunct="1">
              <a:buFontTx/>
              <a:buAutoNum type="arabicPeriod"/>
            </a:pPr>
            <a:r>
              <a:rPr lang="en-GB" altLang="en-US" dirty="0"/>
              <a:t>All plans are to some extent provisional and subject to change. The key point is that the evolving plan allows us to </a:t>
            </a:r>
            <a:r>
              <a:rPr lang="en-GB" altLang="en-US" i="1" dirty="0"/>
              <a:t>control</a:t>
            </a:r>
            <a:r>
              <a:rPr lang="en-GB" altLang="en-US" dirty="0"/>
              <a:t> the project.</a:t>
            </a:r>
            <a:endParaRPr lang="en-GB"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23555" name="Rectangle 2"/>
          <p:cNvSpPr>
            <a:spLocks noRot="1"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eaLnBrk="1" hangingPunct="1"/>
            <a:r>
              <a:rPr lang="en-GB" altLang="en-US" dirty="0"/>
              <a:t>This section of the lecture discusses the software development life cycle. Note that this is a </a:t>
            </a:r>
            <a:r>
              <a:rPr lang="en-GB" altLang="en-US" i="1" dirty="0"/>
              <a:t>technical</a:t>
            </a:r>
            <a:r>
              <a:rPr lang="en-GB" altLang="en-US" dirty="0"/>
              <a:t> model. It identifies the technical constraints on the order activities are done. This does NOT imply that a ‘waterfall’ approach is the only way to organize projects. The technical model could be implemented as increments or in an evolutionary manner.</a:t>
            </a:r>
            <a:endParaRPr lang="en-GB"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25603" name="Rectangle 2"/>
          <p:cNvSpPr>
            <a:spLocks noRot="1" noTextEdit="1"/>
          </p:cNvSpPr>
          <p:nvPr>
            <p:ph type="sldImg"/>
          </p:nvPr>
        </p:nvSpPr>
        <p:spPr/>
      </p:sp>
      <p:sp>
        <p:nvSpPr>
          <p:cNvPr id="25604" name="Rectangle 3"/>
          <p:cNvSpPr>
            <a:spLocks noGrp="1"/>
          </p:cNvSpPr>
          <p:nvPr>
            <p:ph type="body" idx="1"/>
          </p:nvPr>
        </p:nvSpPr>
        <p:spPr/>
        <p:txBody>
          <a:bodyPr wrap="square" lIns="91440" tIns="45720" rIns="91440" bIns="45720" anchor="t" anchorCtr="0"/>
          <a:p>
            <a:pPr lvl="0" eaLnBrk="1" hangingPunct="1"/>
            <a:r>
              <a:rPr lang="en-GB" altLang="en-US" dirty="0"/>
              <a:t>The key point here is that requirement analysis has to face in (at least) two different directions. It needs to communicate and elicit the requirements of the users, speaking in their language. It needs to organize and translate those requirements into a form that developers can understand and relate to.</a:t>
            </a:r>
            <a:endParaRPr lang="en-GB"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27651" name="Rectangle 2"/>
          <p:cNvSpPr>
            <a:spLocks noRot="1"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r>
              <a:rPr lang="en-GB" altLang="en-US" dirty="0"/>
              <a:t>The software project will almost certainly be part of a larger project which has non-software elements. In a software engineering environment it could be the software will be embedded in hardware product of some kind. Thus there are system requirements for the product as a whole and software requirements for the software element.</a:t>
            </a:r>
            <a:endParaRPr lang="en-GB" altLang="en-US" dirty="0"/>
          </a:p>
          <a:p>
            <a:pPr lvl="0" eaLnBrk="1" hangingPunct="1"/>
            <a:r>
              <a:rPr lang="en-GB" altLang="en-US" dirty="0"/>
              <a:t>In a business information systems environment, the software development could be a relatively minor part of a much larger organizational change project.</a:t>
            </a:r>
            <a:endParaRPr lang="en-GB"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r>
              <a:rPr lang="en-GB" altLang="en-US" dirty="0"/>
              <a:t>The confusion about what ‘implementation’ really means could be mentioned. Does it mean implementing the design (that is, coding) or implementing the complete system in its user environment? It is best to use ‘installation’ to describe the latter in order to avoid confusion.</a:t>
            </a:r>
            <a:endParaRPr lang="en-GB"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1747" name="Rectangle 2"/>
          <p:cNvSpPr>
            <a:spLocks noRot="1"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r>
              <a:rPr lang="en-GB" altLang="en-US" dirty="0"/>
              <a:t>With objective-based projects, a general objective or problem is defined, and there are several different ways in which that objective could be reached. The project team have freedom to select what appears to be the most appropriate approach.</a:t>
            </a:r>
            <a:endParaRPr lang="en-GB" altLang="en-US" dirty="0"/>
          </a:p>
          <a:p>
            <a:pPr lvl="0" eaLnBrk="1" hangingPunct="1"/>
            <a:r>
              <a:rPr lang="en-GB" altLang="en-US" dirty="0"/>
              <a:t>With product-based projects, the product is already very strictly defined and the development team’s job is to implement the specification with which they have been presented.</a:t>
            </a:r>
            <a:endParaRPr lang="en-GB" altLang="en-US" dirty="0"/>
          </a:p>
          <a:p>
            <a:pPr lvl="0" eaLnBrk="1" hangingPunct="1"/>
            <a:r>
              <a:rPr lang="en-GB" altLang="en-US" dirty="0"/>
              <a:t>Arguably, information systems projects are more likely to be objective-based than is the case with software engineering.</a:t>
            </a:r>
            <a:endParaRPr lang="en-GB" altLang="en-US" dirty="0"/>
          </a:p>
          <a:p>
            <a:pPr lvl="0" eaLnBrk="1" hangingPunct="1"/>
            <a:r>
              <a:rPr lang="en-GB" altLang="en-US" dirty="0"/>
              <a:t>In many cases, an objective-based project could consider a problem and recommend a solution that is then implemented by a product-based project.</a:t>
            </a:r>
            <a:endParaRPr lang="en-GB" altLang="en-US" dirty="0"/>
          </a:p>
          <a:p>
            <a:pPr lvl="0" eaLnBrk="1" hangingPunct="1"/>
            <a:r>
              <a:rPr lang="en-GB" altLang="en-US" dirty="0"/>
              <a:t>Exercise 1.5 in the text is relevant here.</a:t>
            </a:r>
            <a:endParaRPr lang="en-GB"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3795" name="Rectangle 2"/>
          <p:cNvSpPr>
            <a:spLocks noRo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r>
              <a:rPr lang="en-GB" altLang="en-US" dirty="0"/>
              <a:t>Different people who are involved in a project (Stakeholders) will have different interests in the project and are likely to see different outcomes as being important.</a:t>
            </a:r>
            <a:endParaRPr lang="en-GB" altLang="en-US" dirty="0"/>
          </a:p>
          <a:p>
            <a:pPr lvl="0" eaLnBrk="1" hangingPunct="1"/>
            <a:r>
              <a:rPr lang="en-GB" altLang="en-US" dirty="0"/>
              <a:t>For example, end-users would want a system that is ‘user-friendly’, that is, easy to learn and to use, and a system that helps rather than hinders them from doing their jobs. Their managers may be more interested in whether the new system would allow them to reduce staffing levels.</a:t>
            </a:r>
            <a:endParaRPr lang="en-GB" altLang="en-US" dirty="0"/>
          </a:p>
          <a:p>
            <a:pPr lvl="0" eaLnBrk="1" hangingPunct="1"/>
            <a:r>
              <a:rPr lang="en-GB" altLang="en-US" dirty="0"/>
              <a:t>It is important therefore that a set of clearly defined objectives are identified and published for the project. Some individual or group needs to be pinpointed who acts as the main client for the project.</a:t>
            </a:r>
            <a:endParaRPr lang="en-GB" altLang="en-US" dirty="0"/>
          </a:p>
          <a:p>
            <a:pPr lvl="0" eaLnBrk="1" hangingPunct="1"/>
            <a:r>
              <a:rPr lang="en-GB" altLang="en-US" dirty="0"/>
              <a:t>See Exercise 1.7 in the text.</a:t>
            </a:r>
            <a:endParaRPr lang="en-GB"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5843" name="Rectangle 2"/>
          <p:cNvSpPr>
            <a:spLocks noRot="1" noTextEdit="1"/>
          </p:cNvSpPr>
          <p:nvPr>
            <p:ph type="sldImg"/>
          </p:nvPr>
        </p:nvSpPr>
        <p:spPr/>
      </p:sp>
      <p:sp>
        <p:nvSpPr>
          <p:cNvPr id="35844" name="Rectangle 3"/>
          <p:cNvSpPr>
            <a:spLocks noGrp="1"/>
          </p:cNvSpPr>
          <p:nvPr>
            <p:ph type="body" idx="1"/>
          </p:nvPr>
        </p:nvSpPr>
        <p:spPr/>
        <p:txBody>
          <a:bodyPr wrap="square" lIns="91440" tIns="45720" rIns="91440" bIns="45720" anchor="t" anchorCtr="0"/>
          <a:p>
            <a:pPr lvl="0" eaLnBrk="1" hangingPunct="1"/>
            <a:r>
              <a:rPr lang="en-GB" altLang="en-US" dirty="0"/>
              <a:t>The focus here needs to be on what the situation will be when the project is completed. In what ways will the world be different? The objectives should avoid describing activities:</a:t>
            </a:r>
            <a:endParaRPr lang="en-GB" altLang="en-US" dirty="0"/>
          </a:p>
          <a:p>
            <a:pPr lvl="0" eaLnBrk="1" hangingPunct="1"/>
            <a:endParaRPr lang="en-GB" altLang="en-US" dirty="0"/>
          </a:p>
          <a:p>
            <a:pPr lvl="0" eaLnBrk="1" hangingPunct="1"/>
            <a:r>
              <a:rPr lang="en-GB" altLang="en-US" dirty="0"/>
              <a:t>e.g. ‘a new payroll application will be operational by 4</a:t>
            </a:r>
            <a:r>
              <a:rPr lang="en-GB" altLang="en-US" baseline="30000" dirty="0"/>
              <a:t>th</a:t>
            </a:r>
            <a:r>
              <a:rPr lang="en-GB" altLang="en-US" dirty="0"/>
              <a:t> April’ </a:t>
            </a:r>
            <a:r>
              <a:rPr lang="en-GB" altLang="en-US" i="1" dirty="0"/>
              <a:t>not</a:t>
            </a:r>
            <a:r>
              <a:rPr lang="en-GB" altLang="en-US" dirty="0"/>
              <a:t> ‘design and code a new payroll application’</a:t>
            </a:r>
            <a:endParaRPr lang="en-GB"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7891" name="Rectangle 2"/>
          <p:cNvSpPr>
            <a:spLocks noRot="1"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r>
              <a:rPr lang="en-GB" altLang="en-US" dirty="0"/>
              <a:t>I have seen some places where the R is said to stand for ‘resource-constrained’, that is that there is a target cost associated with the achievement of the objective.</a:t>
            </a:r>
            <a:endParaRPr lang="en-GB"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9939" name="Rectangle 2"/>
          <p:cNvSpPr>
            <a:spLocks noRot="1"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lvl="0" eaLnBrk="1" hangingPunct="1"/>
            <a:r>
              <a:rPr lang="en-GB" altLang="en-US" dirty="0"/>
              <a:t>Scoring a goal in football is a ‘goal’ or sub-objective on the way to achieving the overall objective of winning the match. Sub-objectives and objectives can be nested in a hierarchy, so that the objective of winning the match could itself be a goal or sub-objective on the way to winning the league etc.</a:t>
            </a:r>
            <a:endParaRPr lang="en-GB" altLang="en-US" dirty="0"/>
          </a:p>
          <a:p>
            <a:pPr lvl="0" eaLnBrk="1" hangingPunct="1"/>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6147" name="Rectangle 2"/>
          <p:cNvSpPr>
            <a:spLocks noRot="1"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marL="228600" lvl="0" indent="-228600" eaLnBrk="1" hangingPunct="1"/>
            <a:endParaRPr lang="en-GB" altLang="en-US" dirty="0"/>
          </a:p>
          <a:p>
            <a:pPr marL="228600" lvl="0" indent="-228600" eaLnBrk="1" hangingPunct="1"/>
            <a:endParaRPr lang="en-GB"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41987" name="Rectangle 2"/>
          <p:cNvSpPr>
            <a:spLocks noRot="1"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eaLnBrk="1" hangingPunct="1"/>
            <a:r>
              <a:rPr lang="en-GB" altLang="en-US" dirty="0"/>
              <a:t>Goals can be formulated in such a way that they represent what an individual or group need to do to contribute to the success of the project’s objectives. </a:t>
            </a:r>
            <a:endParaRPr lang="en-GB" altLang="en-US" dirty="0"/>
          </a:p>
          <a:p>
            <a:pPr lvl="0" eaLnBrk="1" hangingPunct="1"/>
            <a:r>
              <a:rPr lang="en-GB" altLang="en-US" dirty="0"/>
              <a:t>In the example above, the analyst or developer, by themselves, cannot guarantee user satisfaction. However, the analyst can contribute to the achievement  of the objective by making sure the users’ requirements are accurately recorded and the developer by making sure that the software is reliable.</a:t>
            </a:r>
            <a:endParaRPr lang="en-GB" altLang="en-US" dirty="0"/>
          </a:p>
          <a:p>
            <a:pPr lvl="0" eaLnBrk="1" hangingPunct="1"/>
            <a:r>
              <a:rPr lang="en-GB" altLang="en-US" dirty="0"/>
              <a:t>See Exercise 1.7 in the text.</a:t>
            </a:r>
            <a:endParaRPr lang="en-GB"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44035" name="Rectangle 2"/>
          <p:cNvSpPr>
            <a:spLocks noRo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eaLnBrk="1" hangingPunct="1"/>
            <a:r>
              <a:rPr lang="en-GB" altLang="en-US" dirty="0"/>
              <a:t>See Exercise 1.8 in the text.</a:t>
            </a:r>
            <a:endParaRPr lang="en-GB"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46083" name="Rectangle 2"/>
          <p:cNvSpPr>
            <a:spLocks noRo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r>
              <a:rPr lang="en-GB" altLang="en-US" dirty="0"/>
              <a:t>Each stakeholder will have their own goals and concerns in relation to the project which may be different from those of the project as a whole. For example,  a software developer might work to make a living, pay the mortgage, learn new things, solve interesting problems. The main stakeholders need, however, to understand and accept the overall project objectives. </a:t>
            </a:r>
            <a:endParaRPr lang="en-GB"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48131" name="Rectangle 2"/>
          <p:cNvSpPr>
            <a:spLocks noRot="1"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eaLnBrk="1" hangingPunct="1"/>
            <a:r>
              <a:rPr lang="en-GB" altLang="en-US" dirty="0"/>
              <a:t>It is not always possible to put a precise financial on the benefits of a project. The client’s willingness to pay up to a certain price to get a project implemented implies that they have informally identified a value to them of getting that project implemented.</a:t>
            </a:r>
            <a:endParaRPr lang="en-GB" altLang="en-US" dirty="0"/>
          </a:p>
          <a:p>
            <a:pPr lvl="0" eaLnBrk="1" hangingPunct="1"/>
            <a:endParaRPr lang="en-GB"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Project charter is an important outcome of project initiation phase.</a:t>
            </a:r>
            <a:endParaRPr lang="en-US" dirty="0"/>
          </a:p>
        </p:txBody>
      </p:sp>
      <p:sp>
        <p:nvSpPr>
          <p:cNvPr id="4" name="Slide Number Placeholder 3"/>
          <p:cNvSpPr>
            <a:spLocks noGrp="1"/>
          </p:cNvSpPr>
          <p:nvPr>
            <p:ph type="sldNum" sz="quarter" idx="10"/>
          </p:nvPr>
        </p:nvSpPr>
        <p:spPr/>
        <p:txBody>
          <a:bodyPr/>
          <a:lstStyle/>
          <a:p>
            <a:fld id="{40DEADF5-F24B-41E8-84BE-46D43FBD8F70}"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Planning, prioritizing and controlling different releases of </a:t>
            </a:r>
            <a:r>
              <a:rPr lang="en-US" smtClean="0"/>
              <a:t>a software.</a:t>
            </a:r>
            <a:endParaRPr lang="en-US"/>
          </a:p>
        </p:txBody>
      </p:sp>
      <p:sp>
        <p:nvSpPr>
          <p:cNvPr id="4" name="Slide Number Placeholder 3"/>
          <p:cNvSpPr>
            <a:spLocks noGrp="1"/>
          </p:cNvSpPr>
          <p:nvPr>
            <p:ph type="sldNum" sz="quarter" idx="10"/>
          </p:nvPr>
        </p:nvSpPr>
        <p:spPr/>
        <p:txBody>
          <a:bodyPr/>
          <a:lstStyle/>
          <a:p>
            <a:fld id="{40DEADF5-F24B-41E8-84BE-46D43FBD8F7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9219" name="Rectangle 2"/>
          <p:cNvSpPr>
            <a:spLocks noRot="1"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marL="228600" lvl="0" indent="-228600" eaLnBrk="1" hangingPunct="1"/>
            <a:r>
              <a:rPr lang="en-GB" altLang="en-US" dirty="0"/>
              <a:t>The two key questions are:</a:t>
            </a:r>
            <a:endParaRPr lang="en-GB" altLang="en-US" dirty="0"/>
          </a:p>
          <a:p>
            <a:pPr marL="228600" lvl="0" indent="-228600" eaLnBrk="1" hangingPunct="1">
              <a:buFontTx/>
              <a:buAutoNum type="arabicPeriod"/>
            </a:pPr>
            <a:r>
              <a:rPr lang="en-GB" altLang="en-US" dirty="0"/>
              <a:t>What exactly is software project management?</a:t>
            </a:r>
            <a:endParaRPr lang="en-GB" altLang="en-US" dirty="0"/>
          </a:p>
          <a:p>
            <a:pPr marL="228600" lvl="0" indent="-228600" eaLnBrk="1" hangingPunct="1"/>
            <a:r>
              <a:rPr lang="en-GB" altLang="en-US" dirty="0"/>
              <a:t>This is going to be tackled by looking firstly at what is meant by ‘project’. We are then going to examine whether ‘software project management’ is really different from ‘normal’ project management. Is there anything special about software as opposed to other engineered artefacts?</a:t>
            </a:r>
            <a:endParaRPr lang="en-GB" altLang="en-US" dirty="0"/>
          </a:p>
          <a:p>
            <a:pPr marL="228600" lvl="0" indent="-228600" eaLnBrk="1" hangingPunct="1"/>
            <a:endParaRPr lang="en-GB" altLang="en-US" dirty="0"/>
          </a:p>
          <a:p>
            <a:pPr marL="228600" lvl="0" indent="-228600" eaLnBrk="1" hangingPunct="1"/>
            <a:r>
              <a:rPr lang="en-GB" altLang="en-US" dirty="0"/>
              <a:t>2. How do we define whether a project is a success or not?</a:t>
            </a:r>
            <a:endParaRPr lang="en-GB" altLang="en-US" dirty="0"/>
          </a:p>
          <a:p>
            <a:pPr marL="228600" lvl="0" indent="-228600" eaLnBrk="1" hangingPunct="1"/>
            <a:r>
              <a:rPr lang="en-GB" altLang="en-US" dirty="0"/>
              <a:t>The point about studying project management is to be able to have successful projects. So how do we know if we have been successful?</a:t>
            </a:r>
            <a:endParaRPr lang="en-GB" altLang="en-US" dirty="0"/>
          </a:p>
          <a:p>
            <a:pPr marL="228600" lvl="0" indent="-228600" eaLnBrk="1" hangingPunct="1"/>
            <a:endParaRPr lang="en-GB" altLang="en-US" dirty="0"/>
          </a:p>
          <a:p>
            <a:pPr marL="228600" lvl="0" indent="-228600" eaLnBrk="1" hangingPunct="1"/>
            <a:endParaRPr lang="en-GB"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21288F-49BD-4704-809F-AAEF08F80FC0}" type="slidenum">
              <a:rPr lang="en-GB" altLang="en-US" smtClean="0"/>
            </a:fld>
            <a:endParaRPr lang="en-GB" altLang="en-US"/>
          </a:p>
        </p:txBody>
      </p:sp>
      <p:sp>
        <p:nvSpPr>
          <p:cNvPr id="8195" name="Rectangle 2"/>
          <p:cNvSpPr>
            <a:spLocks noRot="1" noChangeArrowheads="1" noTextEdit="1"/>
          </p:cNvSpPr>
          <p:nvPr>
            <p:ph type="sldImg"/>
          </p:nvPr>
        </p:nvSpPr>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eaLnBrk="1" hangingPunct="1"/>
            <a:r>
              <a:rPr lang="en-GB" altLang="en-US"/>
              <a:t>The two key questions are:</a:t>
            </a:r>
            <a:endParaRPr lang="en-GB" altLang="en-US"/>
          </a:p>
          <a:p>
            <a:pPr marL="228600" indent="-228600" eaLnBrk="1" hangingPunct="1">
              <a:buFontTx/>
              <a:buAutoNum type="arabicPeriod"/>
            </a:pPr>
            <a:r>
              <a:rPr lang="en-GB" altLang="en-US"/>
              <a:t>What exactly is software project management?</a:t>
            </a:r>
            <a:endParaRPr lang="en-GB" altLang="en-US"/>
          </a:p>
          <a:p>
            <a:pPr marL="228600" indent="-228600" eaLnBrk="1" hangingPunct="1"/>
            <a:r>
              <a:rPr lang="en-GB" altLang="en-US"/>
              <a:t>This is going to be tackled by looking firstly at what is meant by ‘project’. We are then going to examine whether ‘software project management’ is really different from ‘normal’ project management. Is there anything special about software as opposed to other engineered artefacts?</a:t>
            </a:r>
            <a:endParaRPr lang="en-GB" altLang="en-US"/>
          </a:p>
          <a:p>
            <a:pPr marL="228600" indent="-228600" eaLnBrk="1" hangingPunct="1"/>
            <a:endParaRPr lang="en-GB" altLang="en-US"/>
          </a:p>
          <a:p>
            <a:pPr marL="228600" indent="-228600" eaLnBrk="1" hangingPunct="1"/>
            <a:r>
              <a:rPr lang="en-GB" altLang="en-US"/>
              <a:t>2. How do we define whether a project is a success or not?</a:t>
            </a:r>
            <a:endParaRPr lang="en-GB" altLang="en-US"/>
          </a:p>
          <a:p>
            <a:pPr marL="228600" indent="-228600" eaLnBrk="1" hangingPunct="1"/>
            <a:r>
              <a:rPr lang="en-GB" altLang="en-US"/>
              <a:t>The point about studying project management is to be able to have successful projects. So how do we know if we have been successful?</a:t>
            </a:r>
            <a:endParaRPr lang="en-GB" altLang="en-US"/>
          </a:p>
          <a:p>
            <a:pPr marL="228600" indent="-228600" eaLnBrk="1" hangingPunct="1"/>
            <a:endParaRPr lang="en-GB" altLang="en-US"/>
          </a:p>
          <a:p>
            <a:pPr marL="228600" indent="-228600"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12291" name="Rectangle 2"/>
          <p:cNvSpPr>
            <a:spLocks noRot="1" noTextEdit="1"/>
          </p:cNvSpPr>
          <p:nvPr>
            <p:ph type="sldImg"/>
          </p:nvPr>
        </p:nvSpPr>
        <p:spPr/>
      </p:sp>
      <p:sp>
        <p:nvSpPr>
          <p:cNvPr id="12292" name="Rectangle 3"/>
          <p:cNvSpPr>
            <a:spLocks noGrp="1"/>
          </p:cNvSpPr>
          <p:nvPr>
            <p:ph type="body" idx="1"/>
          </p:nvPr>
        </p:nvSpPr>
        <p:spPr/>
        <p:txBody>
          <a:bodyPr wrap="square" lIns="91440" tIns="45720" rIns="91440" bIns="45720" anchor="t" anchorCtr="0"/>
          <a:p>
            <a:pPr lvl="0" eaLnBrk="1" hangingPunct="1"/>
            <a:r>
              <a:rPr lang="en-GB" altLang="en-US" dirty="0"/>
              <a:t>Here are some definitions of ‘project’. No doubt there are other ones: for example</a:t>
            </a:r>
            <a:endParaRPr lang="en-GB" altLang="en-US" dirty="0"/>
          </a:p>
          <a:p>
            <a:pPr lvl="0" eaLnBrk="1" hangingPunct="1"/>
            <a:endParaRPr lang="en-GB" altLang="en-US" dirty="0"/>
          </a:p>
          <a:p>
            <a:pPr lvl="0" eaLnBrk="1" hangingPunct="1"/>
            <a:r>
              <a:rPr lang="en-GB" altLang="en-US" dirty="0"/>
              <a:t>‘Unique process, consisting of a set of coordinated and controlled activities with start and finish dates, undertaken to achieve an objective conforming to specific requirements, including constraints of time, cost and resources’</a:t>
            </a:r>
            <a:endParaRPr lang="en-GB" altLang="en-US" dirty="0"/>
          </a:p>
          <a:p>
            <a:pPr lvl="0" eaLnBrk="1" hangingPunct="1"/>
            <a:endParaRPr lang="en-GB" altLang="en-US" dirty="0"/>
          </a:p>
          <a:p>
            <a:pPr lvl="0" eaLnBrk="1" hangingPunct="1"/>
            <a:r>
              <a:rPr lang="en-GB" altLang="en-US" dirty="0"/>
              <a:t>BSO ISO 10006: 1997</a:t>
            </a:r>
            <a:endParaRPr lang="en-GB"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14339" name="Rectangle 2"/>
          <p:cNvSpPr>
            <a:spLocks noRot="1" noTextEdit="1"/>
          </p:cNvSpPr>
          <p:nvPr>
            <p:ph type="sldImg"/>
          </p:nvPr>
        </p:nvSpPr>
        <p:spPr/>
      </p:sp>
      <p:sp>
        <p:nvSpPr>
          <p:cNvPr id="14340" name="Rectangle 3"/>
          <p:cNvSpPr>
            <a:spLocks noGrp="1"/>
          </p:cNvSpPr>
          <p:nvPr>
            <p:ph type="body" idx="1"/>
          </p:nvPr>
        </p:nvSpPr>
        <p:spPr/>
        <p:txBody>
          <a:bodyPr wrap="square" lIns="91440" tIns="45720" rIns="91440" bIns="45720" anchor="t" anchorCtr="0"/>
          <a:p>
            <a:pPr lvl="0" eaLnBrk="1" hangingPunct="1"/>
            <a:r>
              <a:rPr lang="en-GB" altLang="en-US" dirty="0"/>
              <a:t>On the one hand there are repetitive jobs a similar task is carried out repeatedly, for example Kwikfit replacing a tyre on a car or a lecturer giving an introductory talk on project management. The task is well-defined and there is very little uncertainty. In some organizations, software development might tend to be like this – in these environments software </a:t>
            </a:r>
            <a:r>
              <a:rPr lang="en-GB" altLang="en-US" i="1" dirty="0"/>
              <a:t>process</a:t>
            </a:r>
            <a:r>
              <a:rPr lang="en-GB" altLang="en-US" dirty="0"/>
              <a:t> management might be more important than software </a:t>
            </a:r>
            <a:r>
              <a:rPr lang="en-GB" altLang="en-US" i="1" dirty="0"/>
              <a:t>project </a:t>
            </a:r>
            <a:r>
              <a:rPr lang="en-GB" altLang="en-US" dirty="0"/>
              <a:t>management</a:t>
            </a:r>
            <a:endParaRPr lang="en-GB" altLang="en-US" dirty="0"/>
          </a:p>
          <a:p>
            <a:pPr lvl="0" eaLnBrk="1" hangingPunct="1"/>
            <a:endParaRPr lang="en-GB" altLang="en-US" dirty="0"/>
          </a:p>
          <a:p>
            <a:pPr lvl="0" eaLnBrk="1" hangingPunct="1"/>
            <a:r>
              <a:rPr lang="en-GB" altLang="en-US" dirty="0"/>
              <a:t>On the other hand some exploratory activities are very uncertain. Some research projects can be like this – we may not be sure what the outcome will be, but we hope that we will learn some things of importance. It may be very difficult to come up with precise plans, although we would probably have some idea of a general approach.</a:t>
            </a:r>
            <a:endParaRPr lang="en-GB" altLang="en-US" dirty="0"/>
          </a:p>
          <a:p>
            <a:pPr lvl="0" eaLnBrk="1" hangingPunct="1"/>
            <a:endParaRPr lang="en-GB" altLang="en-US" dirty="0"/>
          </a:p>
          <a:p>
            <a:pPr lvl="0" eaLnBrk="1" hangingPunct="1"/>
            <a:r>
              <a:rPr lang="en-GB" altLang="en-US" dirty="0"/>
              <a:t>Projects seem to come somewhere between these two extremes. There are usually well-defined hoped-for outcomes but there are risks and uncertainties about achieving those outcomes.</a:t>
            </a:r>
            <a:endParaRPr lang="en-GB"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DEADF5-F24B-41E8-84BE-46D43FBD8F70}"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19459" name="Rectangle 2"/>
          <p:cNvSpPr>
            <a:spLocks noRo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r>
              <a:rPr lang="en-GB" altLang="en-US" dirty="0"/>
              <a:t>This is based on Fred Brooks’ paper </a:t>
            </a:r>
            <a:r>
              <a:rPr lang="en-GB" altLang="en-US" i="1" dirty="0"/>
              <a:t>No Silver Bullet: Essence and Accidents of Software Engineering </a:t>
            </a:r>
            <a:r>
              <a:rPr lang="en-GB" altLang="en-US" dirty="0"/>
              <a:t>which appeared in IEEE Computer 20(4) pp10-19 April 1987</a:t>
            </a:r>
            <a:endParaRPr lang="en-GB" altLang="en-US" i="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7348" name="Rectangle 4"/>
          <p:cNvSpPr>
            <a:spLocks noGrp="1" noChangeArrowheads="1"/>
          </p:cNvSpPr>
          <p:nvPr>
            <p:ph type="sldNum" sz="quarter" idx="4"/>
          </p:nvPr>
        </p:nvSpPr>
        <p:spPr bwMode="auto">
          <a:xfrm>
            <a:off x="3352800" y="6324600"/>
            <a:ext cx="2286000" cy="381000"/>
          </a:xfrm>
          <a:prstGeom prst="rect">
            <a:avLst/>
          </a:prstGeom>
          <a:noFill/>
          <a:ln>
            <a:noFill/>
          </a:ln>
          <a:effectLst/>
        </p:spPr>
        <p:txBody>
          <a:bodyPr vert="horz" wrap="square" lIns="91440" tIns="45720" rIns="91440" bIns="45720" numCol="1" anchor="t" anchorCtr="0" compatLnSpc="1"/>
          <a:lstStyle>
            <a:lvl1pPr algn="r" eaLnBrk="0" hangingPunct="0">
              <a:defRPr sz="1400" smtClean="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29" name="Picture 5" descr="logo_tp"/>
          <p:cNvPicPr>
            <a:picLocks noChangeAspect="1"/>
          </p:cNvPicPr>
          <p:nvPr/>
        </p:nvPicPr>
        <p:blipFill>
          <a:blip r:embed="rId13"/>
          <a:stretch>
            <a:fillRect/>
          </a:stretch>
        </p:blipFill>
        <p:spPr>
          <a:xfrm>
            <a:off x="76200" y="6400800"/>
            <a:ext cx="1295400" cy="358775"/>
          </a:xfrm>
          <a:prstGeom prst="rect">
            <a:avLst/>
          </a:prstGeom>
          <a:noFill/>
          <a:ln w="9525">
            <a:noFill/>
          </a:ln>
        </p:spPr>
      </p:pic>
      <p:sp>
        <p:nvSpPr>
          <p:cNvPr id="1030" name="Rectangle 6"/>
          <p:cNvSpPr>
            <a:spLocks noChangeArrowheads="1"/>
          </p:cNvSpPr>
          <p:nvPr/>
        </p:nvSpPr>
        <p:spPr bwMode="auto">
          <a:xfrm>
            <a:off x="7315200" y="6478588"/>
            <a:ext cx="1828800" cy="227013"/>
          </a:xfrm>
          <a:prstGeom prst="rect">
            <a:avLst/>
          </a:prstGeom>
          <a:noFill/>
          <a:ln>
            <a:noFill/>
          </a:ln>
          <a:effec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defRPr/>
            </a:pPr>
            <a:r>
              <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rPr>
              <a:t>The McGraw-Hill Companies, 2005</a:t>
            </a:r>
            <a:endPar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anose="020B0604030504040204" pitchFamily="34" charset="0"/>
        </a:defRPr>
      </a:lvl2pPr>
      <a:lvl3pPr algn="ctr" rtl="0" eaLnBrk="0" fontAlgn="base" hangingPunct="0">
        <a:spcBef>
          <a:spcPct val="0"/>
        </a:spcBef>
        <a:spcAft>
          <a:spcPct val="0"/>
        </a:spcAft>
        <a:defRPr sz="4400">
          <a:solidFill>
            <a:schemeClr val="bg2"/>
          </a:solidFill>
          <a:latin typeface="Tahoma" panose="020B0604030504040204" pitchFamily="34" charset="0"/>
        </a:defRPr>
      </a:lvl3pPr>
      <a:lvl4pPr algn="ctr" rtl="0" eaLnBrk="0" fontAlgn="base" hangingPunct="0">
        <a:spcBef>
          <a:spcPct val="0"/>
        </a:spcBef>
        <a:spcAft>
          <a:spcPct val="0"/>
        </a:spcAft>
        <a:defRPr sz="4400">
          <a:solidFill>
            <a:schemeClr val="bg2"/>
          </a:solidFill>
          <a:latin typeface="Tahoma" panose="020B0604030504040204" pitchFamily="34" charset="0"/>
        </a:defRPr>
      </a:lvl4pPr>
      <a:lvl5pPr algn="ctr" rtl="0" eaLnBrk="0" fontAlgn="base" hangingPunct="0">
        <a:spcBef>
          <a:spcPct val="0"/>
        </a:spcBef>
        <a:spcAft>
          <a:spcPct val="0"/>
        </a:spcAft>
        <a:defRPr sz="4400">
          <a:solidFill>
            <a:schemeClr val="bg2"/>
          </a:solidFill>
          <a:latin typeface="Tahoma" panose="020B0604030504040204" pitchFamily="34" charset="0"/>
        </a:defRPr>
      </a:lvl5pPr>
      <a:lvl6pPr marL="457200" algn="ctr" rtl="0" fontAlgn="base">
        <a:spcBef>
          <a:spcPct val="0"/>
        </a:spcBef>
        <a:spcAft>
          <a:spcPct val="0"/>
        </a:spcAft>
        <a:defRPr sz="4400">
          <a:solidFill>
            <a:schemeClr val="bg2"/>
          </a:solidFill>
          <a:latin typeface="Tahoma" panose="020B0604030504040204" pitchFamily="34" charset="0"/>
        </a:defRPr>
      </a:lvl6pPr>
      <a:lvl7pPr marL="914400" algn="ctr" rtl="0" fontAlgn="base">
        <a:spcBef>
          <a:spcPct val="0"/>
        </a:spcBef>
        <a:spcAft>
          <a:spcPct val="0"/>
        </a:spcAft>
        <a:defRPr sz="4400">
          <a:solidFill>
            <a:schemeClr val="bg2"/>
          </a:solidFill>
          <a:latin typeface="Tahoma" panose="020B0604030504040204" pitchFamily="34" charset="0"/>
        </a:defRPr>
      </a:lvl7pPr>
      <a:lvl8pPr marL="1371600" algn="ctr" rtl="0" fontAlgn="base">
        <a:spcBef>
          <a:spcPct val="0"/>
        </a:spcBef>
        <a:spcAft>
          <a:spcPct val="0"/>
        </a:spcAft>
        <a:defRPr sz="4400">
          <a:solidFill>
            <a:schemeClr val="bg2"/>
          </a:solidFill>
          <a:latin typeface="Tahoma" panose="020B0604030504040204" pitchFamily="34" charset="0"/>
        </a:defRPr>
      </a:lvl8pPr>
      <a:lvl9pPr marL="1828800" algn="ctr" rtl="0" fontAlgn="base">
        <a:spcBef>
          <a:spcPct val="0"/>
        </a:spcBef>
        <a:spcAft>
          <a:spcPct val="0"/>
        </a:spcAft>
        <a:defRPr sz="4400">
          <a:solidFill>
            <a:schemeClr val="bg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7348" name="Rectangle 4"/>
          <p:cNvSpPr>
            <a:spLocks noGrp="1" noChangeArrowheads="1"/>
          </p:cNvSpPr>
          <p:nvPr>
            <p:ph type="sldNum" sz="quarter" idx="4"/>
          </p:nvPr>
        </p:nvSpPr>
        <p:spPr bwMode="auto">
          <a:xfrm>
            <a:off x="3352800" y="6324600"/>
            <a:ext cx="2286000" cy="381000"/>
          </a:xfrm>
          <a:prstGeom prst="rect">
            <a:avLst/>
          </a:prstGeom>
          <a:noFill/>
          <a:ln>
            <a:noFill/>
          </a:ln>
          <a:effectLst/>
        </p:spPr>
        <p:txBody>
          <a:bodyPr vert="horz" wrap="square" lIns="91440" tIns="45720" rIns="91440" bIns="45720" numCol="1" anchor="t" anchorCtr="0" compatLnSpc="1"/>
          <a:lstStyle>
            <a:lvl1pPr algn="r" eaLnBrk="0" hangingPunct="0">
              <a:defRPr sz="1400" smtClean="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BF9F416-4802-4FE1-B20D-7DCFCF5FB5EC}"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29" name="Picture 5" descr="logo_tp"/>
          <p:cNvPicPr>
            <a:picLocks noChangeAspect="1"/>
          </p:cNvPicPr>
          <p:nvPr/>
        </p:nvPicPr>
        <p:blipFill>
          <a:blip r:embed="rId13"/>
          <a:stretch>
            <a:fillRect/>
          </a:stretch>
        </p:blipFill>
        <p:spPr>
          <a:xfrm>
            <a:off x="76200" y="6400800"/>
            <a:ext cx="1295400" cy="358775"/>
          </a:xfrm>
          <a:prstGeom prst="rect">
            <a:avLst/>
          </a:prstGeom>
          <a:noFill/>
          <a:ln w="9525">
            <a:noFill/>
          </a:ln>
        </p:spPr>
      </p:pic>
      <p:sp>
        <p:nvSpPr>
          <p:cNvPr id="1030" name="Rectangle 6"/>
          <p:cNvSpPr>
            <a:spLocks noChangeArrowheads="1"/>
          </p:cNvSpPr>
          <p:nvPr/>
        </p:nvSpPr>
        <p:spPr bwMode="auto">
          <a:xfrm>
            <a:off x="7315200" y="6478588"/>
            <a:ext cx="1828800" cy="227013"/>
          </a:xfrm>
          <a:prstGeom prst="rect">
            <a:avLst/>
          </a:prstGeom>
          <a:noFill/>
          <a:ln>
            <a:noFill/>
          </a:ln>
          <a:effec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defRPr/>
            </a:pPr>
            <a:r>
              <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rPr>
              <a:t>The McGraw-Hill Companies, 2005</a:t>
            </a:r>
            <a:endPar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endParaRPr>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kern="12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anose="020B0604030504040204" pitchFamily="34" charset="0"/>
        </a:defRPr>
      </a:lvl2pPr>
      <a:lvl3pPr algn="ctr" rtl="0" eaLnBrk="0" fontAlgn="base" hangingPunct="0">
        <a:spcBef>
          <a:spcPct val="0"/>
        </a:spcBef>
        <a:spcAft>
          <a:spcPct val="0"/>
        </a:spcAft>
        <a:defRPr sz="4400">
          <a:solidFill>
            <a:schemeClr val="bg2"/>
          </a:solidFill>
          <a:latin typeface="Tahoma" panose="020B0604030504040204" pitchFamily="34" charset="0"/>
        </a:defRPr>
      </a:lvl3pPr>
      <a:lvl4pPr algn="ctr" rtl="0" eaLnBrk="0" fontAlgn="base" hangingPunct="0">
        <a:spcBef>
          <a:spcPct val="0"/>
        </a:spcBef>
        <a:spcAft>
          <a:spcPct val="0"/>
        </a:spcAft>
        <a:defRPr sz="4400">
          <a:solidFill>
            <a:schemeClr val="bg2"/>
          </a:solidFill>
          <a:latin typeface="Tahoma" panose="020B0604030504040204" pitchFamily="34" charset="0"/>
        </a:defRPr>
      </a:lvl4pPr>
      <a:lvl5pPr algn="ctr" rtl="0" eaLnBrk="0" fontAlgn="base" hangingPunct="0">
        <a:spcBef>
          <a:spcPct val="0"/>
        </a:spcBef>
        <a:spcAft>
          <a:spcPct val="0"/>
        </a:spcAft>
        <a:defRPr sz="4400">
          <a:solidFill>
            <a:schemeClr val="bg2"/>
          </a:solidFill>
          <a:latin typeface="Tahoma" panose="020B0604030504040204" pitchFamily="34" charset="0"/>
        </a:defRPr>
      </a:lvl5pPr>
      <a:lvl6pPr marL="457200" algn="ctr" rtl="0" fontAlgn="base">
        <a:spcBef>
          <a:spcPct val="0"/>
        </a:spcBef>
        <a:spcAft>
          <a:spcPct val="0"/>
        </a:spcAft>
        <a:defRPr sz="4400">
          <a:solidFill>
            <a:schemeClr val="bg2"/>
          </a:solidFill>
          <a:latin typeface="Tahoma" panose="020B0604030504040204" pitchFamily="34" charset="0"/>
        </a:defRPr>
      </a:lvl6pPr>
      <a:lvl7pPr marL="914400" algn="ctr" rtl="0" fontAlgn="base">
        <a:spcBef>
          <a:spcPct val="0"/>
        </a:spcBef>
        <a:spcAft>
          <a:spcPct val="0"/>
        </a:spcAft>
        <a:defRPr sz="4400">
          <a:solidFill>
            <a:schemeClr val="bg2"/>
          </a:solidFill>
          <a:latin typeface="Tahoma" panose="020B0604030504040204" pitchFamily="34" charset="0"/>
        </a:defRPr>
      </a:lvl7pPr>
      <a:lvl8pPr marL="1371600" algn="ctr" rtl="0" fontAlgn="base">
        <a:spcBef>
          <a:spcPct val="0"/>
        </a:spcBef>
        <a:spcAft>
          <a:spcPct val="0"/>
        </a:spcAft>
        <a:defRPr sz="4400">
          <a:solidFill>
            <a:schemeClr val="bg2"/>
          </a:solidFill>
          <a:latin typeface="Tahoma" panose="020B0604030504040204" pitchFamily="34" charset="0"/>
        </a:defRPr>
      </a:lvl8pPr>
      <a:lvl9pPr marL="1828800" algn="ctr" rtl="0" fontAlgn="base">
        <a:spcBef>
          <a:spcPct val="0"/>
        </a:spcBef>
        <a:spcAft>
          <a:spcPct val="0"/>
        </a:spcAft>
        <a:defRPr sz="4400">
          <a:solidFill>
            <a:schemeClr val="bg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075" name="Rectangle 2"/>
          <p:cNvSpPr/>
          <p:nvPr/>
        </p:nvSpPr>
        <p:spPr>
          <a:xfrm>
            <a:off x="5219700" y="476250"/>
            <a:ext cx="3600450" cy="5473700"/>
          </a:xfrm>
          <a:prstGeom prst="rect">
            <a:avLst/>
          </a:prstGeom>
          <a:noFill/>
          <a:ln w="12700"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1800" dirty="0">
              <a:solidFill>
                <a:schemeClr val="tx1"/>
              </a:solidFill>
              <a:latin typeface="Arial" panose="020B0604020202020204" pitchFamily="34" charset="0"/>
            </a:endParaRPr>
          </a:p>
        </p:txBody>
      </p:sp>
      <p:sp>
        <p:nvSpPr>
          <p:cNvPr id="3076" name="Rectangle 3"/>
          <p:cNvSpPr/>
          <p:nvPr/>
        </p:nvSpPr>
        <p:spPr>
          <a:xfrm>
            <a:off x="5364163" y="2276475"/>
            <a:ext cx="3311525" cy="592138"/>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r">
              <a:spcBef>
                <a:spcPct val="50000"/>
              </a:spcBef>
              <a:buNone/>
            </a:pPr>
            <a:r>
              <a:rPr lang="en-GB" altLang="en-US" sz="3300" b="1" dirty="0">
                <a:latin typeface="Arial" panose="020B0604020202020204" pitchFamily="34" charset="0"/>
              </a:rPr>
              <a:t>An Introduction</a:t>
            </a:r>
            <a:endParaRPr lang="en-US" altLang="en-US" sz="3300" b="1" dirty="0">
              <a:latin typeface="Arial" panose="020B0604020202020204" pitchFamily="34" charset="0"/>
            </a:endParaRPr>
          </a:p>
        </p:txBody>
      </p:sp>
      <p:sp>
        <p:nvSpPr>
          <p:cNvPr id="3077" name="Rectangle 4"/>
          <p:cNvSpPr/>
          <p:nvPr/>
        </p:nvSpPr>
        <p:spPr>
          <a:xfrm>
            <a:off x="5724525" y="836613"/>
            <a:ext cx="2509838" cy="609600"/>
          </a:xfrm>
          <a:prstGeom prst="rect">
            <a:avLst/>
          </a:prstGeom>
          <a:noFill/>
          <a:ln w="12700">
            <a:noFill/>
          </a:ln>
        </p:spPr>
        <p:txBody>
          <a:bodyPr lIns="90488" tIns="44450" rIns="90488" bIns="44450"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0"/>
              </a:spcBef>
              <a:buNone/>
            </a:pPr>
            <a:r>
              <a:rPr lang="en-US" altLang="en-US" sz="3600" b="1" dirty="0"/>
              <a:t>Chapter 1</a:t>
            </a:r>
            <a:endParaRPr lang="en-US" altLang="en-US" sz="3600" b="1" dirty="0"/>
          </a:p>
        </p:txBody>
      </p:sp>
      <p:sp>
        <p:nvSpPr>
          <p:cNvPr id="3078" name="Rectangle 5"/>
          <p:cNvSpPr/>
          <p:nvPr/>
        </p:nvSpPr>
        <p:spPr>
          <a:xfrm>
            <a:off x="0" y="260350"/>
            <a:ext cx="4968875" cy="177006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0"/>
              </a:spcBef>
              <a:buNone/>
            </a:pPr>
            <a:r>
              <a:rPr lang="en-US" altLang="en-US" sz="4000" b="1" dirty="0"/>
              <a:t>Software Project Management</a:t>
            </a:r>
            <a:endParaRPr lang="en-US" altLang="en-US" sz="3600" b="1" dirty="0"/>
          </a:p>
          <a:p>
            <a:pPr marL="0" lvl="0" indent="0" algn="ctr">
              <a:lnSpc>
                <a:spcPct val="70000"/>
              </a:lnSpc>
              <a:spcBef>
                <a:spcPct val="50000"/>
              </a:spcBef>
              <a:buNone/>
            </a:pPr>
            <a:r>
              <a:rPr lang="en-GB" altLang="en-US" sz="2400" b="1" dirty="0"/>
              <a:t>6</a:t>
            </a:r>
            <a:r>
              <a:rPr lang="en-GB" altLang="en-US" sz="2400" b="1" baseline="30000" dirty="0"/>
              <a:t>th</a:t>
            </a:r>
            <a:r>
              <a:rPr lang="en-GB" altLang="en-US" sz="2400" b="1" dirty="0"/>
              <a:t> Edition</a:t>
            </a:r>
            <a:endParaRPr lang="en-US" altLang="en-US" sz="2400" b="1" dirty="0">
              <a:latin typeface="Times New Roman" panose="02020603050405020304" pitchFamily="18" charset="0"/>
            </a:endParaRPr>
          </a:p>
        </p:txBody>
      </p:sp>
      <p:sp>
        <p:nvSpPr>
          <p:cNvPr id="3079" name="Rectangle 6"/>
          <p:cNvSpPr/>
          <p:nvPr/>
        </p:nvSpPr>
        <p:spPr>
          <a:xfrm>
            <a:off x="6084888" y="4941888"/>
            <a:ext cx="2557462" cy="69850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r">
              <a:spcBef>
                <a:spcPct val="50000"/>
              </a:spcBef>
              <a:buNone/>
            </a:pPr>
            <a:r>
              <a:rPr lang="en-US" altLang="en-US" sz="2000" b="1" dirty="0">
                <a:latin typeface="Arial" panose="020B0604020202020204" pitchFamily="34" charset="0"/>
              </a:rPr>
              <a:t>Robert Hughes and Mike Cotterell</a:t>
            </a:r>
            <a:endParaRPr lang="en-US" altLang="en-US" sz="2400" b="1" dirty="0">
              <a:latin typeface="Arial" panose="020B0604020202020204" pitchFamily="34" charset="0"/>
            </a:endParaRPr>
          </a:p>
        </p:txBody>
      </p:sp>
      <p:sp>
        <p:nvSpPr>
          <p:cNvPr id="3080" name="Rectangle 7"/>
          <p:cNvSpPr/>
          <p:nvPr/>
        </p:nvSpPr>
        <p:spPr>
          <a:xfrm>
            <a:off x="971550" y="6092825"/>
            <a:ext cx="3548063" cy="98425"/>
          </a:xfrm>
          <a:prstGeom prst="rect">
            <a:avLst/>
          </a:prstGeom>
          <a:solidFill>
            <a:srgbClr val="00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1800" dirty="0">
              <a:solidFill>
                <a:schemeClr val="tx1"/>
              </a:solidFill>
              <a:latin typeface="Arial" panose="020B0604020202020204" pitchFamily="34" charset="0"/>
            </a:endParaRPr>
          </a:p>
        </p:txBody>
      </p:sp>
      <p:pic>
        <p:nvPicPr>
          <p:cNvPr id="3081" name="Picture 1"/>
          <p:cNvPicPr>
            <a:picLocks noChangeAspect="1"/>
          </p:cNvPicPr>
          <p:nvPr/>
        </p:nvPicPr>
        <p:blipFill>
          <a:blip r:embed="rId1"/>
          <a:stretch>
            <a:fillRect/>
          </a:stretch>
        </p:blipFill>
        <p:spPr>
          <a:xfrm>
            <a:off x="1235075" y="2263775"/>
            <a:ext cx="2944813" cy="3795713"/>
          </a:xfrm>
          <a:prstGeom prst="rect">
            <a:avLst/>
          </a:prstGeom>
          <a:noFill/>
          <a:ln w="9525" cap="flat" cmpd="sng">
            <a:solidFill>
              <a:schemeClr val="bg2"/>
            </a:solidFill>
            <a:prstDash val="solid"/>
            <a:miter/>
            <a:headEnd type="none" w="med" len="med"/>
            <a:tailEnd type="none" w="med" len="me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785" y="405130"/>
            <a:ext cx="5744210" cy="686435"/>
          </a:xfrm>
          <a:prstGeom prst="rect">
            <a:avLst/>
          </a:prstGeom>
        </p:spPr>
        <p:txBody>
          <a:bodyPr vert="horz" wrap="square" lIns="0" tIns="9525" rIns="0" bIns="0" rtlCol="0">
            <a:spAutoFit/>
          </a:bodyPr>
          <a:lstStyle/>
          <a:p>
            <a:pPr marL="12700">
              <a:lnSpc>
                <a:spcPct val="100000"/>
              </a:lnSpc>
              <a:spcBef>
                <a:spcPts val="100"/>
              </a:spcBef>
            </a:pPr>
            <a:r>
              <a:rPr spc="-55" dirty="0"/>
              <a:t>Role</a:t>
            </a:r>
            <a:r>
              <a:rPr spc="-260" dirty="0"/>
              <a:t> </a:t>
            </a:r>
            <a:r>
              <a:rPr spc="15" dirty="0"/>
              <a:t>of</a:t>
            </a:r>
            <a:r>
              <a:rPr spc="-270" dirty="0"/>
              <a:t> </a:t>
            </a:r>
            <a:r>
              <a:rPr spc="114" dirty="0"/>
              <a:t>PM</a:t>
            </a:r>
            <a:endParaRPr spc="114" dirty="0"/>
          </a:p>
        </p:txBody>
      </p:sp>
      <p:sp>
        <p:nvSpPr>
          <p:cNvPr id="3" name="object 3"/>
          <p:cNvSpPr txBox="1"/>
          <p:nvPr/>
        </p:nvSpPr>
        <p:spPr>
          <a:xfrm>
            <a:off x="330200" y="1988820"/>
            <a:ext cx="5030470" cy="2463165"/>
          </a:xfrm>
          <a:prstGeom prst="rect">
            <a:avLst/>
          </a:prstGeom>
        </p:spPr>
        <p:txBody>
          <a:bodyPr vert="horz" wrap="square" lIns="0" tIns="104298" rIns="0" bIns="0" rtlCol="0">
            <a:spAutoFit/>
          </a:bodyPr>
          <a:lstStyle/>
          <a:p>
            <a:pPr marL="12700">
              <a:lnSpc>
                <a:spcPct val="100000"/>
              </a:lnSpc>
              <a:spcBef>
                <a:spcPts val="1095"/>
              </a:spcBef>
              <a:tabLst>
                <a:tab pos="354965" algn="l"/>
              </a:tabLst>
            </a:pPr>
            <a:r>
              <a:rPr sz="1350" spc="-60" dirty="0">
                <a:solidFill>
                  <a:srgbClr val="A42F0F"/>
                </a:solidFill>
                <a:latin typeface="Microsoft Sans Serif" panose="020B0604020202020204"/>
                <a:cs typeface="Microsoft Sans Serif" panose="020B0604020202020204"/>
              </a:rPr>
              <a:t>🠶	</a:t>
            </a:r>
            <a:r>
              <a:rPr sz="2400" spc="-30" dirty="0">
                <a:solidFill>
                  <a:srgbClr val="404040"/>
                </a:solidFill>
                <a:latin typeface="Verdana" panose="020B0604030504040204"/>
                <a:cs typeface="Verdana" panose="020B0604030504040204"/>
              </a:rPr>
              <a:t>Leadership</a:t>
            </a:r>
            <a:endParaRPr sz="2400">
              <a:latin typeface="Verdana" panose="020B0604030504040204"/>
              <a:cs typeface="Verdana" panose="020B0604030504040204"/>
            </a:endParaRPr>
          </a:p>
          <a:p>
            <a:pPr marL="12700">
              <a:lnSpc>
                <a:spcPct val="100000"/>
              </a:lnSpc>
              <a:spcBef>
                <a:spcPts val="995"/>
              </a:spcBef>
              <a:tabLst>
                <a:tab pos="354965" algn="l"/>
              </a:tabLst>
            </a:pPr>
            <a:r>
              <a:rPr sz="2400" spc="-60" dirty="0">
                <a:solidFill>
                  <a:srgbClr val="A42F0F"/>
                </a:solidFill>
                <a:latin typeface="Microsoft Sans Serif" panose="020B0604020202020204"/>
                <a:cs typeface="Microsoft Sans Serif" panose="020B0604020202020204"/>
              </a:rPr>
              <a:t>🠶	</a:t>
            </a:r>
            <a:r>
              <a:rPr sz="2400" spc="-15" dirty="0">
                <a:solidFill>
                  <a:srgbClr val="404040"/>
                </a:solidFill>
                <a:latin typeface="Verdana" panose="020B0604030504040204"/>
                <a:cs typeface="Verdana" panose="020B0604030504040204"/>
              </a:rPr>
              <a:t>Motivation</a:t>
            </a:r>
            <a:endParaRPr sz="2400">
              <a:latin typeface="Verdana" panose="020B0604030504040204"/>
              <a:cs typeface="Verdana" panose="020B0604030504040204"/>
            </a:endParaRPr>
          </a:p>
          <a:p>
            <a:pPr marL="12700">
              <a:lnSpc>
                <a:spcPct val="100000"/>
              </a:lnSpc>
              <a:spcBef>
                <a:spcPts val="1000"/>
              </a:spcBef>
              <a:tabLst>
                <a:tab pos="354965" algn="l"/>
              </a:tabLst>
            </a:pPr>
            <a:r>
              <a:rPr sz="2400" spc="-200" dirty="0">
                <a:solidFill>
                  <a:srgbClr val="A42F0F"/>
                </a:solidFill>
                <a:latin typeface="Microsoft Sans Serif" panose="020B0604020202020204"/>
                <a:cs typeface="Microsoft Sans Serif" panose="020B0604020202020204"/>
              </a:rPr>
              <a:t>🠶	</a:t>
            </a:r>
            <a:r>
              <a:rPr sz="2400" spc="-360" dirty="0">
                <a:solidFill>
                  <a:srgbClr val="404040"/>
                </a:solidFill>
                <a:latin typeface="Verdana" panose="020B0604030504040204"/>
                <a:cs typeface="Verdana" panose="020B0604030504040204"/>
              </a:rPr>
              <a:t>T</a:t>
            </a:r>
            <a:r>
              <a:rPr sz="2400" spc="85" dirty="0">
                <a:solidFill>
                  <a:srgbClr val="404040"/>
                </a:solidFill>
                <a:latin typeface="Verdana" panose="020B0604030504040204"/>
                <a:cs typeface="Verdana" panose="020B0604030504040204"/>
              </a:rPr>
              <a:t>e</a:t>
            </a:r>
            <a:r>
              <a:rPr sz="2400" spc="135" dirty="0">
                <a:solidFill>
                  <a:srgbClr val="404040"/>
                </a:solidFill>
                <a:latin typeface="Verdana" panose="020B0604030504040204"/>
                <a:cs typeface="Verdana" panose="020B0604030504040204"/>
              </a:rPr>
              <a:t>a</a:t>
            </a:r>
            <a:r>
              <a:rPr sz="2400" spc="-65" dirty="0">
                <a:solidFill>
                  <a:srgbClr val="404040"/>
                </a:solidFill>
                <a:latin typeface="Verdana" panose="020B0604030504040204"/>
                <a:cs typeface="Verdana" panose="020B0604030504040204"/>
              </a:rPr>
              <a:t>m</a:t>
            </a:r>
            <a:r>
              <a:rPr sz="2400" spc="-114"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b</a:t>
            </a:r>
            <a:r>
              <a:rPr sz="2400" spc="20" dirty="0">
                <a:solidFill>
                  <a:srgbClr val="404040"/>
                </a:solidFill>
                <a:latin typeface="Verdana" panose="020B0604030504040204"/>
                <a:cs typeface="Verdana" panose="020B0604030504040204"/>
              </a:rPr>
              <a:t>u</a:t>
            </a:r>
            <a:r>
              <a:rPr sz="2400" spc="-114" dirty="0">
                <a:solidFill>
                  <a:srgbClr val="404040"/>
                </a:solidFill>
                <a:latin typeface="Verdana" panose="020B0604030504040204"/>
                <a:cs typeface="Verdana" panose="020B0604030504040204"/>
              </a:rPr>
              <a:t>i</a:t>
            </a:r>
            <a:r>
              <a:rPr sz="2400" spc="-125" dirty="0">
                <a:solidFill>
                  <a:srgbClr val="404040"/>
                </a:solidFill>
                <a:latin typeface="Verdana" panose="020B0604030504040204"/>
                <a:cs typeface="Verdana" panose="020B0604030504040204"/>
              </a:rPr>
              <a:t>l</a:t>
            </a:r>
            <a:r>
              <a:rPr sz="2400" spc="-25" dirty="0">
                <a:solidFill>
                  <a:srgbClr val="404040"/>
                </a:solidFill>
                <a:latin typeface="Verdana" panose="020B0604030504040204"/>
                <a:cs typeface="Verdana" panose="020B0604030504040204"/>
              </a:rPr>
              <a:t>d</a:t>
            </a:r>
            <a:r>
              <a:rPr sz="2400" dirty="0">
                <a:solidFill>
                  <a:srgbClr val="404040"/>
                </a:solidFill>
                <a:latin typeface="Verdana" panose="020B0604030504040204"/>
                <a:cs typeface="Verdana" panose="020B0604030504040204"/>
              </a:rPr>
              <a:t>i</a:t>
            </a:r>
            <a:r>
              <a:rPr sz="2400" spc="-55" dirty="0">
                <a:solidFill>
                  <a:srgbClr val="404040"/>
                </a:solidFill>
                <a:latin typeface="Verdana" panose="020B0604030504040204"/>
                <a:cs typeface="Verdana" panose="020B0604030504040204"/>
              </a:rPr>
              <a:t>n</a:t>
            </a:r>
            <a:r>
              <a:rPr sz="2400" spc="85" dirty="0">
                <a:solidFill>
                  <a:srgbClr val="404040"/>
                </a:solidFill>
                <a:latin typeface="Verdana" panose="020B0604030504040204"/>
                <a:cs typeface="Verdana" panose="020B0604030504040204"/>
              </a:rPr>
              <a:t>g</a:t>
            </a:r>
            <a:endParaRPr sz="2400">
              <a:latin typeface="Verdana" panose="020B0604030504040204"/>
              <a:cs typeface="Verdana" panose="020B0604030504040204"/>
            </a:endParaRPr>
          </a:p>
          <a:p>
            <a:pPr marL="12700">
              <a:lnSpc>
                <a:spcPct val="100000"/>
              </a:lnSpc>
              <a:spcBef>
                <a:spcPts val="1005"/>
              </a:spcBef>
              <a:tabLst>
                <a:tab pos="354965" algn="l"/>
              </a:tabLst>
            </a:pPr>
            <a:r>
              <a:rPr sz="2400" spc="-60" dirty="0">
                <a:solidFill>
                  <a:srgbClr val="A42F0F"/>
                </a:solidFill>
                <a:latin typeface="Microsoft Sans Serif" panose="020B0604020202020204"/>
                <a:cs typeface="Microsoft Sans Serif" panose="020B0604020202020204"/>
              </a:rPr>
              <a:t>🠶	</a:t>
            </a:r>
            <a:r>
              <a:rPr sz="2400" spc="-5" dirty="0">
                <a:solidFill>
                  <a:srgbClr val="404040"/>
                </a:solidFill>
                <a:latin typeface="Verdana" panose="020B0604030504040204"/>
                <a:cs typeface="Verdana" panose="020B0604030504040204"/>
              </a:rPr>
              <a:t>Negotiation</a:t>
            </a:r>
            <a:endParaRPr sz="2400">
              <a:latin typeface="Verdana" panose="020B0604030504040204"/>
              <a:cs typeface="Verdana" panose="020B0604030504040204"/>
            </a:endParaRPr>
          </a:p>
          <a:p>
            <a:pPr marL="12700">
              <a:lnSpc>
                <a:spcPct val="100000"/>
              </a:lnSpc>
              <a:spcBef>
                <a:spcPts val="995"/>
              </a:spcBef>
              <a:tabLst>
                <a:tab pos="354965" algn="l"/>
              </a:tabLst>
            </a:pPr>
            <a:r>
              <a:rPr sz="2400" spc="-200" dirty="0">
                <a:solidFill>
                  <a:srgbClr val="A42F0F"/>
                </a:solidFill>
                <a:latin typeface="Microsoft Sans Serif" panose="020B0604020202020204"/>
                <a:cs typeface="Microsoft Sans Serif" panose="020B0604020202020204"/>
              </a:rPr>
              <a:t>🠶	</a:t>
            </a:r>
            <a:r>
              <a:rPr sz="2400" spc="80" dirty="0">
                <a:solidFill>
                  <a:srgbClr val="404040"/>
                </a:solidFill>
                <a:latin typeface="Verdana" panose="020B0604030504040204"/>
                <a:cs typeface="Verdana" panose="020B0604030504040204"/>
              </a:rPr>
              <a:t>Co</a:t>
            </a:r>
            <a:r>
              <a:rPr sz="2400" spc="70" dirty="0">
                <a:solidFill>
                  <a:srgbClr val="404040"/>
                </a:solidFill>
                <a:latin typeface="Verdana" panose="020B0604030504040204"/>
                <a:cs typeface="Verdana" panose="020B0604030504040204"/>
              </a:rPr>
              <a:t>n</a:t>
            </a:r>
            <a:r>
              <a:rPr sz="2400" spc="-114" dirty="0">
                <a:solidFill>
                  <a:srgbClr val="404040"/>
                </a:solidFill>
                <a:latin typeface="Verdana" panose="020B0604030504040204"/>
                <a:cs typeface="Verdana" panose="020B0604030504040204"/>
              </a:rPr>
              <a:t>f</a:t>
            </a:r>
            <a:r>
              <a:rPr sz="2400" spc="-85" dirty="0">
                <a:solidFill>
                  <a:srgbClr val="404040"/>
                </a:solidFill>
                <a:latin typeface="Verdana" panose="020B0604030504040204"/>
                <a:cs typeface="Verdana" panose="020B0604030504040204"/>
              </a:rPr>
              <a:t>l</a:t>
            </a:r>
            <a:r>
              <a:rPr sz="2400" spc="-114" dirty="0">
                <a:solidFill>
                  <a:srgbClr val="404040"/>
                </a:solidFill>
                <a:latin typeface="Verdana" panose="020B0604030504040204"/>
                <a:cs typeface="Verdana" panose="020B0604030504040204"/>
              </a:rPr>
              <a:t>i</a:t>
            </a:r>
            <a:r>
              <a:rPr sz="2400" spc="60" dirty="0">
                <a:solidFill>
                  <a:srgbClr val="404040"/>
                </a:solidFill>
                <a:latin typeface="Verdana" panose="020B0604030504040204"/>
                <a:cs typeface="Verdana" panose="020B0604030504040204"/>
              </a:rPr>
              <a:t>ct</a:t>
            </a:r>
            <a:r>
              <a:rPr sz="2400" spc="-16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ma</a:t>
            </a:r>
            <a:r>
              <a:rPr sz="2400" dirty="0">
                <a:solidFill>
                  <a:srgbClr val="404040"/>
                </a:solidFill>
                <a:latin typeface="Verdana" panose="020B0604030504040204"/>
                <a:cs typeface="Verdana" panose="020B0604030504040204"/>
              </a:rPr>
              <a:t>n</a:t>
            </a:r>
            <a:r>
              <a:rPr sz="2400" spc="135" dirty="0">
                <a:solidFill>
                  <a:srgbClr val="404040"/>
                </a:solidFill>
                <a:latin typeface="Verdana" panose="020B0604030504040204"/>
                <a:cs typeface="Verdana" panose="020B0604030504040204"/>
              </a:rPr>
              <a:t>a</a:t>
            </a:r>
            <a:r>
              <a:rPr sz="2400" spc="95" dirty="0">
                <a:solidFill>
                  <a:srgbClr val="404040"/>
                </a:solidFill>
                <a:latin typeface="Verdana" panose="020B0604030504040204"/>
                <a:cs typeface="Verdana" panose="020B0604030504040204"/>
              </a:rPr>
              <a:t>g</a:t>
            </a:r>
            <a:r>
              <a:rPr sz="2400" spc="80" dirty="0">
                <a:solidFill>
                  <a:srgbClr val="404040"/>
                </a:solidFill>
                <a:latin typeface="Verdana" panose="020B0604030504040204"/>
                <a:cs typeface="Verdana" panose="020B0604030504040204"/>
              </a:rPr>
              <a:t>e</a:t>
            </a:r>
            <a:r>
              <a:rPr sz="2400" spc="-5" dirty="0">
                <a:solidFill>
                  <a:srgbClr val="404040"/>
                </a:solidFill>
                <a:latin typeface="Verdana" panose="020B0604030504040204"/>
                <a:cs typeface="Verdana" panose="020B0604030504040204"/>
              </a:rPr>
              <a:t>me</a:t>
            </a:r>
            <a:r>
              <a:rPr sz="2400" spc="-15" dirty="0">
                <a:solidFill>
                  <a:srgbClr val="404040"/>
                </a:solidFill>
                <a:latin typeface="Verdana" panose="020B0604030504040204"/>
                <a:cs typeface="Verdana" panose="020B0604030504040204"/>
              </a:rPr>
              <a:t>n</a:t>
            </a:r>
            <a:r>
              <a:rPr sz="2400" spc="-100" dirty="0">
                <a:solidFill>
                  <a:srgbClr val="404040"/>
                </a:solidFill>
                <a:latin typeface="Verdana" panose="020B0604030504040204"/>
                <a:cs typeface="Verdana" panose="020B0604030504040204"/>
              </a:rPr>
              <a:t>t</a:t>
            </a:r>
            <a:endParaRPr sz="2400">
              <a:latin typeface="Verdana" panose="020B0604030504040204"/>
              <a:cs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EF6D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GB" altLang="en-US" u="sng"/>
              <a:t>Software Project Management</a:t>
            </a:r>
            <a:endParaRPr lang="en-GB" altLang="en-US" u="sng"/>
          </a:p>
        </p:txBody>
      </p:sp>
      <p:sp>
        <p:nvSpPr>
          <p:cNvPr id="3" name="Content Placeholder 2"/>
          <p:cNvSpPr>
            <a:spLocks noGrp="1"/>
          </p:cNvSpPr>
          <p:nvPr>
            <p:ph idx="1"/>
          </p:nvPr>
        </p:nvSpPr>
        <p:spPr/>
        <p:txBody>
          <a:bodyPr>
            <a:normAutofit/>
          </a:bodyPr>
          <a:lstStyle/>
          <a:p>
            <a:pPr algn="just"/>
            <a:r>
              <a:rPr lang="en-US" dirty="0" smtClean="0"/>
              <a:t>It is a sub-discipline of project management in which software projects are planned, implemented, monitored and controlled</a:t>
            </a:r>
            <a:endParaRPr lang="en-US" dirty="0" smtClean="0"/>
          </a:p>
          <a:p>
            <a:pPr algn="just"/>
            <a:endParaRPr lang="en-US" dirty="0"/>
          </a:p>
        </p:txBody>
      </p:sp>
    </p:spTree>
  </p:cSld>
  <p:clrMapOvr>
    <a:overrideClrMapping bg1="dk2" tx1="lt1" bg2="dk1"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740"/>
            <a:ext cx="7772400" cy="1143000"/>
          </a:xfrm>
        </p:spPr>
        <p:txBody>
          <a:bodyPr/>
          <a:lstStyle/>
          <a:p>
            <a:pPr algn="ctr">
              <a:buClrTx/>
              <a:buSzTx/>
              <a:buFontTx/>
            </a:pPr>
            <a:r>
              <a:rPr lang="en-GB" altLang="en-US" u="sng"/>
              <a:t>Importance of SPM</a:t>
            </a:r>
            <a:endParaRPr lang="en-GB" altLang="en-US" u="sng"/>
          </a:p>
        </p:txBody>
      </p:sp>
      <p:sp>
        <p:nvSpPr>
          <p:cNvPr id="3" name="Content Placeholder 2"/>
          <p:cNvSpPr>
            <a:spLocks noGrp="1"/>
          </p:cNvSpPr>
          <p:nvPr>
            <p:ph idx="1"/>
          </p:nvPr>
        </p:nvSpPr>
        <p:spPr>
          <a:xfrm>
            <a:off x="683895" y="1701165"/>
            <a:ext cx="7772400" cy="4114800"/>
          </a:xfrm>
        </p:spPr>
        <p:txBody>
          <a:bodyPr>
            <a:normAutofit lnSpcReduction="10000"/>
          </a:bodyPr>
          <a:lstStyle/>
          <a:p>
            <a:pPr algn="just"/>
            <a:r>
              <a:rPr lang="en-US" dirty="0" smtClean="0"/>
              <a:t>Why it is important to become familiar with project management?</a:t>
            </a:r>
            <a:endParaRPr lang="en-US" dirty="0" smtClean="0"/>
          </a:p>
          <a:p>
            <a:pPr lvl="1" algn="just"/>
            <a:r>
              <a:rPr lang="en-US" dirty="0" smtClean="0"/>
              <a:t>First there is a question of money. A lot of money is at stake with ICT projects.</a:t>
            </a:r>
            <a:endParaRPr lang="en-US" dirty="0" smtClean="0"/>
          </a:p>
          <a:p>
            <a:pPr lvl="1" algn="just"/>
            <a:r>
              <a:rPr lang="en-US" dirty="0" smtClean="0"/>
              <a:t>Secondly, the projects are not always successful, studies show that only one third of software projects were proved to be successful.</a:t>
            </a:r>
            <a:endParaRPr lang="en-US" dirty="0" smtClean="0"/>
          </a:p>
          <a:p>
            <a:pPr algn="just"/>
            <a:r>
              <a:rPr lang="en-US" dirty="0" smtClean="0"/>
              <a:t>The reason for these project shortcomings is most often the management of software projects.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nchorCtr="0"/>
          <a:p>
            <a:pPr>
              <a:buNone/>
            </a:pPr>
            <a:r>
              <a:rPr lang="en-US" altLang="x-none" dirty="0"/>
              <a:t>Why is SPM important?</a:t>
            </a:r>
            <a:endParaRPr lang="en-US" altLang="x-none" dirty="0"/>
          </a:p>
        </p:txBody>
      </p:sp>
      <p:sp>
        <p:nvSpPr>
          <p:cNvPr id="10243" name="Slide Number Placeholder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None/>
            </a:pPr>
            <a:fld id="{9A0DB2DC-4C9A-4742-B13C-FB6460FD3503}" type="slidenum">
              <a:rPr lang="en-US" altLang="en-US" sz="1400" dirty="0">
                <a:latin typeface="Times New Roman" panose="02020603050405020304" pitchFamily="18" charset="0"/>
              </a:rPr>
            </a:fld>
            <a:endParaRPr lang="en-US" altLang="en-US" sz="1400" dirty="0">
              <a:latin typeface="Times New Roman" panose="02020603050405020304" pitchFamily="18" charset="0"/>
            </a:endParaRPr>
          </a:p>
        </p:txBody>
      </p:sp>
      <p:sp>
        <p:nvSpPr>
          <p:cNvPr id="10244" name="内容占位符 1"/>
          <p:cNvSpPr>
            <a:spLocks noGrp="1"/>
          </p:cNvSpPr>
          <p:nvPr>
            <p:ph idx="1"/>
          </p:nvPr>
        </p:nvSpPr>
        <p:spPr/>
        <p:txBody>
          <a:bodyPr vert="horz" wrap="square" lIns="91440" tIns="45720" rIns="91440" bIns="45720" anchor="t" anchorCtr="0"/>
          <a:p>
            <a:r>
              <a:rPr lang="en-US" altLang="zh-CN" dirty="0"/>
              <a:t>Unfortunately, projects are not always successful.</a:t>
            </a:r>
            <a:endParaRPr lang="en-US" altLang="zh-CN" dirty="0"/>
          </a:p>
          <a:p>
            <a:pPr lvl="1"/>
            <a:r>
              <a:rPr lang="en-US" altLang="zh-CN" dirty="0"/>
              <a:t>Standish Group in the U.S. analyzed 13,522 projects and concluded that only a third of them were successful; 82 percent were late and 43 percent exceeded their budget.</a:t>
            </a:r>
            <a:endParaRPr lang="en-US" altLang="zh-CN" dirty="0"/>
          </a:p>
          <a:p>
            <a:pPr lvl="1"/>
            <a:r>
              <a:rPr lang="en-US" altLang="zh-CN" dirty="0"/>
              <a:t>The reason for these project shortcomings is often the management of projects.</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3964" y="876046"/>
            <a:ext cx="3268980" cy="1363345"/>
          </a:xfrm>
          <a:prstGeom prst="rect">
            <a:avLst/>
          </a:prstGeom>
        </p:spPr>
        <p:txBody>
          <a:bodyPr vert="horz" wrap="square" lIns="0" tIns="9525" rIns="0" bIns="0" rtlCol="0">
            <a:spAutoFit/>
          </a:bodyPr>
          <a:lstStyle/>
          <a:p>
            <a:pPr marL="12700">
              <a:lnSpc>
                <a:spcPct val="100000"/>
              </a:lnSpc>
              <a:spcBef>
                <a:spcPts val="100"/>
              </a:spcBef>
            </a:pPr>
            <a:r>
              <a:rPr spc="-570" dirty="0"/>
              <a:t>I</a:t>
            </a:r>
            <a:r>
              <a:rPr spc="-825" dirty="0"/>
              <a:t>T</a:t>
            </a:r>
            <a:r>
              <a:rPr spc="-270" dirty="0"/>
              <a:t> </a:t>
            </a:r>
            <a:r>
              <a:rPr spc="-110" dirty="0"/>
              <a:t>Projects</a:t>
            </a:r>
            <a:r>
              <a:rPr spc="-250" dirty="0"/>
              <a:t> </a:t>
            </a:r>
            <a:r>
              <a:rPr spc="40" dirty="0"/>
              <a:t>o</a:t>
            </a:r>
            <a:r>
              <a:rPr spc="30" dirty="0"/>
              <a:t>u</a:t>
            </a:r>
            <a:r>
              <a:rPr spc="95" dirty="0"/>
              <a:t>tcome</a:t>
            </a:r>
            <a:endParaRPr spc="95" dirty="0"/>
          </a:p>
        </p:txBody>
      </p:sp>
      <p:pic>
        <p:nvPicPr>
          <p:cNvPr id="3" name="object 3"/>
          <p:cNvPicPr/>
          <p:nvPr/>
        </p:nvPicPr>
        <p:blipFill>
          <a:blip r:embed="rId1" cstate="print"/>
          <a:stretch>
            <a:fillRect/>
          </a:stretch>
        </p:blipFill>
        <p:spPr>
          <a:xfrm>
            <a:off x="1941957" y="2286000"/>
            <a:ext cx="6229350" cy="36073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8310" y="260985"/>
            <a:ext cx="3793490" cy="686435"/>
          </a:xfrm>
          <a:prstGeom prst="rect">
            <a:avLst/>
          </a:prstGeom>
        </p:spPr>
        <p:txBody>
          <a:bodyPr vert="horz" wrap="square" lIns="0" tIns="9525" rIns="0" bIns="0" rtlCol="0">
            <a:spAutoFit/>
          </a:bodyPr>
          <a:lstStyle/>
          <a:p>
            <a:pPr marL="12700">
              <a:lnSpc>
                <a:spcPct val="100000"/>
              </a:lnSpc>
              <a:spcBef>
                <a:spcPts val="100"/>
              </a:spcBef>
            </a:pPr>
            <a:r>
              <a:rPr spc="-20" dirty="0"/>
              <a:t>Sc</a:t>
            </a:r>
            <a:r>
              <a:rPr spc="-30" dirty="0"/>
              <a:t>o</a:t>
            </a:r>
            <a:r>
              <a:rPr spc="200" dirty="0"/>
              <a:t>p</a:t>
            </a:r>
            <a:r>
              <a:rPr spc="195" dirty="0"/>
              <a:t>e</a:t>
            </a:r>
            <a:r>
              <a:rPr spc="-270" dirty="0"/>
              <a:t> </a:t>
            </a:r>
            <a:r>
              <a:rPr spc="-140" dirty="0"/>
              <a:t>Triangle</a:t>
            </a:r>
            <a:endParaRPr spc="-140" dirty="0"/>
          </a:p>
        </p:txBody>
      </p:sp>
      <p:pic>
        <p:nvPicPr>
          <p:cNvPr id="3" name="object 3"/>
          <p:cNvPicPr/>
          <p:nvPr/>
        </p:nvPicPr>
        <p:blipFill>
          <a:blip r:embed="rId1" cstate="print"/>
          <a:stretch>
            <a:fillRect/>
          </a:stretch>
        </p:blipFill>
        <p:spPr>
          <a:xfrm>
            <a:off x="1269365" y="1555750"/>
            <a:ext cx="6430010" cy="44646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3964" y="1343596"/>
            <a:ext cx="887730" cy="470535"/>
          </a:xfrm>
          <a:prstGeom prst="rect">
            <a:avLst/>
          </a:prstGeom>
        </p:spPr>
        <p:txBody>
          <a:bodyPr vert="horz" wrap="square" lIns="0" tIns="9048" rIns="0" bIns="0" rtlCol="0">
            <a:spAutoFit/>
          </a:bodyPr>
          <a:lstStyle/>
          <a:p>
            <a:pPr marL="12700">
              <a:lnSpc>
                <a:spcPct val="100000"/>
              </a:lnSpc>
              <a:spcBef>
                <a:spcPts val="95"/>
              </a:spcBef>
            </a:pPr>
            <a:r>
              <a:rPr sz="3000" b="1" spc="-500" dirty="0">
                <a:solidFill>
                  <a:srgbClr val="FF0000"/>
                </a:solidFill>
                <a:latin typeface="Verdana" panose="020B0604030504040204"/>
                <a:cs typeface="Verdana" panose="020B0604030504040204"/>
              </a:rPr>
              <a:t>“Tip”</a:t>
            </a:r>
            <a:endParaRPr sz="3000">
              <a:latin typeface="Verdana" panose="020B0604030504040204"/>
              <a:cs typeface="Verdana" panose="020B0604030504040204"/>
            </a:endParaRPr>
          </a:p>
        </p:txBody>
      </p:sp>
      <p:sp>
        <p:nvSpPr>
          <p:cNvPr id="3" name="object 3"/>
          <p:cNvSpPr txBox="1"/>
          <p:nvPr/>
        </p:nvSpPr>
        <p:spPr>
          <a:xfrm>
            <a:off x="3598735" y="2478119"/>
            <a:ext cx="3370898" cy="331470"/>
          </a:xfrm>
          <a:prstGeom prst="rect">
            <a:avLst/>
          </a:prstGeom>
        </p:spPr>
        <p:txBody>
          <a:bodyPr vert="horz" wrap="square" lIns="0" tIns="9048" rIns="0" bIns="0" rtlCol="0">
            <a:spAutoFit/>
          </a:bodyPr>
          <a:lstStyle/>
          <a:p>
            <a:pPr marL="12700">
              <a:lnSpc>
                <a:spcPct val="100000"/>
              </a:lnSpc>
              <a:spcBef>
                <a:spcPts val="95"/>
              </a:spcBef>
            </a:pPr>
            <a:r>
              <a:rPr sz="2100" spc="-310" dirty="0">
                <a:solidFill>
                  <a:srgbClr val="A42F0F"/>
                </a:solidFill>
                <a:latin typeface="Microsoft Sans Serif" panose="020B0604020202020204"/>
                <a:cs typeface="Microsoft Sans Serif" panose="020B0604020202020204"/>
              </a:rPr>
              <a:t>🠶</a:t>
            </a:r>
            <a:r>
              <a:rPr sz="2100" spc="254" dirty="0">
                <a:solidFill>
                  <a:srgbClr val="A42F0F"/>
                </a:solidFill>
                <a:latin typeface="Microsoft Sans Serif" panose="020B0604020202020204"/>
                <a:cs typeface="Microsoft Sans Serif" panose="020B0604020202020204"/>
              </a:rPr>
              <a:t> </a:t>
            </a:r>
            <a:r>
              <a:rPr sz="2100" b="1" spc="-305" dirty="0">
                <a:solidFill>
                  <a:srgbClr val="FF0000"/>
                </a:solidFill>
                <a:latin typeface="Verdana" panose="020B0604030504040204"/>
                <a:cs typeface="Verdana" panose="020B0604030504040204"/>
              </a:rPr>
              <a:t>“</a:t>
            </a:r>
            <a:r>
              <a:rPr sz="2100" b="1" spc="-170" dirty="0">
                <a:solidFill>
                  <a:srgbClr val="FF0000"/>
                </a:solidFill>
                <a:latin typeface="Verdana" panose="020B0604030504040204"/>
                <a:cs typeface="Verdana" panose="020B0604030504040204"/>
              </a:rPr>
              <a:t> </a:t>
            </a:r>
            <a:r>
              <a:rPr sz="2100" b="1" spc="-385" dirty="0">
                <a:solidFill>
                  <a:srgbClr val="FF0000"/>
                </a:solidFill>
                <a:latin typeface="Verdana" panose="020B0604030504040204"/>
                <a:cs typeface="Verdana" panose="020B0604030504040204"/>
              </a:rPr>
              <a:t>Work</a:t>
            </a:r>
            <a:r>
              <a:rPr sz="2100" b="1" spc="-165" dirty="0">
                <a:solidFill>
                  <a:srgbClr val="FF0000"/>
                </a:solidFill>
                <a:latin typeface="Verdana" panose="020B0604030504040204"/>
                <a:cs typeface="Verdana" panose="020B0604030504040204"/>
              </a:rPr>
              <a:t> </a:t>
            </a:r>
            <a:r>
              <a:rPr sz="2100" b="1" spc="-380" dirty="0">
                <a:solidFill>
                  <a:srgbClr val="FF0000"/>
                </a:solidFill>
                <a:latin typeface="Verdana" panose="020B0604030504040204"/>
                <a:cs typeface="Verdana" panose="020B0604030504040204"/>
              </a:rPr>
              <a:t>Smart</a:t>
            </a:r>
            <a:r>
              <a:rPr sz="2100" b="1" spc="-200" dirty="0">
                <a:solidFill>
                  <a:srgbClr val="FF0000"/>
                </a:solidFill>
                <a:latin typeface="Verdana" panose="020B0604030504040204"/>
                <a:cs typeface="Verdana" panose="020B0604030504040204"/>
              </a:rPr>
              <a:t>,</a:t>
            </a:r>
            <a:r>
              <a:rPr sz="2100" b="1" spc="-155" dirty="0">
                <a:solidFill>
                  <a:srgbClr val="FF0000"/>
                </a:solidFill>
                <a:latin typeface="Verdana" panose="020B0604030504040204"/>
                <a:cs typeface="Verdana" panose="020B0604030504040204"/>
              </a:rPr>
              <a:t> </a:t>
            </a:r>
            <a:r>
              <a:rPr sz="2100" b="1" spc="-340" dirty="0">
                <a:solidFill>
                  <a:srgbClr val="FF0000"/>
                </a:solidFill>
                <a:latin typeface="Verdana" panose="020B0604030504040204"/>
                <a:cs typeface="Verdana" panose="020B0604030504040204"/>
              </a:rPr>
              <a:t>no</a:t>
            </a:r>
            <a:r>
              <a:rPr sz="2100" b="1" spc="-220" dirty="0">
                <a:solidFill>
                  <a:srgbClr val="FF0000"/>
                </a:solidFill>
                <a:latin typeface="Verdana" panose="020B0604030504040204"/>
                <a:cs typeface="Verdana" panose="020B0604030504040204"/>
              </a:rPr>
              <a:t>t</a:t>
            </a:r>
            <a:r>
              <a:rPr sz="2100" b="1" spc="-175" dirty="0">
                <a:solidFill>
                  <a:srgbClr val="FF0000"/>
                </a:solidFill>
                <a:latin typeface="Verdana" panose="020B0604030504040204"/>
                <a:cs typeface="Verdana" panose="020B0604030504040204"/>
              </a:rPr>
              <a:t> </a:t>
            </a:r>
            <a:r>
              <a:rPr sz="2100" b="1" spc="-315" dirty="0">
                <a:solidFill>
                  <a:srgbClr val="FF0000"/>
                </a:solidFill>
                <a:latin typeface="Verdana" panose="020B0604030504040204"/>
                <a:cs typeface="Verdana" panose="020B0604030504040204"/>
              </a:rPr>
              <a:t>ha</a:t>
            </a:r>
            <a:r>
              <a:rPr sz="2100" b="1" spc="-220" dirty="0">
                <a:solidFill>
                  <a:srgbClr val="FF0000"/>
                </a:solidFill>
                <a:latin typeface="Verdana" panose="020B0604030504040204"/>
                <a:cs typeface="Verdana" panose="020B0604030504040204"/>
              </a:rPr>
              <a:t>r</a:t>
            </a:r>
            <a:r>
              <a:rPr sz="2100" b="1" spc="-215" dirty="0">
                <a:solidFill>
                  <a:srgbClr val="FF0000"/>
                </a:solidFill>
                <a:latin typeface="Verdana" panose="020B0604030504040204"/>
                <a:cs typeface="Verdana" panose="020B0604030504040204"/>
              </a:rPr>
              <a:t>d”</a:t>
            </a:r>
            <a:endParaRPr sz="2100">
              <a:latin typeface="Verdana" panose="020B0604030504040204"/>
              <a:cs typeface="Verdana" panose="020B060403050404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4030" y="549275"/>
            <a:ext cx="4438650" cy="686435"/>
          </a:xfrm>
          <a:prstGeom prst="rect">
            <a:avLst/>
          </a:prstGeom>
        </p:spPr>
        <p:txBody>
          <a:bodyPr vert="horz" wrap="square" lIns="0" tIns="9525" rIns="0" bIns="0" rtlCol="0">
            <a:spAutoFit/>
          </a:bodyPr>
          <a:lstStyle/>
          <a:p>
            <a:pPr marL="12700">
              <a:lnSpc>
                <a:spcPct val="100000"/>
              </a:lnSpc>
              <a:spcBef>
                <a:spcPts val="100"/>
              </a:spcBef>
            </a:pPr>
            <a:r>
              <a:rPr spc="-25" dirty="0"/>
              <a:t>What</a:t>
            </a:r>
            <a:r>
              <a:rPr spc="-270" dirty="0"/>
              <a:t> </a:t>
            </a:r>
            <a:r>
              <a:rPr spc="-265" dirty="0"/>
              <a:t>i</a:t>
            </a:r>
            <a:r>
              <a:rPr spc="-490" dirty="0"/>
              <a:t>s</a:t>
            </a:r>
            <a:r>
              <a:rPr spc="-254" dirty="0"/>
              <a:t> </a:t>
            </a:r>
            <a:r>
              <a:rPr spc="-75" dirty="0"/>
              <a:t>SPM?</a:t>
            </a:r>
            <a:endParaRPr spc="-75" dirty="0"/>
          </a:p>
        </p:txBody>
      </p:sp>
      <p:sp>
        <p:nvSpPr>
          <p:cNvPr id="3" name="object 3"/>
          <p:cNvSpPr txBox="1"/>
          <p:nvPr/>
        </p:nvSpPr>
        <p:spPr>
          <a:xfrm>
            <a:off x="971868" y="1556797"/>
            <a:ext cx="5875019" cy="4591050"/>
          </a:xfrm>
          <a:prstGeom prst="rect">
            <a:avLst/>
          </a:prstGeom>
        </p:spPr>
        <p:txBody>
          <a:bodyPr vert="horz" wrap="square" lIns="0" tIns="83820" rIns="0" bIns="0" rtlCol="0">
            <a:spAutoFit/>
          </a:bodyPr>
          <a:lstStyle/>
          <a:p>
            <a:pPr marL="12700">
              <a:lnSpc>
                <a:spcPct val="100000"/>
              </a:lnSpc>
              <a:spcBef>
                <a:spcPts val="880"/>
              </a:spcBef>
              <a:tabLst>
                <a:tab pos="354965" algn="l"/>
              </a:tabLst>
            </a:pPr>
            <a:r>
              <a:rPr sz="2400" spc="-200" dirty="0">
                <a:solidFill>
                  <a:srgbClr val="A42F0F"/>
                </a:solidFill>
                <a:latin typeface="Microsoft Sans Serif" panose="020B0604020202020204"/>
                <a:cs typeface="Microsoft Sans Serif" panose="020B0604020202020204"/>
              </a:rPr>
              <a:t>🠶	</a:t>
            </a:r>
            <a:r>
              <a:rPr sz="2400" spc="145" dirty="0">
                <a:solidFill>
                  <a:srgbClr val="404040"/>
                </a:solidFill>
                <a:latin typeface="Verdana" panose="020B0604030504040204"/>
                <a:cs typeface="Verdana" panose="020B0604030504040204"/>
              </a:rPr>
              <a:t>M</a:t>
            </a:r>
            <a:r>
              <a:rPr sz="2400" spc="135" dirty="0">
                <a:solidFill>
                  <a:srgbClr val="404040"/>
                </a:solidFill>
                <a:latin typeface="Verdana" panose="020B0604030504040204"/>
                <a:cs typeface="Verdana" panose="020B0604030504040204"/>
              </a:rPr>
              <a:t>a</a:t>
            </a:r>
            <a:r>
              <a:rPr sz="2400" spc="-114" dirty="0">
                <a:solidFill>
                  <a:srgbClr val="404040"/>
                </a:solidFill>
                <a:latin typeface="Verdana" panose="020B0604030504040204"/>
                <a:cs typeface="Verdana" panose="020B0604030504040204"/>
              </a:rPr>
              <a:t>i</a:t>
            </a:r>
            <a:r>
              <a:rPr sz="2400" spc="-55" dirty="0">
                <a:solidFill>
                  <a:srgbClr val="404040"/>
                </a:solidFill>
                <a:latin typeface="Verdana" panose="020B0604030504040204"/>
                <a:cs typeface="Verdana" panose="020B0604030504040204"/>
              </a:rPr>
              <a:t>n</a:t>
            </a:r>
            <a:r>
              <a:rPr sz="2400" spc="-114" dirty="0">
                <a:solidFill>
                  <a:srgbClr val="404040"/>
                </a:solidFill>
                <a:latin typeface="Verdana" panose="020B0604030504040204"/>
                <a:cs typeface="Verdana" panose="020B0604030504040204"/>
              </a:rPr>
              <a:t>t</a:t>
            </a:r>
            <a:r>
              <a:rPr sz="2400" spc="135" dirty="0">
                <a:solidFill>
                  <a:srgbClr val="404040"/>
                </a:solidFill>
                <a:latin typeface="Verdana" panose="020B0604030504040204"/>
                <a:cs typeface="Verdana" panose="020B0604030504040204"/>
              </a:rPr>
              <a:t>a</a:t>
            </a:r>
            <a:r>
              <a:rPr sz="2400" spc="-114" dirty="0">
                <a:solidFill>
                  <a:srgbClr val="404040"/>
                </a:solidFill>
                <a:latin typeface="Verdana" panose="020B0604030504040204"/>
                <a:cs typeface="Verdana" panose="020B0604030504040204"/>
              </a:rPr>
              <a:t>i</a:t>
            </a:r>
            <a:r>
              <a:rPr sz="2400" spc="-45" dirty="0">
                <a:solidFill>
                  <a:srgbClr val="404040"/>
                </a:solidFill>
                <a:latin typeface="Verdana" panose="020B0604030504040204"/>
                <a:cs typeface="Verdana" panose="020B0604030504040204"/>
              </a:rPr>
              <a:t>n</a:t>
            </a:r>
            <a:r>
              <a:rPr sz="2400" spc="-170"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f</a:t>
            </a:r>
            <a:r>
              <a:rPr sz="2400" spc="-85" dirty="0">
                <a:solidFill>
                  <a:srgbClr val="404040"/>
                </a:solidFill>
                <a:latin typeface="Verdana" panose="020B0604030504040204"/>
                <a:cs typeface="Verdana" panose="020B0604030504040204"/>
              </a:rPr>
              <a:t>l</a:t>
            </a:r>
            <a:r>
              <a:rPr sz="2400" spc="50" dirty="0">
                <a:solidFill>
                  <a:srgbClr val="404040"/>
                </a:solidFill>
                <a:latin typeface="Verdana" panose="020B0604030504040204"/>
                <a:cs typeface="Verdana" panose="020B0604030504040204"/>
              </a:rPr>
              <a:t>ow</a:t>
            </a:r>
            <a:endParaRPr sz="2400">
              <a:latin typeface="Verdana" panose="020B0604030504040204"/>
              <a:cs typeface="Verdana" panose="020B0604030504040204"/>
            </a:endParaRPr>
          </a:p>
          <a:p>
            <a:pPr marL="12700">
              <a:lnSpc>
                <a:spcPct val="100000"/>
              </a:lnSpc>
              <a:spcBef>
                <a:spcPts val="785"/>
              </a:spcBef>
              <a:tabLst>
                <a:tab pos="354965" algn="l"/>
              </a:tabLst>
            </a:pPr>
            <a:r>
              <a:rPr sz="2400" spc="-60" dirty="0">
                <a:solidFill>
                  <a:srgbClr val="A42F0F"/>
                </a:solidFill>
                <a:latin typeface="Microsoft Sans Serif" panose="020B0604020202020204"/>
                <a:cs typeface="Microsoft Sans Serif" panose="020B0604020202020204"/>
              </a:rPr>
              <a:t>🠶	</a:t>
            </a:r>
            <a:r>
              <a:rPr sz="2400" spc="90" dirty="0">
                <a:solidFill>
                  <a:srgbClr val="404040"/>
                </a:solidFill>
                <a:latin typeface="Verdana" panose="020B0604030504040204"/>
                <a:cs typeface="Verdana" panose="020B0604030504040204"/>
              </a:rPr>
              <a:t>Manage</a:t>
            </a:r>
            <a:r>
              <a:rPr sz="2400" spc="-140" dirty="0">
                <a:solidFill>
                  <a:srgbClr val="404040"/>
                </a:solidFill>
                <a:latin typeface="Verdana" panose="020B0604030504040204"/>
                <a:cs typeface="Verdana" panose="020B0604030504040204"/>
              </a:rPr>
              <a:t> </a:t>
            </a:r>
            <a:r>
              <a:rPr sz="2400" dirty="0">
                <a:solidFill>
                  <a:srgbClr val="404040"/>
                </a:solidFill>
                <a:latin typeface="Verdana" panose="020B0604030504040204"/>
                <a:cs typeface="Verdana" panose="020B0604030504040204"/>
              </a:rPr>
              <a:t>outcomes</a:t>
            </a:r>
            <a:r>
              <a:rPr sz="2400" spc="-110" dirty="0">
                <a:solidFill>
                  <a:srgbClr val="404040"/>
                </a:solidFill>
                <a:latin typeface="Verdana" panose="020B0604030504040204"/>
                <a:cs typeface="Verdana" panose="020B0604030504040204"/>
              </a:rPr>
              <a:t> </a:t>
            </a:r>
            <a:r>
              <a:rPr sz="2400" spc="-60" dirty="0">
                <a:solidFill>
                  <a:srgbClr val="404040"/>
                </a:solidFill>
                <a:latin typeface="Verdana" panose="020B0604030504040204"/>
                <a:cs typeface="Verdana" panose="020B0604030504040204"/>
              </a:rPr>
              <a:t>(Deliverables)</a:t>
            </a:r>
            <a:endParaRPr sz="2400">
              <a:latin typeface="Verdana" panose="020B0604030504040204"/>
              <a:cs typeface="Verdana" panose="020B0604030504040204"/>
            </a:endParaRPr>
          </a:p>
          <a:p>
            <a:pPr marL="12700">
              <a:lnSpc>
                <a:spcPct val="100000"/>
              </a:lnSpc>
              <a:spcBef>
                <a:spcPts val="790"/>
              </a:spcBef>
              <a:tabLst>
                <a:tab pos="354965" algn="l"/>
              </a:tabLst>
            </a:pPr>
            <a:r>
              <a:rPr sz="2400" spc="-200" dirty="0">
                <a:solidFill>
                  <a:srgbClr val="A42F0F"/>
                </a:solidFill>
                <a:latin typeface="Microsoft Sans Serif" panose="020B0604020202020204"/>
                <a:cs typeface="Microsoft Sans Serif" panose="020B0604020202020204"/>
              </a:rPr>
              <a:t>🠶	</a:t>
            </a:r>
            <a:r>
              <a:rPr sz="2400" spc="-170" dirty="0">
                <a:solidFill>
                  <a:srgbClr val="404040"/>
                </a:solidFill>
                <a:latin typeface="Verdana" panose="020B0604030504040204"/>
                <a:cs typeface="Verdana" panose="020B0604030504040204"/>
              </a:rPr>
              <a:t>U</a:t>
            </a:r>
            <a:r>
              <a:rPr sz="2400" spc="-75" dirty="0">
                <a:solidFill>
                  <a:srgbClr val="404040"/>
                </a:solidFill>
                <a:latin typeface="Verdana" panose="020B0604030504040204"/>
                <a:cs typeface="Verdana" panose="020B0604030504040204"/>
              </a:rPr>
              <a:t>s</a:t>
            </a:r>
            <a:r>
              <a:rPr sz="2400" spc="-80" dirty="0">
                <a:solidFill>
                  <a:srgbClr val="404040"/>
                </a:solidFill>
                <a:latin typeface="Verdana" panose="020B0604030504040204"/>
                <a:cs typeface="Verdana" panose="020B0604030504040204"/>
              </a:rPr>
              <a:t>e</a:t>
            </a:r>
            <a:r>
              <a:rPr sz="2400" spc="-105"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t</a:t>
            </a:r>
            <a:r>
              <a:rPr sz="2400" spc="85" dirty="0">
                <a:solidFill>
                  <a:srgbClr val="404040"/>
                </a:solidFill>
                <a:latin typeface="Verdana" panose="020B0604030504040204"/>
                <a:cs typeface="Verdana" panose="020B0604030504040204"/>
              </a:rPr>
              <a:t>o</a:t>
            </a:r>
            <a:r>
              <a:rPr sz="2400" spc="80" dirty="0">
                <a:solidFill>
                  <a:srgbClr val="404040"/>
                </a:solidFill>
                <a:latin typeface="Verdana" panose="020B0604030504040204"/>
                <a:cs typeface="Verdana" panose="020B0604030504040204"/>
              </a:rPr>
              <a:t>o</a:t>
            </a:r>
            <a:r>
              <a:rPr sz="2400" spc="-125" dirty="0">
                <a:solidFill>
                  <a:srgbClr val="404040"/>
                </a:solidFill>
                <a:latin typeface="Verdana" panose="020B0604030504040204"/>
                <a:cs typeface="Verdana" panose="020B0604030504040204"/>
              </a:rPr>
              <a:t>l</a:t>
            </a:r>
            <a:r>
              <a:rPr sz="2400" spc="-240" dirty="0">
                <a:solidFill>
                  <a:srgbClr val="404040"/>
                </a:solidFill>
                <a:latin typeface="Verdana" panose="020B0604030504040204"/>
                <a:cs typeface="Verdana" panose="020B0604030504040204"/>
              </a:rPr>
              <a:t>s</a:t>
            </a:r>
            <a:r>
              <a:rPr sz="2400" spc="-135"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an</a:t>
            </a:r>
            <a:r>
              <a:rPr sz="2400" spc="110" dirty="0">
                <a:solidFill>
                  <a:srgbClr val="404040"/>
                </a:solidFill>
                <a:latin typeface="Verdana" panose="020B0604030504040204"/>
                <a:cs typeface="Verdana" panose="020B0604030504040204"/>
              </a:rPr>
              <a:t>d</a:t>
            </a:r>
            <a:r>
              <a:rPr sz="2400" spc="-130"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t</a:t>
            </a:r>
            <a:r>
              <a:rPr sz="2400" spc="85" dirty="0">
                <a:solidFill>
                  <a:srgbClr val="404040"/>
                </a:solidFill>
                <a:latin typeface="Verdana" panose="020B0604030504040204"/>
                <a:cs typeface="Verdana" panose="020B0604030504040204"/>
              </a:rPr>
              <a:t>e</a:t>
            </a:r>
            <a:r>
              <a:rPr sz="2400" spc="80" dirty="0">
                <a:solidFill>
                  <a:srgbClr val="404040"/>
                </a:solidFill>
                <a:latin typeface="Verdana" panose="020B0604030504040204"/>
                <a:cs typeface="Verdana" panose="020B0604030504040204"/>
              </a:rPr>
              <a:t>c</a:t>
            </a:r>
            <a:r>
              <a:rPr sz="2400" spc="90" dirty="0">
                <a:solidFill>
                  <a:srgbClr val="404040"/>
                </a:solidFill>
                <a:latin typeface="Verdana" panose="020B0604030504040204"/>
                <a:cs typeface="Verdana" panose="020B0604030504040204"/>
              </a:rPr>
              <a:t>h</a:t>
            </a:r>
            <a:r>
              <a:rPr sz="2400" spc="-55" dirty="0">
                <a:solidFill>
                  <a:srgbClr val="404040"/>
                </a:solidFill>
                <a:latin typeface="Verdana" panose="020B0604030504040204"/>
                <a:cs typeface="Verdana" panose="020B0604030504040204"/>
              </a:rPr>
              <a:t>n</a:t>
            </a:r>
            <a:r>
              <a:rPr sz="2400" spc="-114" dirty="0">
                <a:solidFill>
                  <a:srgbClr val="404040"/>
                </a:solidFill>
                <a:latin typeface="Verdana" panose="020B0604030504040204"/>
                <a:cs typeface="Verdana" panose="020B0604030504040204"/>
              </a:rPr>
              <a:t>i</a:t>
            </a:r>
            <a:r>
              <a:rPr sz="2400" spc="25" dirty="0">
                <a:solidFill>
                  <a:srgbClr val="404040"/>
                </a:solidFill>
                <a:latin typeface="Verdana" panose="020B0604030504040204"/>
                <a:cs typeface="Verdana" panose="020B0604030504040204"/>
              </a:rPr>
              <a:t>q</a:t>
            </a:r>
            <a:r>
              <a:rPr sz="2400" spc="20" dirty="0">
                <a:solidFill>
                  <a:srgbClr val="404040"/>
                </a:solidFill>
                <a:latin typeface="Verdana" panose="020B0604030504040204"/>
                <a:cs typeface="Verdana" panose="020B0604030504040204"/>
              </a:rPr>
              <a:t>u</a:t>
            </a:r>
            <a:r>
              <a:rPr sz="2400" spc="85" dirty="0">
                <a:solidFill>
                  <a:srgbClr val="404040"/>
                </a:solidFill>
                <a:latin typeface="Verdana" panose="020B0604030504040204"/>
                <a:cs typeface="Verdana" panose="020B0604030504040204"/>
              </a:rPr>
              <a:t>e</a:t>
            </a:r>
            <a:r>
              <a:rPr sz="2400" spc="-240" dirty="0">
                <a:solidFill>
                  <a:srgbClr val="404040"/>
                </a:solidFill>
                <a:latin typeface="Verdana" panose="020B0604030504040204"/>
                <a:cs typeface="Verdana" panose="020B0604030504040204"/>
              </a:rPr>
              <a:t>s</a:t>
            </a:r>
            <a:endParaRPr sz="2400">
              <a:latin typeface="Verdana" panose="020B0604030504040204"/>
              <a:cs typeface="Verdana" panose="020B0604030504040204"/>
            </a:endParaRPr>
          </a:p>
          <a:p>
            <a:pPr marL="12700">
              <a:lnSpc>
                <a:spcPct val="100000"/>
              </a:lnSpc>
              <a:spcBef>
                <a:spcPts val="780"/>
              </a:spcBef>
              <a:tabLst>
                <a:tab pos="354965" algn="l"/>
              </a:tabLst>
            </a:pPr>
            <a:r>
              <a:rPr sz="2400" spc="-200" dirty="0">
                <a:solidFill>
                  <a:srgbClr val="A42F0F"/>
                </a:solidFill>
                <a:latin typeface="Microsoft Sans Serif" panose="020B0604020202020204"/>
                <a:cs typeface="Microsoft Sans Serif" panose="020B0604020202020204"/>
              </a:rPr>
              <a:t>🠶	</a:t>
            </a:r>
            <a:r>
              <a:rPr sz="2400" spc="-335" dirty="0">
                <a:solidFill>
                  <a:srgbClr val="404040"/>
                </a:solidFill>
                <a:latin typeface="Verdana" panose="020B0604030504040204"/>
                <a:cs typeface="Verdana" panose="020B0604030504040204"/>
              </a:rPr>
              <a:t>I</a:t>
            </a:r>
            <a:r>
              <a:rPr sz="2400" spc="-35" dirty="0">
                <a:solidFill>
                  <a:srgbClr val="404040"/>
                </a:solidFill>
                <a:latin typeface="Verdana" panose="020B0604030504040204"/>
                <a:cs typeface="Verdana" panose="020B0604030504040204"/>
              </a:rPr>
              <a:t>mprov</a:t>
            </a:r>
            <a:r>
              <a:rPr sz="2400" spc="95" dirty="0">
                <a:solidFill>
                  <a:srgbClr val="404040"/>
                </a:solidFill>
                <a:latin typeface="Verdana" panose="020B0604030504040204"/>
                <a:cs typeface="Verdana" panose="020B0604030504040204"/>
              </a:rPr>
              <a:t>e</a:t>
            </a:r>
            <a:r>
              <a:rPr sz="2400" spc="-160" dirty="0">
                <a:solidFill>
                  <a:srgbClr val="404040"/>
                </a:solidFill>
                <a:latin typeface="Verdana" panose="020B0604030504040204"/>
                <a:cs typeface="Verdana" panose="020B0604030504040204"/>
              </a:rPr>
              <a:t> </a:t>
            </a:r>
            <a:r>
              <a:rPr sz="2400" spc="95" dirty="0">
                <a:solidFill>
                  <a:srgbClr val="404040"/>
                </a:solidFill>
                <a:latin typeface="Verdana" panose="020B0604030504040204"/>
                <a:cs typeface="Verdana" panose="020B0604030504040204"/>
              </a:rPr>
              <a:t>o</a:t>
            </a:r>
            <a:r>
              <a:rPr sz="2400" spc="85" dirty="0">
                <a:solidFill>
                  <a:srgbClr val="404040"/>
                </a:solidFill>
                <a:latin typeface="Verdana" panose="020B0604030504040204"/>
                <a:cs typeface="Verdana" panose="020B0604030504040204"/>
              </a:rPr>
              <a:t>pe</a:t>
            </a:r>
            <a:r>
              <a:rPr sz="2400" spc="-35" dirty="0">
                <a:solidFill>
                  <a:srgbClr val="404040"/>
                </a:solidFill>
                <a:latin typeface="Verdana" panose="020B0604030504040204"/>
                <a:cs typeface="Verdana" panose="020B0604030504040204"/>
              </a:rPr>
              <a:t>r</a:t>
            </a:r>
            <a:r>
              <a:rPr sz="2400" spc="-60" dirty="0">
                <a:solidFill>
                  <a:srgbClr val="404040"/>
                </a:solidFill>
                <a:latin typeface="Verdana" panose="020B0604030504040204"/>
                <a:cs typeface="Verdana" panose="020B0604030504040204"/>
              </a:rPr>
              <a:t>a</a:t>
            </a:r>
            <a:r>
              <a:rPr sz="2400" spc="-114" dirty="0">
                <a:solidFill>
                  <a:srgbClr val="404040"/>
                </a:solidFill>
                <a:latin typeface="Verdana" panose="020B0604030504040204"/>
                <a:cs typeface="Verdana" panose="020B0604030504040204"/>
              </a:rPr>
              <a:t>ti</a:t>
            </a:r>
            <a:r>
              <a:rPr sz="2400" spc="20" dirty="0">
                <a:solidFill>
                  <a:srgbClr val="404040"/>
                </a:solidFill>
                <a:latin typeface="Verdana" panose="020B0604030504040204"/>
                <a:cs typeface="Verdana" panose="020B0604030504040204"/>
              </a:rPr>
              <a:t>on</a:t>
            </a:r>
            <a:endParaRPr sz="2400">
              <a:latin typeface="Verdana" panose="020B0604030504040204"/>
              <a:cs typeface="Verdana" panose="020B0604030504040204"/>
            </a:endParaRPr>
          </a:p>
          <a:p>
            <a:pPr marL="12700">
              <a:lnSpc>
                <a:spcPct val="100000"/>
              </a:lnSpc>
              <a:spcBef>
                <a:spcPts val="780"/>
              </a:spcBef>
              <a:tabLst>
                <a:tab pos="354965" algn="l"/>
              </a:tabLst>
            </a:pPr>
            <a:r>
              <a:rPr sz="2400" spc="-60" dirty="0">
                <a:solidFill>
                  <a:srgbClr val="A42F0F"/>
                </a:solidFill>
                <a:latin typeface="Microsoft Sans Serif" panose="020B0604020202020204"/>
                <a:cs typeface="Microsoft Sans Serif" panose="020B0604020202020204"/>
              </a:rPr>
              <a:t>🠶	</a:t>
            </a:r>
            <a:r>
              <a:rPr sz="2400" spc="30" dirty="0">
                <a:solidFill>
                  <a:srgbClr val="404040"/>
                </a:solidFill>
                <a:latin typeface="Verdana" panose="020B0604030504040204"/>
                <a:cs typeface="Verdana" panose="020B0604030504040204"/>
              </a:rPr>
              <a:t>New</a:t>
            </a:r>
            <a:r>
              <a:rPr sz="2400" spc="-15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requirement</a:t>
            </a:r>
            <a:endParaRPr sz="2400">
              <a:latin typeface="Verdana" panose="020B0604030504040204"/>
              <a:cs typeface="Verdana" panose="020B0604030504040204"/>
            </a:endParaRPr>
          </a:p>
          <a:p>
            <a:pPr marL="12700">
              <a:lnSpc>
                <a:spcPct val="100000"/>
              </a:lnSpc>
              <a:spcBef>
                <a:spcPts val="795"/>
              </a:spcBef>
              <a:tabLst>
                <a:tab pos="354965" algn="l"/>
              </a:tabLst>
            </a:pPr>
            <a:r>
              <a:rPr sz="2400" spc="-60" dirty="0">
                <a:solidFill>
                  <a:srgbClr val="A42F0F"/>
                </a:solidFill>
                <a:latin typeface="Microsoft Sans Serif" panose="020B0604020202020204"/>
                <a:cs typeface="Microsoft Sans Serif" panose="020B0604020202020204"/>
              </a:rPr>
              <a:t>🠶	</a:t>
            </a:r>
            <a:r>
              <a:rPr sz="2400" spc="-20" dirty="0">
                <a:solidFill>
                  <a:srgbClr val="404040"/>
                </a:solidFill>
                <a:latin typeface="Verdana" panose="020B0604030504040204"/>
                <a:cs typeface="Verdana" panose="020B0604030504040204"/>
              </a:rPr>
              <a:t>Aim</a:t>
            </a:r>
            <a:r>
              <a:rPr sz="2400" spc="-175" dirty="0">
                <a:solidFill>
                  <a:srgbClr val="404040"/>
                </a:solidFill>
                <a:latin typeface="Verdana" panose="020B0604030504040204"/>
                <a:cs typeface="Verdana" panose="020B0604030504040204"/>
              </a:rPr>
              <a:t> </a:t>
            </a:r>
            <a:r>
              <a:rPr sz="2400" spc="-180" dirty="0">
                <a:solidFill>
                  <a:srgbClr val="404040"/>
                </a:solidFill>
                <a:latin typeface="Verdana" panose="020B0604030504040204"/>
                <a:cs typeface="Verdana" panose="020B0604030504040204"/>
              </a:rPr>
              <a:t>is</a:t>
            </a:r>
            <a:r>
              <a:rPr sz="2400" spc="-15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to</a:t>
            </a:r>
            <a:r>
              <a:rPr sz="2400" spc="-125"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achieve</a:t>
            </a:r>
            <a:r>
              <a:rPr sz="2400" spc="-155" dirty="0">
                <a:solidFill>
                  <a:srgbClr val="404040"/>
                </a:solidFill>
                <a:latin typeface="Verdana" panose="020B0604030504040204"/>
                <a:cs typeface="Verdana" panose="020B0604030504040204"/>
              </a:rPr>
              <a:t> </a:t>
            </a:r>
            <a:r>
              <a:rPr sz="2400" spc="-40" dirty="0">
                <a:solidFill>
                  <a:srgbClr val="404040"/>
                </a:solidFill>
                <a:latin typeface="Verdana" panose="020B0604030504040204"/>
                <a:cs typeface="Verdana" panose="020B0604030504040204"/>
              </a:rPr>
              <a:t>all</a:t>
            </a:r>
            <a:r>
              <a:rPr sz="2400" spc="-135"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the</a:t>
            </a:r>
            <a:r>
              <a:rPr sz="2400" spc="-110" dirty="0">
                <a:solidFill>
                  <a:srgbClr val="404040"/>
                </a:solidFill>
                <a:latin typeface="Verdana" panose="020B0604030504040204"/>
                <a:cs typeface="Verdana" panose="020B0604030504040204"/>
              </a:rPr>
              <a:t> </a:t>
            </a:r>
            <a:r>
              <a:rPr sz="2400" spc="-20" dirty="0">
                <a:solidFill>
                  <a:srgbClr val="404040"/>
                </a:solidFill>
                <a:latin typeface="Verdana" panose="020B0604030504040204"/>
                <a:cs typeface="Verdana" panose="020B0604030504040204"/>
              </a:rPr>
              <a:t>objectives</a:t>
            </a:r>
            <a:r>
              <a:rPr sz="2400" spc="-160"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remaining</a:t>
            </a:r>
            <a:r>
              <a:rPr sz="2400" spc="-150" dirty="0">
                <a:solidFill>
                  <a:srgbClr val="404040"/>
                </a:solidFill>
                <a:latin typeface="Verdana" panose="020B0604030504040204"/>
                <a:cs typeface="Verdana" panose="020B0604030504040204"/>
              </a:rPr>
              <a:t> </a:t>
            </a:r>
            <a:r>
              <a:rPr sz="2400" spc="-80" dirty="0">
                <a:solidFill>
                  <a:srgbClr val="404040"/>
                </a:solidFill>
                <a:latin typeface="Verdana" panose="020B0604030504040204"/>
                <a:cs typeface="Verdana" panose="020B0604030504040204"/>
              </a:rPr>
              <a:t>in</a:t>
            </a:r>
            <a:r>
              <a:rPr sz="2400" spc="-150" dirty="0">
                <a:solidFill>
                  <a:srgbClr val="404040"/>
                </a:solidFill>
                <a:latin typeface="Verdana" panose="020B0604030504040204"/>
                <a:cs typeface="Verdana" panose="020B0604030504040204"/>
              </a:rPr>
              <a:t> </a:t>
            </a:r>
            <a:r>
              <a:rPr sz="2400" spc="-160" dirty="0">
                <a:solidFill>
                  <a:srgbClr val="404040"/>
                </a:solidFill>
                <a:latin typeface="Verdana" panose="020B0604030504040204"/>
                <a:cs typeface="Verdana" panose="020B0604030504040204"/>
              </a:rPr>
              <a:t>its</a:t>
            </a:r>
            <a:r>
              <a:rPr sz="2400" spc="-140"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define</a:t>
            </a:r>
            <a:r>
              <a:rPr sz="2400" spc="-14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constraint</a:t>
            </a:r>
            <a:endParaRPr sz="2400">
              <a:latin typeface="Verdana" panose="020B0604030504040204"/>
              <a:cs typeface="Verdana" panose="020B0604030504040204"/>
            </a:endParaRPr>
          </a:p>
          <a:p>
            <a:pPr marL="469900">
              <a:lnSpc>
                <a:spcPct val="100000"/>
              </a:lnSpc>
              <a:spcBef>
                <a:spcPts val="810"/>
              </a:spcBef>
            </a:pPr>
            <a:r>
              <a:rPr sz="2400" spc="-55" dirty="0">
                <a:solidFill>
                  <a:srgbClr val="A42F0F"/>
                </a:solidFill>
                <a:latin typeface="Microsoft Sans Serif" panose="020B0604020202020204"/>
                <a:cs typeface="Microsoft Sans Serif" panose="020B0604020202020204"/>
              </a:rPr>
              <a:t>🠶</a:t>
            </a:r>
            <a:r>
              <a:rPr sz="2400" spc="325" dirty="0">
                <a:solidFill>
                  <a:srgbClr val="A42F0F"/>
                </a:solidFill>
                <a:latin typeface="Microsoft Sans Serif" panose="020B0604020202020204"/>
                <a:cs typeface="Microsoft Sans Serif" panose="020B0604020202020204"/>
              </a:rPr>
              <a:t> </a:t>
            </a:r>
            <a:r>
              <a:rPr sz="2400" spc="-110" dirty="0">
                <a:solidFill>
                  <a:srgbClr val="404040"/>
                </a:solidFill>
                <a:latin typeface="Verdana" panose="020B0604030504040204"/>
                <a:cs typeface="Verdana" panose="020B0604030504040204"/>
              </a:rPr>
              <a:t>Time</a:t>
            </a:r>
            <a:endParaRPr sz="2400">
              <a:latin typeface="Verdana" panose="020B0604030504040204"/>
              <a:cs typeface="Verdana" panose="020B0604030504040204"/>
            </a:endParaRPr>
          </a:p>
          <a:p>
            <a:pPr marL="469900">
              <a:lnSpc>
                <a:spcPct val="100000"/>
              </a:lnSpc>
              <a:spcBef>
                <a:spcPts val="805"/>
              </a:spcBef>
            </a:pPr>
            <a:r>
              <a:rPr sz="2400" spc="-55" dirty="0">
                <a:solidFill>
                  <a:srgbClr val="A42F0F"/>
                </a:solidFill>
                <a:latin typeface="Microsoft Sans Serif" panose="020B0604020202020204"/>
                <a:cs typeface="Microsoft Sans Serif" panose="020B0604020202020204"/>
              </a:rPr>
              <a:t>🠶</a:t>
            </a:r>
            <a:r>
              <a:rPr sz="2400" spc="320" dirty="0">
                <a:solidFill>
                  <a:srgbClr val="A42F0F"/>
                </a:solidFill>
                <a:latin typeface="Microsoft Sans Serif" panose="020B0604020202020204"/>
                <a:cs typeface="Microsoft Sans Serif" panose="020B0604020202020204"/>
              </a:rPr>
              <a:t> </a:t>
            </a:r>
            <a:r>
              <a:rPr sz="2400" spc="-20" dirty="0">
                <a:solidFill>
                  <a:srgbClr val="404040"/>
                </a:solidFill>
                <a:latin typeface="Verdana" panose="020B0604030504040204"/>
                <a:cs typeface="Verdana" panose="020B0604030504040204"/>
              </a:rPr>
              <a:t>Cost</a:t>
            </a:r>
            <a:endParaRPr sz="2400">
              <a:latin typeface="Verdana" panose="020B0604030504040204"/>
              <a:cs typeface="Verdana" panose="020B0604030504040204"/>
            </a:endParaRPr>
          </a:p>
          <a:p>
            <a:pPr marL="469900">
              <a:lnSpc>
                <a:spcPct val="100000"/>
              </a:lnSpc>
              <a:spcBef>
                <a:spcPts val="805"/>
              </a:spcBef>
            </a:pPr>
            <a:r>
              <a:rPr sz="2400" spc="-55" dirty="0">
                <a:solidFill>
                  <a:srgbClr val="A42F0F"/>
                </a:solidFill>
                <a:latin typeface="Microsoft Sans Serif" panose="020B0604020202020204"/>
                <a:cs typeface="Microsoft Sans Serif" panose="020B0604020202020204"/>
              </a:rPr>
              <a:t>🠶</a:t>
            </a:r>
            <a:r>
              <a:rPr sz="2400" spc="-20" dirty="0">
                <a:solidFill>
                  <a:srgbClr val="A42F0F"/>
                </a:solidFill>
                <a:latin typeface="Microsoft Sans Serif" panose="020B0604020202020204"/>
                <a:cs typeface="Microsoft Sans Serif" panose="020B0604020202020204"/>
              </a:rPr>
              <a:t> </a:t>
            </a:r>
            <a:r>
              <a:rPr sz="2400" spc="25" dirty="0">
                <a:solidFill>
                  <a:srgbClr val="404040"/>
                </a:solidFill>
                <a:latin typeface="Verdana" panose="020B0604030504040204"/>
                <a:cs typeface="Verdana" panose="020B0604030504040204"/>
              </a:rPr>
              <a:t>Scope</a:t>
            </a:r>
            <a:endParaRPr sz="2400">
              <a:latin typeface="Verdana" panose="020B0604030504040204"/>
              <a:cs typeface="Verdana" panose="020B060403050404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3964" y="876046"/>
            <a:ext cx="5047774" cy="1363345"/>
          </a:xfrm>
          <a:prstGeom prst="rect">
            <a:avLst/>
          </a:prstGeom>
        </p:spPr>
        <p:txBody>
          <a:bodyPr vert="horz" wrap="square" lIns="0" tIns="9525" rIns="0" bIns="0" rtlCol="0">
            <a:spAutoFit/>
          </a:bodyPr>
          <a:lstStyle/>
          <a:p>
            <a:pPr marL="12700">
              <a:lnSpc>
                <a:spcPct val="100000"/>
              </a:lnSpc>
              <a:spcBef>
                <a:spcPts val="100"/>
              </a:spcBef>
            </a:pPr>
            <a:r>
              <a:rPr spc="-55" dirty="0"/>
              <a:t>Project</a:t>
            </a:r>
            <a:r>
              <a:rPr spc="-270" dirty="0"/>
              <a:t> </a:t>
            </a:r>
            <a:r>
              <a:rPr spc="75" dirty="0"/>
              <a:t>V</a:t>
            </a:r>
            <a:r>
              <a:rPr spc="-480" dirty="0"/>
              <a:t>s</a:t>
            </a:r>
            <a:r>
              <a:rPr spc="-270" dirty="0"/>
              <a:t> </a:t>
            </a:r>
            <a:r>
              <a:rPr spc="30" dirty="0"/>
              <a:t>Pro</a:t>
            </a:r>
            <a:r>
              <a:rPr spc="15" dirty="0"/>
              <a:t>c</a:t>
            </a:r>
            <a:r>
              <a:rPr spc="-254" dirty="0"/>
              <a:t>ess</a:t>
            </a:r>
            <a:r>
              <a:rPr spc="-260" dirty="0"/>
              <a:t> </a:t>
            </a:r>
            <a:r>
              <a:rPr spc="60" dirty="0"/>
              <a:t>(O</a:t>
            </a:r>
            <a:r>
              <a:rPr spc="70" dirty="0"/>
              <a:t>p</a:t>
            </a:r>
            <a:r>
              <a:rPr spc="-85" dirty="0"/>
              <a:t>eration)</a:t>
            </a:r>
            <a:endParaRPr spc="-85" dirty="0"/>
          </a:p>
        </p:txBody>
      </p:sp>
      <p:sp>
        <p:nvSpPr>
          <p:cNvPr id="3" name="object 3"/>
          <p:cNvSpPr txBox="1"/>
          <p:nvPr/>
        </p:nvSpPr>
        <p:spPr>
          <a:xfrm>
            <a:off x="612140" y="2421255"/>
            <a:ext cx="8465820" cy="3137535"/>
          </a:xfrm>
          <a:prstGeom prst="rect">
            <a:avLst/>
          </a:prstGeom>
        </p:spPr>
        <p:txBody>
          <a:bodyPr vert="horz" wrap="square" lIns="0" tIns="104298" rIns="0" bIns="0" rtlCol="0">
            <a:noAutofit/>
          </a:bodyPr>
          <a:lstStyle/>
          <a:p>
            <a:pPr marL="12700">
              <a:lnSpc>
                <a:spcPct val="100000"/>
              </a:lnSpc>
              <a:spcBef>
                <a:spcPts val="1095"/>
              </a:spcBef>
              <a:tabLst>
                <a:tab pos="354965" algn="l"/>
              </a:tabLst>
            </a:pPr>
            <a:r>
              <a:rPr sz="2400" spc="-200" dirty="0">
                <a:solidFill>
                  <a:srgbClr val="A42F0F"/>
                </a:solidFill>
                <a:latin typeface="Microsoft Sans Serif" panose="020B0604020202020204"/>
                <a:cs typeface="Microsoft Sans Serif" panose="020B0604020202020204"/>
              </a:rPr>
              <a:t>🠶	</a:t>
            </a:r>
            <a:r>
              <a:rPr sz="2400" spc="-50" dirty="0">
                <a:solidFill>
                  <a:srgbClr val="404040"/>
                </a:solidFill>
                <a:latin typeface="Verdana" panose="020B0604030504040204"/>
                <a:cs typeface="Verdana" panose="020B0604030504040204"/>
              </a:rPr>
              <a:t>Def</a:t>
            </a:r>
            <a:r>
              <a:rPr sz="2400" spc="-10" dirty="0">
                <a:solidFill>
                  <a:srgbClr val="404040"/>
                </a:solidFill>
                <a:latin typeface="Verdana" panose="020B0604030504040204"/>
                <a:cs typeface="Verdana" panose="020B0604030504040204"/>
              </a:rPr>
              <a:t>i</a:t>
            </a:r>
            <a:r>
              <a:rPr sz="2400" spc="-55" dirty="0">
                <a:solidFill>
                  <a:srgbClr val="404040"/>
                </a:solidFill>
                <a:latin typeface="Verdana" panose="020B0604030504040204"/>
                <a:cs typeface="Verdana" panose="020B0604030504040204"/>
              </a:rPr>
              <a:t>n</a:t>
            </a:r>
            <a:r>
              <a:rPr sz="2400" spc="-114" dirty="0">
                <a:solidFill>
                  <a:srgbClr val="404040"/>
                </a:solidFill>
                <a:latin typeface="Verdana" panose="020B0604030504040204"/>
                <a:cs typeface="Verdana" panose="020B0604030504040204"/>
              </a:rPr>
              <a:t>it</a:t>
            </a:r>
            <a:r>
              <a:rPr sz="2400" spc="95" dirty="0">
                <a:solidFill>
                  <a:srgbClr val="404040"/>
                </a:solidFill>
                <a:latin typeface="Verdana" panose="020B0604030504040204"/>
                <a:cs typeface="Verdana" panose="020B0604030504040204"/>
              </a:rPr>
              <a:t>e</a:t>
            </a:r>
            <a:r>
              <a:rPr sz="2400" spc="-150"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ti</a:t>
            </a:r>
            <a:r>
              <a:rPr sz="2400" spc="15" dirty="0">
                <a:solidFill>
                  <a:srgbClr val="404040"/>
                </a:solidFill>
                <a:latin typeface="Verdana" panose="020B0604030504040204"/>
                <a:cs typeface="Verdana" panose="020B0604030504040204"/>
              </a:rPr>
              <a:t>me</a:t>
            </a:r>
            <a:endParaRPr sz="2400">
              <a:latin typeface="Verdana" panose="020B0604030504040204"/>
              <a:cs typeface="Verdana" panose="020B0604030504040204"/>
            </a:endParaRPr>
          </a:p>
          <a:p>
            <a:pPr marL="12700">
              <a:lnSpc>
                <a:spcPct val="100000"/>
              </a:lnSpc>
              <a:spcBef>
                <a:spcPts val="995"/>
              </a:spcBef>
              <a:tabLst>
                <a:tab pos="354965" algn="l"/>
              </a:tabLst>
            </a:pPr>
            <a:r>
              <a:rPr sz="2400" spc="-60" dirty="0">
                <a:solidFill>
                  <a:srgbClr val="A42F0F"/>
                </a:solidFill>
                <a:latin typeface="Microsoft Sans Serif" panose="020B0604020202020204"/>
                <a:cs typeface="Microsoft Sans Serif" panose="020B0604020202020204"/>
              </a:rPr>
              <a:t>🠶	</a:t>
            </a:r>
            <a:r>
              <a:rPr sz="2400" spc="-50" dirty="0">
                <a:solidFill>
                  <a:srgbClr val="404040"/>
                </a:solidFill>
                <a:latin typeface="Verdana" panose="020B0604030504040204"/>
                <a:cs typeface="Verdana" panose="020B0604030504040204"/>
              </a:rPr>
              <a:t>Resources</a:t>
            </a:r>
            <a:endParaRPr sz="2400">
              <a:latin typeface="Verdana" panose="020B0604030504040204"/>
              <a:cs typeface="Verdana" panose="020B0604030504040204"/>
            </a:endParaRPr>
          </a:p>
          <a:p>
            <a:pPr marL="12700">
              <a:lnSpc>
                <a:spcPct val="100000"/>
              </a:lnSpc>
              <a:spcBef>
                <a:spcPts val="1000"/>
              </a:spcBef>
              <a:tabLst>
                <a:tab pos="354965" algn="l"/>
              </a:tabLst>
            </a:pPr>
            <a:r>
              <a:rPr sz="2400" spc="-60" dirty="0">
                <a:solidFill>
                  <a:srgbClr val="A42F0F"/>
                </a:solidFill>
                <a:latin typeface="Microsoft Sans Serif" panose="020B0604020202020204"/>
                <a:cs typeface="Microsoft Sans Serif" panose="020B0604020202020204"/>
              </a:rPr>
              <a:t>🠶	</a:t>
            </a:r>
            <a:r>
              <a:rPr sz="2400" spc="-15" dirty="0">
                <a:solidFill>
                  <a:srgbClr val="404040"/>
                </a:solidFill>
                <a:latin typeface="Verdana" panose="020B0604030504040204"/>
                <a:cs typeface="Verdana" panose="020B0604030504040204"/>
              </a:rPr>
              <a:t>Budget</a:t>
            </a:r>
            <a:endParaRPr sz="2400">
              <a:latin typeface="Verdana" panose="020B0604030504040204"/>
              <a:cs typeface="Verdana" panose="020B0604030504040204"/>
            </a:endParaRPr>
          </a:p>
          <a:p>
            <a:pPr marL="12700">
              <a:lnSpc>
                <a:spcPct val="100000"/>
              </a:lnSpc>
              <a:spcBef>
                <a:spcPts val="1005"/>
              </a:spcBef>
              <a:tabLst>
                <a:tab pos="354965" algn="l"/>
              </a:tabLst>
            </a:pPr>
            <a:r>
              <a:rPr sz="2400" spc="-200" dirty="0">
                <a:solidFill>
                  <a:srgbClr val="A42F0F"/>
                </a:solidFill>
                <a:latin typeface="Microsoft Sans Serif" panose="020B0604020202020204"/>
                <a:cs typeface="Microsoft Sans Serif" panose="020B0604020202020204"/>
              </a:rPr>
              <a:t>🠶	</a:t>
            </a:r>
            <a:r>
              <a:rPr sz="2400" spc="-40" dirty="0">
                <a:solidFill>
                  <a:srgbClr val="404040"/>
                </a:solidFill>
                <a:latin typeface="Verdana" panose="020B0604030504040204"/>
                <a:cs typeface="Verdana" panose="020B0604030504040204"/>
              </a:rPr>
              <a:t>De</a:t>
            </a:r>
            <a:r>
              <a:rPr sz="2400" spc="-10" dirty="0">
                <a:solidFill>
                  <a:srgbClr val="404040"/>
                </a:solidFill>
                <a:latin typeface="Verdana" panose="020B0604030504040204"/>
                <a:cs typeface="Verdana" panose="020B0604030504040204"/>
              </a:rPr>
              <a:t>l</a:t>
            </a:r>
            <a:r>
              <a:rPr sz="2400" spc="-114" dirty="0">
                <a:solidFill>
                  <a:srgbClr val="404040"/>
                </a:solidFill>
                <a:latin typeface="Verdana" panose="020B0604030504040204"/>
                <a:cs typeface="Verdana" panose="020B0604030504040204"/>
              </a:rPr>
              <a:t>i</a:t>
            </a:r>
            <a:r>
              <a:rPr sz="2400" spc="-65" dirty="0">
                <a:solidFill>
                  <a:srgbClr val="404040"/>
                </a:solidFill>
                <a:latin typeface="Verdana" panose="020B0604030504040204"/>
                <a:cs typeface="Verdana" panose="020B0604030504040204"/>
              </a:rPr>
              <a:t>v</a:t>
            </a:r>
            <a:r>
              <a:rPr sz="2400" spc="85" dirty="0">
                <a:solidFill>
                  <a:srgbClr val="404040"/>
                </a:solidFill>
                <a:latin typeface="Verdana" panose="020B0604030504040204"/>
                <a:cs typeface="Verdana" panose="020B0604030504040204"/>
              </a:rPr>
              <a:t>e</a:t>
            </a:r>
            <a:r>
              <a:rPr sz="2400" spc="-35" dirty="0">
                <a:solidFill>
                  <a:srgbClr val="404040"/>
                </a:solidFill>
                <a:latin typeface="Verdana" panose="020B0604030504040204"/>
                <a:cs typeface="Verdana" panose="020B0604030504040204"/>
              </a:rPr>
              <a:t>r</a:t>
            </a:r>
            <a:r>
              <a:rPr sz="2400" spc="-60" dirty="0">
                <a:solidFill>
                  <a:srgbClr val="404040"/>
                </a:solidFill>
                <a:latin typeface="Verdana" panose="020B0604030504040204"/>
                <a:cs typeface="Verdana" panose="020B0604030504040204"/>
              </a:rPr>
              <a:t>a</a:t>
            </a:r>
            <a:r>
              <a:rPr sz="2400" spc="-25" dirty="0">
                <a:solidFill>
                  <a:srgbClr val="404040"/>
                </a:solidFill>
                <a:latin typeface="Verdana" panose="020B0604030504040204"/>
                <a:cs typeface="Verdana" panose="020B0604030504040204"/>
              </a:rPr>
              <a:t>b</a:t>
            </a:r>
            <a:r>
              <a:rPr sz="2400" spc="-5" dirty="0">
                <a:solidFill>
                  <a:srgbClr val="404040"/>
                </a:solidFill>
                <a:latin typeface="Verdana" panose="020B0604030504040204"/>
                <a:cs typeface="Verdana" panose="020B0604030504040204"/>
              </a:rPr>
              <a:t>l</a:t>
            </a:r>
            <a:r>
              <a:rPr sz="2400" spc="95" dirty="0">
                <a:solidFill>
                  <a:srgbClr val="404040"/>
                </a:solidFill>
                <a:latin typeface="Verdana" panose="020B0604030504040204"/>
                <a:cs typeface="Verdana" panose="020B0604030504040204"/>
              </a:rPr>
              <a:t>e</a:t>
            </a:r>
            <a:r>
              <a:rPr sz="2400" spc="-160" dirty="0">
                <a:solidFill>
                  <a:srgbClr val="404040"/>
                </a:solidFill>
                <a:latin typeface="Verdana" panose="020B0604030504040204"/>
                <a:cs typeface="Verdana" panose="020B0604030504040204"/>
              </a:rPr>
              <a:t> </a:t>
            </a:r>
            <a:r>
              <a:rPr sz="2400" spc="120" dirty="0">
                <a:solidFill>
                  <a:srgbClr val="404040"/>
                </a:solidFill>
                <a:latin typeface="Verdana" panose="020B0604030504040204"/>
                <a:cs typeface="Verdana" panose="020B0604030504040204"/>
              </a:rPr>
              <a:t>p</a:t>
            </a:r>
            <a:r>
              <a:rPr sz="2400" spc="114" dirty="0">
                <a:solidFill>
                  <a:srgbClr val="404040"/>
                </a:solidFill>
                <a:latin typeface="Verdana" panose="020B0604030504040204"/>
                <a:cs typeface="Verdana" panose="020B0604030504040204"/>
              </a:rPr>
              <a:t>a</a:t>
            </a:r>
            <a:r>
              <a:rPr sz="2400" spc="-35" dirty="0">
                <a:solidFill>
                  <a:srgbClr val="404040"/>
                </a:solidFill>
                <a:latin typeface="Verdana" panose="020B0604030504040204"/>
                <a:cs typeface="Verdana" panose="020B0604030504040204"/>
              </a:rPr>
              <a:t>r</a:t>
            </a:r>
            <a:r>
              <a:rPr sz="2400" spc="-60" dirty="0">
                <a:solidFill>
                  <a:srgbClr val="404040"/>
                </a:solidFill>
                <a:latin typeface="Verdana" panose="020B0604030504040204"/>
                <a:cs typeface="Verdana" panose="020B0604030504040204"/>
              </a:rPr>
              <a:t>a</a:t>
            </a:r>
            <a:r>
              <a:rPr sz="2400" spc="-30" dirty="0">
                <a:solidFill>
                  <a:srgbClr val="404040"/>
                </a:solidFill>
                <a:latin typeface="Verdana" panose="020B0604030504040204"/>
                <a:cs typeface="Verdana" panose="020B0604030504040204"/>
              </a:rPr>
              <a:t>met</a:t>
            </a:r>
            <a:r>
              <a:rPr sz="2400" spc="85" dirty="0">
                <a:solidFill>
                  <a:srgbClr val="404040"/>
                </a:solidFill>
                <a:latin typeface="Verdana" panose="020B0604030504040204"/>
                <a:cs typeface="Verdana" panose="020B0604030504040204"/>
              </a:rPr>
              <a:t>e</a:t>
            </a:r>
            <a:r>
              <a:rPr sz="2400" spc="-235" dirty="0">
                <a:solidFill>
                  <a:srgbClr val="404040"/>
                </a:solidFill>
                <a:latin typeface="Verdana" panose="020B0604030504040204"/>
                <a:cs typeface="Verdana" panose="020B0604030504040204"/>
              </a:rPr>
              <a:t>rs</a:t>
            </a:r>
            <a:endParaRPr sz="2400">
              <a:latin typeface="Verdana" panose="020B0604030504040204"/>
              <a:cs typeface="Verdana" panose="020B0604030504040204"/>
            </a:endParaRPr>
          </a:p>
          <a:p>
            <a:pPr marL="12700">
              <a:lnSpc>
                <a:spcPct val="100000"/>
              </a:lnSpc>
              <a:spcBef>
                <a:spcPts val="995"/>
              </a:spcBef>
              <a:tabLst>
                <a:tab pos="354965" algn="l"/>
              </a:tabLst>
            </a:pPr>
            <a:r>
              <a:rPr sz="2400" spc="-200" dirty="0">
                <a:solidFill>
                  <a:srgbClr val="A42F0F"/>
                </a:solidFill>
                <a:latin typeface="Microsoft Sans Serif" panose="020B0604020202020204"/>
                <a:cs typeface="Microsoft Sans Serif" panose="020B0604020202020204"/>
              </a:rPr>
              <a:t>🠶	</a:t>
            </a:r>
            <a:r>
              <a:rPr sz="2400" spc="-135" dirty="0">
                <a:solidFill>
                  <a:srgbClr val="404040"/>
                </a:solidFill>
                <a:latin typeface="Verdana" panose="020B0604030504040204"/>
                <a:cs typeface="Verdana" panose="020B0604030504040204"/>
              </a:rPr>
              <a:t>H</a:t>
            </a:r>
            <a:r>
              <a:rPr sz="2400" spc="135" dirty="0">
                <a:solidFill>
                  <a:srgbClr val="404040"/>
                </a:solidFill>
                <a:latin typeface="Verdana" panose="020B0604030504040204"/>
                <a:cs typeface="Verdana" panose="020B0604030504040204"/>
              </a:rPr>
              <a:t>a</a:t>
            </a:r>
            <a:r>
              <a:rPr sz="2400" spc="-240" dirty="0">
                <a:solidFill>
                  <a:srgbClr val="404040"/>
                </a:solidFill>
                <a:latin typeface="Verdana" panose="020B0604030504040204"/>
                <a:cs typeface="Verdana" panose="020B0604030504040204"/>
              </a:rPr>
              <a:t>s</a:t>
            </a:r>
            <a:r>
              <a:rPr sz="2400" spc="-135"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a</a:t>
            </a:r>
            <a:r>
              <a:rPr sz="2400" spc="55" dirty="0">
                <a:solidFill>
                  <a:srgbClr val="404040"/>
                </a:solidFill>
                <a:latin typeface="Verdana" panose="020B0604030504040204"/>
                <a:cs typeface="Verdana" panose="020B0604030504040204"/>
              </a:rPr>
              <a:t>n</a:t>
            </a:r>
            <a:r>
              <a:rPr sz="2400" spc="-130" dirty="0">
                <a:solidFill>
                  <a:srgbClr val="404040"/>
                </a:solidFill>
                <a:latin typeface="Verdana" panose="020B0604030504040204"/>
                <a:cs typeface="Verdana" panose="020B0604030504040204"/>
              </a:rPr>
              <a:t> </a:t>
            </a:r>
            <a:r>
              <a:rPr sz="2400" spc="85" dirty="0">
                <a:solidFill>
                  <a:srgbClr val="404040"/>
                </a:solidFill>
                <a:latin typeface="Verdana" panose="020B0604030504040204"/>
                <a:cs typeface="Verdana" panose="020B0604030504040204"/>
              </a:rPr>
              <a:t>e</a:t>
            </a:r>
            <a:r>
              <a:rPr sz="2400" spc="-55" dirty="0">
                <a:solidFill>
                  <a:srgbClr val="404040"/>
                </a:solidFill>
                <a:latin typeface="Verdana" panose="020B0604030504040204"/>
                <a:cs typeface="Verdana" panose="020B0604030504040204"/>
              </a:rPr>
              <a:t>n</a:t>
            </a:r>
            <a:r>
              <a:rPr sz="2400" spc="110" dirty="0">
                <a:solidFill>
                  <a:srgbClr val="404040"/>
                </a:solidFill>
                <a:latin typeface="Verdana" panose="020B0604030504040204"/>
                <a:cs typeface="Verdana" panose="020B0604030504040204"/>
              </a:rPr>
              <a:t>d</a:t>
            </a:r>
            <a:endParaRPr sz="2400">
              <a:latin typeface="Verdana" panose="020B0604030504040204"/>
              <a:cs typeface="Verdana" panose="020B0604030504040204"/>
            </a:endParaRPr>
          </a:p>
          <a:p>
            <a:pPr marL="12700">
              <a:lnSpc>
                <a:spcPct val="100000"/>
              </a:lnSpc>
              <a:spcBef>
                <a:spcPts val="1000"/>
              </a:spcBef>
              <a:tabLst>
                <a:tab pos="354965" algn="l"/>
              </a:tabLst>
            </a:pPr>
            <a:r>
              <a:rPr sz="2400" spc="-60" dirty="0">
                <a:solidFill>
                  <a:srgbClr val="A42F0F"/>
                </a:solidFill>
                <a:latin typeface="Microsoft Sans Serif" panose="020B0604020202020204"/>
                <a:cs typeface="Microsoft Sans Serif" panose="020B0604020202020204"/>
              </a:rPr>
              <a:t>🠶	</a:t>
            </a:r>
            <a:r>
              <a:rPr sz="2400" spc="65" dirty="0">
                <a:solidFill>
                  <a:srgbClr val="404040"/>
                </a:solidFill>
                <a:latin typeface="Verdana" panose="020B0604030504040204"/>
                <a:cs typeface="Verdana" panose="020B0604030504040204"/>
              </a:rPr>
              <a:t>Need</a:t>
            </a:r>
            <a:r>
              <a:rPr sz="2400" spc="-9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to</a:t>
            </a:r>
            <a:r>
              <a:rPr sz="2400" spc="-11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update</a:t>
            </a:r>
            <a:r>
              <a:rPr sz="2400" spc="-10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an</a:t>
            </a:r>
            <a:r>
              <a:rPr sz="2400" spc="-114"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operation</a:t>
            </a:r>
            <a:r>
              <a:rPr sz="2400" spc="-130" dirty="0">
                <a:solidFill>
                  <a:srgbClr val="404040"/>
                </a:solidFill>
                <a:latin typeface="Verdana" panose="020B0604030504040204"/>
                <a:cs typeface="Verdana" panose="020B0604030504040204"/>
              </a:rPr>
              <a:t> </a:t>
            </a:r>
            <a:r>
              <a:rPr sz="2400" spc="-30" dirty="0">
                <a:solidFill>
                  <a:srgbClr val="404040"/>
                </a:solidFill>
                <a:latin typeface="Verdana" panose="020B0604030504040204"/>
                <a:cs typeface="Verdana" panose="020B0604030504040204"/>
              </a:rPr>
              <a:t>(Operation)</a:t>
            </a:r>
            <a:r>
              <a:rPr sz="2400" spc="-85"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that</a:t>
            </a:r>
            <a:r>
              <a:rPr sz="2400" spc="-95"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result</a:t>
            </a:r>
            <a:r>
              <a:rPr sz="2400" spc="-120" dirty="0">
                <a:solidFill>
                  <a:srgbClr val="404040"/>
                </a:solidFill>
                <a:latin typeface="Verdana" panose="020B0604030504040204"/>
                <a:cs typeface="Verdana" panose="020B0604030504040204"/>
              </a:rPr>
              <a:t> </a:t>
            </a:r>
            <a:r>
              <a:rPr sz="2400" spc="-80" dirty="0">
                <a:solidFill>
                  <a:srgbClr val="404040"/>
                </a:solidFill>
                <a:latin typeface="Verdana" panose="020B0604030504040204"/>
                <a:cs typeface="Verdana" panose="020B0604030504040204"/>
              </a:rPr>
              <a:t>in</a:t>
            </a:r>
            <a:r>
              <a:rPr sz="2400" spc="-135"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some</a:t>
            </a:r>
            <a:r>
              <a:rPr sz="2400" spc="-125" dirty="0">
                <a:solidFill>
                  <a:srgbClr val="404040"/>
                </a:solidFill>
                <a:latin typeface="Verdana" panose="020B0604030504040204"/>
                <a:cs typeface="Verdana" panose="020B0604030504040204"/>
              </a:rPr>
              <a:t> </a:t>
            </a:r>
            <a:r>
              <a:rPr sz="2400" spc="-20" dirty="0">
                <a:solidFill>
                  <a:srgbClr val="404040"/>
                </a:solidFill>
                <a:latin typeface="Verdana" panose="020B0604030504040204"/>
                <a:cs typeface="Verdana" panose="020B0604030504040204"/>
              </a:rPr>
              <a:t>deliverable.</a:t>
            </a:r>
            <a:endParaRPr sz="2400">
              <a:latin typeface="Verdana" panose="020B0604030504040204"/>
              <a:cs typeface="Verdana" panose="020B060403050404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11267"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u="sng" dirty="0"/>
              <a:t>What is a project?</a:t>
            </a:r>
            <a:endParaRPr lang="en-GB" altLang="en-US" u="sng" dirty="0"/>
          </a:p>
        </p:txBody>
      </p:sp>
      <p:sp>
        <p:nvSpPr>
          <p:cNvPr id="11268" name="Rectangle 3"/>
          <p:cNvSpPr>
            <a:spLocks noGrp="1"/>
          </p:cNvSpPr>
          <p:nvPr>
            <p:ph idx="1"/>
          </p:nvPr>
        </p:nvSpPr>
        <p:spPr>
          <a:xfrm>
            <a:off x="611188" y="1341438"/>
            <a:ext cx="7772400" cy="4114800"/>
          </a:xfrm>
        </p:spPr>
        <p:txBody>
          <a:bodyPr vert="horz" wrap="square" lIns="91440" tIns="45720" rIns="91440" bIns="45720" anchor="t" anchorCtr="0"/>
          <a:p>
            <a:pPr algn="ctr" eaLnBrk="1" hangingPunct="1">
              <a:buNone/>
            </a:pPr>
            <a:r>
              <a:rPr lang="en-GB" altLang="en-US" dirty="0"/>
              <a:t>Some dictionary definitions:</a:t>
            </a:r>
            <a:endParaRPr lang="en-GB" altLang="en-US" dirty="0"/>
          </a:p>
          <a:p>
            <a:pPr algn="ctr" eaLnBrk="1" hangingPunct="1">
              <a:buNone/>
            </a:pPr>
            <a:endParaRPr lang="en-GB" altLang="en-US" sz="900" dirty="0"/>
          </a:p>
          <a:p>
            <a:pPr eaLnBrk="1" hangingPunct="1">
              <a:buNone/>
            </a:pPr>
            <a:r>
              <a:rPr lang="en-GB" altLang="en-US" sz="2800" i="1" dirty="0"/>
              <a:t>“A specific plan or design”</a:t>
            </a:r>
            <a:endParaRPr lang="en-GB" altLang="en-US" sz="2800" i="1" dirty="0"/>
          </a:p>
          <a:p>
            <a:pPr eaLnBrk="1" hangingPunct="1">
              <a:buNone/>
            </a:pPr>
            <a:endParaRPr lang="en-GB" altLang="en-US" sz="900" i="1" dirty="0"/>
          </a:p>
          <a:p>
            <a:pPr eaLnBrk="1" hangingPunct="1">
              <a:buNone/>
            </a:pPr>
            <a:r>
              <a:rPr lang="en-GB" altLang="en-US" sz="2800" i="1" dirty="0"/>
              <a:t>“A planned undertaking”</a:t>
            </a:r>
            <a:endParaRPr lang="en-GB" altLang="en-US" sz="2800" i="1" dirty="0"/>
          </a:p>
          <a:p>
            <a:pPr eaLnBrk="1" hangingPunct="1">
              <a:buNone/>
            </a:pPr>
            <a:endParaRPr lang="en-GB" altLang="en-US" sz="900" i="1" dirty="0"/>
          </a:p>
          <a:p>
            <a:pPr eaLnBrk="1" hangingPunct="1">
              <a:buNone/>
            </a:pPr>
            <a:r>
              <a:rPr lang="en-GB" altLang="en-US" sz="2800" i="1" dirty="0"/>
              <a:t>“A large undertaking e.g. a public works scheme”</a:t>
            </a:r>
            <a:endParaRPr lang="en-GB" altLang="en-US" sz="2800" i="1" dirty="0"/>
          </a:p>
          <a:p>
            <a:pPr algn="r" eaLnBrk="1" hangingPunct="1">
              <a:buNone/>
            </a:pPr>
            <a:r>
              <a:rPr lang="en-GB" altLang="en-US" sz="1800" dirty="0"/>
              <a:t>Longmans dictionary</a:t>
            </a:r>
            <a:endParaRPr lang="en-GB" altLang="en-US" sz="1800" dirty="0"/>
          </a:p>
          <a:p>
            <a:pPr algn="ctr" eaLnBrk="1" hangingPunct="1">
              <a:buNone/>
            </a:pPr>
            <a:endParaRPr lang="en-GB" altLang="en-US" sz="1000" dirty="0"/>
          </a:p>
          <a:p>
            <a:pPr algn="ctr" eaLnBrk="1" hangingPunct="1">
              <a:buNone/>
            </a:pPr>
            <a:r>
              <a:rPr lang="en-GB" altLang="en-US" dirty="0"/>
              <a:t>Key points above are </a:t>
            </a:r>
            <a:r>
              <a:rPr lang="en-GB" altLang="en-US" b="1" i="1" dirty="0"/>
              <a:t>planning</a:t>
            </a:r>
            <a:r>
              <a:rPr lang="en-GB" altLang="en-US" dirty="0"/>
              <a:t> and </a:t>
            </a:r>
            <a:r>
              <a:rPr lang="en-GB" altLang="en-US" b="1" i="1" dirty="0"/>
              <a:t>size</a:t>
            </a:r>
            <a:r>
              <a:rPr lang="en-GB" altLang="en-US" dirty="0"/>
              <a:t> of task</a:t>
            </a:r>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5123" name="Rectangle 2"/>
          <p:cNvSpPr>
            <a:spLocks noGrp="1"/>
          </p:cNvSpPr>
          <p:nvPr>
            <p:ph type="title"/>
          </p:nvPr>
        </p:nvSpPr>
        <p:spPr>
          <a:xfrm>
            <a:off x="684213" y="0"/>
            <a:ext cx="7772400" cy="1143000"/>
          </a:xfrm>
        </p:spPr>
        <p:txBody>
          <a:bodyPr vert="horz" wrap="square" lIns="91440" tIns="45720" rIns="91440" bIns="45720" anchor="ctr" anchorCtr="0"/>
          <a:p>
            <a:pPr eaLnBrk="1" hangingPunct="1"/>
            <a:r>
              <a:rPr lang="en-GB" altLang="en-US" u="sng" dirty="0"/>
              <a:t>About the course</a:t>
            </a:r>
            <a:endParaRPr lang="en-GB" altLang="en-US" u="sng" dirty="0"/>
          </a:p>
        </p:txBody>
      </p:sp>
      <p:sp>
        <p:nvSpPr>
          <p:cNvPr id="4100" name="Rectangle 3"/>
          <p:cNvSpPr>
            <a:spLocks noGrp="1" noChangeArrowheads="1"/>
          </p:cNvSpPr>
          <p:nvPr>
            <p:ph idx="1"/>
          </p:nvPr>
        </p:nvSpPr>
        <p:spPr>
          <a:xfrm>
            <a:off x="684213" y="1196975"/>
            <a:ext cx="7772400" cy="46799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3 Credits</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Audience:</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Software Engineering </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Computer Science Technology </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Information Management </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300" b="0" i="0" u="none" strike="noStrike" kern="1200" cap="none" spc="0" normalizeH="0" baseline="0" noProof="0" dirty="0">
                <a:ln>
                  <a:noFill/>
                </a:ln>
                <a:solidFill>
                  <a:schemeClr val="bg2"/>
                </a:solidFill>
                <a:effectLst/>
                <a:uLnTx/>
                <a:uFillTx/>
                <a:latin typeface="+mn-lt"/>
                <a:ea typeface="+mn-ea"/>
                <a:cs typeface="+mn-cs"/>
              </a:rPr>
              <a:t>Previous Courses:</a:t>
            </a:r>
            <a:endParaRPr kumimoji="0" lang="en-US" altLang="zh-CN" sz="23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Software Engineering</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Principle of Management</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300" b="0" i="0" u="none" strike="noStrike" kern="1200" cap="none" spc="0" normalizeH="0" baseline="0" noProof="0" dirty="0">
                <a:ln>
                  <a:noFill/>
                </a:ln>
                <a:solidFill>
                  <a:schemeClr val="bg2"/>
                </a:solidFill>
                <a:effectLst/>
                <a:uLnTx/>
                <a:uFillTx/>
                <a:latin typeface="+mn-lt"/>
                <a:ea typeface="+mn-ea"/>
                <a:cs typeface="+mn-cs"/>
              </a:rPr>
              <a:t>Text book</a:t>
            </a:r>
            <a:endParaRPr kumimoji="0" lang="en-US" altLang="zh-CN" sz="23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By Bob Hughes and Mike </a:t>
            </a:r>
            <a:r>
              <a:rPr kumimoji="0" lang="en-US" altLang="zh-CN" sz="2000" b="0" i="0" u="none" strike="noStrike" kern="1200" cap="none" spc="0" normalizeH="0" baseline="0" noProof="0" dirty="0" err="1">
                <a:ln>
                  <a:noFill/>
                </a:ln>
                <a:solidFill>
                  <a:schemeClr val="bg2"/>
                </a:solidFill>
                <a:effectLst/>
                <a:uLnTx/>
                <a:uFillTx/>
                <a:latin typeface="+mn-lt"/>
                <a:ea typeface="+mn-ea"/>
                <a:cs typeface="+mn-cs"/>
              </a:rPr>
              <a:t>Cotterell</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6</a:t>
            </a:r>
            <a:r>
              <a:rPr kumimoji="0" lang="en-US" altLang="zh-CN" sz="2000" b="0" i="0" u="none" strike="noStrike" kern="1200" cap="none" spc="0" normalizeH="0" baseline="30000" noProof="0" dirty="0">
                <a:ln>
                  <a:noFill/>
                </a:ln>
                <a:solidFill>
                  <a:schemeClr val="bg2"/>
                </a:solidFill>
                <a:effectLst/>
                <a:uLnTx/>
                <a:uFillTx/>
                <a:latin typeface="+mn-lt"/>
                <a:ea typeface="+mn-ea"/>
                <a:cs typeface="+mn-cs"/>
              </a:rPr>
              <a:t>th</a:t>
            </a:r>
            <a:r>
              <a:rPr kumimoji="0" lang="en-US" altLang="zh-CN" sz="2000" b="0" i="0" u="none" strike="noStrike" kern="1200" cap="none" spc="0" normalizeH="0" baseline="0" noProof="0" dirty="0">
                <a:ln>
                  <a:noFill/>
                </a:ln>
                <a:solidFill>
                  <a:schemeClr val="bg2"/>
                </a:solidFill>
                <a:effectLst/>
                <a:uLnTx/>
                <a:uFillTx/>
                <a:latin typeface="+mn-lt"/>
                <a:ea typeface="+mn-ea"/>
                <a:cs typeface="+mn-cs"/>
              </a:rPr>
              <a:t> Edition</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bg2"/>
                </a:solidFill>
                <a:effectLst/>
                <a:uLnTx/>
                <a:uFillTx/>
                <a:latin typeface="+mn-lt"/>
                <a:ea typeface="+mn-ea"/>
                <a:cs typeface="+mn-cs"/>
              </a:rPr>
              <a:t>PM </a:t>
            </a:r>
            <a:r>
              <a:rPr kumimoji="0" lang="en-US" altLang="zh-CN" sz="2000" b="0" i="0" u="none" strike="noStrike" kern="1200" cap="none" spc="0" normalizeH="0" baseline="0" noProof="0" dirty="0" err="1">
                <a:ln>
                  <a:noFill/>
                </a:ln>
                <a:solidFill>
                  <a:schemeClr val="bg2"/>
                </a:solidFill>
                <a:effectLst/>
                <a:uLnTx/>
                <a:uFillTx/>
                <a:latin typeface="+mn-lt"/>
                <a:ea typeface="+mn-ea"/>
                <a:cs typeface="+mn-cs"/>
              </a:rPr>
              <a:t>BoK</a:t>
            </a:r>
            <a:r>
              <a:rPr kumimoji="0" lang="en-US" altLang="zh-CN" sz="2000" b="0" i="0" u="none" strike="noStrike" kern="1200" cap="none" spc="0" normalizeH="0" baseline="0" noProof="0" dirty="0">
                <a:ln>
                  <a:noFill/>
                </a:ln>
                <a:solidFill>
                  <a:schemeClr val="bg2"/>
                </a:solidFill>
                <a:effectLst/>
                <a:uLnTx/>
                <a:uFillTx/>
                <a:latin typeface="+mn-lt"/>
                <a:ea typeface="+mn-ea"/>
                <a:cs typeface="+mn-cs"/>
              </a:rPr>
              <a:t> 5</a:t>
            </a:r>
            <a:r>
              <a:rPr kumimoji="0" lang="en-US" altLang="zh-CN" sz="2000" b="0" i="0" u="none" strike="noStrike" kern="1200" cap="none" spc="0" normalizeH="0" baseline="30000" noProof="0" dirty="0">
                <a:ln>
                  <a:noFill/>
                </a:ln>
                <a:solidFill>
                  <a:schemeClr val="bg2"/>
                </a:solidFill>
                <a:effectLst/>
                <a:uLnTx/>
                <a:uFillTx/>
                <a:latin typeface="+mn-lt"/>
                <a:ea typeface="+mn-ea"/>
                <a:cs typeface="+mn-cs"/>
              </a:rPr>
              <a:t>th</a:t>
            </a:r>
            <a:r>
              <a:rPr kumimoji="0" lang="en-US" altLang="zh-CN" sz="2000" b="0" i="0" u="none" strike="noStrike" kern="1200" cap="none" spc="0" normalizeH="0" baseline="0" noProof="0" dirty="0">
                <a:ln>
                  <a:noFill/>
                </a:ln>
                <a:solidFill>
                  <a:schemeClr val="bg2"/>
                </a:solidFill>
                <a:effectLst/>
                <a:uLnTx/>
                <a:uFillTx/>
                <a:latin typeface="+mn-lt"/>
                <a:ea typeface="+mn-ea"/>
                <a:cs typeface="+mn-cs"/>
              </a:rPr>
              <a:t>/6</a:t>
            </a:r>
            <a:r>
              <a:rPr kumimoji="0" lang="en-US" altLang="zh-CN" sz="2000" b="0" i="0" u="none" strike="noStrike" kern="1200" cap="none" spc="0" normalizeH="0" baseline="30000" noProof="0" dirty="0">
                <a:ln>
                  <a:noFill/>
                </a:ln>
                <a:solidFill>
                  <a:schemeClr val="bg2"/>
                </a:solidFill>
                <a:effectLst/>
                <a:uLnTx/>
                <a:uFillTx/>
                <a:latin typeface="+mn-lt"/>
                <a:ea typeface="+mn-ea"/>
                <a:cs typeface="+mn-cs"/>
              </a:rPr>
              <a:t>th</a:t>
            </a:r>
            <a:r>
              <a:rPr kumimoji="0" lang="en-US" altLang="zh-CN" sz="2000" b="0" i="0" u="none" strike="noStrike" kern="1200" cap="none" spc="0" normalizeH="0" baseline="0" noProof="0" dirty="0">
                <a:ln>
                  <a:noFill/>
                </a:ln>
                <a:solidFill>
                  <a:schemeClr val="bg2"/>
                </a:solidFill>
                <a:effectLst/>
                <a:uLnTx/>
                <a:uFillTx/>
                <a:latin typeface="+mn-lt"/>
                <a:ea typeface="+mn-ea"/>
                <a:cs typeface="+mn-cs"/>
              </a:rPr>
              <a:t> Edition</a:t>
            </a:r>
            <a:endParaRPr kumimoji="0" lang="en-US" altLang="zh-CN" sz="20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endParaRPr kumimoji="0" lang="en-GB" altLang="en-US" sz="2600" b="0" i="0" u="none" strike="noStrike" kern="1200" cap="none" spc="0" normalizeH="0" baseline="0" noProof="0" dirty="0">
              <a:ln>
                <a:noFill/>
              </a:ln>
              <a:solidFill>
                <a:schemeClr val="bg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13315" name="Rectangle 2"/>
          <p:cNvSpPr>
            <a:spLocks noGrp="1"/>
          </p:cNvSpPr>
          <p:nvPr>
            <p:ph type="title"/>
          </p:nvPr>
        </p:nvSpPr>
        <p:spPr/>
        <p:txBody>
          <a:bodyPr vert="horz" wrap="square" lIns="91440" tIns="45720" rIns="91440" bIns="45720" anchor="ctr" anchorCtr="0"/>
          <a:p>
            <a:pPr eaLnBrk="1" hangingPunct="1"/>
            <a:r>
              <a:rPr lang="en-GB" altLang="en-US" u="sng" dirty="0"/>
              <a:t>Jobs versus projects</a:t>
            </a:r>
            <a:endParaRPr lang="en-GB" altLang="en-US" u="sng" dirty="0"/>
          </a:p>
        </p:txBody>
      </p:sp>
      <p:sp>
        <p:nvSpPr>
          <p:cNvPr id="13316" name="Rectangle 3"/>
          <p:cNvSpPr>
            <a:spLocks noGrp="1"/>
          </p:cNvSpPr>
          <p:nvPr>
            <p:ph type="body" sz="half" idx="1"/>
          </p:nvPr>
        </p:nvSpPr>
        <p:spPr>
          <a:xfrm>
            <a:off x="1331913" y="4437063"/>
            <a:ext cx="6553200" cy="1871662"/>
          </a:xfrm>
        </p:spPr>
        <p:txBody>
          <a:bodyPr vert="horz" wrap="square" lIns="91440" tIns="45720" rIns="91440" bIns="45720" anchor="t" anchorCtr="0"/>
          <a:p>
            <a:pPr eaLnBrk="1" hangingPunct="1">
              <a:lnSpc>
                <a:spcPct val="90000"/>
              </a:lnSpc>
              <a:buClrTx/>
              <a:buSzTx/>
              <a:buFontTx/>
              <a:buNone/>
            </a:pPr>
            <a:r>
              <a:rPr lang="en-GB" altLang="en-US" sz="2000" b="1" dirty="0"/>
              <a:t>‘Jobs’</a:t>
            </a:r>
            <a:r>
              <a:rPr lang="en-GB" altLang="en-US" sz="2800" b="1" dirty="0"/>
              <a:t> </a:t>
            </a:r>
            <a:r>
              <a:rPr lang="en-GB" altLang="en-US" sz="2000" b="1" dirty="0"/>
              <a:t>– repetition of very well-defined and well understood tasks with very little uncertainty</a:t>
            </a:r>
            <a:endParaRPr lang="en-GB" altLang="en-US" sz="2000" b="1" dirty="0"/>
          </a:p>
          <a:p>
            <a:pPr eaLnBrk="1" hangingPunct="1">
              <a:lnSpc>
                <a:spcPct val="90000"/>
              </a:lnSpc>
              <a:buClrTx/>
              <a:buSzTx/>
              <a:buFontTx/>
              <a:buNone/>
            </a:pPr>
            <a:endParaRPr lang="en-GB" altLang="en-US" sz="700" b="1" dirty="0"/>
          </a:p>
          <a:p>
            <a:pPr eaLnBrk="1" hangingPunct="1">
              <a:lnSpc>
                <a:spcPct val="90000"/>
              </a:lnSpc>
              <a:buClrTx/>
              <a:buSzTx/>
              <a:buFontTx/>
              <a:buNone/>
            </a:pPr>
            <a:r>
              <a:rPr lang="en-GB" altLang="en-US" sz="2000" b="1" dirty="0"/>
              <a:t>‘Exploration’ – e.g. finding a cure for cancer: the outcome is very uncertain</a:t>
            </a:r>
            <a:endParaRPr lang="en-GB" altLang="en-US" sz="2000" b="1" dirty="0"/>
          </a:p>
          <a:p>
            <a:pPr eaLnBrk="1" hangingPunct="1">
              <a:lnSpc>
                <a:spcPct val="90000"/>
              </a:lnSpc>
              <a:buClrTx/>
              <a:buSzTx/>
              <a:buFontTx/>
              <a:buNone/>
            </a:pPr>
            <a:endParaRPr lang="en-GB" altLang="en-US" sz="700" b="1" dirty="0"/>
          </a:p>
          <a:p>
            <a:pPr eaLnBrk="1" hangingPunct="1">
              <a:lnSpc>
                <a:spcPct val="90000"/>
              </a:lnSpc>
              <a:buClrTx/>
              <a:buSzTx/>
              <a:buFontTx/>
              <a:buNone/>
            </a:pPr>
            <a:r>
              <a:rPr lang="en-GB" altLang="en-US" sz="2000" b="1" dirty="0"/>
              <a:t>‘Projects’ – in the middle!</a:t>
            </a:r>
            <a:endParaRPr lang="en-GB" altLang="en-US" sz="2000" b="1" dirty="0"/>
          </a:p>
        </p:txBody>
      </p:sp>
      <p:pic>
        <p:nvPicPr>
          <p:cNvPr id="13317" name="Picture 8"/>
          <p:cNvPicPr>
            <a:picLocks noChangeAspect="1"/>
          </p:cNvPicPr>
          <p:nvPr>
            <p:ph sz="half" idx="2"/>
          </p:nvPr>
        </p:nvPicPr>
        <p:blipFill>
          <a:blip r:embed="rId1"/>
          <a:srcRect/>
          <a:stretch>
            <a:fillRect/>
          </a:stretch>
        </p:blipFill>
        <p:spPr>
          <a:xfrm>
            <a:off x="1403350" y="1557338"/>
            <a:ext cx="6264275" cy="291306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a:xfrm>
            <a:off x="685800" y="333375"/>
            <a:ext cx="7772400" cy="1143000"/>
          </a:xfrm>
        </p:spPr>
        <p:txBody>
          <a:bodyPr vert="horz" wrap="square" lIns="91440" tIns="45720" rIns="91440" bIns="45720" anchor="ctr" anchorCtr="0"/>
          <a:p>
            <a:pPr>
              <a:buNone/>
            </a:pPr>
            <a:r>
              <a:rPr lang="en-US" altLang="x-none" dirty="0"/>
              <a:t>Definition of a Project</a:t>
            </a:r>
            <a:endParaRPr lang="en-US" altLang="x-none" dirty="0"/>
          </a:p>
        </p:txBody>
      </p:sp>
      <p:sp>
        <p:nvSpPr>
          <p:cNvPr id="17411" name="Content Placeholder 2"/>
          <p:cNvSpPr>
            <a:spLocks noGrp="1"/>
          </p:cNvSpPr>
          <p:nvPr>
            <p:ph idx="1"/>
          </p:nvPr>
        </p:nvSpPr>
        <p:spPr>
          <a:xfrm>
            <a:off x="711200" y="1700213"/>
            <a:ext cx="7772400" cy="4624387"/>
          </a:xfrm>
        </p:spPr>
        <p:txBody>
          <a:bodyPr vert="horz" wrap="square" lIns="91440" tIns="45720" rIns="91440" bIns="45720" anchor="t" anchorCtr="0"/>
          <a:p>
            <a:pPr marL="0" indent="0">
              <a:buNone/>
            </a:pPr>
            <a:r>
              <a:rPr lang="en-US" altLang="x-none" dirty="0"/>
              <a:t>A project is </a:t>
            </a:r>
            <a:r>
              <a:rPr lang="en-US" altLang="x-none" b="1" dirty="0"/>
              <a:t>a temporary endeavor undertaken to create</a:t>
            </a:r>
            <a:r>
              <a:rPr lang="en-US" altLang="x-none" dirty="0"/>
              <a:t> a unique product, service, or result.(PMBoK)</a:t>
            </a:r>
            <a:endParaRPr lang="en-US" altLang="x-none" dirty="0"/>
          </a:p>
          <a:p>
            <a:pPr marL="0" indent="0">
              <a:buNone/>
            </a:pPr>
            <a:endParaRPr lang="en-US" altLang="x-none" dirty="0"/>
          </a:p>
          <a:p>
            <a:pPr marL="0" indent="0">
              <a:buNone/>
            </a:pPr>
            <a:r>
              <a:rPr lang="en-US" altLang="x-none" dirty="0"/>
              <a:t>A </a:t>
            </a:r>
            <a:r>
              <a:rPr lang="en-US" altLang="x-none" b="1" dirty="0"/>
              <a:t>project</a:t>
            </a:r>
            <a:r>
              <a:rPr lang="en-US" altLang="x-none" dirty="0"/>
              <a:t> is </a:t>
            </a:r>
            <a:r>
              <a:rPr lang="en-US" altLang="x-none" b="1" dirty="0"/>
              <a:t>defined</a:t>
            </a:r>
            <a:r>
              <a:rPr lang="en-US" altLang="x-none" dirty="0"/>
              <a:t> as “a temporary organization that is created for the purpose of delivering one or more business products according to an agreed Business Case.” (PRINCE 2)</a:t>
            </a:r>
            <a:endParaRPr lang="en-US" altLang="x-none" dirty="0"/>
          </a:p>
        </p:txBody>
      </p:sp>
      <p:sp>
        <p:nvSpPr>
          <p:cNvPr id="17412" name="Slide Number Placeholder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None/>
            </a:pPr>
            <a:fld id="{9A0DB2DC-4C9A-4742-B13C-FB6460FD3503}" type="slidenum">
              <a:rPr lang="en-US" altLang="en-US" sz="1400" dirty="0">
                <a:latin typeface="Times New Roman" panose="02020603050405020304" pitchFamily="18" charset="0"/>
              </a:rPr>
            </a:fld>
            <a:endParaRPr lang="en-US" altLang="en-US" sz="14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260985"/>
            <a:ext cx="7772400" cy="1143000"/>
          </a:xfrm>
        </p:spPr>
        <p:txBody>
          <a:bodyPr/>
          <a:lstStyle/>
          <a:p>
            <a:pPr algn="ctr" eaLnBrk="1" hangingPunct="1">
              <a:buClrTx/>
              <a:buSzTx/>
              <a:buFontTx/>
            </a:pPr>
            <a:r>
              <a:rPr lang="en-GB" altLang="en-US" u="sng"/>
              <a:t>Project</a:t>
            </a:r>
            <a:endParaRPr lang="en-GB" altLang="en-US" u="sng"/>
          </a:p>
        </p:txBody>
      </p:sp>
      <p:sp>
        <p:nvSpPr>
          <p:cNvPr id="3" name="Content Placeholder 2"/>
          <p:cNvSpPr>
            <a:spLocks noGrp="1"/>
          </p:cNvSpPr>
          <p:nvPr>
            <p:ph idx="1"/>
          </p:nvPr>
        </p:nvSpPr>
        <p:spPr/>
        <p:txBody>
          <a:bodyPr>
            <a:normAutofit fontScale="92500" lnSpcReduction="10000"/>
          </a:bodyPr>
          <a:lstStyle/>
          <a:p>
            <a:r>
              <a:rPr lang="en-US" dirty="0" smtClean="0"/>
              <a:t>Characteristics that distinguish projects:</a:t>
            </a:r>
            <a:endParaRPr lang="en-US" dirty="0" smtClean="0"/>
          </a:p>
          <a:p>
            <a:pPr lvl="1"/>
            <a:r>
              <a:rPr lang="en-US" dirty="0" smtClean="0"/>
              <a:t>Non-routine tasks</a:t>
            </a:r>
            <a:endParaRPr lang="en-US" dirty="0" smtClean="0"/>
          </a:p>
          <a:p>
            <a:pPr lvl="1"/>
            <a:r>
              <a:rPr lang="en-US" dirty="0" smtClean="0"/>
              <a:t>Planning is required</a:t>
            </a:r>
            <a:endParaRPr lang="en-US" dirty="0" smtClean="0"/>
          </a:p>
          <a:p>
            <a:pPr lvl="1"/>
            <a:r>
              <a:rPr lang="en-US" dirty="0" smtClean="0"/>
              <a:t>Specific objectives are to be met</a:t>
            </a:r>
            <a:endParaRPr lang="en-US" dirty="0" smtClean="0"/>
          </a:p>
          <a:p>
            <a:pPr lvl="1"/>
            <a:r>
              <a:rPr lang="en-US" dirty="0" smtClean="0"/>
              <a:t>Pre determined time span</a:t>
            </a:r>
            <a:endParaRPr lang="en-US" dirty="0" smtClean="0"/>
          </a:p>
          <a:p>
            <a:pPr lvl="1"/>
            <a:r>
              <a:rPr lang="en-US" dirty="0" smtClean="0"/>
              <a:t>Work involves several specialisms</a:t>
            </a:r>
            <a:endParaRPr lang="en-US" dirty="0" smtClean="0"/>
          </a:p>
          <a:p>
            <a:pPr lvl="1"/>
            <a:r>
              <a:rPr lang="en-US" dirty="0" smtClean="0"/>
              <a:t>A temporary work group is formed</a:t>
            </a:r>
            <a:endParaRPr lang="en-US" dirty="0" smtClean="0"/>
          </a:p>
          <a:p>
            <a:pPr lvl="1"/>
            <a:r>
              <a:rPr lang="en-US" dirty="0" smtClean="0"/>
              <a:t>Work is carried out in several phases</a:t>
            </a:r>
            <a:endParaRPr lang="en-US" dirty="0" smtClean="0"/>
          </a:p>
          <a:p>
            <a:pPr lvl="1"/>
            <a:r>
              <a:rPr lang="en-US" dirty="0" smtClean="0"/>
              <a:t>Resources are constrained</a:t>
            </a:r>
            <a:endParaRPr lang="en-US" dirty="0" smtClean="0"/>
          </a:p>
          <a:p>
            <a:pPr lvl="1"/>
            <a:r>
              <a:rPr lang="en-US" dirty="0" smtClean="0"/>
              <a:t>Large or complex</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buClrTx/>
              <a:buSzTx/>
              <a:buFontTx/>
            </a:pPr>
            <a:r>
              <a:rPr lang="en-GB" altLang="en-US" u="sng"/>
              <a:t>Activity 1</a:t>
            </a:r>
            <a:endParaRPr lang="en-GB" altLang="en-US" u="sng"/>
          </a:p>
        </p:txBody>
      </p:sp>
      <p:sp>
        <p:nvSpPr>
          <p:cNvPr id="3" name="Content Placeholder 2"/>
          <p:cNvSpPr>
            <a:spLocks noGrp="1"/>
          </p:cNvSpPr>
          <p:nvPr>
            <p:ph idx="1"/>
          </p:nvPr>
        </p:nvSpPr>
        <p:spPr/>
        <p:txBody>
          <a:bodyPr>
            <a:normAutofit fontScale="92500" lnSpcReduction="10000"/>
          </a:bodyPr>
          <a:lstStyle/>
          <a:p>
            <a:pPr algn="just"/>
            <a:r>
              <a:rPr lang="en-US" dirty="0" smtClean="0"/>
              <a:t>Put following into an order such that most closely matching to what constitutes a project is at top of the list.</a:t>
            </a:r>
            <a:endParaRPr lang="en-US" dirty="0" smtClean="0"/>
          </a:p>
          <a:p>
            <a:pPr lvl="1" algn="just"/>
            <a:r>
              <a:rPr lang="en-US" dirty="0" smtClean="0"/>
              <a:t>Producing an edition of a newspaper</a:t>
            </a:r>
            <a:endParaRPr lang="en-US" dirty="0" smtClean="0"/>
          </a:p>
          <a:p>
            <a:pPr lvl="1" algn="just"/>
            <a:r>
              <a:rPr lang="en-US" dirty="0" smtClean="0"/>
              <a:t>Putting a robot vehicle on mars</a:t>
            </a:r>
            <a:endParaRPr lang="en-US" dirty="0" smtClean="0"/>
          </a:p>
          <a:p>
            <a:pPr lvl="1" algn="just"/>
            <a:r>
              <a:rPr lang="en-US" dirty="0" smtClean="0"/>
              <a:t>Amending a financial computer system to deal with a common European currency</a:t>
            </a:r>
            <a:endParaRPr lang="en-US" dirty="0" smtClean="0"/>
          </a:p>
          <a:p>
            <a:pPr lvl="1" algn="just"/>
            <a:r>
              <a:rPr lang="en-US" dirty="0" smtClean="0"/>
              <a:t>An investigation into the reason why a user has a problem with a computer system</a:t>
            </a:r>
            <a:endParaRPr lang="en-US" dirty="0" smtClean="0"/>
          </a:p>
          <a:p>
            <a:pPr lvl="1" algn="just"/>
            <a:r>
              <a:rPr lang="en-US" dirty="0" smtClean="0"/>
              <a:t>A programming assignment for a computing student.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18435" name="Rectangle 2"/>
          <p:cNvSpPr>
            <a:spLocks noGrp="1"/>
          </p:cNvSpPr>
          <p:nvPr>
            <p:ph type="title"/>
          </p:nvPr>
        </p:nvSpPr>
        <p:spPr>
          <a:xfrm>
            <a:off x="684213" y="260350"/>
            <a:ext cx="7772400" cy="1143000"/>
          </a:xfrm>
        </p:spPr>
        <p:txBody>
          <a:bodyPr vert="horz" wrap="square" lIns="91440" tIns="45720" rIns="91440" bIns="45720" anchor="ctr" anchorCtr="0"/>
          <a:p>
            <a:pPr eaLnBrk="1" hangingPunct="1"/>
            <a:r>
              <a:rPr lang="en-GB" altLang="en-US" sz="4000" u="sng" dirty="0"/>
              <a:t>Are </a:t>
            </a:r>
            <a:r>
              <a:rPr lang="en-GB" altLang="en-US" sz="4000" i="1" u="sng" dirty="0"/>
              <a:t>software</a:t>
            </a:r>
            <a:r>
              <a:rPr lang="en-GB" altLang="en-US" sz="4000" u="sng" dirty="0"/>
              <a:t> projects really different from other projects?</a:t>
            </a:r>
            <a:endParaRPr lang="en-GB" altLang="en-US" sz="4000" u="sng" dirty="0"/>
          </a:p>
        </p:txBody>
      </p:sp>
      <p:sp>
        <p:nvSpPr>
          <p:cNvPr id="18436" name="Rectangle 3"/>
          <p:cNvSpPr>
            <a:spLocks noGrp="1"/>
          </p:cNvSpPr>
          <p:nvPr>
            <p:ph idx="1"/>
          </p:nvPr>
        </p:nvSpPr>
        <p:spPr>
          <a:xfrm>
            <a:off x="323850" y="1557338"/>
            <a:ext cx="8569325" cy="4767262"/>
          </a:xfrm>
        </p:spPr>
        <p:txBody>
          <a:bodyPr vert="horz" wrap="square" lIns="91440" tIns="45720" rIns="91440" bIns="45720" anchor="t" anchorCtr="0"/>
          <a:p>
            <a:pPr eaLnBrk="1" hangingPunct="1">
              <a:lnSpc>
                <a:spcPct val="90000"/>
              </a:lnSpc>
              <a:buNone/>
            </a:pPr>
            <a:r>
              <a:rPr lang="en-GB" altLang="en-US" dirty="0"/>
              <a:t>Not really! …but…</a:t>
            </a:r>
            <a:endParaRPr lang="en-GB" altLang="en-US" dirty="0"/>
          </a:p>
          <a:p>
            <a:pPr eaLnBrk="1" hangingPunct="1">
              <a:lnSpc>
                <a:spcPct val="90000"/>
              </a:lnSpc>
              <a:buNone/>
            </a:pPr>
            <a:endParaRPr lang="en-GB" altLang="en-US" sz="1000" dirty="0"/>
          </a:p>
          <a:p>
            <a:r>
              <a:rPr lang="en-US" altLang="zh-CN" sz="2800" u="sng" dirty="0">
                <a:solidFill>
                  <a:srgbClr val="7030A0"/>
                </a:solidFill>
              </a:rPr>
              <a:t>Invisibility</a:t>
            </a:r>
            <a:r>
              <a:rPr lang="en-US" altLang="zh-CN" sz="2800" dirty="0"/>
              <a:t>: With software, progress is not immediately visible</a:t>
            </a:r>
            <a:endParaRPr lang="en-US" altLang="zh-CN" sz="2800" dirty="0"/>
          </a:p>
          <a:p>
            <a:r>
              <a:rPr lang="en-US" altLang="zh-CN" sz="2800" u="sng" dirty="0">
                <a:solidFill>
                  <a:srgbClr val="7030A0"/>
                </a:solidFill>
              </a:rPr>
              <a:t>Complexity</a:t>
            </a:r>
            <a:r>
              <a:rPr lang="en-US" altLang="zh-CN" sz="2800" dirty="0"/>
              <a:t>: Per dollar, software products contain more complexity than other engineered artefacts</a:t>
            </a:r>
            <a:endParaRPr lang="en-US" altLang="zh-CN" sz="2800" dirty="0"/>
          </a:p>
          <a:p>
            <a:r>
              <a:rPr lang="en-US" altLang="zh-CN" sz="2800" u="sng" dirty="0">
                <a:solidFill>
                  <a:srgbClr val="7030A0"/>
                </a:solidFill>
              </a:rPr>
              <a:t>Conformity</a:t>
            </a:r>
            <a:r>
              <a:rPr lang="en-US" altLang="zh-CN" sz="2800" dirty="0"/>
              <a:t>: Software developers have to conform to the requirements of human clients</a:t>
            </a:r>
            <a:endParaRPr lang="en-US" altLang="zh-CN" sz="2800" dirty="0"/>
          </a:p>
          <a:p>
            <a:r>
              <a:rPr lang="en-US" altLang="zh-CN" sz="2800" u="sng" dirty="0">
                <a:solidFill>
                  <a:srgbClr val="7030A0"/>
                </a:solidFill>
              </a:rPr>
              <a:t>Flexibility</a:t>
            </a:r>
            <a:r>
              <a:rPr lang="en-US" altLang="zh-CN" sz="2800" dirty="0"/>
              <a:t>: Software systems are particularly subject to change </a:t>
            </a:r>
            <a:endParaRPr lang="en-US" altLang="zh-C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0483"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sz="4000" u="sng" dirty="0"/>
              <a:t>Activities covered by project management</a:t>
            </a:r>
            <a:endParaRPr lang="en-GB" altLang="en-US" sz="4000" u="sng" dirty="0"/>
          </a:p>
        </p:txBody>
      </p:sp>
      <p:sp>
        <p:nvSpPr>
          <p:cNvPr id="20484" name="内容占位符 1"/>
          <p:cNvSpPr txBox="1"/>
          <p:nvPr/>
        </p:nvSpPr>
        <p:spPr>
          <a:xfrm>
            <a:off x="762000" y="1600200"/>
            <a:ext cx="8004175" cy="45720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319405" lvl="0" indent="-319405" eaLnBrk="1" hangingPunct="1">
              <a:spcBef>
                <a:spcPts val="700"/>
              </a:spcBef>
              <a:buClr>
                <a:srgbClr val="775F55"/>
              </a:buClr>
              <a:buSzPct val="60000"/>
              <a:buFont typeface="Wingdings" panose="05000000000000000000" pitchFamily="2" charset="2"/>
              <a:buChar char=""/>
            </a:pPr>
            <a:r>
              <a:rPr lang="en-US" altLang="zh-CN" sz="2000" i="1" dirty="0">
                <a:solidFill>
                  <a:srgbClr val="000000"/>
                </a:solidFill>
                <a:latin typeface="Georgia" panose="02040502050405020303" pitchFamily="18" charset="0"/>
              </a:rPr>
              <a:t>A software project is not only concerned with the actual writing of software. In fact, where a software application is bought in “of the shelf”, there may be no software writing as such, but this is still fundamentally a software project because so many of the other activities associated with software will still be present.</a:t>
            </a:r>
            <a:endParaRPr lang="zh-CN" altLang="en-US" sz="2000" i="1" dirty="0">
              <a:solidFill>
                <a:srgbClr val="000000"/>
              </a:solidFill>
              <a:latin typeface="Georgia" panose="02040502050405020303" pitchFamily="18" charset="0"/>
            </a:endParaRPr>
          </a:p>
        </p:txBody>
      </p:sp>
      <p:pic>
        <p:nvPicPr>
          <p:cNvPr id="20485" name="图片 3"/>
          <p:cNvPicPr>
            <a:picLocks noChangeAspect="1"/>
          </p:cNvPicPr>
          <p:nvPr/>
        </p:nvPicPr>
        <p:blipFill>
          <a:blip r:embed="rId1"/>
          <a:stretch>
            <a:fillRect/>
          </a:stretch>
        </p:blipFill>
        <p:spPr>
          <a:xfrm>
            <a:off x="2878138" y="3429000"/>
            <a:ext cx="3768725" cy="2151063"/>
          </a:xfrm>
          <a:prstGeom prst="rect">
            <a:avLst/>
          </a:prstGeom>
          <a:noFill/>
          <a:ln w="9525">
            <a:noFill/>
          </a:ln>
        </p:spPr>
      </p:pic>
      <p:sp>
        <p:nvSpPr>
          <p:cNvPr id="20486" name="文本框 4"/>
          <p:cNvSpPr txBox="1"/>
          <p:nvPr/>
        </p:nvSpPr>
        <p:spPr>
          <a:xfrm>
            <a:off x="3492500" y="5805488"/>
            <a:ext cx="2917825" cy="369887"/>
          </a:xfrm>
          <a:prstGeom prst="rect">
            <a:avLst/>
          </a:prstGeom>
          <a:noFill/>
          <a:ln w="9525">
            <a:noFill/>
          </a:ln>
        </p:spPr>
        <p:txBody>
          <a:bodyPr wrap="none">
            <a:spAutoFit/>
          </a:bodyPr>
          <a:p>
            <a:pPr eaLnBrk="1" hangingPunct="1">
              <a:buNone/>
            </a:pPr>
            <a:r>
              <a:rPr lang="en-US" altLang="zh-CN" dirty="0">
                <a:solidFill>
                  <a:srgbClr val="000000"/>
                </a:solidFill>
                <a:latin typeface="Georgia" panose="02040502050405020303" pitchFamily="18" charset="0"/>
              </a:rPr>
              <a:t>Three successive processes</a:t>
            </a:r>
            <a:endParaRPr lang="zh-CN" altLang="en-US" dirty="0">
              <a:solidFill>
                <a:srgbClr val="000000"/>
              </a:solidFill>
              <a:latin typeface="Georgia" panose="0204050205040502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940" y="332740"/>
            <a:ext cx="7051675" cy="686435"/>
          </a:xfrm>
          <a:prstGeom prst="rect">
            <a:avLst/>
          </a:prstGeom>
        </p:spPr>
        <p:txBody>
          <a:bodyPr vert="horz" wrap="square" lIns="0" tIns="9525" rIns="0" bIns="0" rtlCol="0">
            <a:spAutoFit/>
          </a:bodyPr>
          <a:lstStyle/>
          <a:p>
            <a:pPr marL="12700">
              <a:lnSpc>
                <a:spcPct val="100000"/>
              </a:lnSpc>
              <a:spcBef>
                <a:spcPts val="100"/>
              </a:spcBef>
            </a:pPr>
            <a:r>
              <a:rPr spc="65" dirty="0"/>
              <a:t>Common</a:t>
            </a:r>
            <a:r>
              <a:rPr spc="-320" dirty="0"/>
              <a:t> </a:t>
            </a:r>
            <a:r>
              <a:rPr spc="10" dirty="0"/>
              <a:t>Challenges</a:t>
            </a:r>
            <a:endParaRPr spc="10" dirty="0"/>
          </a:p>
        </p:txBody>
      </p:sp>
      <p:pic>
        <p:nvPicPr>
          <p:cNvPr id="3" name="object 3"/>
          <p:cNvPicPr/>
          <p:nvPr/>
        </p:nvPicPr>
        <p:blipFill>
          <a:blip r:embed="rId1" cstate="print"/>
          <a:stretch>
            <a:fillRect/>
          </a:stretch>
        </p:blipFill>
        <p:spPr>
          <a:xfrm>
            <a:off x="179705" y="1196975"/>
            <a:ext cx="8935720" cy="50812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2531" name="Rectangle 2"/>
          <p:cNvSpPr>
            <a:spLocks noGrp="1"/>
          </p:cNvSpPr>
          <p:nvPr>
            <p:ph type="title"/>
          </p:nvPr>
        </p:nvSpPr>
        <p:spPr>
          <a:xfrm>
            <a:off x="684213" y="333375"/>
            <a:ext cx="7772400" cy="1143000"/>
          </a:xfrm>
        </p:spPr>
        <p:txBody>
          <a:bodyPr vert="horz" wrap="square" lIns="91440" tIns="45720" rIns="91440" bIns="45720" anchor="ctr" anchorCtr="0"/>
          <a:p>
            <a:pPr eaLnBrk="1" hangingPunct="1"/>
            <a:r>
              <a:rPr lang="en-GB" altLang="en-US" sz="4000" u="sng" dirty="0"/>
              <a:t>The software development life-cycle (ISO 12207)</a:t>
            </a:r>
            <a:endParaRPr lang="en-GB" altLang="en-US" sz="4000" u="sng" dirty="0"/>
          </a:p>
        </p:txBody>
      </p:sp>
      <p:sp>
        <p:nvSpPr>
          <p:cNvPr id="22532" name="Rectangle 3"/>
          <p:cNvSpPr>
            <a:spLocks noGrp="1"/>
          </p:cNvSpPr>
          <p:nvPr>
            <p:ph type="body" sz="half" idx="1"/>
          </p:nvPr>
        </p:nvSpPr>
        <p:spPr/>
        <p:txBody>
          <a:bodyPr vert="horz" wrap="square" lIns="91440" tIns="45720" rIns="91440" bIns="45720" anchor="t" anchorCtr="0"/>
          <a:p>
            <a:pPr eaLnBrk="1" hangingPunct="1">
              <a:buClrTx/>
              <a:buSzTx/>
              <a:buFontTx/>
              <a:buNone/>
            </a:pPr>
            <a:endParaRPr lang="en-GB" altLang="en-US" sz="2800" dirty="0">
              <a:solidFill>
                <a:srgbClr val="FF0000"/>
              </a:solidFill>
            </a:endParaRPr>
          </a:p>
          <a:p>
            <a:pPr eaLnBrk="1" hangingPunct="1">
              <a:buClrTx/>
              <a:buSzTx/>
              <a:buFontTx/>
              <a:buNone/>
            </a:pPr>
            <a:endParaRPr lang="en-GB" altLang="en-US" sz="2800" dirty="0">
              <a:solidFill>
                <a:srgbClr val="FF0000"/>
              </a:solidFill>
            </a:endParaRPr>
          </a:p>
          <a:p>
            <a:pPr eaLnBrk="1" hangingPunct="1">
              <a:buClrTx/>
              <a:buSzTx/>
              <a:buFontTx/>
              <a:buNone/>
            </a:pPr>
            <a:endParaRPr lang="en-GB" altLang="en-US" sz="2800" dirty="0">
              <a:solidFill>
                <a:srgbClr val="FF0000"/>
              </a:solidFill>
            </a:endParaRPr>
          </a:p>
          <a:p>
            <a:pPr eaLnBrk="1" hangingPunct="1">
              <a:buClrTx/>
              <a:buSzTx/>
              <a:buFontTx/>
              <a:buNone/>
            </a:pPr>
            <a:endParaRPr lang="en-GB" altLang="en-US" sz="2800" dirty="0">
              <a:solidFill>
                <a:srgbClr val="FF0000"/>
              </a:solidFill>
            </a:endParaRPr>
          </a:p>
        </p:txBody>
      </p:sp>
      <p:pic>
        <p:nvPicPr>
          <p:cNvPr id="22533" name="Picture 4"/>
          <p:cNvPicPr>
            <a:picLocks noChangeAspect="1"/>
          </p:cNvPicPr>
          <p:nvPr>
            <p:ph sz="half" idx="2"/>
          </p:nvPr>
        </p:nvPicPr>
        <p:blipFill>
          <a:blip r:embed="rId1"/>
          <a:srcRect/>
          <a:stretch>
            <a:fillRect/>
          </a:stretch>
        </p:blipFill>
        <p:spPr>
          <a:xfrm>
            <a:off x="2484438" y="1844675"/>
            <a:ext cx="4168775" cy="453707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4579"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u="sng" dirty="0"/>
              <a:t>ISO 12207 life-cycle</a:t>
            </a:r>
            <a:endParaRPr lang="en-GB" altLang="en-US" u="sng" dirty="0"/>
          </a:p>
        </p:txBody>
      </p:sp>
      <p:sp>
        <p:nvSpPr>
          <p:cNvPr id="24580" name="Rectangle 3"/>
          <p:cNvSpPr>
            <a:spLocks noGrp="1"/>
          </p:cNvSpPr>
          <p:nvPr>
            <p:ph idx="1"/>
          </p:nvPr>
        </p:nvSpPr>
        <p:spPr>
          <a:xfrm>
            <a:off x="755650" y="1557338"/>
            <a:ext cx="7772400" cy="4679950"/>
          </a:xfrm>
        </p:spPr>
        <p:txBody>
          <a:bodyPr vert="horz" wrap="square" lIns="91440" tIns="45720" rIns="91440" bIns="45720" anchor="t" anchorCtr="0"/>
          <a:p>
            <a:pPr eaLnBrk="1" hangingPunct="1">
              <a:lnSpc>
                <a:spcPct val="90000"/>
              </a:lnSpc>
              <a:buNone/>
            </a:pPr>
            <a:r>
              <a:rPr lang="en-GB" altLang="en-US" b="1" dirty="0"/>
              <a:t>Requirements analysis</a:t>
            </a:r>
            <a:endParaRPr lang="en-GB" altLang="en-US" b="1" dirty="0"/>
          </a:p>
          <a:p>
            <a:pPr eaLnBrk="1" hangingPunct="1">
              <a:lnSpc>
                <a:spcPct val="90000"/>
              </a:lnSpc>
              <a:buNone/>
            </a:pPr>
            <a:endParaRPr lang="en-GB" altLang="en-US" sz="900" b="1" dirty="0"/>
          </a:p>
          <a:p>
            <a:pPr lvl="1" eaLnBrk="1" hangingPunct="1">
              <a:lnSpc>
                <a:spcPct val="90000"/>
              </a:lnSpc>
            </a:pPr>
            <a:r>
              <a:rPr lang="en-GB" altLang="en-US" dirty="0"/>
              <a:t>Requirements elicitation: what does the client need?</a:t>
            </a:r>
            <a:endParaRPr lang="en-GB" altLang="en-US" dirty="0"/>
          </a:p>
          <a:p>
            <a:pPr lvl="1" eaLnBrk="1" hangingPunct="1">
              <a:lnSpc>
                <a:spcPct val="90000"/>
              </a:lnSpc>
            </a:pPr>
            <a:r>
              <a:rPr lang="en-GB" altLang="en-US" dirty="0"/>
              <a:t>Analysis: converting ‘customer-facing’ requirements into equivalents that developers can understand</a:t>
            </a:r>
            <a:endParaRPr lang="en-GB" altLang="en-US" dirty="0"/>
          </a:p>
          <a:p>
            <a:pPr lvl="1" eaLnBrk="1" hangingPunct="1">
              <a:lnSpc>
                <a:spcPct val="90000"/>
              </a:lnSpc>
            </a:pPr>
            <a:r>
              <a:rPr lang="en-GB" altLang="en-US" dirty="0"/>
              <a:t>Requirements will cover </a:t>
            </a:r>
            <a:endParaRPr lang="en-GB" altLang="en-US" dirty="0"/>
          </a:p>
          <a:p>
            <a:pPr lvl="2" eaLnBrk="1" hangingPunct="1">
              <a:lnSpc>
                <a:spcPct val="90000"/>
              </a:lnSpc>
            </a:pPr>
            <a:r>
              <a:rPr lang="en-GB" altLang="en-US" dirty="0"/>
              <a:t>Functions</a:t>
            </a:r>
            <a:endParaRPr lang="en-GB" altLang="en-US" dirty="0"/>
          </a:p>
          <a:p>
            <a:pPr lvl="2" eaLnBrk="1" hangingPunct="1">
              <a:lnSpc>
                <a:spcPct val="90000"/>
              </a:lnSpc>
            </a:pPr>
            <a:r>
              <a:rPr lang="en-GB" altLang="en-US" dirty="0"/>
              <a:t>Quality</a:t>
            </a:r>
            <a:endParaRPr lang="en-GB" altLang="en-US" dirty="0"/>
          </a:p>
          <a:p>
            <a:pPr lvl="2" eaLnBrk="1" hangingPunct="1">
              <a:lnSpc>
                <a:spcPct val="90000"/>
              </a:lnSpc>
            </a:pPr>
            <a:r>
              <a:rPr lang="en-GB" altLang="en-US" dirty="0"/>
              <a:t>Resource constraints i.e. costs</a:t>
            </a:r>
            <a:endParaRPr lang="en-GB" altLang="en-US" dirty="0"/>
          </a:p>
          <a:p>
            <a:pPr lvl="1" eaLnBrk="1" hangingPunct="1">
              <a:lnSpc>
                <a:spcPct val="90000"/>
              </a:lnSpc>
            </a:pPr>
            <a:endParaRPr lang="en-GB"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6627" name="Rectangle 2"/>
          <p:cNvSpPr>
            <a:spLocks noGrp="1"/>
          </p:cNvSpPr>
          <p:nvPr>
            <p:ph type="title"/>
          </p:nvPr>
        </p:nvSpPr>
        <p:spPr>
          <a:xfrm>
            <a:off x="611188" y="188913"/>
            <a:ext cx="7772400" cy="1143000"/>
          </a:xfrm>
        </p:spPr>
        <p:txBody>
          <a:bodyPr vert="horz" wrap="square" lIns="91440" tIns="45720" rIns="91440" bIns="45720" anchor="ctr" anchorCtr="0"/>
          <a:p>
            <a:pPr eaLnBrk="1" hangingPunct="1"/>
            <a:r>
              <a:rPr lang="en-GB" altLang="en-US" u="sng" dirty="0"/>
              <a:t>ISO 12207 life-cycle</a:t>
            </a:r>
            <a:endParaRPr lang="en-GB" altLang="en-US" u="sng" dirty="0"/>
          </a:p>
        </p:txBody>
      </p:sp>
      <p:sp>
        <p:nvSpPr>
          <p:cNvPr id="26628" name="Rectangle 3"/>
          <p:cNvSpPr>
            <a:spLocks noGrp="1"/>
          </p:cNvSpPr>
          <p:nvPr>
            <p:ph idx="1"/>
          </p:nvPr>
        </p:nvSpPr>
        <p:spPr>
          <a:xfrm>
            <a:off x="684213" y="1484313"/>
            <a:ext cx="7772400" cy="4752975"/>
          </a:xfrm>
        </p:spPr>
        <p:txBody>
          <a:bodyPr vert="horz" wrap="square" lIns="91440" tIns="45720" rIns="91440" bIns="45720" anchor="t" anchorCtr="0"/>
          <a:p>
            <a:pPr eaLnBrk="1" hangingPunct="1">
              <a:lnSpc>
                <a:spcPct val="90000"/>
              </a:lnSpc>
            </a:pPr>
            <a:r>
              <a:rPr lang="en-GB" altLang="en-US" dirty="0"/>
              <a:t>Architecture design</a:t>
            </a:r>
            <a:endParaRPr lang="en-GB" altLang="en-US" dirty="0"/>
          </a:p>
          <a:p>
            <a:pPr lvl="1" eaLnBrk="1" hangingPunct="1">
              <a:lnSpc>
                <a:spcPct val="90000"/>
              </a:lnSpc>
            </a:pPr>
            <a:r>
              <a:rPr lang="en-GB" altLang="en-US" dirty="0"/>
              <a:t>Based on </a:t>
            </a:r>
            <a:r>
              <a:rPr lang="en-GB" altLang="en-US" i="1" dirty="0"/>
              <a:t>system requirements</a:t>
            </a:r>
            <a:endParaRPr lang="en-GB" altLang="en-US" i="1" dirty="0"/>
          </a:p>
          <a:p>
            <a:pPr lvl="1" eaLnBrk="1" hangingPunct="1">
              <a:lnSpc>
                <a:spcPct val="90000"/>
              </a:lnSpc>
            </a:pPr>
            <a:r>
              <a:rPr lang="en-GB" altLang="en-US" dirty="0"/>
              <a:t>Defines components of system: hardware, software, organizational</a:t>
            </a:r>
            <a:endParaRPr lang="en-GB" altLang="en-US" dirty="0"/>
          </a:p>
          <a:p>
            <a:pPr lvl="1" eaLnBrk="1" hangingPunct="1">
              <a:lnSpc>
                <a:spcPct val="90000"/>
              </a:lnSpc>
            </a:pPr>
            <a:r>
              <a:rPr lang="en-GB" altLang="en-US" i="1" dirty="0"/>
              <a:t>Software requirements</a:t>
            </a:r>
            <a:r>
              <a:rPr lang="en-GB" altLang="en-US" dirty="0"/>
              <a:t> will come out of this</a:t>
            </a:r>
            <a:endParaRPr lang="en-GB" altLang="en-US" dirty="0"/>
          </a:p>
          <a:p>
            <a:pPr eaLnBrk="1" hangingPunct="1">
              <a:lnSpc>
                <a:spcPct val="90000"/>
              </a:lnSpc>
            </a:pPr>
            <a:r>
              <a:rPr lang="en-GB" altLang="en-US" dirty="0"/>
              <a:t>Code and test</a:t>
            </a:r>
            <a:endParaRPr lang="en-GB" altLang="en-US" dirty="0"/>
          </a:p>
          <a:p>
            <a:pPr lvl="1" eaLnBrk="1" hangingPunct="1">
              <a:lnSpc>
                <a:spcPct val="90000"/>
              </a:lnSpc>
            </a:pPr>
            <a:r>
              <a:rPr lang="en-GB" altLang="en-US" dirty="0"/>
              <a:t>Of individual components</a:t>
            </a:r>
            <a:endParaRPr lang="en-GB" altLang="en-US" dirty="0"/>
          </a:p>
          <a:p>
            <a:pPr eaLnBrk="1" hangingPunct="1">
              <a:lnSpc>
                <a:spcPct val="90000"/>
              </a:lnSpc>
            </a:pPr>
            <a:r>
              <a:rPr lang="en-GB" altLang="en-US" dirty="0"/>
              <a:t>Integration</a:t>
            </a:r>
            <a:endParaRPr lang="en-GB" altLang="en-US" dirty="0"/>
          </a:p>
          <a:p>
            <a:pPr lvl="1" eaLnBrk="1" hangingPunct="1">
              <a:lnSpc>
                <a:spcPct val="90000"/>
              </a:lnSpc>
            </a:pPr>
            <a:r>
              <a:rPr lang="en-GB" altLang="en-US" dirty="0"/>
              <a:t>Putting the components together</a:t>
            </a:r>
            <a:endParaRPr lang="en-GB" altLang="en-US" dirty="0"/>
          </a:p>
          <a:p>
            <a:pPr eaLnBrk="1" hangingPunct="1">
              <a:lnSpc>
                <a:spcPct val="90000"/>
              </a:lnSpc>
              <a:buNone/>
            </a:pPr>
            <a:endParaRPr lang="en-GB" altLang="en-US" dirty="0"/>
          </a:p>
          <a:p>
            <a:pPr eaLnBrk="1" hangingPunct="1">
              <a:lnSpc>
                <a:spcPct val="90000"/>
              </a:lnSpc>
            </a:pP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xfrm>
            <a:off x="685800" y="0"/>
            <a:ext cx="7772400" cy="1143000"/>
          </a:xfrm>
        </p:spPr>
        <p:txBody>
          <a:bodyPr vert="horz" wrap="square" lIns="91440" tIns="45720" rIns="91440" bIns="45720" anchor="ctr" anchorCtr="0"/>
          <a:p>
            <a:pPr>
              <a:buNone/>
            </a:pPr>
            <a:r>
              <a:rPr lang="en-US" altLang="x-none" dirty="0"/>
              <a:t>Course Organization</a:t>
            </a:r>
            <a:endParaRPr lang="en-US" altLang="x-none" dirty="0"/>
          </a:p>
        </p:txBody>
      </p:sp>
      <p:sp>
        <p:nvSpPr>
          <p:cNvPr id="7171" name="Slide Number Placeholder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None/>
            </a:pPr>
            <a:fld id="{9A0DB2DC-4C9A-4742-B13C-FB6460FD3503}" type="slidenum">
              <a:rPr lang="en-US" altLang="en-US" sz="1400" dirty="0">
                <a:latin typeface="Times New Roman" panose="02020603050405020304" pitchFamily="18" charset="0"/>
              </a:rPr>
            </a:fld>
            <a:endParaRPr lang="en-US" altLang="en-US" sz="1400" dirty="0">
              <a:latin typeface="Times New Roman" panose="02020603050405020304" pitchFamily="18" charset="0"/>
            </a:endParaRPr>
          </a:p>
        </p:txBody>
      </p:sp>
      <p:graphicFrame>
        <p:nvGraphicFramePr>
          <p:cNvPr id="6" name="内容占位符 3"/>
          <p:cNvGraphicFramePr/>
          <p:nvPr/>
        </p:nvGraphicFramePr>
        <p:xfrm>
          <a:off x="762000" y="1600200"/>
          <a:ext cx="8004048"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8675"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u="sng" dirty="0"/>
              <a:t>ISO12207 continued</a:t>
            </a:r>
            <a:endParaRPr lang="en-GB" altLang="en-US" u="sng" dirty="0"/>
          </a:p>
        </p:txBody>
      </p:sp>
      <p:sp>
        <p:nvSpPr>
          <p:cNvPr id="28676" name="Rectangle 3"/>
          <p:cNvSpPr>
            <a:spLocks noGrp="1"/>
          </p:cNvSpPr>
          <p:nvPr>
            <p:ph idx="1"/>
          </p:nvPr>
        </p:nvSpPr>
        <p:spPr>
          <a:xfrm>
            <a:off x="684213" y="1412875"/>
            <a:ext cx="7772400" cy="4968875"/>
          </a:xfrm>
        </p:spPr>
        <p:txBody>
          <a:bodyPr vert="horz" wrap="square" lIns="91440" tIns="45720" rIns="91440" bIns="45720" anchor="t" anchorCtr="0"/>
          <a:p>
            <a:pPr eaLnBrk="1" hangingPunct="1">
              <a:lnSpc>
                <a:spcPct val="90000"/>
              </a:lnSpc>
            </a:pPr>
            <a:r>
              <a:rPr lang="en-GB" altLang="en-US" dirty="0"/>
              <a:t>Qualification testing</a:t>
            </a:r>
            <a:endParaRPr lang="en-GB" altLang="en-US" dirty="0"/>
          </a:p>
          <a:p>
            <a:pPr lvl="1" eaLnBrk="1" hangingPunct="1">
              <a:lnSpc>
                <a:spcPct val="90000"/>
              </a:lnSpc>
            </a:pPr>
            <a:r>
              <a:rPr lang="en-GB" altLang="en-US" dirty="0"/>
              <a:t>Testing the </a:t>
            </a:r>
            <a:r>
              <a:rPr lang="en-GB" altLang="en-US" i="1" dirty="0"/>
              <a:t>system </a:t>
            </a:r>
            <a:r>
              <a:rPr lang="en-GB" altLang="en-US" dirty="0"/>
              <a:t>(not just the </a:t>
            </a:r>
            <a:r>
              <a:rPr lang="en-GB" altLang="en-US" i="1" dirty="0"/>
              <a:t>software</a:t>
            </a:r>
            <a:r>
              <a:rPr lang="en-GB" altLang="en-US" dirty="0"/>
              <a:t>)</a:t>
            </a:r>
            <a:endParaRPr lang="en-GB" altLang="en-US" dirty="0"/>
          </a:p>
          <a:p>
            <a:pPr eaLnBrk="1" hangingPunct="1">
              <a:lnSpc>
                <a:spcPct val="90000"/>
              </a:lnSpc>
            </a:pPr>
            <a:r>
              <a:rPr lang="en-GB" altLang="en-US" dirty="0"/>
              <a:t>Installation</a:t>
            </a:r>
            <a:endParaRPr lang="en-GB" altLang="en-US" dirty="0"/>
          </a:p>
          <a:p>
            <a:pPr lvl="1" eaLnBrk="1" hangingPunct="1">
              <a:lnSpc>
                <a:spcPct val="90000"/>
              </a:lnSpc>
            </a:pPr>
            <a:r>
              <a:rPr lang="en-GB" altLang="en-US" dirty="0"/>
              <a:t>The process of making the system operational</a:t>
            </a:r>
            <a:endParaRPr lang="en-GB" altLang="en-US" dirty="0"/>
          </a:p>
          <a:p>
            <a:pPr lvl="1" eaLnBrk="1" hangingPunct="1">
              <a:lnSpc>
                <a:spcPct val="90000"/>
              </a:lnSpc>
            </a:pPr>
            <a:r>
              <a:rPr lang="en-GB" altLang="en-US" dirty="0"/>
              <a:t>Includes setting up standing data, setting system parameters, installing on operational hardware platforms, user training etc</a:t>
            </a:r>
            <a:endParaRPr lang="en-GB" altLang="en-US" dirty="0"/>
          </a:p>
          <a:p>
            <a:pPr eaLnBrk="1" hangingPunct="1">
              <a:lnSpc>
                <a:spcPct val="90000"/>
              </a:lnSpc>
            </a:pPr>
            <a:r>
              <a:rPr lang="en-GB" altLang="en-US" dirty="0"/>
              <a:t>Acceptance support</a:t>
            </a:r>
            <a:endParaRPr lang="en-GB" altLang="en-US" dirty="0"/>
          </a:p>
          <a:p>
            <a:pPr lvl="1" eaLnBrk="1" hangingPunct="1">
              <a:lnSpc>
                <a:spcPct val="90000"/>
              </a:lnSpc>
            </a:pPr>
            <a:r>
              <a:rPr lang="en-GB" altLang="en-US" dirty="0"/>
              <a:t>Including maintenance and enhancement</a:t>
            </a:r>
            <a:endParaRPr lang="en-GB"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0723" name="Rectangle 2"/>
          <p:cNvSpPr>
            <a:spLocks noGrp="1"/>
          </p:cNvSpPr>
          <p:nvPr>
            <p:ph type="title"/>
          </p:nvPr>
        </p:nvSpPr>
        <p:spPr>
          <a:xfrm>
            <a:off x="684213" y="476250"/>
            <a:ext cx="7772400" cy="1143000"/>
          </a:xfrm>
        </p:spPr>
        <p:txBody>
          <a:bodyPr vert="horz" wrap="square" lIns="91440" tIns="45720" rIns="91440" bIns="45720" anchor="ctr" anchorCtr="0"/>
          <a:p>
            <a:pPr eaLnBrk="1" hangingPunct="1"/>
            <a:r>
              <a:rPr lang="en-GB" altLang="en-US" sz="4000" u="sng" dirty="0"/>
              <a:t>Some ways of categorizing projects</a:t>
            </a:r>
            <a:br>
              <a:rPr lang="en-GB" altLang="en-US" sz="4000" u="sng" dirty="0"/>
            </a:br>
            <a:endParaRPr lang="en-GB" altLang="en-US" sz="4000" u="sng" dirty="0"/>
          </a:p>
        </p:txBody>
      </p:sp>
      <p:sp>
        <p:nvSpPr>
          <p:cNvPr id="30724" name="Rectangle 3"/>
          <p:cNvSpPr>
            <a:spLocks noGrp="1"/>
          </p:cNvSpPr>
          <p:nvPr>
            <p:ph idx="1"/>
          </p:nvPr>
        </p:nvSpPr>
        <p:spPr>
          <a:xfrm>
            <a:off x="323850" y="1412875"/>
            <a:ext cx="8370888" cy="4608513"/>
          </a:xfrm>
        </p:spPr>
        <p:txBody>
          <a:bodyPr vert="horz" wrap="square" lIns="91440" tIns="45720" rIns="91440" bIns="45720" anchor="t" anchorCtr="0"/>
          <a:p>
            <a:r>
              <a:rPr lang="en-US" altLang="zh-CN" dirty="0"/>
              <a:t>Compulsory vs. voluntary users</a:t>
            </a:r>
            <a:endParaRPr lang="en-US" altLang="zh-CN" dirty="0"/>
          </a:p>
          <a:p>
            <a:pPr lvl="1"/>
            <a:r>
              <a:rPr lang="en-US" altLang="zh-CN" dirty="0"/>
              <a:t>Supermarket transaction system vs. computer game</a:t>
            </a:r>
            <a:endParaRPr lang="en-US" altLang="zh-CN" dirty="0"/>
          </a:p>
          <a:p>
            <a:r>
              <a:rPr lang="en-US" altLang="zh-CN" dirty="0"/>
              <a:t>Information systems vs. embedded systems</a:t>
            </a:r>
            <a:endParaRPr lang="en-US" altLang="zh-CN" dirty="0"/>
          </a:p>
          <a:p>
            <a:pPr lvl="1"/>
            <a:r>
              <a:rPr lang="en-US" altLang="zh-CN" dirty="0"/>
              <a:t>Office system vs. machine control system</a:t>
            </a:r>
            <a:endParaRPr lang="en-US" altLang="zh-CN" dirty="0"/>
          </a:p>
          <a:p>
            <a:r>
              <a:rPr lang="en-US" altLang="zh-CN" dirty="0"/>
              <a:t>Objectives vs. products</a:t>
            </a:r>
            <a:endParaRPr lang="en-US" altLang="zh-CN" dirty="0"/>
          </a:p>
          <a:p>
            <a:pPr lvl="1"/>
            <a:r>
              <a:rPr lang="en-US" altLang="zh-CN" dirty="0"/>
              <a:t>to meet certain objectives vs. to produce a product.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2771" name="Rectangle 2"/>
          <p:cNvSpPr>
            <a:spLocks noGrp="1"/>
          </p:cNvSpPr>
          <p:nvPr>
            <p:ph type="title"/>
          </p:nvPr>
        </p:nvSpPr>
        <p:spPr>
          <a:xfrm>
            <a:off x="684213" y="0"/>
            <a:ext cx="7772400" cy="1143000"/>
          </a:xfrm>
        </p:spPr>
        <p:txBody>
          <a:bodyPr vert="horz" wrap="square" lIns="91440" tIns="45720" rIns="91440" bIns="45720" anchor="ctr" anchorCtr="0"/>
          <a:p>
            <a:pPr eaLnBrk="1" hangingPunct="1"/>
            <a:r>
              <a:rPr lang="en-GB" altLang="en-US" u="sng" dirty="0"/>
              <a:t>Setting objectives</a:t>
            </a:r>
            <a:endParaRPr lang="en-GB" altLang="en-US" u="sng" dirty="0"/>
          </a:p>
        </p:txBody>
      </p:sp>
      <p:sp>
        <p:nvSpPr>
          <p:cNvPr id="32772" name="Rectangle 3"/>
          <p:cNvSpPr>
            <a:spLocks noGrp="1"/>
          </p:cNvSpPr>
          <p:nvPr>
            <p:ph idx="1"/>
          </p:nvPr>
        </p:nvSpPr>
        <p:spPr>
          <a:xfrm>
            <a:off x="684213" y="1268413"/>
            <a:ext cx="7772400" cy="4900612"/>
          </a:xfrm>
        </p:spPr>
        <p:txBody>
          <a:bodyPr vert="horz" wrap="square" lIns="91440" tIns="45720" rIns="91440" bIns="45720" anchor="t" anchorCtr="0"/>
          <a:p>
            <a:pPr eaLnBrk="1" hangingPunct="1">
              <a:lnSpc>
                <a:spcPct val="90000"/>
              </a:lnSpc>
            </a:pPr>
            <a:r>
              <a:rPr lang="en-GB" altLang="en-US" dirty="0"/>
              <a:t>Answering the question ‘</a:t>
            </a:r>
            <a:r>
              <a:rPr lang="en-GB" altLang="en-US" i="1" dirty="0"/>
              <a:t>What do we have to do to have a success?’</a:t>
            </a:r>
            <a:endParaRPr lang="en-GB" altLang="en-US" i="1" dirty="0"/>
          </a:p>
          <a:p>
            <a:pPr eaLnBrk="1" hangingPunct="1">
              <a:lnSpc>
                <a:spcPct val="90000"/>
              </a:lnSpc>
              <a:buNone/>
            </a:pPr>
            <a:endParaRPr lang="en-GB" altLang="en-US" sz="1000" i="1" dirty="0"/>
          </a:p>
          <a:p>
            <a:pPr eaLnBrk="1" hangingPunct="1">
              <a:lnSpc>
                <a:spcPct val="90000"/>
              </a:lnSpc>
              <a:buNone/>
            </a:pPr>
            <a:endParaRPr lang="en-GB" altLang="en-US" sz="900" i="1" dirty="0"/>
          </a:p>
          <a:p>
            <a:pPr eaLnBrk="1" hangingPunct="1">
              <a:lnSpc>
                <a:spcPct val="90000"/>
              </a:lnSpc>
            </a:pPr>
            <a:r>
              <a:rPr lang="en-GB" altLang="en-US" dirty="0"/>
              <a:t>Need for a </a:t>
            </a:r>
            <a:r>
              <a:rPr lang="en-GB" altLang="en-US" i="1" dirty="0"/>
              <a:t>project authority</a:t>
            </a:r>
            <a:endParaRPr lang="en-GB" altLang="en-US" i="1" dirty="0"/>
          </a:p>
          <a:p>
            <a:pPr lvl="1" eaLnBrk="1" hangingPunct="1">
              <a:lnSpc>
                <a:spcPct val="90000"/>
              </a:lnSpc>
            </a:pPr>
            <a:r>
              <a:rPr lang="en-GB" altLang="en-US" sz="2400" dirty="0"/>
              <a:t>Sets the project scope</a:t>
            </a:r>
            <a:endParaRPr lang="en-GB" altLang="en-US" sz="2400" dirty="0"/>
          </a:p>
          <a:p>
            <a:pPr lvl="1" eaLnBrk="1" hangingPunct="1">
              <a:lnSpc>
                <a:spcPct val="90000"/>
              </a:lnSpc>
            </a:pPr>
            <a:r>
              <a:rPr lang="en-GB" altLang="en-US" sz="2400" dirty="0"/>
              <a:t>Allocates/approves costs</a:t>
            </a:r>
            <a:endParaRPr lang="en-GB" altLang="en-US" sz="2400" dirty="0"/>
          </a:p>
          <a:p>
            <a:pPr lvl="1" eaLnBrk="1" hangingPunct="1">
              <a:lnSpc>
                <a:spcPct val="90000"/>
              </a:lnSpc>
              <a:buNone/>
            </a:pPr>
            <a:endParaRPr lang="en-GB" altLang="en-US" sz="800" dirty="0"/>
          </a:p>
          <a:p>
            <a:pPr lvl="1" eaLnBrk="1" hangingPunct="1">
              <a:lnSpc>
                <a:spcPct val="90000"/>
              </a:lnSpc>
              <a:buNone/>
            </a:pPr>
            <a:endParaRPr lang="en-GB" altLang="en-US" sz="900" dirty="0"/>
          </a:p>
          <a:p>
            <a:pPr eaLnBrk="1" hangingPunct="1">
              <a:lnSpc>
                <a:spcPct val="90000"/>
              </a:lnSpc>
            </a:pPr>
            <a:r>
              <a:rPr lang="en-GB" altLang="en-US" dirty="0"/>
              <a:t>Could be one person - or a group</a:t>
            </a:r>
            <a:endParaRPr lang="en-GB" altLang="en-US" dirty="0"/>
          </a:p>
          <a:p>
            <a:pPr lvl="1" eaLnBrk="1" hangingPunct="1">
              <a:lnSpc>
                <a:spcPct val="90000"/>
              </a:lnSpc>
            </a:pPr>
            <a:r>
              <a:rPr lang="en-GB" altLang="en-US" sz="2400" dirty="0"/>
              <a:t>Project Board</a:t>
            </a:r>
            <a:endParaRPr lang="en-GB" altLang="en-US" sz="2400" dirty="0"/>
          </a:p>
          <a:p>
            <a:pPr lvl="1" eaLnBrk="1" hangingPunct="1">
              <a:lnSpc>
                <a:spcPct val="90000"/>
              </a:lnSpc>
            </a:pPr>
            <a:r>
              <a:rPr lang="en-GB" altLang="en-US" sz="2400" dirty="0"/>
              <a:t>Project Management Board</a:t>
            </a:r>
            <a:endParaRPr lang="en-GB" altLang="en-US" sz="2400" dirty="0"/>
          </a:p>
          <a:p>
            <a:pPr lvl="1" eaLnBrk="1" hangingPunct="1">
              <a:lnSpc>
                <a:spcPct val="90000"/>
              </a:lnSpc>
            </a:pPr>
            <a:r>
              <a:rPr lang="en-GB" altLang="en-US" sz="2400" dirty="0"/>
              <a:t>Steering committee</a:t>
            </a:r>
            <a:endParaRPr lang="en-GB" altLang="en-US" sz="2400" dirty="0"/>
          </a:p>
          <a:p>
            <a:pPr eaLnBrk="1" hangingPunct="1">
              <a:lnSpc>
                <a:spcPct val="90000"/>
              </a:lnSpc>
            </a:pPr>
            <a:endParaRPr lang="en-GB"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4819" name="Rectangle 2"/>
          <p:cNvSpPr>
            <a:spLocks noGrp="1"/>
          </p:cNvSpPr>
          <p:nvPr>
            <p:ph type="title"/>
          </p:nvPr>
        </p:nvSpPr>
        <p:spPr>
          <a:xfrm>
            <a:off x="611188" y="260350"/>
            <a:ext cx="7772400" cy="1143000"/>
          </a:xfrm>
        </p:spPr>
        <p:txBody>
          <a:bodyPr vert="horz" wrap="square" lIns="91440" tIns="45720" rIns="91440" bIns="45720" anchor="ctr" anchorCtr="0"/>
          <a:p>
            <a:pPr eaLnBrk="1" hangingPunct="1"/>
            <a:r>
              <a:rPr lang="en-GB" altLang="en-US" u="sng" dirty="0"/>
              <a:t>Objectives</a:t>
            </a:r>
            <a:endParaRPr lang="en-GB" altLang="en-US" u="sng" dirty="0"/>
          </a:p>
        </p:txBody>
      </p:sp>
      <p:sp>
        <p:nvSpPr>
          <p:cNvPr id="34820" name="Rectangle 3"/>
          <p:cNvSpPr>
            <a:spLocks noGrp="1"/>
          </p:cNvSpPr>
          <p:nvPr>
            <p:ph idx="1"/>
          </p:nvPr>
        </p:nvSpPr>
        <p:spPr>
          <a:xfrm>
            <a:off x="684213" y="1412875"/>
            <a:ext cx="7772400" cy="4114800"/>
          </a:xfrm>
        </p:spPr>
        <p:txBody>
          <a:bodyPr vert="horz" wrap="square" lIns="91440" tIns="45720" rIns="91440" bIns="45720" anchor="t" anchorCtr="0"/>
          <a:p>
            <a:pPr eaLnBrk="1" hangingPunct="1">
              <a:buNone/>
            </a:pPr>
            <a:r>
              <a:rPr lang="en-GB" altLang="en-US" sz="2800" i="1" dirty="0"/>
              <a:t>Informally</a:t>
            </a:r>
            <a:r>
              <a:rPr lang="en-GB" altLang="en-US" sz="2800" dirty="0"/>
              <a:t>, the objective of a project can be defined by completing the statement:</a:t>
            </a:r>
            <a:endParaRPr lang="en-GB" altLang="en-US" sz="2800" dirty="0"/>
          </a:p>
          <a:p>
            <a:pPr eaLnBrk="1" hangingPunct="1">
              <a:buNone/>
            </a:pPr>
            <a:endParaRPr lang="en-GB" altLang="en-US" sz="1200" dirty="0"/>
          </a:p>
          <a:p>
            <a:pPr eaLnBrk="1" hangingPunct="1">
              <a:buNone/>
            </a:pPr>
            <a:r>
              <a:rPr lang="en-GB" altLang="en-US" dirty="0"/>
              <a:t>	</a:t>
            </a:r>
            <a:r>
              <a:rPr lang="en-GB" altLang="en-US" sz="2800" b="1" i="1" dirty="0"/>
              <a:t>The project will be regarded as a success if………………………………..</a:t>
            </a:r>
            <a:endParaRPr lang="en-GB" altLang="en-US" sz="2800" b="1" i="1" dirty="0"/>
          </a:p>
          <a:p>
            <a:pPr eaLnBrk="1" hangingPunct="1">
              <a:buNone/>
            </a:pPr>
            <a:endParaRPr lang="en-GB" altLang="en-US" sz="1200" b="1" i="1" dirty="0"/>
          </a:p>
          <a:p>
            <a:pPr eaLnBrk="1" hangingPunct="1">
              <a:buNone/>
            </a:pPr>
            <a:r>
              <a:rPr lang="en-GB" altLang="en-US" dirty="0"/>
              <a:t>	</a:t>
            </a:r>
            <a:r>
              <a:rPr lang="en-GB" altLang="en-US" sz="2800" dirty="0"/>
              <a:t>Rather like </a:t>
            </a:r>
            <a:r>
              <a:rPr lang="en-GB" altLang="en-US" sz="2800" i="1" dirty="0"/>
              <a:t>post-conditions</a:t>
            </a:r>
            <a:r>
              <a:rPr lang="en-GB" altLang="en-US" sz="2800" dirty="0"/>
              <a:t> for the project</a:t>
            </a:r>
            <a:endParaRPr lang="en-GB" altLang="en-US" sz="2800" dirty="0"/>
          </a:p>
          <a:p>
            <a:pPr eaLnBrk="1" hangingPunct="1">
              <a:buNone/>
            </a:pPr>
            <a:endParaRPr lang="en-GB" altLang="en-US" sz="2800" dirty="0"/>
          </a:p>
          <a:p>
            <a:pPr eaLnBrk="1" hangingPunct="1">
              <a:buNone/>
            </a:pPr>
            <a:endParaRPr lang="en-GB" altLang="en-US" sz="900" dirty="0"/>
          </a:p>
          <a:p>
            <a:pPr eaLnBrk="1" hangingPunct="1">
              <a:buNone/>
            </a:pPr>
            <a:r>
              <a:rPr lang="en-GB" altLang="en-US" sz="2800" dirty="0"/>
              <a:t>Focus on </a:t>
            </a:r>
            <a:r>
              <a:rPr lang="en-GB" altLang="en-US" sz="2800" i="1" dirty="0"/>
              <a:t>what</a:t>
            </a:r>
            <a:r>
              <a:rPr lang="en-GB" altLang="en-US" sz="2800" dirty="0"/>
              <a:t> will be put in place, rather than </a:t>
            </a:r>
            <a:r>
              <a:rPr lang="en-GB" altLang="en-US" sz="2800" i="1" dirty="0"/>
              <a:t>how </a:t>
            </a:r>
            <a:r>
              <a:rPr lang="en-GB" altLang="en-US" sz="2800" dirty="0"/>
              <a:t>activities will be carried out</a:t>
            </a:r>
            <a:endParaRPr lang="en-GB" altLang="en-US" sz="2800" dirty="0"/>
          </a:p>
          <a:p>
            <a:pPr eaLnBrk="1" hangingPunct="1">
              <a:buNone/>
            </a:pPr>
            <a:endParaRPr lang="en-GB"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6867"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u="sng" dirty="0"/>
              <a:t>Objectives should be SMART</a:t>
            </a:r>
            <a:endParaRPr lang="en-GB" altLang="en-US" u="sng" dirty="0"/>
          </a:p>
        </p:txBody>
      </p:sp>
      <p:sp>
        <p:nvSpPr>
          <p:cNvPr id="36868" name="Rectangle 3"/>
          <p:cNvSpPr>
            <a:spLocks noGrp="1"/>
          </p:cNvSpPr>
          <p:nvPr>
            <p:ph idx="1"/>
          </p:nvPr>
        </p:nvSpPr>
        <p:spPr>
          <a:xfrm>
            <a:off x="684213" y="1557338"/>
            <a:ext cx="7772400" cy="4824412"/>
          </a:xfrm>
        </p:spPr>
        <p:txBody>
          <a:bodyPr vert="horz" wrap="square" lIns="91440" tIns="45720" rIns="91440" bIns="45720" anchor="t" anchorCtr="0"/>
          <a:p>
            <a:pPr eaLnBrk="1" hangingPunct="1">
              <a:buNone/>
            </a:pPr>
            <a:r>
              <a:rPr lang="en-GB" altLang="en-US" sz="2800" b="1" dirty="0"/>
              <a:t>S</a:t>
            </a:r>
            <a:r>
              <a:rPr lang="en-GB" altLang="en-US" sz="2800" dirty="0"/>
              <a:t> – 	</a:t>
            </a:r>
            <a:r>
              <a:rPr lang="en-GB" altLang="en-US" sz="2400" dirty="0"/>
              <a:t>specific, that is, concrete and well-defined</a:t>
            </a:r>
            <a:endParaRPr lang="en-GB" altLang="en-US" sz="2400" dirty="0"/>
          </a:p>
          <a:p>
            <a:pPr eaLnBrk="1" hangingPunct="1">
              <a:buNone/>
            </a:pPr>
            <a:endParaRPr lang="en-GB" altLang="en-US" sz="800" dirty="0"/>
          </a:p>
          <a:p>
            <a:pPr eaLnBrk="1" hangingPunct="1">
              <a:buNone/>
            </a:pPr>
            <a:r>
              <a:rPr lang="en-GB" altLang="en-US" sz="2800" b="1" dirty="0"/>
              <a:t>M</a:t>
            </a:r>
            <a:r>
              <a:rPr lang="en-GB" altLang="en-US" sz="2800" dirty="0"/>
              <a:t> – 	</a:t>
            </a:r>
            <a:r>
              <a:rPr lang="en-GB" altLang="en-US" sz="2400" dirty="0"/>
              <a:t>measurable, that is, satisfaction of the   	objective can be objectively judged</a:t>
            </a:r>
            <a:endParaRPr lang="en-GB" altLang="en-US" sz="2400" dirty="0"/>
          </a:p>
          <a:p>
            <a:pPr eaLnBrk="1" hangingPunct="1">
              <a:buNone/>
            </a:pPr>
            <a:endParaRPr lang="en-GB" altLang="en-US" sz="800" dirty="0"/>
          </a:p>
          <a:p>
            <a:pPr eaLnBrk="1" hangingPunct="1">
              <a:buNone/>
            </a:pPr>
            <a:r>
              <a:rPr lang="en-GB" altLang="en-US" sz="2800" b="1" dirty="0"/>
              <a:t>A</a:t>
            </a:r>
            <a:r>
              <a:rPr lang="en-GB" altLang="en-US" sz="2800" dirty="0"/>
              <a:t> – 	</a:t>
            </a:r>
            <a:r>
              <a:rPr lang="en-GB" altLang="en-US" sz="2400" dirty="0"/>
              <a:t>achievable, that is, it is within the power of the 	individual or group concerned to meet the target</a:t>
            </a:r>
            <a:endParaRPr lang="en-GB" altLang="en-US" sz="2400" dirty="0"/>
          </a:p>
          <a:p>
            <a:pPr eaLnBrk="1" hangingPunct="1">
              <a:buNone/>
            </a:pPr>
            <a:endParaRPr lang="en-GB" altLang="en-US" sz="800" dirty="0"/>
          </a:p>
          <a:p>
            <a:pPr eaLnBrk="1" hangingPunct="1">
              <a:buNone/>
            </a:pPr>
            <a:r>
              <a:rPr lang="en-GB" altLang="en-US" sz="2800" b="1" dirty="0"/>
              <a:t>R</a:t>
            </a:r>
            <a:r>
              <a:rPr lang="en-GB" altLang="en-US" sz="2800" dirty="0"/>
              <a:t> – 	</a:t>
            </a:r>
            <a:r>
              <a:rPr lang="en-GB" altLang="en-US" sz="2400" dirty="0"/>
              <a:t>relevant, the objective must relevant to 	the true 	purpose of the project</a:t>
            </a:r>
            <a:endParaRPr lang="en-GB" altLang="en-US" sz="2400" dirty="0"/>
          </a:p>
          <a:p>
            <a:pPr eaLnBrk="1" hangingPunct="1">
              <a:buNone/>
            </a:pPr>
            <a:endParaRPr lang="en-GB" altLang="en-US" sz="800" dirty="0"/>
          </a:p>
          <a:p>
            <a:pPr eaLnBrk="1" hangingPunct="1">
              <a:buNone/>
            </a:pPr>
            <a:r>
              <a:rPr lang="en-GB" altLang="en-US" sz="2800" b="1" dirty="0"/>
              <a:t>T</a:t>
            </a:r>
            <a:r>
              <a:rPr lang="en-GB" altLang="en-US" sz="2800" dirty="0"/>
              <a:t> – 	</a:t>
            </a:r>
            <a:r>
              <a:rPr lang="en-GB" altLang="en-US" sz="2400" dirty="0"/>
              <a:t>time constrained: there is defined point in 	time by which the objective should be achieved</a:t>
            </a:r>
            <a:endParaRPr lang="en-GB"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8915"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u="sng" dirty="0"/>
              <a:t>Goals/sub-objectives</a:t>
            </a:r>
            <a:endParaRPr lang="en-GB" altLang="en-US" u="sng" dirty="0"/>
          </a:p>
        </p:txBody>
      </p:sp>
      <p:sp>
        <p:nvSpPr>
          <p:cNvPr id="38916" name="Rectangle 3"/>
          <p:cNvSpPr>
            <a:spLocks noGrp="1"/>
          </p:cNvSpPr>
          <p:nvPr>
            <p:ph idx="1"/>
          </p:nvPr>
        </p:nvSpPr>
        <p:spPr>
          <a:xfrm>
            <a:off x="685800" y="1412875"/>
            <a:ext cx="7772400" cy="4683125"/>
          </a:xfrm>
        </p:spPr>
        <p:txBody>
          <a:bodyPr vert="horz" wrap="square" lIns="91440" tIns="45720" rIns="91440" bIns="45720" anchor="t" anchorCtr="0"/>
          <a:p>
            <a:pPr eaLnBrk="1" hangingPunct="1">
              <a:buNone/>
            </a:pPr>
            <a:r>
              <a:rPr lang="en-GB" altLang="en-US" sz="2800" dirty="0"/>
              <a:t>	These are steps along the way to achieving the objective. Informally, these can be defined by completing the sentence…</a:t>
            </a:r>
            <a:endParaRPr lang="en-GB" altLang="en-US" sz="2800" dirty="0"/>
          </a:p>
          <a:p>
            <a:pPr eaLnBrk="1" hangingPunct="1">
              <a:buNone/>
            </a:pPr>
            <a:endParaRPr lang="en-GB" altLang="en-US" sz="2800" dirty="0"/>
          </a:p>
          <a:p>
            <a:pPr algn="ctr" eaLnBrk="1" hangingPunct="1">
              <a:buNone/>
            </a:pPr>
            <a:r>
              <a:rPr lang="en-GB" altLang="en-US" sz="2400" b="1" dirty="0"/>
              <a:t>Objective X will be achieved </a:t>
            </a:r>
            <a:endParaRPr lang="en-GB" altLang="en-US" sz="2400" b="1" dirty="0"/>
          </a:p>
          <a:p>
            <a:pPr algn="ctr" eaLnBrk="1" hangingPunct="1">
              <a:buNone/>
            </a:pPr>
            <a:r>
              <a:rPr lang="en-GB" altLang="en-US" sz="2400" b="1" dirty="0"/>
              <a:t>IF the following goals are all achieved</a:t>
            </a:r>
            <a:endParaRPr lang="en-GB" altLang="en-US" sz="2400" b="1" dirty="0"/>
          </a:p>
          <a:p>
            <a:pPr algn="ctr" eaLnBrk="1" hangingPunct="1">
              <a:buNone/>
            </a:pPr>
            <a:r>
              <a:rPr lang="en-GB" altLang="en-US" sz="2400" b="1" dirty="0"/>
              <a:t>A……………</a:t>
            </a:r>
            <a:endParaRPr lang="en-GB" altLang="en-US" sz="2400" b="1" dirty="0"/>
          </a:p>
          <a:p>
            <a:pPr algn="ctr" eaLnBrk="1" hangingPunct="1">
              <a:buNone/>
            </a:pPr>
            <a:r>
              <a:rPr lang="en-GB" altLang="en-US" sz="2400" b="1" dirty="0"/>
              <a:t>B……………</a:t>
            </a:r>
            <a:endParaRPr lang="en-GB" altLang="en-US" sz="2400" b="1" dirty="0"/>
          </a:p>
          <a:p>
            <a:pPr algn="ctr" eaLnBrk="1" hangingPunct="1">
              <a:buNone/>
            </a:pPr>
            <a:r>
              <a:rPr lang="en-GB" altLang="en-US" sz="2400" b="1" dirty="0"/>
              <a:t>	  C…………… etc</a:t>
            </a:r>
            <a:endParaRPr lang="en-GB" altLang="en-US" sz="2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40963" name="Rectangle 2"/>
          <p:cNvSpPr>
            <a:spLocks noGrp="1"/>
          </p:cNvSpPr>
          <p:nvPr>
            <p:ph type="title"/>
          </p:nvPr>
        </p:nvSpPr>
        <p:spPr>
          <a:xfrm>
            <a:off x="539750" y="0"/>
            <a:ext cx="8229600" cy="1143000"/>
          </a:xfrm>
        </p:spPr>
        <p:txBody>
          <a:bodyPr vert="horz" wrap="square" lIns="91440" tIns="45720" rIns="91440" bIns="45720" anchor="ctr" anchorCtr="0"/>
          <a:p>
            <a:pPr eaLnBrk="1" hangingPunct="1"/>
            <a:r>
              <a:rPr lang="en-GB" altLang="en-US" u="sng" dirty="0"/>
              <a:t>Goals/sub-objectives continued</a:t>
            </a:r>
            <a:endParaRPr lang="en-GB" altLang="en-US" u="sng" dirty="0"/>
          </a:p>
        </p:txBody>
      </p:sp>
      <p:sp>
        <p:nvSpPr>
          <p:cNvPr id="40964" name="Rectangle 3"/>
          <p:cNvSpPr>
            <a:spLocks noGrp="1"/>
          </p:cNvSpPr>
          <p:nvPr>
            <p:ph idx="1"/>
          </p:nvPr>
        </p:nvSpPr>
        <p:spPr>
          <a:xfrm>
            <a:off x="468313" y="1412875"/>
            <a:ext cx="8229600" cy="4349750"/>
          </a:xfrm>
        </p:spPr>
        <p:txBody>
          <a:bodyPr vert="horz" wrap="square" lIns="91440" tIns="45720" rIns="91440" bIns="45720" anchor="t" anchorCtr="0"/>
          <a:p>
            <a:pPr eaLnBrk="1" hangingPunct="1">
              <a:buNone/>
            </a:pPr>
            <a:r>
              <a:rPr lang="en-GB" altLang="en-US" dirty="0"/>
              <a:t>  </a:t>
            </a:r>
            <a:r>
              <a:rPr lang="en-GB" altLang="en-US" sz="2800" dirty="0"/>
              <a:t>Often a goal can be allocated to an individual.</a:t>
            </a:r>
            <a:endParaRPr lang="en-GB" altLang="en-US" sz="2800" dirty="0"/>
          </a:p>
          <a:p>
            <a:pPr eaLnBrk="1" hangingPunct="1">
              <a:buNone/>
            </a:pPr>
            <a:r>
              <a:rPr lang="en-GB" altLang="en-US" sz="2800" dirty="0"/>
              <a:t>  Individual may have the capability of achieving goal, but not the objective on their own e.g.</a:t>
            </a:r>
            <a:r>
              <a:rPr lang="en-GB" altLang="en-US" sz="2800" i="1" dirty="0"/>
              <a:t> </a:t>
            </a:r>
            <a:endParaRPr lang="en-GB" altLang="en-US" sz="2800" i="1" dirty="0"/>
          </a:p>
          <a:p>
            <a:pPr eaLnBrk="1" hangingPunct="1">
              <a:buNone/>
            </a:pPr>
            <a:endParaRPr lang="en-GB" altLang="en-US" sz="1800" i="1" dirty="0"/>
          </a:p>
          <a:p>
            <a:pPr eaLnBrk="1" hangingPunct="1">
              <a:buNone/>
            </a:pPr>
            <a:endParaRPr lang="en-GB" altLang="en-US" sz="800" i="1" dirty="0"/>
          </a:p>
          <a:p>
            <a:pPr eaLnBrk="1" hangingPunct="1">
              <a:buNone/>
            </a:pPr>
            <a:r>
              <a:rPr lang="en-GB" altLang="en-US" sz="2800" i="1" dirty="0"/>
              <a:t>Objective – </a:t>
            </a:r>
            <a:r>
              <a:rPr lang="en-GB" altLang="en-US" sz="2800" dirty="0"/>
              <a:t>user satisfaction with software product</a:t>
            </a:r>
            <a:endParaRPr lang="en-GB" altLang="en-US" sz="2800" dirty="0"/>
          </a:p>
          <a:p>
            <a:pPr eaLnBrk="1" hangingPunct="1">
              <a:buNone/>
            </a:pPr>
            <a:endParaRPr lang="en-GB" altLang="en-US" sz="1400" dirty="0"/>
          </a:p>
          <a:p>
            <a:pPr eaLnBrk="1" hangingPunct="1">
              <a:buNone/>
            </a:pPr>
            <a:r>
              <a:rPr lang="en-GB" altLang="en-US" sz="2800" i="1" dirty="0"/>
              <a:t>Analyst goal</a:t>
            </a:r>
            <a:r>
              <a:rPr lang="en-GB" altLang="en-US" sz="2800" dirty="0"/>
              <a:t> – accurate requirements </a:t>
            </a:r>
            <a:endParaRPr lang="en-GB" altLang="en-US" sz="2800" dirty="0"/>
          </a:p>
          <a:p>
            <a:pPr eaLnBrk="1" hangingPunct="1">
              <a:buNone/>
            </a:pPr>
            <a:endParaRPr lang="en-GB" altLang="en-US" sz="1400" dirty="0"/>
          </a:p>
          <a:p>
            <a:pPr eaLnBrk="1" hangingPunct="1">
              <a:buNone/>
            </a:pPr>
            <a:r>
              <a:rPr lang="en-GB" altLang="en-US" sz="2800" i="1" dirty="0"/>
              <a:t>Developer goal</a:t>
            </a:r>
            <a:r>
              <a:rPr lang="en-GB" altLang="en-US" sz="2800" dirty="0"/>
              <a:t> – software that is reliable</a:t>
            </a:r>
            <a:endParaRPr lang="en-GB" altLang="en-US" sz="2800" i="1" dirty="0"/>
          </a:p>
        </p:txBody>
      </p:sp>
      <p:sp>
        <p:nvSpPr>
          <p:cNvPr id="40965" name="Rectangle 4"/>
          <p:cNvSpPr/>
          <p:nvPr/>
        </p:nvSpPr>
        <p:spPr>
          <a:xfrm>
            <a:off x="0" y="4221163"/>
            <a:ext cx="7294563"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eaLnBrk="1" hangingPunct="1">
              <a:spcBef>
                <a:spcPct val="0"/>
              </a:spcBef>
              <a:buNone/>
            </a:pPr>
            <a:endParaRPr lang="en-US" altLang="en-US"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43011" name="Rectangle 2"/>
          <p:cNvSpPr>
            <a:spLocks noGrp="1"/>
          </p:cNvSpPr>
          <p:nvPr>
            <p:ph type="title"/>
          </p:nvPr>
        </p:nvSpPr>
        <p:spPr>
          <a:xfrm>
            <a:off x="684213" y="260350"/>
            <a:ext cx="7772400" cy="1143000"/>
          </a:xfrm>
        </p:spPr>
        <p:txBody>
          <a:bodyPr vert="horz" wrap="square" lIns="91440" tIns="45720" rIns="91440" bIns="45720" anchor="ctr" anchorCtr="0"/>
          <a:p>
            <a:pPr eaLnBrk="1" hangingPunct="1"/>
            <a:r>
              <a:rPr lang="en-GB" altLang="en-US" u="sng" dirty="0"/>
              <a:t>Measures of effectiveness</a:t>
            </a:r>
            <a:endParaRPr lang="en-GB" altLang="en-US" u="sng" dirty="0"/>
          </a:p>
        </p:txBody>
      </p:sp>
      <p:sp>
        <p:nvSpPr>
          <p:cNvPr id="43012" name="Rectangle 3"/>
          <p:cNvSpPr>
            <a:spLocks noGrp="1"/>
          </p:cNvSpPr>
          <p:nvPr>
            <p:ph idx="1"/>
          </p:nvPr>
        </p:nvSpPr>
        <p:spPr>
          <a:xfrm>
            <a:off x="323850" y="1557338"/>
            <a:ext cx="8569325" cy="4538662"/>
          </a:xfrm>
        </p:spPr>
        <p:txBody>
          <a:bodyPr vert="horz" wrap="square" lIns="91440" tIns="45720" rIns="91440" bIns="45720" anchor="t" anchorCtr="0"/>
          <a:p>
            <a:pPr eaLnBrk="1" hangingPunct="1">
              <a:lnSpc>
                <a:spcPct val="90000"/>
              </a:lnSpc>
              <a:buNone/>
            </a:pPr>
            <a:r>
              <a:rPr lang="en-GB" altLang="en-US" dirty="0"/>
              <a:t>  	</a:t>
            </a:r>
            <a:r>
              <a:rPr lang="en-GB" altLang="en-US" sz="2800" dirty="0"/>
              <a:t>How do we know that the goal or objective has been achieved?</a:t>
            </a:r>
            <a:endParaRPr lang="en-GB" altLang="en-US" sz="2800" dirty="0"/>
          </a:p>
          <a:p>
            <a:pPr eaLnBrk="1" hangingPunct="1">
              <a:lnSpc>
                <a:spcPct val="90000"/>
              </a:lnSpc>
              <a:buNone/>
            </a:pPr>
            <a:r>
              <a:rPr lang="en-GB" altLang="en-US" sz="2800" dirty="0"/>
              <a:t>	By a practical test, that can be objectively assessed.</a:t>
            </a:r>
            <a:endParaRPr lang="en-GB" altLang="en-US" sz="2800" dirty="0"/>
          </a:p>
          <a:p>
            <a:pPr eaLnBrk="1" hangingPunct="1">
              <a:lnSpc>
                <a:spcPct val="90000"/>
              </a:lnSpc>
              <a:buNone/>
            </a:pPr>
            <a:endParaRPr lang="en-GB" altLang="en-US" sz="2800" dirty="0"/>
          </a:p>
          <a:p>
            <a:pPr eaLnBrk="1" hangingPunct="1">
              <a:lnSpc>
                <a:spcPct val="90000"/>
              </a:lnSpc>
              <a:buNone/>
            </a:pPr>
            <a:r>
              <a:rPr lang="en-GB" altLang="en-US" sz="2800" dirty="0"/>
              <a:t>e.g. for user satisfaction with software product:</a:t>
            </a:r>
            <a:endParaRPr lang="en-GB" altLang="en-US" sz="2800" dirty="0"/>
          </a:p>
          <a:p>
            <a:pPr eaLnBrk="1" hangingPunct="1">
              <a:lnSpc>
                <a:spcPct val="90000"/>
              </a:lnSpc>
              <a:buNone/>
            </a:pPr>
            <a:endParaRPr lang="en-GB" altLang="en-US" sz="900" dirty="0"/>
          </a:p>
          <a:p>
            <a:pPr eaLnBrk="1" hangingPunct="1">
              <a:lnSpc>
                <a:spcPct val="90000"/>
              </a:lnSpc>
            </a:pPr>
            <a:r>
              <a:rPr lang="en-GB" altLang="en-US" sz="2800" dirty="0"/>
              <a:t>Repeat business – they buy further products from us</a:t>
            </a:r>
            <a:endParaRPr lang="en-GB" altLang="en-US" sz="2800" dirty="0"/>
          </a:p>
          <a:p>
            <a:pPr eaLnBrk="1" hangingPunct="1">
              <a:lnSpc>
                <a:spcPct val="90000"/>
              </a:lnSpc>
              <a:buNone/>
            </a:pPr>
            <a:endParaRPr lang="en-GB" altLang="en-US" sz="900" dirty="0"/>
          </a:p>
          <a:p>
            <a:pPr eaLnBrk="1" hangingPunct="1">
              <a:lnSpc>
                <a:spcPct val="90000"/>
              </a:lnSpc>
            </a:pPr>
            <a:r>
              <a:rPr lang="en-GB" altLang="en-US" sz="2800" dirty="0"/>
              <a:t>Number of complaints – if low etc etc</a:t>
            </a:r>
            <a:endParaRPr lang="en-GB"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45059" name="Rectangle 2"/>
          <p:cNvSpPr>
            <a:spLocks noGrp="1"/>
          </p:cNvSpPr>
          <p:nvPr>
            <p:ph type="title"/>
          </p:nvPr>
        </p:nvSpPr>
        <p:spPr>
          <a:xfrm>
            <a:off x="684213" y="260350"/>
            <a:ext cx="7772400" cy="1143000"/>
          </a:xfrm>
        </p:spPr>
        <p:txBody>
          <a:bodyPr vert="horz" wrap="square" lIns="91440" tIns="45720" rIns="91440" bIns="45720" anchor="ctr" anchorCtr="0"/>
          <a:p>
            <a:pPr eaLnBrk="1" hangingPunct="1"/>
            <a:r>
              <a:rPr lang="en-GB" altLang="en-US" u="sng" dirty="0"/>
              <a:t>Stakeholders</a:t>
            </a:r>
            <a:endParaRPr lang="en-GB" altLang="en-US" u="sng" dirty="0"/>
          </a:p>
        </p:txBody>
      </p:sp>
      <p:sp>
        <p:nvSpPr>
          <p:cNvPr id="45060" name="Rectangle 3"/>
          <p:cNvSpPr>
            <a:spLocks noGrp="1"/>
          </p:cNvSpPr>
          <p:nvPr>
            <p:ph idx="1"/>
          </p:nvPr>
        </p:nvSpPr>
        <p:spPr>
          <a:xfrm>
            <a:off x="684213" y="1341438"/>
            <a:ext cx="7772400" cy="4611687"/>
          </a:xfrm>
        </p:spPr>
        <p:txBody>
          <a:bodyPr vert="horz" wrap="square" lIns="91440" tIns="45720" rIns="91440" bIns="45720" anchor="t" anchorCtr="0"/>
          <a:p>
            <a:pPr eaLnBrk="1" hangingPunct="1">
              <a:lnSpc>
                <a:spcPct val="90000"/>
              </a:lnSpc>
              <a:buNone/>
            </a:pPr>
            <a:r>
              <a:rPr lang="en-GB" altLang="en-US" sz="2800" dirty="0"/>
              <a:t>	These are people who have a stake or interest in the project</a:t>
            </a:r>
            <a:endParaRPr lang="en-GB" altLang="en-US" sz="2800" dirty="0"/>
          </a:p>
          <a:p>
            <a:pPr eaLnBrk="1" hangingPunct="1">
              <a:lnSpc>
                <a:spcPct val="90000"/>
              </a:lnSpc>
              <a:buNone/>
            </a:pPr>
            <a:r>
              <a:rPr lang="en-GB" altLang="en-US" sz="2800" dirty="0"/>
              <a:t>	In general, they could be </a:t>
            </a:r>
            <a:r>
              <a:rPr lang="en-GB" altLang="en-US" sz="2800" i="1" dirty="0"/>
              <a:t>users/clients</a:t>
            </a:r>
            <a:r>
              <a:rPr lang="en-GB" altLang="en-US" sz="2800" dirty="0"/>
              <a:t> or </a:t>
            </a:r>
            <a:r>
              <a:rPr lang="en-GB" altLang="en-US" sz="2800" i="1" dirty="0"/>
              <a:t>developers/implementers</a:t>
            </a:r>
            <a:endParaRPr lang="en-GB" altLang="en-US" sz="2800" i="1" dirty="0"/>
          </a:p>
          <a:p>
            <a:pPr eaLnBrk="1" hangingPunct="1">
              <a:lnSpc>
                <a:spcPct val="90000"/>
              </a:lnSpc>
              <a:buNone/>
            </a:pPr>
            <a:endParaRPr lang="en-GB" altLang="en-US" sz="2800" i="1" dirty="0"/>
          </a:p>
          <a:p>
            <a:pPr eaLnBrk="1" hangingPunct="1">
              <a:lnSpc>
                <a:spcPct val="90000"/>
              </a:lnSpc>
              <a:buNone/>
            </a:pPr>
            <a:r>
              <a:rPr lang="en-GB" altLang="en-US" sz="2800" dirty="0"/>
              <a:t>	They could be:</a:t>
            </a:r>
            <a:endParaRPr lang="en-GB" altLang="en-US" sz="2800" dirty="0"/>
          </a:p>
          <a:p>
            <a:pPr eaLnBrk="1" hangingPunct="1">
              <a:lnSpc>
                <a:spcPct val="90000"/>
              </a:lnSpc>
            </a:pPr>
            <a:r>
              <a:rPr lang="en-GB" altLang="en-US" sz="2800" dirty="0"/>
              <a:t>Within the project team</a:t>
            </a:r>
            <a:endParaRPr lang="en-GB" altLang="en-US" sz="2800" dirty="0"/>
          </a:p>
          <a:p>
            <a:pPr eaLnBrk="1" hangingPunct="1">
              <a:lnSpc>
                <a:spcPct val="90000"/>
              </a:lnSpc>
            </a:pPr>
            <a:r>
              <a:rPr lang="en-GB" altLang="en-US" sz="2800" dirty="0"/>
              <a:t>Outside the project team, but within the same organization</a:t>
            </a:r>
            <a:endParaRPr lang="en-GB" altLang="en-US" sz="2800" dirty="0"/>
          </a:p>
          <a:p>
            <a:pPr eaLnBrk="1" hangingPunct="1">
              <a:lnSpc>
                <a:spcPct val="90000"/>
              </a:lnSpc>
            </a:pPr>
            <a:r>
              <a:rPr lang="en-GB" altLang="en-US" sz="2800" dirty="0"/>
              <a:t>Outside both the project team and the organization</a:t>
            </a:r>
            <a:endParaRPr lang="en-GB" alt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47107" name="Rectangle 2"/>
          <p:cNvSpPr>
            <a:spLocks noGrp="1"/>
          </p:cNvSpPr>
          <p:nvPr>
            <p:ph type="title"/>
          </p:nvPr>
        </p:nvSpPr>
        <p:spPr>
          <a:xfrm>
            <a:off x="684213" y="260350"/>
            <a:ext cx="7772400" cy="1143000"/>
          </a:xfrm>
        </p:spPr>
        <p:txBody>
          <a:bodyPr vert="horz" wrap="square" lIns="91440" tIns="45720" rIns="91440" bIns="45720" anchor="ctr" anchorCtr="0"/>
          <a:p>
            <a:pPr eaLnBrk="1" hangingPunct="1"/>
            <a:r>
              <a:rPr lang="en-GB" altLang="en-US" u="sng" dirty="0"/>
              <a:t>The business case</a:t>
            </a:r>
            <a:endParaRPr lang="en-GB" altLang="en-US" u="sng" dirty="0"/>
          </a:p>
        </p:txBody>
      </p:sp>
      <p:sp>
        <p:nvSpPr>
          <p:cNvPr id="47108" name="Rectangle 3"/>
          <p:cNvSpPr>
            <a:spLocks noGrp="1"/>
          </p:cNvSpPr>
          <p:nvPr>
            <p:ph idx="1"/>
          </p:nvPr>
        </p:nvSpPr>
        <p:spPr>
          <a:xfrm>
            <a:off x="4572000" y="1557338"/>
            <a:ext cx="4321175" cy="4059237"/>
          </a:xfrm>
        </p:spPr>
        <p:txBody>
          <a:bodyPr vert="horz" wrap="square" lIns="91440" tIns="45720" rIns="91440" bIns="45720" anchor="t" anchorCtr="0"/>
          <a:p>
            <a:pPr eaLnBrk="1" hangingPunct="1">
              <a:lnSpc>
                <a:spcPct val="90000"/>
              </a:lnSpc>
              <a:buNone/>
            </a:pPr>
            <a:r>
              <a:rPr lang="en-GB" altLang="en-US" dirty="0"/>
              <a:t>  </a:t>
            </a:r>
            <a:r>
              <a:rPr lang="en-GB" altLang="en-US" sz="2800" dirty="0"/>
              <a:t>Benefits of delivered project must outweigh costs</a:t>
            </a:r>
            <a:endParaRPr lang="en-GB" altLang="en-US" sz="2800" dirty="0"/>
          </a:p>
          <a:p>
            <a:pPr eaLnBrk="1" hangingPunct="1">
              <a:lnSpc>
                <a:spcPct val="90000"/>
              </a:lnSpc>
              <a:buNone/>
            </a:pPr>
            <a:endParaRPr lang="en-GB" altLang="en-US" sz="900" dirty="0"/>
          </a:p>
          <a:p>
            <a:pPr eaLnBrk="1" hangingPunct="1">
              <a:lnSpc>
                <a:spcPct val="90000"/>
              </a:lnSpc>
              <a:buNone/>
            </a:pPr>
            <a:r>
              <a:rPr lang="en-GB" altLang="en-US" sz="2800" dirty="0"/>
              <a:t>Costs include:</a:t>
            </a:r>
            <a:endParaRPr lang="en-GB" altLang="en-US" sz="2800" dirty="0"/>
          </a:p>
          <a:p>
            <a:pPr lvl="1" eaLnBrk="1" hangingPunct="1">
              <a:lnSpc>
                <a:spcPct val="90000"/>
              </a:lnSpc>
              <a:buFontTx/>
              <a:buChar char="-"/>
            </a:pPr>
            <a:r>
              <a:rPr lang="en-GB" altLang="en-US" sz="2400" dirty="0"/>
              <a:t>Development</a:t>
            </a:r>
            <a:endParaRPr lang="en-GB" altLang="en-US" sz="2400" dirty="0"/>
          </a:p>
          <a:p>
            <a:pPr lvl="1" eaLnBrk="1" hangingPunct="1">
              <a:lnSpc>
                <a:spcPct val="90000"/>
              </a:lnSpc>
              <a:buFontTx/>
              <a:buChar char="-"/>
            </a:pPr>
            <a:r>
              <a:rPr lang="en-GB" altLang="en-US" sz="2400" dirty="0"/>
              <a:t>Operation</a:t>
            </a:r>
            <a:endParaRPr lang="en-GB" altLang="en-US" sz="2400" dirty="0"/>
          </a:p>
          <a:p>
            <a:pPr lvl="1" eaLnBrk="1" hangingPunct="1">
              <a:lnSpc>
                <a:spcPct val="90000"/>
              </a:lnSpc>
              <a:buNone/>
            </a:pPr>
            <a:endParaRPr lang="en-GB" altLang="en-US" sz="2400" dirty="0"/>
          </a:p>
          <a:p>
            <a:pPr eaLnBrk="1" hangingPunct="1">
              <a:lnSpc>
                <a:spcPct val="90000"/>
              </a:lnSpc>
              <a:buNone/>
            </a:pPr>
            <a:r>
              <a:rPr lang="en-GB" altLang="en-US" sz="2800" dirty="0"/>
              <a:t>Benefits</a:t>
            </a:r>
            <a:endParaRPr lang="en-GB" altLang="en-US" sz="2800" dirty="0"/>
          </a:p>
          <a:p>
            <a:pPr lvl="1" eaLnBrk="1" hangingPunct="1">
              <a:lnSpc>
                <a:spcPct val="90000"/>
              </a:lnSpc>
              <a:buNone/>
            </a:pPr>
            <a:r>
              <a:rPr lang="en-GB" altLang="en-US" sz="2400" dirty="0"/>
              <a:t>- Quantifiable</a:t>
            </a:r>
            <a:endParaRPr lang="en-GB" altLang="en-US" sz="2400" dirty="0"/>
          </a:p>
          <a:p>
            <a:pPr lvl="1" eaLnBrk="1" hangingPunct="1">
              <a:lnSpc>
                <a:spcPct val="90000"/>
              </a:lnSpc>
              <a:buNone/>
            </a:pPr>
            <a:r>
              <a:rPr lang="en-GB" altLang="en-US" sz="2400" dirty="0"/>
              <a:t>- Non-quantifiable</a:t>
            </a:r>
            <a:endParaRPr lang="en-GB" altLang="en-US" sz="2400" dirty="0"/>
          </a:p>
        </p:txBody>
      </p:sp>
      <p:sp>
        <p:nvSpPr>
          <p:cNvPr id="47109" name="Rectangle 4"/>
          <p:cNvSpPr/>
          <p:nvPr/>
        </p:nvSpPr>
        <p:spPr>
          <a:xfrm>
            <a:off x="1116013" y="2565400"/>
            <a:ext cx="1152525" cy="3168650"/>
          </a:xfrm>
          <a:prstGeom prst="rect">
            <a:avLst/>
          </a:prstGeom>
          <a:solidFill>
            <a:srgbClr val="99CCFF"/>
          </a:solidFill>
          <a:ln w="9525" cap="flat" cmpd="sng">
            <a:solidFill>
              <a:srgbClr val="99CC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eaLnBrk="1" hangingPunct="1">
              <a:spcBef>
                <a:spcPct val="0"/>
              </a:spcBef>
              <a:buNone/>
            </a:pPr>
            <a:r>
              <a:rPr lang="en-GB" altLang="en-US" sz="3600" dirty="0">
                <a:solidFill>
                  <a:srgbClr val="777777"/>
                </a:solidFill>
                <a:latin typeface="Arial" panose="020B0604020202020204" pitchFamily="34" charset="0"/>
              </a:rPr>
              <a:t>£</a:t>
            </a:r>
            <a:endParaRPr lang="en-GB" altLang="en-US" sz="3600" dirty="0">
              <a:solidFill>
                <a:srgbClr val="777777"/>
              </a:solidFill>
              <a:latin typeface="Arial" panose="020B0604020202020204" pitchFamily="34" charset="0"/>
            </a:endParaRPr>
          </a:p>
        </p:txBody>
      </p:sp>
      <p:sp>
        <p:nvSpPr>
          <p:cNvPr id="47110" name="Rectangle 5"/>
          <p:cNvSpPr/>
          <p:nvPr/>
        </p:nvSpPr>
        <p:spPr>
          <a:xfrm>
            <a:off x="2843213" y="3573463"/>
            <a:ext cx="1081087" cy="2160587"/>
          </a:xfrm>
          <a:prstGeom prst="rect">
            <a:avLst/>
          </a:prstGeom>
          <a:solidFill>
            <a:srgbClr val="99CCFF"/>
          </a:solidFill>
          <a:ln w="9525" cap="flat" cmpd="sng">
            <a:solidFill>
              <a:srgbClr val="99CC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eaLnBrk="1" hangingPunct="1">
              <a:spcBef>
                <a:spcPct val="0"/>
              </a:spcBef>
              <a:buNone/>
            </a:pPr>
            <a:r>
              <a:rPr lang="en-GB" altLang="en-US" dirty="0">
                <a:solidFill>
                  <a:srgbClr val="777777"/>
                </a:solidFill>
                <a:latin typeface="Arial" panose="020B0604020202020204" pitchFamily="34" charset="0"/>
              </a:rPr>
              <a:t>£</a:t>
            </a:r>
            <a:endParaRPr lang="en-GB" altLang="en-US" dirty="0">
              <a:solidFill>
                <a:srgbClr val="777777"/>
              </a:solidFill>
              <a:latin typeface="Arial" panose="020B0604020202020204" pitchFamily="34" charset="0"/>
            </a:endParaRPr>
          </a:p>
        </p:txBody>
      </p:sp>
      <p:sp>
        <p:nvSpPr>
          <p:cNvPr id="47111" name="Line 6"/>
          <p:cNvSpPr/>
          <p:nvPr/>
        </p:nvSpPr>
        <p:spPr>
          <a:xfrm>
            <a:off x="539750" y="5734050"/>
            <a:ext cx="3744913" cy="0"/>
          </a:xfrm>
          <a:prstGeom prst="line">
            <a:avLst/>
          </a:prstGeom>
          <a:ln w="9525" cap="flat" cmpd="sng">
            <a:solidFill>
              <a:schemeClr val="tx1"/>
            </a:solidFill>
            <a:prstDash val="solid"/>
            <a:headEnd type="none" w="med" len="med"/>
            <a:tailEnd type="none" w="med" len="med"/>
          </a:ln>
        </p:spPr>
      </p:sp>
      <p:sp>
        <p:nvSpPr>
          <p:cNvPr id="47112" name="Text Box 7"/>
          <p:cNvSpPr txBox="1"/>
          <p:nvPr/>
        </p:nvSpPr>
        <p:spPr>
          <a:xfrm>
            <a:off x="971550" y="1844675"/>
            <a:ext cx="12858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GB" altLang="en-US" sz="2400" dirty="0">
                <a:solidFill>
                  <a:srgbClr val="777777"/>
                </a:solidFill>
                <a:latin typeface="Arial" panose="020B0604020202020204" pitchFamily="34" charset="0"/>
              </a:rPr>
              <a:t>Benefits</a:t>
            </a:r>
            <a:endParaRPr lang="en-GB" altLang="en-US" sz="2400" dirty="0">
              <a:solidFill>
                <a:srgbClr val="777777"/>
              </a:solidFill>
              <a:latin typeface="Arial" panose="020B0604020202020204" pitchFamily="34" charset="0"/>
            </a:endParaRPr>
          </a:p>
        </p:txBody>
      </p:sp>
      <p:sp>
        <p:nvSpPr>
          <p:cNvPr id="47113" name="Text Box 8"/>
          <p:cNvSpPr txBox="1"/>
          <p:nvPr/>
        </p:nvSpPr>
        <p:spPr>
          <a:xfrm>
            <a:off x="2916238" y="2781300"/>
            <a:ext cx="9636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GB" altLang="en-US" sz="2400" dirty="0">
                <a:solidFill>
                  <a:srgbClr val="777777"/>
                </a:solidFill>
                <a:latin typeface="Arial" panose="020B0604020202020204" pitchFamily="34" charset="0"/>
              </a:rPr>
              <a:t>Costs</a:t>
            </a:r>
            <a:endParaRPr lang="en-GB" altLang="en-US" sz="2400" dirty="0">
              <a:solidFill>
                <a:srgbClr val="777777"/>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8195" name="Rectangle 2"/>
          <p:cNvSpPr>
            <a:spLocks noGrp="1"/>
          </p:cNvSpPr>
          <p:nvPr>
            <p:ph type="title"/>
          </p:nvPr>
        </p:nvSpPr>
        <p:spPr>
          <a:xfrm>
            <a:off x="684213" y="0"/>
            <a:ext cx="7772400" cy="1143000"/>
          </a:xfrm>
        </p:spPr>
        <p:txBody>
          <a:bodyPr vert="horz" wrap="square" lIns="91440" tIns="45720" rIns="91440" bIns="45720" anchor="ctr" anchorCtr="0"/>
          <a:p>
            <a:pPr eaLnBrk="1" hangingPunct="1"/>
            <a:r>
              <a:rPr lang="en-GB" altLang="en-US" u="sng" dirty="0"/>
              <a:t>Objectives – Lecture 1 </a:t>
            </a:r>
            <a:endParaRPr lang="en-GB" altLang="en-US" u="sng" dirty="0"/>
          </a:p>
        </p:txBody>
      </p:sp>
      <p:sp>
        <p:nvSpPr>
          <p:cNvPr id="8196" name="Rectangle 3"/>
          <p:cNvSpPr>
            <a:spLocks noGrp="1"/>
          </p:cNvSpPr>
          <p:nvPr>
            <p:ph idx="1"/>
          </p:nvPr>
        </p:nvSpPr>
        <p:spPr>
          <a:xfrm>
            <a:off x="684213" y="1196975"/>
            <a:ext cx="7772400" cy="4679950"/>
          </a:xfrm>
        </p:spPr>
        <p:txBody>
          <a:bodyPr vert="horz" wrap="square" lIns="91440" tIns="45720" rIns="91440" bIns="45720" anchor="t" anchorCtr="0"/>
          <a:p>
            <a:pPr eaLnBrk="1" hangingPunct="1">
              <a:lnSpc>
                <a:spcPct val="150000"/>
              </a:lnSpc>
            </a:pPr>
            <a:r>
              <a:rPr lang="en-US" altLang="en-US" sz="2600" dirty="0"/>
              <a:t>Software Project Versus Other Type of Projects </a:t>
            </a:r>
            <a:endParaRPr lang="en-US" altLang="en-US" sz="2600" dirty="0"/>
          </a:p>
          <a:p>
            <a:pPr eaLnBrk="1" hangingPunct="1">
              <a:lnSpc>
                <a:spcPct val="150000"/>
              </a:lnSpc>
            </a:pPr>
            <a:r>
              <a:rPr lang="en-US" altLang="en-US" sz="2600" dirty="0"/>
              <a:t>Dimensions of a Software Project </a:t>
            </a:r>
            <a:endParaRPr lang="en-US" altLang="en-US" sz="2600" dirty="0"/>
          </a:p>
          <a:p>
            <a:pPr eaLnBrk="1" hangingPunct="1">
              <a:lnSpc>
                <a:spcPct val="150000"/>
              </a:lnSpc>
            </a:pPr>
            <a:r>
              <a:rPr lang="en-US" altLang="en-US" sz="2600" dirty="0"/>
              <a:t>Activities  in  SPM</a:t>
            </a:r>
            <a:endParaRPr lang="en-US" altLang="en-US" sz="2600" dirty="0"/>
          </a:p>
          <a:p>
            <a:pPr eaLnBrk="1" hangingPunct="1">
              <a:lnSpc>
                <a:spcPct val="150000"/>
              </a:lnSpc>
            </a:pPr>
            <a:r>
              <a:rPr lang="en-US" altLang="en-US" sz="2600" dirty="0"/>
              <a:t>Setting  Goals  &amp;  Objectives</a:t>
            </a:r>
            <a:endParaRPr lang="en-US" altLang="en-US" sz="2600" dirty="0"/>
          </a:p>
          <a:p>
            <a:pPr eaLnBrk="1" hangingPunct="1">
              <a:lnSpc>
                <a:spcPct val="150000"/>
              </a:lnSpc>
            </a:pPr>
            <a:r>
              <a:rPr lang="en-US" altLang="en-US" sz="2600" dirty="0"/>
              <a:t>Business  Case</a:t>
            </a:r>
            <a:endParaRPr lang="en-US" altLang="en-US" sz="2600" dirty="0"/>
          </a:p>
          <a:p>
            <a:pPr eaLnBrk="1" hangingPunct="1">
              <a:lnSpc>
                <a:spcPct val="150000"/>
              </a:lnSpc>
            </a:pPr>
            <a:r>
              <a:rPr lang="en-US" altLang="en-US" sz="2600" dirty="0"/>
              <a:t>Significance  of Processes</a:t>
            </a:r>
            <a:endParaRPr lang="en-US" altLang="en-US" sz="2600" dirty="0"/>
          </a:p>
          <a:p>
            <a:pPr eaLnBrk="1" hangingPunct="1">
              <a:lnSpc>
                <a:spcPct val="150000"/>
              </a:lnSpc>
            </a:pPr>
            <a:r>
              <a:rPr lang="en-US" altLang="en-US" sz="2600" dirty="0"/>
              <a:t>Project Vs. Program Management</a:t>
            </a:r>
            <a:endParaRPr lang="en-GB" alt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740"/>
            <a:ext cx="7772400" cy="1143000"/>
          </a:xfrm>
        </p:spPr>
        <p:txBody>
          <a:bodyPr/>
          <a:lstStyle/>
          <a:p>
            <a:pPr algn="ctr" eaLnBrk="1" hangingPunct="1">
              <a:buClrTx/>
              <a:buSzTx/>
              <a:buFontTx/>
            </a:pPr>
            <a:r>
              <a:rPr lang="en-GB" altLang="en-US" u="sng" dirty="0"/>
              <a:t>Project Charter</a:t>
            </a:r>
            <a:endParaRPr lang="en-GB" altLang="en-US" u="sng" dirty="0"/>
          </a:p>
        </p:txBody>
      </p:sp>
      <p:sp>
        <p:nvSpPr>
          <p:cNvPr id="3" name="Content Placeholder 2"/>
          <p:cNvSpPr>
            <a:spLocks noGrp="1"/>
          </p:cNvSpPr>
          <p:nvPr>
            <p:ph idx="1"/>
          </p:nvPr>
        </p:nvSpPr>
        <p:spPr>
          <a:xfrm>
            <a:off x="685800" y="1701165"/>
            <a:ext cx="7772400" cy="4114800"/>
          </a:xfrm>
        </p:spPr>
        <p:txBody>
          <a:bodyPr>
            <a:normAutofit fontScale="92500" lnSpcReduction="10000"/>
          </a:bodyPr>
          <a:lstStyle/>
          <a:p>
            <a:pPr algn="just"/>
            <a:r>
              <a:rPr lang="en-US" dirty="0" smtClean="0"/>
              <a:t>Project charter is an important high level document that authorizes the starting of a project and use of the required resources.</a:t>
            </a:r>
            <a:endParaRPr lang="en-US" dirty="0" smtClean="0"/>
          </a:p>
          <a:p>
            <a:pPr algn="just"/>
            <a:r>
              <a:rPr lang="en-US" dirty="0" smtClean="0"/>
              <a:t>The project manager for a project is usually appointed before the project charter is issued and undertakes to write the project charter.</a:t>
            </a:r>
            <a:endParaRPr lang="en-US" dirty="0" smtClean="0"/>
          </a:p>
          <a:p>
            <a:pPr algn="just"/>
            <a:r>
              <a:rPr lang="en-US" dirty="0" smtClean="0"/>
              <a:t>The project charter serves as a guiding document for all activities concerning the project and is not expected to change throughout the project life cycle.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9250" y="476885"/>
            <a:ext cx="3063875" cy="686435"/>
          </a:xfrm>
          <a:prstGeom prst="rect">
            <a:avLst/>
          </a:prstGeom>
        </p:spPr>
        <p:txBody>
          <a:bodyPr vert="horz" wrap="square" lIns="0" tIns="9525" rIns="0" bIns="0" rtlCol="0">
            <a:spAutoFit/>
          </a:bodyPr>
          <a:lstStyle/>
          <a:p>
            <a:pPr marL="12700">
              <a:lnSpc>
                <a:spcPct val="100000"/>
              </a:lnSpc>
              <a:spcBef>
                <a:spcPts val="100"/>
              </a:spcBef>
            </a:pPr>
            <a:r>
              <a:rPr spc="-65" dirty="0"/>
              <a:t>Program</a:t>
            </a:r>
            <a:endParaRPr spc="-65" dirty="0"/>
          </a:p>
        </p:txBody>
      </p:sp>
      <p:sp>
        <p:nvSpPr>
          <p:cNvPr id="3" name="object 3"/>
          <p:cNvSpPr txBox="1"/>
          <p:nvPr/>
        </p:nvSpPr>
        <p:spPr>
          <a:xfrm>
            <a:off x="467995" y="1701165"/>
            <a:ext cx="8064500" cy="3597275"/>
          </a:xfrm>
          <a:prstGeom prst="rect">
            <a:avLst/>
          </a:prstGeom>
        </p:spPr>
        <p:txBody>
          <a:bodyPr vert="horz" wrap="square" lIns="0" tIns="104298" rIns="0" bIns="0" rtlCol="0">
            <a:noAutofit/>
          </a:bodyPr>
          <a:lstStyle/>
          <a:p>
            <a:pPr marL="12700">
              <a:lnSpc>
                <a:spcPct val="100000"/>
              </a:lnSpc>
              <a:spcBef>
                <a:spcPts val="1095"/>
              </a:spcBef>
              <a:tabLst>
                <a:tab pos="354965" algn="l"/>
              </a:tabLst>
            </a:pPr>
            <a:r>
              <a:rPr sz="2400" spc="-200" dirty="0">
                <a:solidFill>
                  <a:srgbClr val="A42F0F"/>
                </a:solidFill>
                <a:latin typeface="Microsoft Sans Serif" panose="020B0604020202020204"/>
                <a:cs typeface="Microsoft Sans Serif" panose="020B0604020202020204"/>
              </a:rPr>
              <a:t>🠶	</a:t>
            </a:r>
            <a:r>
              <a:rPr sz="2400" spc="-25" dirty="0">
                <a:solidFill>
                  <a:srgbClr val="404040"/>
                </a:solidFill>
                <a:latin typeface="Verdana" panose="020B0604030504040204"/>
                <a:cs typeface="Verdana" panose="020B0604030504040204"/>
              </a:rPr>
              <a:t>Progr</a:t>
            </a:r>
            <a:r>
              <a:rPr sz="2400" spc="-40" dirty="0">
                <a:solidFill>
                  <a:srgbClr val="404040"/>
                </a:solidFill>
                <a:latin typeface="Verdana" panose="020B0604030504040204"/>
                <a:cs typeface="Verdana" panose="020B0604030504040204"/>
              </a:rPr>
              <a:t>a</a:t>
            </a:r>
            <a:r>
              <a:rPr sz="2400" spc="-65" dirty="0">
                <a:solidFill>
                  <a:srgbClr val="404040"/>
                </a:solidFill>
                <a:latin typeface="Verdana" panose="020B0604030504040204"/>
                <a:cs typeface="Verdana" panose="020B0604030504040204"/>
              </a:rPr>
              <a:t>m</a:t>
            </a:r>
            <a:r>
              <a:rPr sz="2400" spc="-150"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i</a:t>
            </a:r>
            <a:r>
              <a:rPr sz="2400" spc="-240" dirty="0">
                <a:solidFill>
                  <a:srgbClr val="404040"/>
                </a:solidFill>
                <a:latin typeface="Verdana" panose="020B0604030504040204"/>
                <a:cs typeface="Verdana" panose="020B0604030504040204"/>
              </a:rPr>
              <a:t>s</a:t>
            </a:r>
            <a:r>
              <a:rPr sz="2400" spc="-145" dirty="0">
                <a:solidFill>
                  <a:srgbClr val="404040"/>
                </a:solidFill>
                <a:latin typeface="Verdana" panose="020B0604030504040204"/>
                <a:cs typeface="Verdana" panose="020B0604030504040204"/>
              </a:rPr>
              <a:t> </a:t>
            </a:r>
            <a:r>
              <a:rPr sz="2400" spc="145" dirty="0">
                <a:solidFill>
                  <a:srgbClr val="404040"/>
                </a:solidFill>
                <a:latin typeface="Verdana" panose="020B0604030504040204"/>
                <a:cs typeface="Verdana" panose="020B0604030504040204"/>
              </a:rPr>
              <a:t>a</a:t>
            </a:r>
            <a:r>
              <a:rPr sz="2400" spc="-150" dirty="0">
                <a:solidFill>
                  <a:srgbClr val="404040"/>
                </a:solidFill>
                <a:latin typeface="Verdana" panose="020B0604030504040204"/>
                <a:cs typeface="Verdana" panose="020B0604030504040204"/>
              </a:rPr>
              <a:t> </a:t>
            </a:r>
            <a:r>
              <a:rPr sz="2400" spc="-55" dirty="0">
                <a:solidFill>
                  <a:srgbClr val="404040"/>
                </a:solidFill>
                <a:latin typeface="Verdana" panose="020B0604030504040204"/>
                <a:cs typeface="Verdana" panose="020B0604030504040204"/>
              </a:rPr>
              <a:t>r</a:t>
            </a:r>
            <a:r>
              <a:rPr sz="2400" spc="-90" dirty="0">
                <a:solidFill>
                  <a:srgbClr val="404040"/>
                </a:solidFill>
                <a:latin typeface="Verdana" panose="020B0604030504040204"/>
                <a:cs typeface="Verdana" panose="020B0604030504040204"/>
              </a:rPr>
              <a:t>e</a:t>
            </a:r>
            <a:r>
              <a:rPr sz="2400" spc="-125" dirty="0">
                <a:solidFill>
                  <a:srgbClr val="404040"/>
                </a:solidFill>
                <a:latin typeface="Verdana" panose="020B0604030504040204"/>
                <a:cs typeface="Verdana" panose="020B0604030504040204"/>
              </a:rPr>
              <a:t>l</a:t>
            </a:r>
            <a:r>
              <a:rPr sz="2400" spc="135" dirty="0">
                <a:solidFill>
                  <a:srgbClr val="404040"/>
                </a:solidFill>
                <a:latin typeface="Verdana" panose="020B0604030504040204"/>
                <a:cs typeface="Verdana" panose="020B0604030504040204"/>
              </a:rPr>
              <a:t>a</a:t>
            </a:r>
            <a:r>
              <a:rPr sz="2400" spc="-114" dirty="0">
                <a:solidFill>
                  <a:srgbClr val="404040"/>
                </a:solidFill>
                <a:latin typeface="Verdana" panose="020B0604030504040204"/>
                <a:cs typeface="Verdana" panose="020B0604030504040204"/>
              </a:rPr>
              <a:t>t</a:t>
            </a:r>
            <a:r>
              <a:rPr sz="2400" spc="85" dirty="0">
                <a:solidFill>
                  <a:srgbClr val="404040"/>
                </a:solidFill>
                <a:latin typeface="Verdana" panose="020B0604030504040204"/>
                <a:cs typeface="Verdana" panose="020B0604030504040204"/>
              </a:rPr>
              <a:t>e</a:t>
            </a:r>
            <a:r>
              <a:rPr sz="2400" spc="110" dirty="0">
                <a:solidFill>
                  <a:srgbClr val="404040"/>
                </a:solidFill>
                <a:latin typeface="Verdana" panose="020B0604030504040204"/>
                <a:cs typeface="Verdana" panose="020B0604030504040204"/>
              </a:rPr>
              <a:t>d</a:t>
            </a:r>
            <a:r>
              <a:rPr sz="2400" spc="-105"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gro</a:t>
            </a:r>
            <a:r>
              <a:rPr sz="2400" spc="-40" dirty="0">
                <a:solidFill>
                  <a:srgbClr val="404040"/>
                </a:solidFill>
                <a:latin typeface="Verdana" panose="020B0604030504040204"/>
                <a:cs typeface="Verdana" panose="020B0604030504040204"/>
              </a:rPr>
              <a:t>u</a:t>
            </a:r>
            <a:r>
              <a:rPr sz="2400" spc="105" dirty="0">
                <a:solidFill>
                  <a:srgbClr val="404040"/>
                </a:solidFill>
                <a:latin typeface="Verdana" panose="020B0604030504040204"/>
                <a:cs typeface="Verdana" panose="020B0604030504040204"/>
              </a:rPr>
              <a:t>p</a:t>
            </a:r>
            <a:r>
              <a:rPr sz="2400" spc="-135"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of</a:t>
            </a:r>
            <a:r>
              <a:rPr sz="2400" spc="-13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projec</a:t>
            </a:r>
            <a:r>
              <a:rPr sz="2400" spc="-30" dirty="0">
                <a:solidFill>
                  <a:srgbClr val="404040"/>
                </a:solidFill>
                <a:latin typeface="Verdana" panose="020B0604030504040204"/>
                <a:cs typeface="Verdana" panose="020B0604030504040204"/>
              </a:rPr>
              <a:t>t</a:t>
            </a:r>
            <a:r>
              <a:rPr sz="2400" spc="-204" dirty="0">
                <a:solidFill>
                  <a:srgbClr val="404040"/>
                </a:solidFill>
                <a:latin typeface="Verdana" panose="020B0604030504040204"/>
                <a:cs typeface="Verdana" panose="020B0604030504040204"/>
              </a:rPr>
              <a:t>s.</a:t>
            </a:r>
            <a:endParaRPr sz="2400">
              <a:latin typeface="Verdana" panose="020B0604030504040204"/>
              <a:cs typeface="Verdana" panose="020B0604030504040204"/>
            </a:endParaRPr>
          </a:p>
          <a:p>
            <a:pPr marL="12700">
              <a:lnSpc>
                <a:spcPct val="100000"/>
              </a:lnSpc>
              <a:spcBef>
                <a:spcPts val="995"/>
              </a:spcBef>
              <a:tabLst>
                <a:tab pos="354965" algn="l"/>
              </a:tabLst>
            </a:pPr>
            <a:r>
              <a:rPr sz="2400" spc="-60" dirty="0">
                <a:solidFill>
                  <a:srgbClr val="A42F0F"/>
                </a:solidFill>
                <a:latin typeface="Microsoft Sans Serif" panose="020B0604020202020204"/>
                <a:cs typeface="Microsoft Sans Serif" panose="020B0604020202020204"/>
              </a:rPr>
              <a:t>🠶	</a:t>
            </a:r>
            <a:r>
              <a:rPr sz="2400" spc="-110" dirty="0">
                <a:solidFill>
                  <a:srgbClr val="404040"/>
                </a:solidFill>
                <a:latin typeface="Verdana" panose="020B0604030504040204"/>
                <a:cs typeface="Verdana" panose="020B0604030504040204"/>
              </a:rPr>
              <a:t>They</a:t>
            </a:r>
            <a:r>
              <a:rPr sz="2400" spc="-114" dirty="0">
                <a:solidFill>
                  <a:srgbClr val="404040"/>
                </a:solidFill>
                <a:latin typeface="Verdana" panose="020B0604030504040204"/>
                <a:cs typeface="Verdana" panose="020B0604030504040204"/>
              </a:rPr>
              <a:t> </a:t>
            </a:r>
            <a:r>
              <a:rPr sz="2400" dirty="0">
                <a:solidFill>
                  <a:srgbClr val="404040"/>
                </a:solidFill>
                <a:latin typeface="Verdana" panose="020B0604030504040204"/>
                <a:cs typeface="Verdana" panose="020B0604030504040204"/>
              </a:rPr>
              <a:t>are</a:t>
            </a:r>
            <a:r>
              <a:rPr sz="2400" spc="-145"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grouped</a:t>
            </a:r>
            <a:r>
              <a:rPr sz="2400" spc="-10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to</a:t>
            </a:r>
            <a:r>
              <a:rPr sz="2400" spc="-135"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achieve</a:t>
            </a:r>
            <a:r>
              <a:rPr sz="2400" spc="-150" dirty="0">
                <a:solidFill>
                  <a:srgbClr val="404040"/>
                </a:solidFill>
                <a:latin typeface="Verdana" panose="020B0604030504040204"/>
                <a:cs typeface="Verdana" panose="020B0604030504040204"/>
              </a:rPr>
              <a:t> </a:t>
            </a:r>
            <a:r>
              <a:rPr sz="2400" spc="145" dirty="0">
                <a:solidFill>
                  <a:srgbClr val="404040"/>
                </a:solidFill>
                <a:latin typeface="Verdana" panose="020B0604030504040204"/>
                <a:cs typeface="Verdana" panose="020B0604030504040204"/>
              </a:rPr>
              <a:t>a</a:t>
            </a:r>
            <a:r>
              <a:rPr sz="2400" spc="-14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Org.</a:t>
            </a:r>
            <a:r>
              <a:rPr sz="2400" spc="-140"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goal.</a:t>
            </a:r>
            <a:endParaRPr sz="2400">
              <a:latin typeface="Verdana" panose="020B0604030504040204"/>
              <a:cs typeface="Verdana" panose="020B0604030504040204"/>
            </a:endParaRPr>
          </a:p>
          <a:p>
            <a:pPr marL="12700">
              <a:lnSpc>
                <a:spcPct val="100000"/>
              </a:lnSpc>
              <a:spcBef>
                <a:spcPts val="1000"/>
              </a:spcBef>
              <a:tabLst>
                <a:tab pos="354965" algn="l"/>
              </a:tabLst>
            </a:pPr>
            <a:r>
              <a:rPr sz="2400" spc="-60" dirty="0">
                <a:solidFill>
                  <a:srgbClr val="A42F0F"/>
                </a:solidFill>
                <a:latin typeface="Microsoft Sans Serif" panose="020B0604020202020204"/>
                <a:cs typeface="Microsoft Sans Serif" panose="020B0604020202020204"/>
              </a:rPr>
              <a:t>🠶	</a:t>
            </a:r>
            <a:r>
              <a:rPr sz="2400" spc="15" dirty="0">
                <a:solidFill>
                  <a:srgbClr val="404040"/>
                </a:solidFill>
                <a:latin typeface="Verdana" panose="020B0604030504040204"/>
                <a:cs typeface="Verdana" panose="020B0604030504040204"/>
              </a:rPr>
              <a:t>Categorized</a:t>
            </a:r>
            <a:r>
              <a:rPr sz="2400" spc="-130" dirty="0">
                <a:solidFill>
                  <a:srgbClr val="404040"/>
                </a:solidFill>
                <a:latin typeface="Verdana" panose="020B0604030504040204"/>
                <a:cs typeface="Verdana" panose="020B0604030504040204"/>
              </a:rPr>
              <a:t> </a:t>
            </a:r>
            <a:r>
              <a:rPr sz="2400" spc="-80" dirty="0">
                <a:solidFill>
                  <a:srgbClr val="404040"/>
                </a:solidFill>
                <a:latin typeface="Verdana" panose="020B0604030504040204"/>
                <a:cs typeface="Verdana" panose="020B0604030504040204"/>
              </a:rPr>
              <a:t>work</a:t>
            </a:r>
            <a:r>
              <a:rPr sz="2400" spc="-105" dirty="0">
                <a:solidFill>
                  <a:srgbClr val="404040"/>
                </a:solidFill>
                <a:latin typeface="Verdana" panose="020B0604030504040204"/>
                <a:cs typeface="Verdana" panose="020B0604030504040204"/>
              </a:rPr>
              <a:t> </a:t>
            </a:r>
            <a:r>
              <a:rPr sz="2400" spc="-50" dirty="0">
                <a:solidFill>
                  <a:srgbClr val="404040"/>
                </a:solidFill>
                <a:latin typeface="Verdana" panose="020B0604030504040204"/>
                <a:cs typeface="Verdana" panose="020B0604030504040204"/>
              </a:rPr>
              <a:t>into</a:t>
            </a:r>
            <a:r>
              <a:rPr sz="2400" spc="-140" dirty="0">
                <a:solidFill>
                  <a:srgbClr val="404040"/>
                </a:solidFill>
                <a:latin typeface="Verdana" panose="020B0604030504040204"/>
                <a:cs typeface="Verdana" panose="020B0604030504040204"/>
              </a:rPr>
              <a:t> </a:t>
            </a:r>
            <a:r>
              <a:rPr sz="2400" spc="-80" dirty="0">
                <a:solidFill>
                  <a:srgbClr val="404040"/>
                </a:solidFill>
                <a:latin typeface="Verdana" panose="020B0604030504040204"/>
                <a:cs typeface="Verdana" panose="020B0604030504040204"/>
              </a:rPr>
              <a:t>smaller</a:t>
            </a:r>
            <a:r>
              <a:rPr sz="2400" spc="-145" dirty="0">
                <a:solidFill>
                  <a:srgbClr val="404040"/>
                </a:solidFill>
                <a:latin typeface="Verdana" panose="020B0604030504040204"/>
                <a:cs typeface="Verdana" panose="020B0604030504040204"/>
              </a:rPr>
              <a:t> </a:t>
            </a:r>
            <a:r>
              <a:rPr sz="2400" spc="-130" dirty="0">
                <a:solidFill>
                  <a:srgbClr val="404040"/>
                </a:solidFill>
                <a:latin typeface="Verdana" panose="020B0604030504040204"/>
                <a:cs typeface="Verdana" panose="020B0604030504040204"/>
              </a:rPr>
              <a:t>sets</a:t>
            </a:r>
            <a:r>
              <a:rPr sz="2400" spc="-105"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of</a:t>
            </a:r>
            <a:r>
              <a:rPr sz="2400" spc="-135" dirty="0">
                <a:solidFill>
                  <a:srgbClr val="404040"/>
                </a:solidFill>
                <a:latin typeface="Verdana" panose="020B0604030504040204"/>
                <a:cs typeface="Verdana" panose="020B0604030504040204"/>
              </a:rPr>
              <a:t> </a:t>
            </a:r>
            <a:r>
              <a:rPr sz="2400" spc="-10" dirty="0">
                <a:solidFill>
                  <a:srgbClr val="404040"/>
                </a:solidFill>
                <a:latin typeface="Verdana" panose="020B0604030504040204"/>
                <a:cs typeface="Verdana" panose="020B0604030504040204"/>
              </a:rPr>
              <a:t>related</a:t>
            </a:r>
            <a:r>
              <a:rPr sz="2400" spc="-120" dirty="0">
                <a:solidFill>
                  <a:srgbClr val="404040"/>
                </a:solidFill>
                <a:latin typeface="Verdana" panose="020B0604030504040204"/>
                <a:cs typeface="Verdana" panose="020B0604030504040204"/>
              </a:rPr>
              <a:t> </a:t>
            </a:r>
            <a:r>
              <a:rPr sz="2400" spc="-60" dirty="0">
                <a:solidFill>
                  <a:srgbClr val="404040"/>
                </a:solidFill>
                <a:latin typeface="Verdana" panose="020B0604030504040204"/>
                <a:cs typeface="Verdana" panose="020B0604030504040204"/>
              </a:rPr>
              <a:t>projects.</a:t>
            </a:r>
            <a:endParaRPr sz="2400">
              <a:latin typeface="Verdana" panose="020B0604030504040204"/>
              <a:cs typeface="Verdana" panose="020B0604030504040204"/>
            </a:endParaRPr>
          </a:p>
          <a:p>
            <a:pPr marL="12700">
              <a:lnSpc>
                <a:spcPct val="100000"/>
              </a:lnSpc>
              <a:spcBef>
                <a:spcPts val="1005"/>
              </a:spcBef>
              <a:tabLst>
                <a:tab pos="354965" algn="l"/>
              </a:tabLst>
            </a:pPr>
            <a:r>
              <a:rPr sz="2400" spc="-200" dirty="0">
                <a:solidFill>
                  <a:srgbClr val="A42F0F"/>
                </a:solidFill>
                <a:latin typeface="Microsoft Sans Serif" panose="020B0604020202020204"/>
                <a:cs typeface="Microsoft Sans Serif" panose="020B0604020202020204"/>
              </a:rPr>
              <a:t>🠶	</a:t>
            </a:r>
            <a:r>
              <a:rPr sz="2400" spc="145" dirty="0">
                <a:solidFill>
                  <a:srgbClr val="404040"/>
                </a:solidFill>
                <a:latin typeface="Verdana" panose="020B0604030504040204"/>
                <a:cs typeface="Verdana" panose="020B0604030504040204"/>
              </a:rPr>
              <a:t>M</a:t>
            </a:r>
            <a:r>
              <a:rPr sz="2400" spc="135" dirty="0">
                <a:solidFill>
                  <a:srgbClr val="404040"/>
                </a:solidFill>
                <a:latin typeface="Verdana" panose="020B0604030504040204"/>
                <a:cs typeface="Verdana" panose="020B0604030504040204"/>
              </a:rPr>
              <a:t>a</a:t>
            </a:r>
            <a:r>
              <a:rPr sz="2400" spc="-105" dirty="0">
                <a:solidFill>
                  <a:srgbClr val="404040"/>
                </a:solidFill>
                <a:latin typeface="Verdana" panose="020B0604030504040204"/>
                <a:cs typeface="Verdana" panose="020B0604030504040204"/>
              </a:rPr>
              <a:t>y</a:t>
            </a:r>
            <a:r>
              <a:rPr sz="2400" spc="-160" dirty="0">
                <a:solidFill>
                  <a:srgbClr val="404040"/>
                </a:solidFill>
                <a:latin typeface="Verdana" panose="020B0604030504040204"/>
                <a:cs typeface="Verdana" panose="020B0604030504040204"/>
              </a:rPr>
              <a:t> </a:t>
            </a:r>
            <a:r>
              <a:rPr sz="2400" spc="95" dirty="0">
                <a:solidFill>
                  <a:srgbClr val="404040"/>
                </a:solidFill>
                <a:latin typeface="Verdana" panose="020B0604030504040204"/>
                <a:cs typeface="Verdana" panose="020B0604030504040204"/>
              </a:rPr>
              <a:t>be</a:t>
            </a:r>
            <a:r>
              <a:rPr sz="2400" spc="-13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do</a:t>
            </a:r>
            <a:r>
              <a:rPr sz="2400" spc="40" dirty="0">
                <a:solidFill>
                  <a:srgbClr val="404040"/>
                </a:solidFill>
                <a:latin typeface="Verdana" panose="020B0604030504040204"/>
                <a:cs typeface="Verdana" panose="020B0604030504040204"/>
              </a:rPr>
              <a:t>n</a:t>
            </a:r>
            <a:r>
              <a:rPr sz="2400" spc="95" dirty="0">
                <a:solidFill>
                  <a:srgbClr val="404040"/>
                </a:solidFill>
                <a:latin typeface="Verdana" panose="020B0604030504040204"/>
                <a:cs typeface="Verdana" panose="020B0604030504040204"/>
              </a:rPr>
              <a:t>e</a:t>
            </a:r>
            <a:r>
              <a:rPr sz="2400" spc="-125" dirty="0">
                <a:solidFill>
                  <a:srgbClr val="404040"/>
                </a:solidFill>
                <a:latin typeface="Verdana" panose="020B0604030504040204"/>
                <a:cs typeface="Verdana" panose="020B0604030504040204"/>
              </a:rPr>
              <a:t> </a:t>
            </a:r>
            <a:r>
              <a:rPr sz="2400" spc="-75" dirty="0">
                <a:solidFill>
                  <a:srgbClr val="404040"/>
                </a:solidFill>
                <a:latin typeface="Verdana" panose="020B0604030504040204"/>
                <a:cs typeface="Verdana" panose="020B0604030504040204"/>
              </a:rPr>
              <a:t>s</a:t>
            </a:r>
            <a:r>
              <a:rPr sz="2400" spc="-90" dirty="0">
                <a:solidFill>
                  <a:srgbClr val="404040"/>
                </a:solidFill>
                <a:latin typeface="Verdana" panose="020B0604030504040204"/>
                <a:cs typeface="Verdana" panose="020B0604030504040204"/>
              </a:rPr>
              <a:t>e</a:t>
            </a:r>
            <a:r>
              <a:rPr sz="2400" spc="25" dirty="0">
                <a:solidFill>
                  <a:srgbClr val="404040"/>
                </a:solidFill>
                <a:latin typeface="Verdana" panose="020B0604030504040204"/>
                <a:cs typeface="Verdana" panose="020B0604030504040204"/>
              </a:rPr>
              <a:t>q</a:t>
            </a:r>
            <a:r>
              <a:rPr sz="2400" spc="20" dirty="0">
                <a:solidFill>
                  <a:srgbClr val="404040"/>
                </a:solidFill>
                <a:latin typeface="Verdana" panose="020B0604030504040204"/>
                <a:cs typeface="Verdana" panose="020B0604030504040204"/>
              </a:rPr>
              <a:t>u</a:t>
            </a:r>
            <a:r>
              <a:rPr sz="2400" spc="85" dirty="0">
                <a:solidFill>
                  <a:srgbClr val="404040"/>
                </a:solidFill>
                <a:latin typeface="Verdana" panose="020B0604030504040204"/>
                <a:cs typeface="Verdana" panose="020B0604030504040204"/>
              </a:rPr>
              <a:t>e</a:t>
            </a:r>
            <a:r>
              <a:rPr sz="2400" spc="-55" dirty="0">
                <a:solidFill>
                  <a:srgbClr val="404040"/>
                </a:solidFill>
                <a:latin typeface="Verdana" panose="020B0604030504040204"/>
                <a:cs typeface="Verdana" panose="020B0604030504040204"/>
              </a:rPr>
              <a:t>n</a:t>
            </a:r>
            <a:r>
              <a:rPr sz="2400" spc="-114" dirty="0">
                <a:solidFill>
                  <a:srgbClr val="404040"/>
                </a:solidFill>
                <a:latin typeface="Verdana" panose="020B0604030504040204"/>
                <a:cs typeface="Verdana" panose="020B0604030504040204"/>
              </a:rPr>
              <a:t>ti</a:t>
            </a:r>
            <a:r>
              <a:rPr sz="2400" spc="135" dirty="0">
                <a:solidFill>
                  <a:srgbClr val="404040"/>
                </a:solidFill>
                <a:latin typeface="Verdana" panose="020B0604030504040204"/>
                <a:cs typeface="Verdana" panose="020B0604030504040204"/>
              </a:rPr>
              <a:t>a</a:t>
            </a:r>
            <a:r>
              <a:rPr sz="2400" spc="-125" dirty="0">
                <a:solidFill>
                  <a:srgbClr val="404040"/>
                </a:solidFill>
                <a:latin typeface="Verdana" panose="020B0604030504040204"/>
                <a:cs typeface="Verdana" panose="020B0604030504040204"/>
              </a:rPr>
              <a:t>ll</a:t>
            </a:r>
            <a:r>
              <a:rPr sz="2400" spc="-105" dirty="0">
                <a:solidFill>
                  <a:srgbClr val="404040"/>
                </a:solidFill>
                <a:latin typeface="Verdana" panose="020B0604030504040204"/>
                <a:cs typeface="Verdana" panose="020B0604030504040204"/>
              </a:rPr>
              <a:t>y</a:t>
            </a:r>
            <a:r>
              <a:rPr sz="2400" spc="-114" dirty="0">
                <a:solidFill>
                  <a:srgbClr val="404040"/>
                </a:solidFill>
                <a:latin typeface="Verdana" panose="020B0604030504040204"/>
                <a:cs typeface="Verdana" panose="020B0604030504040204"/>
              </a:rPr>
              <a:t> </a:t>
            </a:r>
            <a:r>
              <a:rPr sz="2400" spc="-75" dirty="0">
                <a:solidFill>
                  <a:srgbClr val="404040"/>
                </a:solidFill>
                <a:latin typeface="Verdana" panose="020B0604030504040204"/>
                <a:cs typeface="Verdana" panose="020B0604030504040204"/>
              </a:rPr>
              <a:t>or</a:t>
            </a:r>
            <a:r>
              <a:rPr sz="2400" spc="-145" dirty="0">
                <a:solidFill>
                  <a:srgbClr val="404040"/>
                </a:solidFill>
                <a:latin typeface="Verdana" panose="020B0604030504040204"/>
                <a:cs typeface="Verdana" panose="020B0604030504040204"/>
              </a:rPr>
              <a:t> </a:t>
            </a:r>
            <a:r>
              <a:rPr sz="2400" spc="120" dirty="0">
                <a:solidFill>
                  <a:srgbClr val="404040"/>
                </a:solidFill>
                <a:latin typeface="Verdana" panose="020B0604030504040204"/>
                <a:cs typeface="Verdana" panose="020B0604030504040204"/>
              </a:rPr>
              <a:t>p</a:t>
            </a:r>
            <a:r>
              <a:rPr sz="2400" spc="114" dirty="0">
                <a:solidFill>
                  <a:srgbClr val="404040"/>
                </a:solidFill>
                <a:latin typeface="Verdana" panose="020B0604030504040204"/>
                <a:cs typeface="Verdana" panose="020B0604030504040204"/>
              </a:rPr>
              <a:t>a</a:t>
            </a:r>
            <a:r>
              <a:rPr sz="2400" spc="-35" dirty="0">
                <a:solidFill>
                  <a:srgbClr val="404040"/>
                </a:solidFill>
                <a:latin typeface="Verdana" panose="020B0604030504040204"/>
                <a:cs typeface="Verdana" panose="020B0604030504040204"/>
              </a:rPr>
              <a:t>r</a:t>
            </a:r>
            <a:r>
              <a:rPr sz="2400" spc="-60" dirty="0">
                <a:solidFill>
                  <a:srgbClr val="404040"/>
                </a:solidFill>
                <a:latin typeface="Verdana" panose="020B0604030504040204"/>
                <a:cs typeface="Verdana" panose="020B0604030504040204"/>
              </a:rPr>
              <a:t>a</a:t>
            </a:r>
            <a:r>
              <a:rPr sz="2400" spc="-125" dirty="0">
                <a:solidFill>
                  <a:srgbClr val="404040"/>
                </a:solidFill>
                <a:latin typeface="Verdana" panose="020B0604030504040204"/>
                <a:cs typeface="Verdana" panose="020B0604030504040204"/>
              </a:rPr>
              <a:t>ll</a:t>
            </a:r>
            <a:r>
              <a:rPr sz="2400" spc="85" dirty="0">
                <a:solidFill>
                  <a:srgbClr val="404040"/>
                </a:solidFill>
                <a:latin typeface="Verdana" panose="020B0604030504040204"/>
                <a:cs typeface="Verdana" panose="020B0604030504040204"/>
              </a:rPr>
              <a:t>e</a:t>
            </a:r>
            <a:r>
              <a:rPr sz="2400" spc="-135" dirty="0">
                <a:solidFill>
                  <a:srgbClr val="404040"/>
                </a:solidFill>
                <a:latin typeface="Verdana" panose="020B0604030504040204"/>
                <a:cs typeface="Verdana" panose="020B0604030504040204"/>
              </a:rPr>
              <a:t>l</a:t>
            </a:r>
            <a:endParaRPr sz="2400">
              <a:latin typeface="Verdana" panose="020B0604030504040204"/>
              <a:cs typeface="Verdana" panose="020B060403050404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1140" y="549275"/>
            <a:ext cx="6369050" cy="378460"/>
          </a:xfrm>
          <a:prstGeom prst="rect">
            <a:avLst/>
          </a:prstGeom>
        </p:spPr>
        <p:txBody>
          <a:bodyPr vert="horz" wrap="square" lIns="0" tIns="10001" rIns="0" bIns="0" rtlCol="0">
            <a:spAutoFit/>
          </a:bodyPr>
          <a:lstStyle/>
          <a:p>
            <a:pPr marL="12700">
              <a:lnSpc>
                <a:spcPct val="100000"/>
              </a:lnSpc>
              <a:spcBef>
                <a:spcPts val="105"/>
              </a:spcBef>
            </a:pPr>
            <a:r>
              <a:rPr sz="2400" spc="-125" dirty="0"/>
              <a:t>Por</a:t>
            </a:r>
            <a:r>
              <a:rPr sz="2400" spc="-110" dirty="0"/>
              <a:t>t</a:t>
            </a:r>
            <a:r>
              <a:rPr sz="2400" spc="-50" dirty="0"/>
              <a:t>foli</a:t>
            </a:r>
            <a:r>
              <a:rPr sz="2400" spc="-90" dirty="0"/>
              <a:t>o</a:t>
            </a:r>
            <a:r>
              <a:rPr sz="2400" spc="-280" dirty="0"/>
              <a:t>,</a:t>
            </a:r>
            <a:endParaRPr sz="2400"/>
          </a:p>
        </p:txBody>
      </p:sp>
      <p:sp>
        <p:nvSpPr>
          <p:cNvPr id="3" name="object 3"/>
          <p:cNvSpPr txBox="1"/>
          <p:nvPr/>
        </p:nvSpPr>
        <p:spPr>
          <a:xfrm>
            <a:off x="592455" y="1093470"/>
            <a:ext cx="8279130" cy="4793615"/>
          </a:xfrm>
          <a:prstGeom prst="rect">
            <a:avLst/>
          </a:prstGeom>
        </p:spPr>
        <p:txBody>
          <a:bodyPr vert="horz" wrap="square" lIns="0" tIns="77628" rIns="0" bIns="0" rtlCol="0">
            <a:noAutofit/>
          </a:bodyPr>
          <a:lstStyle/>
          <a:p>
            <a:pPr marL="12700">
              <a:lnSpc>
                <a:spcPct val="100000"/>
              </a:lnSpc>
              <a:spcBef>
                <a:spcPts val="395"/>
              </a:spcBef>
              <a:tabLst>
                <a:tab pos="354965" algn="l"/>
              </a:tabLst>
            </a:pPr>
            <a:r>
              <a:rPr sz="1350" spc="-60" dirty="0">
                <a:solidFill>
                  <a:srgbClr val="A42F0F"/>
                </a:solidFill>
                <a:latin typeface="Microsoft Sans Serif" panose="020B0604020202020204"/>
                <a:cs typeface="Microsoft Sans Serif" panose="020B0604020202020204"/>
              </a:rPr>
              <a:t>🠶</a:t>
            </a:r>
            <a:r>
              <a:rPr sz="2400" spc="-60" dirty="0">
                <a:solidFill>
                  <a:srgbClr val="A42F0F"/>
                </a:solidFill>
                <a:latin typeface="Microsoft Sans Serif" panose="020B0604020202020204"/>
                <a:cs typeface="Microsoft Sans Serif" panose="020B0604020202020204"/>
              </a:rPr>
              <a:t>	</a:t>
            </a:r>
            <a:r>
              <a:rPr sz="2400" spc="-50" dirty="0">
                <a:solidFill>
                  <a:srgbClr val="404040"/>
                </a:solidFill>
                <a:latin typeface="Verdana" panose="020B0604030504040204"/>
                <a:cs typeface="Verdana" panose="020B0604030504040204"/>
              </a:rPr>
              <a:t>Portfolio</a:t>
            </a:r>
            <a:r>
              <a:rPr sz="2400" spc="-170" dirty="0">
                <a:solidFill>
                  <a:srgbClr val="404040"/>
                </a:solidFill>
                <a:latin typeface="Verdana" panose="020B0604030504040204"/>
                <a:cs typeface="Verdana" panose="020B0604030504040204"/>
              </a:rPr>
              <a:t> </a:t>
            </a:r>
            <a:r>
              <a:rPr sz="2400" spc="-180" dirty="0">
                <a:solidFill>
                  <a:srgbClr val="404040"/>
                </a:solidFill>
                <a:latin typeface="Verdana" panose="020B0604030504040204"/>
                <a:cs typeface="Verdana" panose="020B0604030504040204"/>
              </a:rPr>
              <a:t>is</a:t>
            </a:r>
            <a:r>
              <a:rPr sz="2400" spc="-160" dirty="0">
                <a:solidFill>
                  <a:srgbClr val="404040"/>
                </a:solidFill>
                <a:latin typeface="Verdana" panose="020B0604030504040204"/>
                <a:cs typeface="Verdana" panose="020B0604030504040204"/>
              </a:rPr>
              <a:t> </a:t>
            </a:r>
            <a:r>
              <a:rPr sz="2400" spc="145" dirty="0">
                <a:solidFill>
                  <a:srgbClr val="404040"/>
                </a:solidFill>
                <a:latin typeface="Verdana" panose="020B0604030504040204"/>
                <a:cs typeface="Verdana" panose="020B0604030504040204"/>
              </a:rPr>
              <a:t>a</a:t>
            </a:r>
            <a:r>
              <a:rPr sz="2400" spc="-13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collection</a:t>
            </a:r>
            <a:r>
              <a:rPr sz="2400" spc="-150"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of</a:t>
            </a:r>
            <a:r>
              <a:rPr sz="2400" spc="-145"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program.</a:t>
            </a:r>
            <a:endParaRPr sz="2400">
              <a:latin typeface="Verdana" panose="020B0604030504040204"/>
              <a:cs typeface="Verdana" panose="020B0604030504040204"/>
            </a:endParaRPr>
          </a:p>
          <a:p>
            <a:pPr marL="12700">
              <a:lnSpc>
                <a:spcPct val="100000"/>
              </a:lnSpc>
              <a:spcBef>
                <a:spcPts val="1000"/>
              </a:spcBef>
              <a:tabLst>
                <a:tab pos="354965" algn="l"/>
              </a:tabLst>
            </a:pPr>
            <a:r>
              <a:rPr sz="2400" spc="-200" dirty="0">
                <a:solidFill>
                  <a:srgbClr val="A42F0F"/>
                </a:solidFill>
                <a:latin typeface="Microsoft Sans Serif" panose="020B0604020202020204"/>
                <a:cs typeface="Microsoft Sans Serif" panose="020B0604020202020204"/>
              </a:rPr>
              <a:t>🠶	</a:t>
            </a:r>
            <a:r>
              <a:rPr sz="2400" spc="145" dirty="0">
                <a:solidFill>
                  <a:srgbClr val="404040"/>
                </a:solidFill>
                <a:latin typeface="Verdana" panose="020B0604030504040204"/>
                <a:cs typeface="Verdana" panose="020B0604030504040204"/>
              </a:rPr>
              <a:t>M</a:t>
            </a:r>
            <a:r>
              <a:rPr sz="2400" spc="135" dirty="0">
                <a:solidFill>
                  <a:srgbClr val="404040"/>
                </a:solidFill>
                <a:latin typeface="Verdana" panose="020B0604030504040204"/>
                <a:cs typeface="Verdana" panose="020B0604030504040204"/>
              </a:rPr>
              <a:t>a</a:t>
            </a:r>
            <a:r>
              <a:rPr sz="2400" spc="-105" dirty="0">
                <a:solidFill>
                  <a:srgbClr val="404040"/>
                </a:solidFill>
                <a:latin typeface="Verdana" panose="020B0604030504040204"/>
                <a:cs typeface="Verdana" panose="020B0604030504040204"/>
              </a:rPr>
              <a:t>y</a:t>
            </a:r>
            <a:r>
              <a:rPr sz="2400" spc="-160" dirty="0">
                <a:solidFill>
                  <a:srgbClr val="404040"/>
                </a:solidFill>
                <a:latin typeface="Verdana" panose="020B0604030504040204"/>
                <a:cs typeface="Verdana" panose="020B0604030504040204"/>
              </a:rPr>
              <a:t> </a:t>
            </a:r>
            <a:r>
              <a:rPr sz="2400" spc="-75" dirty="0">
                <a:solidFill>
                  <a:srgbClr val="404040"/>
                </a:solidFill>
                <a:latin typeface="Verdana" panose="020B0604030504040204"/>
                <a:cs typeface="Verdana" panose="020B0604030504040204"/>
              </a:rPr>
              <a:t>or</a:t>
            </a:r>
            <a:r>
              <a:rPr sz="2400" spc="-135"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may</a:t>
            </a:r>
            <a:r>
              <a:rPr sz="2400" spc="-150" dirty="0">
                <a:solidFill>
                  <a:srgbClr val="404040"/>
                </a:solidFill>
                <a:latin typeface="Verdana" panose="020B0604030504040204"/>
                <a:cs typeface="Verdana" panose="020B0604030504040204"/>
              </a:rPr>
              <a:t> </a:t>
            </a:r>
            <a:r>
              <a:rPr sz="2400" spc="-55" dirty="0">
                <a:solidFill>
                  <a:srgbClr val="404040"/>
                </a:solidFill>
                <a:latin typeface="Verdana" panose="020B0604030504040204"/>
                <a:cs typeface="Verdana" panose="020B0604030504040204"/>
              </a:rPr>
              <a:t>n</a:t>
            </a:r>
            <a:r>
              <a:rPr sz="2400" spc="-10" dirty="0">
                <a:solidFill>
                  <a:srgbClr val="404040"/>
                </a:solidFill>
                <a:latin typeface="Verdana" panose="020B0604030504040204"/>
                <a:cs typeface="Verdana" panose="020B0604030504040204"/>
              </a:rPr>
              <a:t>ot</a:t>
            </a:r>
            <a:r>
              <a:rPr sz="2400" spc="-120" dirty="0">
                <a:solidFill>
                  <a:srgbClr val="404040"/>
                </a:solidFill>
                <a:latin typeface="Verdana" panose="020B0604030504040204"/>
                <a:cs typeface="Verdana" panose="020B0604030504040204"/>
              </a:rPr>
              <a:t> </a:t>
            </a:r>
            <a:r>
              <a:rPr sz="2400" spc="95" dirty="0">
                <a:solidFill>
                  <a:srgbClr val="404040"/>
                </a:solidFill>
                <a:latin typeface="Verdana" panose="020B0604030504040204"/>
                <a:cs typeface="Verdana" panose="020B0604030504040204"/>
              </a:rPr>
              <a:t>be</a:t>
            </a:r>
            <a:r>
              <a:rPr sz="2400" spc="-145" dirty="0">
                <a:solidFill>
                  <a:srgbClr val="404040"/>
                </a:solidFill>
                <a:latin typeface="Verdana" panose="020B0604030504040204"/>
                <a:cs typeface="Verdana" panose="020B0604030504040204"/>
              </a:rPr>
              <a:t> </a:t>
            </a:r>
            <a:r>
              <a:rPr sz="2400" spc="-105" dirty="0">
                <a:solidFill>
                  <a:srgbClr val="404040"/>
                </a:solidFill>
                <a:latin typeface="Verdana" panose="020B0604030504040204"/>
                <a:cs typeface="Verdana" panose="020B0604030504040204"/>
              </a:rPr>
              <a:t>re</a:t>
            </a:r>
            <a:r>
              <a:rPr sz="2400" spc="-55" dirty="0">
                <a:solidFill>
                  <a:srgbClr val="404040"/>
                </a:solidFill>
                <a:latin typeface="Verdana" panose="020B0604030504040204"/>
                <a:cs typeface="Verdana" panose="020B0604030504040204"/>
              </a:rPr>
              <a:t>l</a:t>
            </a:r>
            <a:r>
              <a:rPr sz="2400" spc="135" dirty="0">
                <a:solidFill>
                  <a:srgbClr val="404040"/>
                </a:solidFill>
                <a:latin typeface="Verdana" panose="020B0604030504040204"/>
                <a:cs typeface="Verdana" panose="020B0604030504040204"/>
              </a:rPr>
              <a:t>a</a:t>
            </a:r>
            <a:r>
              <a:rPr sz="2400" spc="-114" dirty="0">
                <a:solidFill>
                  <a:srgbClr val="404040"/>
                </a:solidFill>
                <a:latin typeface="Verdana" panose="020B0604030504040204"/>
                <a:cs typeface="Verdana" panose="020B0604030504040204"/>
              </a:rPr>
              <a:t>t</a:t>
            </a:r>
            <a:r>
              <a:rPr sz="2400" spc="85" dirty="0">
                <a:solidFill>
                  <a:srgbClr val="404040"/>
                </a:solidFill>
                <a:latin typeface="Verdana" panose="020B0604030504040204"/>
                <a:cs typeface="Verdana" panose="020B0604030504040204"/>
              </a:rPr>
              <a:t>e</a:t>
            </a:r>
            <a:r>
              <a:rPr sz="2400" spc="110" dirty="0">
                <a:solidFill>
                  <a:srgbClr val="404040"/>
                </a:solidFill>
                <a:latin typeface="Verdana" panose="020B0604030504040204"/>
                <a:cs typeface="Verdana" panose="020B0604030504040204"/>
              </a:rPr>
              <a:t>d</a:t>
            </a:r>
            <a:endParaRPr sz="2400">
              <a:latin typeface="Verdana" panose="020B0604030504040204"/>
              <a:cs typeface="Verdana" panose="020B0604030504040204"/>
            </a:endParaRPr>
          </a:p>
          <a:p>
            <a:pPr marL="12700">
              <a:lnSpc>
                <a:spcPct val="100000"/>
              </a:lnSpc>
              <a:spcBef>
                <a:spcPts val="995"/>
              </a:spcBef>
              <a:tabLst>
                <a:tab pos="354965" algn="l"/>
              </a:tabLst>
            </a:pPr>
            <a:r>
              <a:rPr sz="2400" spc="-200" dirty="0">
                <a:solidFill>
                  <a:srgbClr val="A42F0F"/>
                </a:solidFill>
                <a:latin typeface="Microsoft Sans Serif" panose="020B0604020202020204"/>
                <a:cs typeface="Microsoft Sans Serif" panose="020B0604020202020204"/>
              </a:rPr>
              <a:t>🠶	</a:t>
            </a:r>
            <a:r>
              <a:rPr sz="2400" spc="-280" dirty="0">
                <a:solidFill>
                  <a:srgbClr val="404040"/>
                </a:solidFill>
                <a:latin typeface="Verdana" panose="020B0604030504040204"/>
                <a:cs typeface="Verdana" panose="020B0604030504040204"/>
              </a:rPr>
              <a:t>S</a:t>
            </a:r>
            <a:r>
              <a:rPr sz="2400" spc="-170" dirty="0">
                <a:solidFill>
                  <a:srgbClr val="404040"/>
                </a:solidFill>
                <a:latin typeface="Verdana" panose="020B0604030504040204"/>
                <a:cs typeface="Verdana" panose="020B0604030504040204"/>
              </a:rPr>
              <a:t>t</a:t>
            </a:r>
            <a:r>
              <a:rPr sz="2400" spc="-114" dirty="0">
                <a:solidFill>
                  <a:srgbClr val="404040"/>
                </a:solidFill>
                <a:latin typeface="Verdana" panose="020B0604030504040204"/>
                <a:cs typeface="Verdana" panose="020B0604030504040204"/>
              </a:rPr>
              <a:t>i</a:t>
            </a:r>
            <a:r>
              <a:rPr sz="2400" spc="-125" dirty="0">
                <a:solidFill>
                  <a:srgbClr val="404040"/>
                </a:solidFill>
                <a:latin typeface="Verdana" panose="020B0604030504040204"/>
                <a:cs typeface="Verdana" panose="020B0604030504040204"/>
              </a:rPr>
              <a:t>l</a:t>
            </a:r>
            <a:r>
              <a:rPr sz="2400" spc="-135" dirty="0">
                <a:solidFill>
                  <a:srgbClr val="404040"/>
                </a:solidFill>
                <a:latin typeface="Verdana" panose="020B0604030504040204"/>
                <a:cs typeface="Verdana" panose="020B0604030504040204"/>
              </a:rPr>
              <a:t>l</a:t>
            </a:r>
            <a:r>
              <a:rPr sz="2400" spc="-155" dirty="0">
                <a:solidFill>
                  <a:srgbClr val="404040"/>
                </a:solidFill>
                <a:latin typeface="Verdana" panose="020B0604030504040204"/>
                <a:cs typeface="Verdana" panose="020B0604030504040204"/>
              </a:rPr>
              <a:t> </a:t>
            </a:r>
            <a:r>
              <a:rPr sz="2400" spc="120" dirty="0">
                <a:solidFill>
                  <a:srgbClr val="404040"/>
                </a:solidFill>
                <a:latin typeface="Verdana" panose="020B0604030504040204"/>
                <a:cs typeface="Verdana" panose="020B0604030504040204"/>
              </a:rPr>
              <a:t>p</a:t>
            </a:r>
            <a:r>
              <a:rPr sz="2400" spc="114" dirty="0">
                <a:solidFill>
                  <a:srgbClr val="404040"/>
                </a:solidFill>
                <a:latin typeface="Verdana" panose="020B0604030504040204"/>
                <a:cs typeface="Verdana" panose="020B0604030504040204"/>
              </a:rPr>
              <a:t>a</a:t>
            </a:r>
            <a:r>
              <a:rPr sz="2400" spc="-165" dirty="0">
                <a:solidFill>
                  <a:srgbClr val="404040"/>
                </a:solidFill>
                <a:latin typeface="Verdana" panose="020B0604030504040204"/>
                <a:cs typeface="Verdana" panose="020B0604030504040204"/>
              </a:rPr>
              <a:t>rt</a:t>
            </a:r>
            <a:r>
              <a:rPr sz="2400" spc="-135"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of</a:t>
            </a:r>
            <a:r>
              <a:rPr sz="2400" spc="-145" dirty="0">
                <a:solidFill>
                  <a:srgbClr val="404040"/>
                </a:solidFill>
                <a:latin typeface="Verdana" panose="020B0604030504040204"/>
                <a:cs typeface="Verdana" panose="020B0604030504040204"/>
              </a:rPr>
              <a:t> </a:t>
            </a:r>
            <a:r>
              <a:rPr sz="2400" spc="-60" dirty="0">
                <a:solidFill>
                  <a:srgbClr val="404040"/>
                </a:solidFill>
                <a:latin typeface="Verdana" panose="020B0604030504040204"/>
                <a:cs typeface="Verdana" panose="020B0604030504040204"/>
              </a:rPr>
              <a:t>O</a:t>
            </a:r>
            <a:r>
              <a:rPr sz="2400" spc="-40" dirty="0">
                <a:solidFill>
                  <a:srgbClr val="404040"/>
                </a:solidFill>
                <a:latin typeface="Verdana" panose="020B0604030504040204"/>
                <a:cs typeface="Verdana" panose="020B0604030504040204"/>
              </a:rPr>
              <a:t>r</a:t>
            </a:r>
            <a:r>
              <a:rPr sz="2400" spc="60" dirty="0">
                <a:solidFill>
                  <a:srgbClr val="404040"/>
                </a:solidFill>
                <a:latin typeface="Verdana" panose="020B0604030504040204"/>
                <a:cs typeface="Verdana" panose="020B0604030504040204"/>
              </a:rPr>
              <a:t>ga</a:t>
            </a:r>
            <a:r>
              <a:rPr sz="2400" spc="50" dirty="0">
                <a:solidFill>
                  <a:srgbClr val="404040"/>
                </a:solidFill>
                <a:latin typeface="Verdana" panose="020B0604030504040204"/>
                <a:cs typeface="Verdana" panose="020B0604030504040204"/>
              </a:rPr>
              <a:t>n</a:t>
            </a:r>
            <a:r>
              <a:rPr sz="2400" spc="-114" dirty="0">
                <a:solidFill>
                  <a:srgbClr val="404040"/>
                </a:solidFill>
                <a:latin typeface="Verdana" panose="020B0604030504040204"/>
                <a:cs typeface="Verdana" panose="020B0604030504040204"/>
              </a:rPr>
              <a:t>i</a:t>
            </a:r>
            <a:r>
              <a:rPr sz="2400" spc="-50" dirty="0">
                <a:solidFill>
                  <a:srgbClr val="404040"/>
                </a:solidFill>
                <a:latin typeface="Verdana" panose="020B0604030504040204"/>
                <a:cs typeface="Verdana" panose="020B0604030504040204"/>
              </a:rPr>
              <a:t>zat</a:t>
            </a:r>
            <a:r>
              <a:rPr sz="2400" spc="-114" dirty="0">
                <a:solidFill>
                  <a:srgbClr val="404040"/>
                </a:solidFill>
                <a:latin typeface="Verdana" panose="020B0604030504040204"/>
                <a:cs typeface="Verdana" panose="020B0604030504040204"/>
              </a:rPr>
              <a:t>i</a:t>
            </a:r>
            <a:r>
              <a:rPr sz="2400" spc="20" dirty="0">
                <a:solidFill>
                  <a:srgbClr val="404040"/>
                </a:solidFill>
                <a:latin typeface="Verdana" panose="020B0604030504040204"/>
                <a:cs typeface="Verdana" panose="020B0604030504040204"/>
              </a:rPr>
              <a:t>o</a:t>
            </a:r>
            <a:r>
              <a:rPr sz="2400" spc="10" dirty="0">
                <a:solidFill>
                  <a:srgbClr val="404040"/>
                </a:solidFill>
                <a:latin typeface="Verdana" panose="020B0604030504040204"/>
                <a:cs typeface="Verdana" panose="020B0604030504040204"/>
              </a:rPr>
              <a:t>n</a:t>
            </a:r>
            <a:r>
              <a:rPr sz="2400" spc="135" dirty="0">
                <a:solidFill>
                  <a:srgbClr val="404040"/>
                </a:solidFill>
                <a:latin typeface="Verdana" panose="020B0604030504040204"/>
                <a:cs typeface="Verdana" panose="020B0604030504040204"/>
              </a:rPr>
              <a:t>a</a:t>
            </a:r>
            <a:r>
              <a:rPr sz="2400" spc="-135" dirty="0">
                <a:solidFill>
                  <a:srgbClr val="404040"/>
                </a:solidFill>
                <a:latin typeface="Verdana" panose="020B0604030504040204"/>
                <a:cs typeface="Verdana" panose="020B0604030504040204"/>
              </a:rPr>
              <a:t>l</a:t>
            </a:r>
            <a:r>
              <a:rPr sz="2400" spc="-145" dirty="0">
                <a:solidFill>
                  <a:srgbClr val="404040"/>
                </a:solidFill>
                <a:latin typeface="Verdana" panose="020B0604030504040204"/>
                <a:cs typeface="Verdana" panose="020B0604030504040204"/>
              </a:rPr>
              <a:t> </a:t>
            </a:r>
            <a:r>
              <a:rPr sz="2400" spc="105" dirty="0">
                <a:solidFill>
                  <a:srgbClr val="404040"/>
                </a:solidFill>
                <a:latin typeface="Verdana" panose="020B0604030504040204"/>
                <a:cs typeface="Verdana" panose="020B0604030504040204"/>
              </a:rPr>
              <a:t>go</a:t>
            </a:r>
            <a:r>
              <a:rPr sz="2400" spc="95" dirty="0">
                <a:solidFill>
                  <a:srgbClr val="404040"/>
                </a:solidFill>
                <a:latin typeface="Verdana" panose="020B0604030504040204"/>
                <a:cs typeface="Verdana" panose="020B0604030504040204"/>
              </a:rPr>
              <a:t>a</a:t>
            </a:r>
            <a:r>
              <a:rPr sz="2400" spc="-135" dirty="0">
                <a:solidFill>
                  <a:srgbClr val="404040"/>
                </a:solidFill>
                <a:latin typeface="Verdana" panose="020B0604030504040204"/>
                <a:cs typeface="Verdana" panose="020B0604030504040204"/>
              </a:rPr>
              <a:t>l</a:t>
            </a:r>
            <a:endParaRPr sz="2400">
              <a:latin typeface="Verdana" panose="020B0604030504040204"/>
              <a:cs typeface="Verdana" panose="020B0604030504040204"/>
            </a:endParaRPr>
          </a:p>
          <a:p>
            <a:pPr marL="355600" marR="5080" indent="-342900">
              <a:lnSpc>
                <a:spcPct val="100000"/>
              </a:lnSpc>
              <a:spcBef>
                <a:spcPts val="1010"/>
              </a:spcBef>
              <a:tabLst>
                <a:tab pos="354965" algn="l"/>
              </a:tabLst>
            </a:pPr>
            <a:r>
              <a:rPr sz="2400" spc="-60" dirty="0">
                <a:solidFill>
                  <a:srgbClr val="A42F0F"/>
                </a:solidFill>
                <a:latin typeface="Microsoft Sans Serif" panose="020B0604020202020204"/>
                <a:cs typeface="Microsoft Sans Serif" panose="020B0604020202020204"/>
              </a:rPr>
              <a:t>🠶	</a:t>
            </a:r>
            <a:r>
              <a:rPr sz="2400" spc="-45" dirty="0">
                <a:solidFill>
                  <a:srgbClr val="404040"/>
                </a:solidFill>
                <a:latin typeface="Verdana" panose="020B0604030504040204"/>
                <a:cs typeface="Verdana" panose="020B0604030504040204"/>
              </a:rPr>
              <a:t>Org.</a:t>
            </a:r>
            <a:r>
              <a:rPr sz="2400" spc="-135" dirty="0">
                <a:solidFill>
                  <a:srgbClr val="404040"/>
                </a:solidFill>
                <a:latin typeface="Verdana" panose="020B0604030504040204"/>
                <a:cs typeface="Verdana" panose="020B0604030504040204"/>
              </a:rPr>
              <a:t> </a:t>
            </a:r>
            <a:r>
              <a:rPr sz="2400" spc="-55" dirty="0">
                <a:solidFill>
                  <a:srgbClr val="404040"/>
                </a:solidFill>
                <a:latin typeface="Verdana" panose="020B0604030504040204"/>
                <a:cs typeface="Verdana" panose="020B0604030504040204"/>
              </a:rPr>
              <a:t>maintains</a:t>
            </a:r>
            <a:r>
              <a:rPr sz="2400" spc="-140" dirty="0">
                <a:solidFill>
                  <a:srgbClr val="404040"/>
                </a:solidFill>
                <a:latin typeface="Verdana" panose="020B0604030504040204"/>
                <a:cs typeface="Verdana" panose="020B0604030504040204"/>
              </a:rPr>
              <a:t> </a:t>
            </a:r>
            <a:r>
              <a:rPr sz="2400" spc="145" dirty="0">
                <a:solidFill>
                  <a:srgbClr val="404040"/>
                </a:solidFill>
                <a:latin typeface="Verdana" panose="020B0604030504040204"/>
                <a:cs typeface="Verdana" panose="020B0604030504040204"/>
              </a:rPr>
              <a:t>a</a:t>
            </a:r>
            <a:r>
              <a:rPr sz="2400" spc="-135"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portfolio</a:t>
            </a:r>
            <a:r>
              <a:rPr sz="2400" spc="-165"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of</a:t>
            </a:r>
            <a:r>
              <a:rPr sz="2400" spc="-130" dirty="0">
                <a:solidFill>
                  <a:srgbClr val="404040"/>
                </a:solidFill>
                <a:latin typeface="Verdana" panose="020B0604030504040204"/>
                <a:cs typeface="Verdana" panose="020B0604030504040204"/>
              </a:rPr>
              <a:t> </a:t>
            </a:r>
            <a:r>
              <a:rPr sz="2400" spc="-40" dirty="0">
                <a:solidFill>
                  <a:srgbClr val="404040"/>
                </a:solidFill>
                <a:latin typeface="Verdana" panose="020B0604030504040204"/>
                <a:cs typeface="Verdana" panose="020B0604030504040204"/>
              </a:rPr>
              <a:t>all</a:t>
            </a:r>
            <a:r>
              <a:rPr sz="2400" spc="-140"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the</a:t>
            </a:r>
            <a:r>
              <a:rPr sz="2400" spc="-110" dirty="0">
                <a:solidFill>
                  <a:srgbClr val="404040"/>
                </a:solidFill>
                <a:latin typeface="Verdana" panose="020B0604030504040204"/>
                <a:cs typeface="Verdana" panose="020B0604030504040204"/>
              </a:rPr>
              <a:t> </a:t>
            </a:r>
            <a:r>
              <a:rPr sz="2400" spc="-45" dirty="0">
                <a:solidFill>
                  <a:srgbClr val="404040"/>
                </a:solidFill>
                <a:latin typeface="Verdana" panose="020B0604030504040204"/>
                <a:cs typeface="Verdana" panose="020B0604030504040204"/>
              </a:rPr>
              <a:t>programs</a:t>
            </a:r>
            <a:r>
              <a:rPr sz="2400" spc="-125" dirty="0">
                <a:solidFill>
                  <a:srgbClr val="404040"/>
                </a:solidFill>
                <a:latin typeface="Verdana" panose="020B0604030504040204"/>
                <a:cs typeface="Verdana" panose="020B0604030504040204"/>
              </a:rPr>
              <a:t> </a:t>
            </a:r>
            <a:r>
              <a:rPr sz="2400" spc="-80" dirty="0">
                <a:solidFill>
                  <a:srgbClr val="404040"/>
                </a:solidFill>
                <a:latin typeface="Verdana" panose="020B0604030504040204"/>
                <a:cs typeface="Verdana" panose="020B0604030504040204"/>
              </a:rPr>
              <a:t>in</a:t>
            </a:r>
            <a:r>
              <a:rPr sz="2400" spc="-155"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order</a:t>
            </a:r>
            <a:r>
              <a:rPr sz="2400" spc="-130"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to</a:t>
            </a:r>
            <a:r>
              <a:rPr sz="2400" spc="-120"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meet</a:t>
            </a:r>
            <a:r>
              <a:rPr sz="2400" spc="-114" dirty="0">
                <a:solidFill>
                  <a:srgbClr val="404040"/>
                </a:solidFill>
                <a:latin typeface="Verdana" panose="020B0604030504040204"/>
                <a:cs typeface="Verdana" panose="020B0604030504040204"/>
              </a:rPr>
              <a:t> </a:t>
            </a:r>
            <a:r>
              <a:rPr sz="2400" spc="-160" dirty="0">
                <a:solidFill>
                  <a:srgbClr val="404040"/>
                </a:solidFill>
                <a:latin typeface="Verdana" panose="020B0604030504040204"/>
                <a:cs typeface="Verdana" panose="020B0604030504040204"/>
              </a:rPr>
              <a:t>its</a:t>
            </a:r>
            <a:r>
              <a:rPr sz="2400" spc="-140" dirty="0">
                <a:solidFill>
                  <a:srgbClr val="404040"/>
                </a:solidFill>
                <a:latin typeface="Verdana" panose="020B0604030504040204"/>
                <a:cs typeface="Verdana" panose="020B0604030504040204"/>
              </a:rPr>
              <a:t> </a:t>
            </a:r>
            <a:r>
              <a:rPr sz="2400" spc="-35" dirty="0">
                <a:solidFill>
                  <a:srgbClr val="404040"/>
                </a:solidFill>
                <a:latin typeface="Verdana" panose="020B0604030504040204"/>
                <a:cs typeface="Verdana" panose="020B0604030504040204"/>
              </a:rPr>
              <a:t>strategic </a:t>
            </a:r>
            <a:r>
              <a:rPr sz="2400" spc="-615" dirty="0">
                <a:solidFill>
                  <a:srgbClr val="404040"/>
                </a:solidFill>
                <a:latin typeface="Verdana" panose="020B0604030504040204"/>
                <a:cs typeface="Verdana" panose="020B0604030504040204"/>
              </a:rPr>
              <a:t> </a:t>
            </a:r>
            <a:r>
              <a:rPr sz="2400" spc="-100" dirty="0">
                <a:solidFill>
                  <a:srgbClr val="404040"/>
                </a:solidFill>
                <a:latin typeface="Verdana" panose="020B0604030504040204"/>
                <a:cs typeface="Verdana" panose="020B0604030504040204"/>
              </a:rPr>
              <a:t>business</a:t>
            </a:r>
            <a:r>
              <a:rPr sz="2400" spc="-130" dirty="0">
                <a:solidFill>
                  <a:srgbClr val="404040"/>
                </a:solidFill>
                <a:latin typeface="Verdana" panose="020B0604030504040204"/>
                <a:cs typeface="Verdana" panose="020B0604030504040204"/>
              </a:rPr>
              <a:t> </a:t>
            </a:r>
            <a:r>
              <a:rPr sz="2400" spc="-40" dirty="0">
                <a:solidFill>
                  <a:srgbClr val="404040"/>
                </a:solidFill>
                <a:latin typeface="Verdana" panose="020B0604030504040204"/>
                <a:cs typeface="Verdana" panose="020B0604030504040204"/>
              </a:rPr>
              <a:t>goals.</a:t>
            </a:r>
            <a:endParaRPr sz="2400">
              <a:latin typeface="Verdana" panose="020B0604030504040204"/>
              <a:cs typeface="Verdana" panose="020B0604030504040204"/>
            </a:endParaRPr>
          </a:p>
          <a:p>
            <a:pPr marL="12700">
              <a:lnSpc>
                <a:spcPct val="100000"/>
              </a:lnSpc>
              <a:spcBef>
                <a:spcPts val="995"/>
              </a:spcBef>
              <a:tabLst>
                <a:tab pos="354965" algn="l"/>
              </a:tabLst>
            </a:pPr>
            <a:r>
              <a:rPr sz="2400" spc="-60" dirty="0">
                <a:solidFill>
                  <a:srgbClr val="A42F0F"/>
                </a:solidFill>
                <a:latin typeface="Microsoft Sans Serif" panose="020B0604020202020204"/>
                <a:cs typeface="Microsoft Sans Serif" panose="020B0604020202020204"/>
              </a:rPr>
              <a:t>🠶	</a:t>
            </a:r>
            <a:r>
              <a:rPr sz="2400" spc="-215" dirty="0">
                <a:solidFill>
                  <a:srgbClr val="404040"/>
                </a:solidFill>
                <a:latin typeface="Verdana" panose="020B0604030504040204"/>
                <a:cs typeface="Verdana" panose="020B0604030504040204"/>
              </a:rPr>
              <a:t>It</a:t>
            </a:r>
            <a:r>
              <a:rPr sz="2400" spc="-155" dirty="0">
                <a:solidFill>
                  <a:srgbClr val="404040"/>
                </a:solidFill>
                <a:latin typeface="Verdana" panose="020B0604030504040204"/>
                <a:cs typeface="Verdana" panose="020B0604030504040204"/>
              </a:rPr>
              <a:t> </a:t>
            </a:r>
            <a:r>
              <a:rPr sz="2400" spc="-20" dirty="0">
                <a:solidFill>
                  <a:srgbClr val="404040"/>
                </a:solidFill>
                <a:latin typeface="Verdana" panose="020B0604030504040204"/>
                <a:cs typeface="Verdana" panose="020B0604030504040204"/>
              </a:rPr>
              <a:t>handles</a:t>
            </a:r>
            <a:r>
              <a:rPr sz="2400" spc="-110"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the</a:t>
            </a:r>
            <a:r>
              <a:rPr sz="2400" spc="-114" dirty="0">
                <a:solidFill>
                  <a:srgbClr val="404040"/>
                </a:solidFill>
                <a:latin typeface="Verdana" panose="020B0604030504040204"/>
                <a:cs typeface="Verdana" panose="020B0604030504040204"/>
              </a:rPr>
              <a:t> </a:t>
            </a:r>
            <a:r>
              <a:rPr sz="2400" spc="30" dirty="0">
                <a:solidFill>
                  <a:srgbClr val="404040"/>
                </a:solidFill>
                <a:latin typeface="Verdana" panose="020B0604030504040204"/>
                <a:cs typeface="Verdana" panose="020B0604030504040204"/>
              </a:rPr>
              <a:t>governance</a:t>
            </a:r>
            <a:r>
              <a:rPr sz="2400" spc="-125" dirty="0">
                <a:solidFill>
                  <a:srgbClr val="404040"/>
                </a:solidFill>
                <a:latin typeface="Verdana" panose="020B0604030504040204"/>
                <a:cs typeface="Verdana" panose="020B0604030504040204"/>
              </a:rPr>
              <a:t> </a:t>
            </a:r>
            <a:r>
              <a:rPr sz="2400" spc="10" dirty="0">
                <a:solidFill>
                  <a:srgbClr val="404040"/>
                </a:solidFill>
                <a:latin typeface="Verdana" panose="020B0604030504040204"/>
                <a:cs typeface="Verdana" panose="020B0604030504040204"/>
              </a:rPr>
              <a:t>of</a:t>
            </a:r>
            <a:r>
              <a:rPr sz="2400" spc="-150" dirty="0">
                <a:solidFill>
                  <a:srgbClr val="404040"/>
                </a:solidFill>
                <a:latin typeface="Verdana" panose="020B0604030504040204"/>
                <a:cs typeface="Verdana" panose="020B0604030504040204"/>
              </a:rPr>
              <a:t> </a:t>
            </a:r>
            <a:r>
              <a:rPr sz="2400" spc="-30" dirty="0">
                <a:solidFill>
                  <a:srgbClr val="404040"/>
                </a:solidFill>
                <a:latin typeface="Verdana" panose="020B0604030504040204"/>
                <a:cs typeface="Verdana" panose="020B0604030504040204"/>
              </a:rPr>
              <a:t>Project</a:t>
            </a:r>
            <a:r>
              <a:rPr sz="2400" spc="-145" dirty="0">
                <a:solidFill>
                  <a:srgbClr val="404040"/>
                </a:solidFill>
                <a:latin typeface="Verdana" panose="020B0604030504040204"/>
                <a:cs typeface="Verdana" panose="020B0604030504040204"/>
              </a:rPr>
              <a:t> </a:t>
            </a:r>
            <a:r>
              <a:rPr sz="2400" spc="-55" dirty="0">
                <a:solidFill>
                  <a:srgbClr val="404040"/>
                </a:solidFill>
                <a:latin typeface="Verdana" panose="020B0604030504040204"/>
                <a:cs typeface="Verdana" panose="020B0604030504040204"/>
              </a:rPr>
              <a:t>life</a:t>
            </a:r>
            <a:r>
              <a:rPr sz="2400" spc="-165" dirty="0">
                <a:solidFill>
                  <a:srgbClr val="404040"/>
                </a:solidFill>
                <a:latin typeface="Verdana" panose="020B0604030504040204"/>
                <a:cs typeface="Verdana" panose="020B0604030504040204"/>
              </a:rPr>
              <a:t> </a:t>
            </a:r>
            <a:r>
              <a:rPr sz="2400" spc="60" dirty="0">
                <a:solidFill>
                  <a:srgbClr val="404040"/>
                </a:solidFill>
                <a:latin typeface="Verdana" panose="020B0604030504040204"/>
                <a:cs typeface="Verdana" panose="020B0604030504040204"/>
              </a:rPr>
              <a:t>cycle</a:t>
            </a:r>
            <a:endParaRPr sz="2400">
              <a:latin typeface="Verdana" panose="020B0604030504040204"/>
              <a:cs typeface="Verdana" panose="020B0604030504040204"/>
            </a:endParaRPr>
          </a:p>
          <a:p>
            <a:pPr marL="355600" marR="631190" indent="-342900">
              <a:lnSpc>
                <a:spcPct val="100000"/>
              </a:lnSpc>
              <a:spcBef>
                <a:spcPts val="1000"/>
              </a:spcBef>
              <a:tabLst>
                <a:tab pos="354965" algn="l"/>
              </a:tabLst>
            </a:pPr>
            <a:r>
              <a:rPr sz="2400" spc="-60" dirty="0">
                <a:solidFill>
                  <a:srgbClr val="A42F0F"/>
                </a:solidFill>
                <a:latin typeface="Microsoft Sans Serif" panose="020B0604020202020204"/>
                <a:cs typeface="Microsoft Sans Serif" panose="020B0604020202020204"/>
              </a:rPr>
              <a:t>🠶	</a:t>
            </a:r>
            <a:r>
              <a:rPr sz="2400" spc="-215" dirty="0">
                <a:solidFill>
                  <a:srgbClr val="404040"/>
                </a:solidFill>
                <a:latin typeface="Verdana" panose="020B0604030504040204"/>
                <a:cs typeface="Verdana" panose="020B0604030504040204"/>
              </a:rPr>
              <a:t>It</a:t>
            </a:r>
            <a:r>
              <a:rPr sz="2400" spc="-155" dirty="0">
                <a:solidFill>
                  <a:srgbClr val="404040"/>
                </a:solidFill>
                <a:latin typeface="Verdana" panose="020B0604030504040204"/>
                <a:cs typeface="Verdana" panose="020B0604030504040204"/>
              </a:rPr>
              <a:t> </a:t>
            </a:r>
            <a:r>
              <a:rPr sz="2400" spc="-55" dirty="0">
                <a:solidFill>
                  <a:srgbClr val="404040"/>
                </a:solidFill>
                <a:latin typeface="Verdana" panose="020B0604030504040204"/>
                <a:cs typeface="Verdana" panose="020B0604030504040204"/>
              </a:rPr>
              <a:t>maintains</a:t>
            </a:r>
            <a:r>
              <a:rPr sz="2400" spc="-140"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the</a:t>
            </a:r>
            <a:r>
              <a:rPr sz="2400" spc="-114"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program’s</a:t>
            </a:r>
            <a:r>
              <a:rPr sz="2400" spc="-140" dirty="0">
                <a:solidFill>
                  <a:srgbClr val="404040"/>
                </a:solidFill>
                <a:latin typeface="Verdana" panose="020B0604030504040204"/>
                <a:cs typeface="Verdana" panose="020B0604030504040204"/>
              </a:rPr>
              <a:t> </a:t>
            </a:r>
            <a:r>
              <a:rPr sz="2400" spc="-55" dirty="0">
                <a:solidFill>
                  <a:srgbClr val="404040"/>
                </a:solidFill>
                <a:latin typeface="Verdana" panose="020B0604030504040204"/>
                <a:cs typeface="Verdana" panose="020B0604030504040204"/>
              </a:rPr>
              <a:t>standards,</a:t>
            </a:r>
            <a:r>
              <a:rPr sz="2400" spc="-100" dirty="0">
                <a:solidFill>
                  <a:srgbClr val="404040"/>
                </a:solidFill>
                <a:latin typeface="Verdana" panose="020B0604030504040204"/>
                <a:cs typeface="Verdana" panose="020B0604030504040204"/>
              </a:rPr>
              <a:t> </a:t>
            </a:r>
            <a:r>
              <a:rPr sz="2400" spc="25" dirty="0">
                <a:solidFill>
                  <a:srgbClr val="404040"/>
                </a:solidFill>
                <a:latin typeface="Verdana" panose="020B0604030504040204"/>
                <a:cs typeface="Verdana" panose="020B0604030504040204"/>
              </a:rPr>
              <a:t>document</a:t>
            </a:r>
            <a:r>
              <a:rPr sz="2400" spc="-110" dirty="0">
                <a:solidFill>
                  <a:srgbClr val="404040"/>
                </a:solidFill>
                <a:latin typeface="Verdana" panose="020B0604030504040204"/>
                <a:cs typeface="Verdana" panose="020B0604030504040204"/>
              </a:rPr>
              <a:t> </a:t>
            </a:r>
            <a:r>
              <a:rPr sz="2400" spc="-70" dirty="0">
                <a:solidFill>
                  <a:srgbClr val="404040"/>
                </a:solidFill>
                <a:latin typeface="Verdana" panose="020B0604030504040204"/>
                <a:cs typeface="Verdana" panose="020B0604030504040204"/>
              </a:rPr>
              <a:t>repository</a:t>
            </a:r>
            <a:r>
              <a:rPr sz="2400" spc="-140" dirty="0">
                <a:solidFill>
                  <a:srgbClr val="404040"/>
                </a:solidFill>
                <a:latin typeface="Verdana" panose="020B0604030504040204"/>
                <a:cs typeface="Verdana" panose="020B0604030504040204"/>
              </a:rPr>
              <a:t> </a:t>
            </a:r>
            <a:r>
              <a:rPr sz="2400" spc="65" dirty="0">
                <a:solidFill>
                  <a:srgbClr val="404040"/>
                </a:solidFill>
                <a:latin typeface="Verdana" panose="020B0604030504040204"/>
                <a:cs typeface="Verdana" panose="020B0604030504040204"/>
              </a:rPr>
              <a:t>and</a:t>
            </a:r>
            <a:r>
              <a:rPr sz="2400" spc="-125" dirty="0">
                <a:solidFill>
                  <a:srgbClr val="404040"/>
                </a:solidFill>
                <a:latin typeface="Verdana" panose="020B0604030504040204"/>
                <a:cs typeface="Verdana" panose="020B0604030504040204"/>
              </a:rPr>
              <a:t> </a:t>
            </a:r>
            <a:r>
              <a:rPr sz="2400" spc="-5" dirty="0">
                <a:solidFill>
                  <a:srgbClr val="404040"/>
                </a:solidFill>
                <a:latin typeface="Verdana" panose="020B0604030504040204"/>
                <a:cs typeface="Verdana" panose="020B0604030504040204"/>
              </a:rPr>
              <a:t>any </a:t>
            </a:r>
            <a:r>
              <a:rPr sz="2400" spc="-620" dirty="0">
                <a:solidFill>
                  <a:srgbClr val="404040"/>
                </a:solidFill>
                <a:latin typeface="Verdana" panose="020B0604030504040204"/>
                <a:cs typeface="Verdana" panose="020B0604030504040204"/>
              </a:rPr>
              <a:t> </a:t>
            </a:r>
            <a:r>
              <a:rPr sz="2400" spc="90" dirty="0">
                <a:solidFill>
                  <a:srgbClr val="404040"/>
                </a:solidFill>
                <a:latin typeface="Verdana" panose="020B0604030504040204"/>
                <a:cs typeface="Verdana" panose="020B0604030504040204"/>
              </a:rPr>
              <a:t>p</a:t>
            </a:r>
            <a:r>
              <a:rPr sz="2400" spc="85" dirty="0">
                <a:solidFill>
                  <a:srgbClr val="404040"/>
                </a:solidFill>
                <a:latin typeface="Verdana" panose="020B0604030504040204"/>
                <a:cs typeface="Verdana" panose="020B0604030504040204"/>
              </a:rPr>
              <a:t>o</a:t>
            </a:r>
            <a:r>
              <a:rPr sz="2400" spc="-170" dirty="0">
                <a:solidFill>
                  <a:srgbClr val="404040"/>
                </a:solidFill>
                <a:latin typeface="Verdana" panose="020B0604030504040204"/>
                <a:cs typeface="Verdana" panose="020B0604030504040204"/>
              </a:rPr>
              <a:t>r</a:t>
            </a:r>
            <a:r>
              <a:rPr sz="2400" spc="-175" dirty="0">
                <a:solidFill>
                  <a:srgbClr val="404040"/>
                </a:solidFill>
                <a:latin typeface="Verdana" panose="020B0604030504040204"/>
                <a:cs typeface="Verdana" panose="020B0604030504040204"/>
              </a:rPr>
              <a:t>t</a:t>
            </a:r>
            <a:r>
              <a:rPr sz="2400" spc="-45" dirty="0">
                <a:solidFill>
                  <a:srgbClr val="404040"/>
                </a:solidFill>
                <a:latin typeface="Verdana" panose="020B0604030504040204"/>
                <a:cs typeface="Verdana" panose="020B0604030504040204"/>
              </a:rPr>
              <a:t>fo</a:t>
            </a:r>
            <a:r>
              <a:rPr sz="2400" spc="-25" dirty="0">
                <a:solidFill>
                  <a:srgbClr val="404040"/>
                </a:solidFill>
                <a:latin typeface="Verdana" panose="020B0604030504040204"/>
                <a:cs typeface="Verdana" panose="020B0604030504040204"/>
              </a:rPr>
              <a:t>l</a:t>
            </a:r>
            <a:r>
              <a:rPr sz="2400" spc="-114" dirty="0">
                <a:solidFill>
                  <a:srgbClr val="404040"/>
                </a:solidFill>
                <a:latin typeface="Verdana" panose="020B0604030504040204"/>
                <a:cs typeface="Verdana" panose="020B0604030504040204"/>
              </a:rPr>
              <a:t>i</a:t>
            </a:r>
            <a:r>
              <a:rPr sz="2400" spc="85" dirty="0">
                <a:solidFill>
                  <a:srgbClr val="404040"/>
                </a:solidFill>
                <a:latin typeface="Verdana" panose="020B0604030504040204"/>
                <a:cs typeface="Verdana" panose="020B0604030504040204"/>
              </a:rPr>
              <a:t>o</a:t>
            </a:r>
            <a:r>
              <a:rPr sz="2400" spc="-155" dirty="0">
                <a:solidFill>
                  <a:srgbClr val="404040"/>
                </a:solidFill>
                <a:latin typeface="Verdana" panose="020B0604030504040204"/>
                <a:cs typeface="Verdana" panose="020B0604030504040204"/>
              </a:rPr>
              <a:t> </a:t>
            </a:r>
            <a:r>
              <a:rPr sz="2400" spc="15" dirty="0">
                <a:solidFill>
                  <a:srgbClr val="404040"/>
                </a:solidFill>
                <a:latin typeface="Verdana" panose="020B0604030504040204"/>
                <a:cs typeface="Verdana" panose="020B0604030504040204"/>
              </a:rPr>
              <a:t>ma</a:t>
            </a:r>
            <a:r>
              <a:rPr sz="2400" dirty="0">
                <a:solidFill>
                  <a:srgbClr val="404040"/>
                </a:solidFill>
                <a:latin typeface="Verdana" panose="020B0604030504040204"/>
                <a:cs typeface="Verdana" panose="020B0604030504040204"/>
              </a:rPr>
              <a:t>n</a:t>
            </a:r>
            <a:r>
              <a:rPr sz="2400" spc="135" dirty="0">
                <a:solidFill>
                  <a:srgbClr val="404040"/>
                </a:solidFill>
                <a:latin typeface="Verdana" panose="020B0604030504040204"/>
                <a:cs typeface="Verdana" panose="020B0604030504040204"/>
              </a:rPr>
              <a:t>a</a:t>
            </a:r>
            <a:r>
              <a:rPr sz="2400" spc="95" dirty="0">
                <a:solidFill>
                  <a:srgbClr val="404040"/>
                </a:solidFill>
                <a:latin typeface="Verdana" panose="020B0604030504040204"/>
                <a:cs typeface="Verdana" panose="020B0604030504040204"/>
              </a:rPr>
              <a:t>g</a:t>
            </a:r>
            <a:r>
              <a:rPr sz="2400" spc="80" dirty="0">
                <a:solidFill>
                  <a:srgbClr val="404040"/>
                </a:solidFill>
                <a:latin typeface="Verdana" panose="020B0604030504040204"/>
                <a:cs typeface="Verdana" panose="020B0604030504040204"/>
              </a:rPr>
              <a:t>e</a:t>
            </a:r>
            <a:r>
              <a:rPr sz="2400" spc="-5" dirty="0">
                <a:solidFill>
                  <a:srgbClr val="404040"/>
                </a:solidFill>
                <a:latin typeface="Verdana" panose="020B0604030504040204"/>
                <a:cs typeface="Verdana" panose="020B0604030504040204"/>
              </a:rPr>
              <a:t>me</a:t>
            </a:r>
            <a:r>
              <a:rPr sz="2400" spc="-15" dirty="0">
                <a:solidFill>
                  <a:srgbClr val="404040"/>
                </a:solidFill>
                <a:latin typeface="Verdana" panose="020B0604030504040204"/>
                <a:cs typeface="Verdana" panose="020B0604030504040204"/>
              </a:rPr>
              <a:t>n</a:t>
            </a:r>
            <a:r>
              <a:rPr sz="2400" spc="-100" dirty="0">
                <a:solidFill>
                  <a:srgbClr val="404040"/>
                </a:solidFill>
                <a:latin typeface="Verdana" panose="020B0604030504040204"/>
                <a:cs typeface="Verdana" panose="020B0604030504040204"/>
              </a:rPr>
              <a:t>t</a:t>
            </a:r>
            <a:r>
              <a:rPr sz="2400" spc="-110" dirty="0">
                <a:solidFill>
                  <a:srgbClr val="404040"/>
                </a:solidFill>
                <a:latin typeface="Verdana" panose="020B0604030504040204"/>
                <a:cs typeface="Verdana" panose="020B0604030504040204"/>
              </a:rPr>
              <a:t> </a:t>
            </a:r>
            <a:r>
              <a:rPr sz="2400" spc="-114" dirty="0">
                <a:solidFill>
                  <a:srgbClr val="404040"/>
                </a:solidFill>
                <a:latin typeface="Verdana" panose="020B0604030504040204"/>
                <a:cs typeface="Verdana" panose="020B0604030504040204"/>
              </a:rPr>
              <a:t>t</a:t>
            </a:r>
            <a:r>
              <a:rPr sz="2400" spc="85" dirty="0">
                <a:solidFill>
                  <a:srgbClr val="404040"/>
                </a:solidFill>
                <a:latin typeface="Verdana" panose="020B0604030504040204"/>
                <a:cs typeface="Verdana" panose="020B0604030504040204"/>
              </a:rPr>
              <a:t>o</a:t>
            </a:r>
            <a:r>
              <a:rPr sz="2400" spc="80" dirty="0">
                <a:solidFill>
                  <a:srgbClr val="404040"/>
                </a:solidFill>
                <a:latin typeface="Verdana" panose="020B0604030504040204"/>
                <a:cs typeface="Verdana" panose="020B0604030504040204"/>
              </a:rPr>
              <a:t>o</a:t>
            </a:r>
            <a:r>
              <a:rPr sz="2400" spc="-125" dirty="0">
                <a:solidFill>
                  <a:srgbClr val="404040"/>
                </a:solidFill>
                <a:latin typeface="Verdana" panose="020B0604030504040204"/>
                <a:cs typeface="Verdana" panose="020B0604030504040204"/>
              </a:rPr>
              <a:t>l</a:t>
            </a:r>
            <a:r>
              <a:rPr sz="2400" spc="-204" dirty="0">
                <a:solidFill>
                  <a:srgbClr val="404040"/>
                </a:solidFill>
                <a:latin typeface="Verdana" panose="020B0604030504040204"/>
                <a:cs typeface="Verdana" panose="020B0604030504040204"/>
              </a:rPr>
              <a:t>s.</a:t>
            </a:r>
            <a:endParaRPr sz="2400">
              <a:latin typeface="Verdana" panose="020B0604030504040204"/>
              <a:cs typeface="Verdana" panose="020B0604030504040204"/>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 y="609600"/>
            <a:ext cx="8206740" cy="1143000"/>
          </a:xfrm>
        </p:spPr>
        <p:txBody>
          <a:bodyPr/>
          <a:lstStyle/>
          <a:p>
            <a:pPr marL="12700" algn="ctr">
              <a:spcBef>
                <a:spcPts val="100"/>
              </a:spcBef>
              <a:buClrTx/>
              <a:buSzTx/>
              <a:buFontTx/>
            </a:pPr>
            <a:r>
              <a:rPr spc="114" dirty="0"/>
              <a:t>Project Management Life Cycle</a:t>
            </a:r>
            <a:endParaRPr spc="114" dirty="0"/>
          </a:p>
        </p:txBody>
      </p:sp>
      <p:sp>
        <p:nvSpPr>
          <p:cNvPr id="3" name="Content Placeholder 2"/>
          <p:cNvSpPr>
            <a:spLocks noGrp="1"/>
          </p:cNvSpPr>
          <p:nvPr>
            <p:ph idx="1"/>
          </p:nvPr>
        </p:nvSpPr>
        <p:spPr/>
        <p:txBody>
          <a:bodyPr/>
          <a:lstStyle/>
          <a:p>
            <a:r>
              <a:rPr lang="en-US" dirty="0" smtClean="0"/>
              <a:t>Different phases of a project management life cycle are shown in the following figure</a:t>
            </a:r>
            <a:endParaRPr lang="en-US" dirty="0" smtClean="0"/>
          </a:p>
          <a:p>
            <a:pPr marL="0" indent="0" algn="ctr">
              <a:buNone/>
            </a:pPr>
            <a:endParaRPr lang="en-US" dirty="0"/>
          </a:p>
        </p:txBody>
      </p:sp>
      <p:graphicFrame>
        <p:nvGraphicFramePr>
          <p:cNvPr id="5" name="Content Placeholder 3"/>
          <p:cNvGraphicFramePr/>
          <p:nvPr/>
        </p:nvGraphicFramePr>
        <p:xfrm>
          <a:off x="467360" y="3068955"/>
          <a:ext cx="8229600" cy="2209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7495" y="528320"/>
            <a:ext cx="5998845" cy="686435"/>
          </a:xfrm>
          <a:prstGeom prst="rect">
            <a:avLst/>
          </a:prstGeom>
        </p:spPr>
        <p:txBody>
          <a:bodyPr vert="horz" wrap="square" lIns="0" tIns="9525" rIns="0" bIns="0" rtlCol="0">
            <a:spAutoFit/>
          </a:bodyPr>
          <a:lstStyle/>
          <a:p>
            <a:pPr marL="12700">
              <a:lnSpc>
                <a:spcPct val="100000"/>
              </a:lnSpc>
              <a:spcBef>
                <a:spcPts val="100"/>
              </a:spcBef>
            </a:pPr>
            <a:r>
              <a:rPr spc="-55" dirty="0"/>
              <a:t>Project</a:t>
            </a:r>
            <a:r>
              <a:rPr spc="-270" dirty="0"/>
              <a:t> </a:t>
            </a:r>
            <a:r>
              <a:rPr spc="-105" dirty="0"/>
              <a:t>lif</a:t>
            </a:r>
            <a:r>
              <a:rPr spc="-190" dirty="0"/>
              <a:t>e</a:t>
            </a:r>
            <a:r>
              <a:rPr spc="-260" dirty="0"/>
              <a:t> </a:t>
            </a:r>
            <a:r>
              <a:rPr spc="125" dirty="0"/>
              <a:t>cycle</a:t>
            </a:r>
            <a:endParaRPr spc="125" dirty="0"/>
          </a:p>
        </p:txBody>
      </p:sp>
      <p:pic>
        <p:nvPicPr>
          <p:cNvPr id="3" name="object 3"/>
          <p:cNvPicPr/>
          <p:nvPr/>
        </p:nvPicPr>
        <p:blipFill>
          <a:blip r:embed="rId1" cstate="print"/>
          <a:stretch>
            <a:fillRect/>
          </a:stretch>
        </p:blipFill>
        <p:spPr>
          <a:xfrm>
            <a:off x="539750" y="1412875"/>
            <a:ext cx="8275955" cy="484441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3395" y="476885"/>
            <a:ext cx="5817870" cy="686435"/>
          </a:xfrm>
          <a:prstGeom prst="rect">
            <a:avLst/>
          </a:prstGeom>
        </p:spPr>
        <p:txBody>
          <a:bodyPr vert="horz" wrap="square" lIns="0" tIns="9525" rIns="0" bIns="0" rtlCol="0">
            <a:spAutoFit/>
          </a:bodyPr>
          <a:lstStyle/>
          <a:p>
            <a:pPr marL="12700">
              <a:lnSpc>
                <a:spcPct val="100000"/>
              </a:lnSpc>
              <a:spcBef>
                <a:spcPts val="100"/>
              </a:spcBef>
            </a:pPr>
            <a:r>
              <a:rPr dirty="0"/>
              <a:t>Documenting</a:t>
            </a:r>
            <a:r>
              <a:rPr spc="-310" dirty="0"/>
              <a:t> </a:t>
            </a:r>
            <a:r>
              <a:rPr spc="-100" dirty="0"/>
              <a:t>Phases</a:t>
            </a:r>
            <a:endParaRPr spc="-100" dirty="0"/>
          </a:p>
        </p:txBody>
      </p:sp>
      <p:pic>
        <p:nvPicPr>
          <p:cNvPr id="3" name="object 3"/>
          <p:cNvPicPr/>
          <p:nvPr/>
        </p:nvPicPr>
        <p:blipFill>
          <a:blip r:embed="rId1" cstate="print"/>
          <a:stretch>
            <a:fillRect/>
          </a:stretch>
        </p:blipFill>
        <p:spPr>
          <a:xfrm>
            <a:off x="323215" y="1341120"/>
            <a:ext cx="8606155" cy="47688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3395" y="260985"/>
            <a:ext cx="6384290" cy="686435"/>
          </a:xfrm>
          <a:prstGeom prst="rect">
            <a:avLst/>
          </a:prstGeom>
        </p:spPr>
        <p:txBody>
          <a:bodyPr vert="horz" wrap="square" lIns="0" tIns="9525" rIns="0" bIns="0" rtlCol="0">
            <a:spAutoFit/>
          </a:bodyPr>
          <a:lstStyle/>
          <a:p>
            <a:pPr marL="12700">
              <a:lnSpc>
                <a:spcPct val="100000"/>
              </a:lnSpc>
              <a:spcBef>
                <a:spcPts val="100"/>
              </a:spcBef>
            </a:pPr>
            <a:r>
              <a:rPr spc="-45" dirty="0"/>
              <a:t>Project/Phase</a:t>
            </a:r>
            <a:r>
              <a:rPr spc="-270" dirty="0"/>
              <a:t> </a:t>
            </a:r>
            <a:r>
              <a:rPr spc="355" dirty="0"/>
              <a:t>G</a:t>
            </a:r>
            <a:r>
              <a:rPr spc="90" dirty="0"/>
              <a:t>ate</a:t>
            </a:r>
            <a:endParaRPr spc="90" dirty="0"/>
          </a:p>
        </p:txBody>
      </p:sp>
      <p:pic>
        <p:nvPicPr>
          <p:cNvPr id="3" name="object 3"/>
          <p:cNvPicPr/>
          <p:nvPr/>
        </p:nvPicPr>
        <p:blipFill>
          <a:blip r:embed="rId1" cstate="print"/>
          <a:stretch>
            <a:fillRect/>
          </a:stretch>
        </p:blipFill>
        <p:spPr>
          <a:xfrm>
            <a:off x="179705" y="1269365"/>
            <a:ext cx="8841105" cy="488505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36585" cy="1143000"/>
          </a:xfrm>
        </p:spPr>
        <p:txBody>
          <a:bodyPr/>
          <a:lstStyle/>
          <a:p>
            <a:r>
              <a:rPr spc="114" dirty="0"/>
              <a:t>Project Management Life Cycle</a:t>
            </a:r>
            <a:endParaRPr spc="114" dirty="0"/>
          </a:p>
        </p:txBody>
      </p:sp>
      <p:sp>
        <p:nvSpPr>
          <p:cNvPr id="3" name="Content Placeholder 2"/>
          <p:cNvSpPr>
            <a:spLocks noGrp="1"/>
          </p:cNvSpPr>
          <p:nvPr>
            <p:ph idx="1"/>
          </p:nvPr>
        </p:nvSpPr>
        <p:spPr>
          <a:xfrm>
            <a:off x="685800" y="1772920"/>
            <a:ext cx="7772400" cy="4114800"/>
          </a:xfrm>
        </p:spPr>
        <p:txBody>
          <a:bodyPr>
            <a:normAutofit lnSpcReduction="10000"/>
          </a:bodyPr>
          <a:lstStyle/>
          <a:p>
            <a:pPr algn="just"/>
            <a:r>
              <a:rPr lang="en-US" b="1" i="1" dirty="0" smtClean="0"/>
              <a:t>Project initiation</a:t>
            </a:r>
            <a:endParaRPr lang="en-US" b="1" i="1" dirty="0" smtClean="0"/>
          </a:p>
          <a:p>
            <a:pPr lvl="1" algn="just"/>
            <a:r>
              <a:rPr lang="en-US" dirty="0" smtClean="0"/>
              <a:t>Different aspects of the project are investigated and understood in this phase. These are</a:t>
            </a:r>
            <a:endParaRPr lang="en-US" dirty="0" smtClean="0"/>
          </a:p>
          <a:p>
            <a:pPr lvl="2" algn="just"/>
            <a:r>
              <a:rPr lang="en-US" dirty="0" smtClean="0"/>
              <a:t>Scope of the project</a:t>
            </a:r>
            <a:endParaRPr lang="en-US" dirty="0" smtClean="0"/>
          </a:p>
          <a:p>
            <a:pPr lvl="2" algn="just"/>
            <a:r>
              <a:rPr lang="en-US" dirty="0" smtClean="0"/>
              <a:t>Project constraints</a:t>
            </a:r>
            <a:endParaRPr lang="en-US" dirty="0" smtClean="0"/>
          </a:p>
          <a:p>
            <a:pPr lvl="2" algn="just"/>
            <a:r>
              <a:rPr lang="en-US" dirty="0" smtClean="0"/>
              <a:t>The cost that would be spent</a:t>
            </a:r>
            <a:endParaRPr lang="en-US" dirty="0" smtClean="0"/>
          </a:p>
          <a:p>
            <a:pPr lvl="2" algn="just"/>
            <a:r>
              <a:rPr lang="en-US" dirty="0" smtClean="0"/>
              <a:t>The benefits that would be gained</a:t>
            </a:r>
            <a:endParaRPr lang="en-US" dirty="0" smtClean="0"/>
          </a:p>
          <a:p>
            <a:pPr lvl="1" algn="just"/>
            <a:r>
              <a:rPr lang="en-US" dirty="0" smtClean="0"/>
              <a:t>Based on this understanding, a feasibility study is undertaken to determine whether the project would be financially and technically feasible.</a:t>
            </a:r>
            <a:endParaRPr lang="en-US" dirty="0" smtClean="0"/>
          </a:p>
          <a:p>
            <a:pPr lvl="2" algn="just"/>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476885"/>
            <a:ext cx="8575040" cy="1143000"/>
          </a:xfrm>
        </p:spPr>
        <p:txBody>
          <a:bodyPr/>
          <a:lstStyle/>
          <a:p>
            <a:r>
              <a:rPr spc="114" dirty="0"/>
              <a:t>Project Management Life Cycle</a:t>
            </a:r>
            <a:endParaRPr spc="114" dirty="0"/>
          </a:p>
        </p:txBody>
      </p:sp>
      <p:sp>
        <p:nvSpPr>
          <p:cNvPr id="3" name="Content Placeholder 2"/>
          <p:cNvSpPr>
            <a:spLocks noGrp="1"/>
          </p:cNvSpPr>
          <p:nvPr>
            <p:ph idx="1"/>
          </p:nvPr>
        </p:nvSpPr>
        <p:spPr/>
        <p:txBody>
          <a:bodyPr/>
          <a:lstStyle/>
          <a:p>
            <a:pPr lvl="1" algn="just"/>
            <a:r>
              <a:rPr lang="en-US" dirty="0" smtClean="0"/>
              <a:t>Based on feasibility study, the business case is developed.</a:t>
            </a:r>
            <a:endParaRPr lang="en-US" dirty="0" smtClean="0"/>
          </a:p>
          <a:p>
            <a:pPr lvl="1" algn="just"/>
            <a:r>
              <a:rPr lang="en-US" dirty="0" smtClean="0"/>
              <a:t>Once the top management agrees to the business case, the project manager is appointed, project charter is written and finally the project team is formed.</a:t>
            </a:r>
            <a:endParaRPr lang="en-US" dirty="0" smtClean="0"/>
          </a:p>
          <a:p>
            <a:pPr lvl="1" algn="just"/>
            <a:r>
              <a:rPr lang="en-US" dirty="0" smtClean="0"/>
              <a:t>The ground is now set for the project manager to start the project planning phase.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pc="114" dirty="0"/>
              <a:t>Project Management Life Cycle</a:t>
            </a:r>
            <a:endParaRPr spc="114" dirty="0"/>
          </a:p>
        </p:txBody>
      </p:sp>
      <p:sp>
        <p:nvSpPr>
          <p:cNvPr id="3" name="Content Placeholder 2"/>
          <p:cNvSpPr>
            <a:spLocks noGrp="1"/>
          </p:cNvSpPr>
          <p:nvPr>
            <p:ph idx="1"/>
          </p:nvPr>
        </p:nvSpPr>
        <p:spPr/>
        <p:txBody>
          <a:bodyPr/>
          <a:lstStyle/>
          <a:p>
            <a:pPr algn="just"/>
            <a:r>
              <a:rPr lang="en-US" b="1" i="1" dirty="0" smtClean="0"/>
              <a:t>Project Planning : </a:t>
            </a:r>
            <a:r>
              <a:rPr lang="en-US" dirty="0" smtClean="0"/>
              <a:t>Project manager carries out several processes and creates following documents</a:t>
            </a:r>
            <a:endParaRPr lang="en-US" dirty="0" smtClean="0"/>
          </a:p>
          <a:p>
            <a:pPr lvl="1" algn="just"/>
            <a:r>
              <a:rPr lang="en-US" b="1" i="1" dirty="0" smtClean="0"/>
              <a:t>Project plan: </a:t>
            </a:r>
            <a:r>
              <a:rPr lang="en-US" dirty="0" smtClean="0"/>
              <a:t>it identifies the project tasks, and a schedule for the project tasks that assigns project resources and time frames to the tasks.</a:t>
            </a:r>
            <a:endParaRPr lang="en-US" dirty="0" smtClean="0"/>
          </a:p>
          <a:p>
            <a:pPr lvl="1" algn="just"/>
            <a:r>
              <a:rPr lang="en-US" b="1" i="1" dirty="0" smtClean="0"/>
              <a:t>Resource Plan: </a:t>
            </a:r>
            <a:r>
              <a:rPr lang="en-US" dirty="0" smtClean="0"/>
              <a:t>it lists the resources, man power and equipment that would be required.</a:t>
            </a:r>
            <a:endParaRPr lang="en-US" b="1" i="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4213" y="44450"/>
            <a:ext cx="7772400" cy="1143000"/>
          </a:xfrm>
        </p:spPr>
        <p:txBody>
          <a:bodyPr/>
          <a:lstStyle/>
          <a:p>
            <a:pPr eaLnBrk="1" hangingPunct="1"/>
            <a:r>
              <a:rPr lang="en-GB" altLang="en-US" u="sng"/>
              <a:t>Outline of talk</a:t>
            </a:r>
            <a:endParaRPr lang="en-GB" altLang="en-US" u="sng"/>
          </a:p>
        </p:txBody>
      </p:sp>
      <p:sp>
        <p:nvSpPr>
          <p:cNvPr id="7171" name="Rectangle 3"/>
          <p:cNvSpPr>
            <a:spLocks noGrp="1" noChangeArrowheads="1"/>
          </p:cNvSpPr>
          <p:nvPr>
            <p:ph idx="1"/>
          </p:nvPr>
        </p:nvSpPr>
        <p:spPr>
          <a:xfrm>
            <a:off x="684213" y="1196975"/>
            <a:ext cx="7772400" cy="4679950"/>
          </a:xfrm>
        </p:spPr>
        <p:txBody>
          <a:bodyPr/>
          <a:lstStyle/>
          <a:p>
            <a:pPr algn="ctr" eaLnBrk="1" hangingPunct="1">
              <a:buFontTx/>
              <a:buNone/>
            </a:pPr>
            <a:r>
              <a:rPr lang="en-GB" altLang="en-US"/>
              <a:t>In this introduction the main questions to be addressed will be:</a:t>
            </a:r>
            <a:endParaRPr lang="en-GB" altLang="en-US"/>
          </a:p>
          <a:p>
            <a:pPr eaLnBrk="1" hangingPunct="1">
              <a:buFontTx/>
              <a:buNone/>
            </a:pPr>
            <a:endParaRPr lang="en-GB" altLang="en-US"/>
          </a:p>
          <a:p>
            <a:pPr lvl="1" eaLnBrk="1" hangingPunct="1"/>
            <a:r>
              <a:rPr lang="en-GB" altLang="en-US" sz="2600"/>
              <a:t>What is software project management? Is it really different from ‘ordinary’ project management?</a:t>
            </a:r>
            <a:endParaRPr lang="en-GB" altLang="en-US" sz="2600"/>
          </a:p>
          <a:p>
            <a:pPr lvl="1" eaLnBrk="1" hangingPunct="1">
              <a:buFontTx/>
              <a:buNone/>
            </a:pPr>
            <a:endParaRPr lang="en-GB" altLang="en-US" sz="2600"/>
          </a:p>
          <a:p>
            <a:pPr lvl="1" eaLnBrk="1" hangingPunct="1"/>
            <a:r>
              <a:rPr lang="en-GB" altLang="en-US" sz="2600"/>
              <a:t>How do you know when a project has been successful? For example, do the expectations of the customer/client match those of the developers?</a:t>
            </a:r>
            <a:endParaRPr lang="en-GB" altLang="en-US" sz="2600"/>
          </a:p>
          <a:p>
            <a:pPr eaLnBrk="1" hangingPunct="1">
              <a:buFontTx/>
              <a:buNone/>
            </a:pPr>
            <a:endParaRPr lang="en-GB" altLang="en-US" sz="2600"/>
          </a:p>
        </p:txBody>
      </p:sp>
      <p:sp>
        <p:nvSpPr>
          <p:cNvPr id="4" name="Slide Number Placeholder 3"/>
          <p:cNvSpPr>
            <a:spLocks noGrp="1"/>
          </p:cNvSpPr>
          <p:nvPr>
            <p:ph type="sldNum" sz="quarter" idx="12"/>
          </p:nvPr>
        </p:nvSpPr>
        <p:spPr/>
        <p:txBody>
          <a:bodyPr/>
          <a:lstStyle/>
          <a:p>
            <a:pPr>
              <a:defRPr/>
            </a:pPr>
            <a:fld id="{8D877DB6-125D-4EC2-B6CD-D09E15ED196E}" type="slidenum">
              <a:rPr lang="en-US" altLang="en-US"/>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spc="114" dirty="0"/>
              <a:t>Project Management Life Cycle</a:t>
            </a:r>
            <a:endParaRPr spc="114" dirty="0"/>
          </a:p>
        </p:txBody>
      </p:sp>
      <p:sp>
        <p:nvSpPr>
          <p:cNvPr id="3" name="Content Placeholder 2"/>
          <p:cNvSpPr>
            <a:spLocks noGrp="1"/>
          </p:cNvSpPr>
          <p:nvPr>
            <p:ph idx="1"/>
          </p:nvPr>
        </p:nvSpPr>
        <p:spPr/>
        <p:txBody>
          <a:bodyPr/>
          <a:lstStyle/>
          <a:p>
            <a:pPr lvl="1" algn="just"/>
            <a:r>
              <a:rPr lang="en-US" b="1" i="1" dirty="0" smtClean="0"/>
              <a:t>Financial Plan:</a:t>
            </a:r>
            <a:r>
              <a:rPr lang="en-US" dirty="0" smtClean="0"/>
              <a:t> it documents the plan for man power, equipment and other costs.</a:t>
            </a:r>
            <a:endParaRPr lang="en-US" dirty="0" smtClean="0"/>
          </a:p>
          <a:p>
            <a:pPr lvl="1" algn="just"/>
            <a:r>
              <a:rPr lang="en-US" b="1" i="1" dirty="0" smtClean="0"/>
              <a:t>Quality Plan:</a:t>
            </a:r>
            <a:r>
              <a:rPr lang="en-US" dirty="0"/>
              <a:t> </a:t>
            </a:r>
            <a:r>
              <a:rPr lang="en-US" dirty="0" smtClean="0"/>
              <a:t>plan of quality targets and control plan are included.</a:t>
            </a:r>
            <a:endParaRPr lang="en-US" dirty="0" smtClean="0"/>
          </a:p>
          <a:p>
            <a:pPr lvl="1" algn="just"/>
            <a:r>
              <a:rPr lang="en-US" b="1" i="1" dirty="0" smtClean="0"/>
              <a:t>Risk Plan:</a:t>
            </a:r>
            <a:r>
              <a:rPr lang="en-US" dirty="0" smtClean="0"/>
              <a:t> it lists the identification of potential risks, their prioritization and action plans that would be taken in case of risk happening.</a:t>
            </a:r>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260985"/>
            <a:ext cx="7772400" cy="1143000"/>
          </a:xfrm>
        </p:spPr>
        <p:txBody>
          <a:bodyPr/>
          <a:lstStyle/>
          <a:p>
            <a:pPr algn="ctr">
              <a:buClrTx/>
              <a:buSzTx/>
              <a:buFontTx/>
            </a:pPr>
            <a:r>
              <a:rPr spc="114" dirty="0"/>
              <a:t>Project Management Life Cycle</a:t>
            </a:r>
            <a:endParaRPr spc="114" dirty="0"/>
          </a:p>
        </p:txBody>
      </p:sp>
      <p:sp>
        <p:nvSpPr>
          <p:cNvPr id="3" name="Content Placeholder 2"/>
          <p:cNvSpPr>
            <a:spLocks noGrp="1"/>
          </p:cNvSpPr>
          <p:nvPr>
            <p:ph idx="1"/>
          </p:nvPr>
        </p:nvSpPr>
        <p:spPr>
          <a:xfrm>
            <a:off x="685800" y="1629410"/>
            <a:ext cx="7772400" cy="4114800"/>
          </a:xfrm>
        </p:spPr>
        <p:txBody>
          <a:bodyPr/>
          <a:lstStyle/>
          <a:p>
            <a:pPr algn="just"/>
            <a:r>
              <a:rPr lang="en-US" b="1" i="1" dirty="0" smtClean="0"/>
              <a:t>Project execution:</a:t>
            </a:r>
            <a:endParaRPr lang="en-US" b="1" i="1" dirty="0" smtClean="0"/>
          </a:p>
          <a:p>
            <a:pPr lvl="1" algn="just"/>
            <a:r>
              <a:rPr lang="en-US" dirty="0" smtClean="0"/>
              <a:t>Tasks are executed as per the project plan.</a:t>
            </a:r>
            <a:endParaRPr lang="en-US" dirty="0" smtClean="0"/>
          </a:p>
          <a:p>
            <a:pPr lvl="1" algn="just"/>
            <a:r>
              <a:rPr lang="en-US" dirty="0" smtClean="0"/>
              <a:t>Monitoring and control processes are executed to ensure that the tasks are executed  as per plan and corrective actions are initiated whenever deviations are noticed.</a:t>
            </a:r>
            <a:endParaRPr lang="en-US" dirty="0" smtClean="0"/>
          </a:p>
          <a:p>
            <a:pPr lvl="1" algn="just"/>
            <a:r>
              <a:rPr lang="en-US" dirty="0" smtClean="0"/>
              <a:t>Quality of the deliverables is ensured.</a:t>
            </a:r>
            <a:endParaRPr lang="en-US" dirty="0" smtClean="0"/>
          </a:p>
          <a:p>
            <a:pPr lvl="1" algn="just"/>
            <a:r>
              <a:rPr lang="en-US" dirty="0" smtClean="0"/>
              <a:t>This phase completes, once all the deliverables are produced and accepted by the customers.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spc="114" dirty="0"/>
              <a:t>Project Management Life Cycle</a:t>
            </a:r>
            <a:endParaRPr spc="114" dirty="0"/>
          </a:p>
        </p:txBody>
      </p:sp>
      <p:sp>
        <p:nvSpPr>
          <p:cNvPr id="3" name="Content Placeholder 2"/>
          <p:cNvSpPr>
            <a:spLocks noGrp="1"/>
          </p:cNvSpPr>
          <p:nvPr>
            <p:ph idx="1"/>
          </p:nvPr>
        </p:nvSpPr>
        <p:spPr>
          <a:xfrm>
            <a:off x="683260" y="1845310"/>
            <a:ext cx="7772400" cy="4114800"/>
          </a:xfrm>
        </p:spPr>
        <p:txBody>
          <a:bodyPr>
            <a:normAutofit lnSpcReduction="10000"/>
          </a:bodyPr>
          <a:lstStyle/>
          <a:p>
            <a:pPr algn="just"/>
            <a:r>
              <a:rPr lang="en-US" b="1" i="1" dirty="0" smtClean="0"/>
              <a:t>Project Closure:</a:t>
            </a:r>
            <a:endParaRPr lang="en-US" b="1" i="1" dirty="0" smtClean="0"/>
          </a:p>
          <a:p>
            <a:pPr lvl="1" algn="just"/>
            <a:r>
              <a:rPr lang="en-US" dirty="0" smtClean="0"/>
              <a:t>It involves completing the release of all required deliverables to the customer along with the necessary documentation.</a:t>
            </a:r>
            <a:endParaRPr lang="en-US" dirty="0" smtClean="0"/>
          </a:p>
          <a:p>
            <a:pPr lvl="1" algn="just"/>
            <a:r>
              <a:rPr lang="en-US" dirty="0" smtClean="0"/>
              <a:t>All the project resources are released, supply agreements with the vendors are terminated and all pending payments are completed.</a:t>
            </a:r>
            <a:endParaRPr lang="en-US" dirty="0" smtClean="0"/>
          </a:p>
          <a:p>
            <a:pPr lvl="1" algn="just"/>
            <a:r>
              <a:rPr lang="en-US" dirty="0" smtClean="0"/>
              <a:t>A post implementation review is undertaken to analyze the project performance and to list the lessons learnt for use if future projects.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uClrTx/>
              <a:buSzTx/>
              <a:buFontTx/>
            </a:pPr>
            <a:r>
              <a:rPr spc="114" dirty="0"/>
              <a:t>Traditional vs Modern Project Management Practices</a:t>
            </a:r>
            <a:endParaRPr spc="114" dirty="0"/>
          </a:p>
        </p:txBody>
      </p:sp>
      <p:sp>
        <p:nvSpPr>
          <p:cNvPr id="3" name="Content Placeholder 2"/>
          <p:cNvSpPr>
            <a:spLocks noGrp="1"/>
          </p:cNvSpPr>
          <p:nvPr>
            <p:ph idx="1"/>
          </p:nvPr>
        </p:nvSpPr>
        <p:spPr/>
        <p:txBody>
          <a:bodyPr>
            <a:normAutofit lnSpcReduction="10000"/>
          </a:bodyPr>
          <a:lstStyle/>
          <a:p>
            <a:pPr algn="just"/>
            <a:r>
              <a:rPr lang="en-US" dirty="0" smtClean="0"/>
              <a:t>There is a radical change in the basic approach taken by software industry to develop softwares over the last two decades.</a:t>
            </a:r>
            <a:endParaRPr lang="en-US" dirty="0" smtClean="0"/>
          </a:p>
          <a:p>
            <a:pPr algn="just"/>
            <a:r>
              <a:rPr lang="en-US" dirty="0" smtClean="0"/>
              <a:t>Hardly any software is being developed from scratch any more.</a:t>
            </a:r>
            <a:endParaRPr lang="en-US" dirty="0" smtClean="0"/>
          </a:p>
          <a:p>
            <a:pPr algn="just"/>
            <a:r>
              <a:rPr lang="en-US" dirty="0" smtClean="0"/>
              <a:t>Software development projects are increasingly being based on either tailoring some existing product or reusing certain pre-built libraries.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uClrTx/>
              <a:buSzTx/>
              <a:buFontTx/>
            </a:pPr>
            <a:r>
              <a:rPr spc="114" dirty="0"/>
              <a:t>Traditional vs Modern Project Management Practices</a:t>
            </a:r>
            <a:endParaRPr spc="114" dirty="0"/>
          </a:p>
        </p:txBody>
      </p:sp>
      <p:sp>
        <p:nvSpPr>
          <p:cNvPr id="3" name="Content Placeholder 2"/>
          <p:cNvSpPr>
            <a:spLocks noGrp="1"/>
          </p:cNvSpPr>
          <p:nvPr>
            <p:ph idx="1"/>
          </p:nvPr>
        </p:nvSpPr>
        <p:spPr/>
        <p:txBody>
          <a:bodyPr>
            <a:normAutofit lnSpcReduction="10000"/>
          </a:bodyPr>
          <a:lstStyle/>
          <a:p>
            <a:pPr algn="just"/>
            <a:r>
              <a:rPr lang="en-US" dirty="0" smtClean="0"/>
              <a:t>Two important goals  of recent life cycle models are maximization of code reuse and compression of project durations.</a:t>
            </a:r>
            <a:endParaRPr lang="en-US" dirty="0" smtClean="0"/>
          </a:p>
          <a:p>
            <a:pPr algn="just"/>
            <a:r>
              <a:rPr lang="en-US" dirty="0" smtClean="0"/>
              <a:t>Some other goals include</a:t>
            </a:r>
            <a:endParaRPr lang="en-US" dirty="0" smtClean="0"/>
          </a:p>
          <a:p>
            <a:pPr lvl="1" algn="just"/>
            <a:r>
              <a:rPr lang="en-US" dirty="0" smtClean="0"/>
              <a:t>Fascilitating client feedbacks</a:t>
            </a:r>
            <a:endParaRPr lang="en-US" dirty="0" smtClean="0"/>
          </a:p>
          <a:p>
            <a:pPr lvl="1" algn="just"/>
            <a:r>
              <a:rPr lang="en-US" dirty="0" smtClean="0"/>
              <a:t>Accomodating customer participation</a:t>
            </a:r>
            <a:endParaRPr lang="en-US" dirty="0" smtClean="0"/>
          </a:p>
          <a:p>
            <a:pPr lvl="1" algn="just"/>
            <a:r>
              <a:rPr lang="en-US" dirty="0" smtClean="0"/>
              <a:t>Incremental delivery</a:t>
            </a:r>
            <a:endParaRPr lang="en-US" dirty="0" smtClean="0"/>
          </a:p>
          <a:p>
            <a:pPr algn="just"/>
            <a:r>
              <a:rPr lang="en-US" dirty="0" smtClean="0"/>
              <a:t>Change requests form clients are encouraged, rather than circumvented.</a:t>
            </a:r>
            <a:endParaRPr lang="en-US" dirty="0" smtClean="0"/>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uClrTx/>
              <a:buSzTx/>
              <a:buFontTx/>
            </a:pPr>
            <a:r>
              <a:rPr spc="114" dirty="0"/>
              <a:t>Traditional vs Modern Project Management Practices</a:t>
            </a:r>
            <a:endParaRPr spc="114" dirty="0"/>
          </a:p>
        </p:txBody>
      </p:sp>
      <p:sp>
        <p:nvSpPr>
          <p:cNvPr id="3" name="Content Placeholder 2"/>
          <p:cNvSpPr>
            <a:spLocks noGrp="1"/>
          </p:cNvSpPr>
          <p:nvPr>
            <p:ph idx="1"/>
          </p:nvPr>
        </p:nvSpPr>
        <p:spPr/>
        <p:txBody>
          <a:bodyPr>
            <a:normAutofit fontScale="92500" lnSpcReduction="10000"/>
          </a:bodyPr>
          <a:lstStyle/>
          <a:p>
            <a:pPr algn="just"/>
            <a:r>
              <a:rPr lang="en-US" dirty="0" smtClean="0"/>
              <a:t>These recent trends have changed project management practices in many ways. Some of these are [pg. 23,24,25]</a:t>
            </a:r>
            <a:endParaRPr lang="en-US" dirty="0" smtClean="0"/>
          </a:p>
          <a:p>
            <a:pPr lvl="1" algn="just"/>
            <a:r>
              <a:rPr lang="en-US" dirty="0" smtClean="0"/>
              <a:t>Planning Incremental Delivery</a:t>
            </a:r>
            <a:endParaRPr lang="en-US" dirty="0" smtClean="0"/>
          </a:p>
          <a:p>
            <a:pPr lvl="1" algn="just"/>
            <a:r>
              <a:rPr lang="en-US" dirty="0" smtClean="0"/>
              <a:t>Quality Management</a:t>
            </a:r>
            <a:endParaRPr lang="en-US" dirty="0" smtClean="0"/>
          </a:p>
          <a:p>
            <a:pPr lvl="1" algn="just"/>
            <a:r>
              <a:rPr lang="en-US" dirty="0" smtClean="0"/>
              <a:t>Change Management</a:t>
            </a:r>
            <a:endParaRPr lang="en-US" dirty="0" smtClean="0"/>
          </a:p>
          <a:p>
            <a:pPr lvl="1" algn="just"/>
            <a:r>
              <a:rPr lang="en-US" dirty="0" smtClean="0"/>
              <a:t>Requirement Management</a:t>
            </a:r>
            <a:endParaRPr lang="en-US" dirty="0" smtClean="0"/>
          </a:p>
          <a:p>
            <a:pPr lvl="1" algn="just"/>
            <a:r>
              <a:rPr lang="en-US" dirty="0" smtClean="0"/>
              <a:t>Release Management</a:t>
            </a:r>
            <a:endParaRPr lang="en-US" dirty="0" smtClean="0"/>
          </a:p>
          <a:p>
            <a:pPr lvl="1" algn="just"/>
            <a:r>
              <a:rPr lang="en-US" dirty="0" smtClean="0"/>
              <a:t>Risk Management</a:t>
            </a:r>
            <a:endParaRPr lang="en-US" dirty="0" smtClean="0"/>
          </a:p>
          <a:p>
            <a:pPr lvl="1" algn="just"/>
            <a:r>
              <a:rPr lang="en-US" smtClean="0"/>
              <a:t>Scope Management</a:t>
            </a:r>
            <a:r>
              <a:rPr lang="en-US" dirty="0" smtClean="0"/>
              <a:t>	</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CEF6D5"/>
        </a:solidFill>
        <a:effectLst/>
      </p:bgPr>
    </p:bg>
    <p:spTree>
      <p:nvGrpSpPr>
        <p:cNvPr id="1" name=""/>
        <p:cNvGrpSpPr/>
        <p:nvPr/>
      </p:nvGrpSpPr>
      <p:grpSpPr/>
      <p:sp>
        <p:nvSpPr>
          <p:cNvPr id="51202"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51203"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u="sng" dirty="0"/>
              <a:t>Key points in lecture</a:t>
            </a:r>
            <a:endParaRPr lang="en-GB" altLang="en-US" u="sng" dirty="0"/>
          </a:p>
        </p:txBody>
      </p:sp>
      <p:sp>
        <p:nvSpPr>
          <p:cNvPr id="51204" name="Rectangle 3"/>
          <p:cNvSpPr>
            <a:spLocks noGrp="1"/>
          </p:cNvSpPr>
          <p:nvPr>
            <p:ph idx="1"/>
          </p:nvPr>
        </p:nvSpPr>
        <p:spPr>
          <a:xfrm>
            <a:off x="395288" y="1412875"/>
            <a:ext cx="8229600" cy="4525963"/>
          </a:xfrm>
        </p:spPr>
        <p:txBody>
          <a:bodyPr vert="horz" wrap="square" lIns="91440" tIns="45720" rIns="91440" bIns="45720" anchor="t" anchorCtr="0"/>
          <a:p>
            <a:pPr eaLnBrk="1" hangingPunct="1"/>
            <a:r>
              <a:rPr lang="en-GB" altLang="en-US" sz="2800" dirty="0"/>
              <a:t>Projects are non-routine - thus uncertain</a:t>
            </a:r>
            <a:endParaRPr lang="en-GB" altLang="en-US" sz="2800" dirty="0"/>
          </a:p>
          <a:p>
            <a:pPr eaLnBrk="1" hangingPunct="1">
              <a:buNone/>
            </a:pPr>
            <a:endParaRPr lang="en-GB" altLang="en-US" sz="900" dirty="0"/>
          </a:p>
          <a:p>
            <a:pPr eaLnBrk="1" hangingPunct="1"/>
            <a:r>
              <a:rPr lang="en-GB" altLang="en-US" sz="2800" dirty="0"/>
              <a:t>The particular problems of projects e.g.  lack of visibility</a:t>
            </a:r>
            <a:endParaRPr lang="en-GB" altLang="en-US" sz="2800" dirty="0"/>
          </a:p>
          <a:p>
            <a:pPr eaLnBrk="1" hangingPunct="1">
              <a:buNone/>
            </a:pPr>
            <a:endParaRPr lang="en-GB" altLang="en-US" sz="900" dirty="0"/>
          </a:p>
          <a:p>
            <a:pPr eaLnBrk="1" hangingPunct="1"/>
            <a:r>
              <a:rPr lang="en-GB" altLang="en-US" sz="2800" dirty="0"/>
              <a:t>Clear objectives are essential which can be objectively assessed</a:t>
            </a:r>
            <a:endParaRPr lang="en-GB" altLang="en-US" sz="2800" dirty="0"/>
          </a:p>
          <a:p>
            <a:pPr eaLnBrk="1" hangingPunct="1">
              <a:buNone/>
            </a:pPr>
            <a:endParaRPr lang="en-GB" altLang="en-US" sz="900" dirty="0"/>
          </a:p>
          <a:p>
            <a:pPr eaLnBrk="1" hangingPunct="1"/>
            <a:r>
              <a:rPr lang="en-GB" altLang="en-US" sz="2800" dirty="0"/>
              <a:t>Stuff happens. Not usually possible to keep precisely plan – need for control</a:t>
            </a:r>
            <a:endParaRPr lang="en-GB" altLang="en-US" sz="2800" dirty="0"/>
          </a:p>
          <a:p>
            <a:pPr eaLnBrk="1" hangingPunct="1">
              <a:buNone/>
            </a:pPr>
            <a:endParaRPr lang="en-GB" altLang="en-US" sz="900" dirty="0"/>
          </a:p>
          <a:p>
            <a:pPr eaLnBrk="1" hangingPunct="1"/>
            <a:r>
              <a:rPr lang="en-GB" altLang="en-US" sz="2800" dirty="0"/>
              <a:t>Communicate, communicate, communicate!</a:t>
            </a:r>
            <a:endParaRPr lang="en-GB" altLang="en-US" sz="2800" dirty="0"/>
          </a:p>
        </p:txBody>
      </p:sp>
    </p:spTree>
  </p:cSld>
  <p:clrMapOvr>
    <a:overrideClrMapping bg1="dk2" tx1="lt1" bg2="dk1"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332740"/>
            <a:ext cx="7772400" cy="1143000"/>
          </a:xfrm>
        </p:spPr>
        <p:txBody>
          <a:bodyPr/>
          <a:lstStyle/>
          <a:p>
            <a:pPr algn="ctr" eaLnBrk="1" hangingPunct="1">
              <a:buClrTx/>
              <a:buSzTx/>
              <a:buFontTx/>
            </a:pPr>
            <a:r>
              <a:rPr lang="en-GB" altLang="en-US" u="sng" dirty="0"/>
              <a:t>Readings</a:t>
            </a:r>
            <a:endParaRPr lang="en-GB" altLang="en-US" u="sng" dirty="0"/>
          </a:p>
        </p:txBody>
      </p:sp>
      <p:sp>
        <p:nvSpPr>
          <p:cNvPr id="3" name="Content Placeholder 2"/>
          <p:cNvSpPr>
            <a:spLocks noGrp="1"/>
          </p:cNvSpPr>
          <p:nvPr>
            <p:ph idx="1"/>
          </p:nvPr>
        </p:nvSpPr>
        <p:spPr>
          <a:xfrm>
            <a:off x="685800" y="1701165"/>
            <a:ext cx="7772400" cy="4114800"/>
          </a:xfrm>
        </p:spPr>
        <p:txBody>
          <a:bodyPr>
            <a:normAutofit lnSpcReduction="10000"/>
          </a:bodyPr>
          <a:lstStyle/>
          <a:p>
            <a:pPr algn="just"/>
            <a:r>
              <a:rPr lang="en-US" dirty="0" smtClean="0"/>
              <a:t>[Chapter 1] Software Project Management by Bob Hughes and Mike Cotterell, McGraw-Hill Education; 6th Edition (2009). ISBN-10: 0077122798</a:t>
            </a:r>
            <a:endParaRPr lang="en-US" dirty="0" smtClean="0"/>
          </a:p>
          <a:p>
            <a:pPr algn="just"/>
            <a:r>
              <a:rPr lang="en-US" dirty="0" smtClean="0"/>
              <a:t>[1] F. P. Brooks (1987). “No silver Bullet: essence and accidents of software engineering ”. This essay has been icluded in </a:t>
            </a:r>
            <a:r>
              <a:rPr lang="en-US" i="1" dirty="0" smtClean="0"/>
              <a:t>THE MYTHICAL MAN-MONTH</a:t>
            </a:r>
            <a:r>
              <a:rPr lang="en-US" dirty="0" smtClean="0"/>
              <a:t>, Anniversarary Edition, Addison Wesely, 1995.</a:t>
            </a:r>
            <a:endParaRPr lang="en-US" dirty="0" smtClean="0"/>
          </a:p>
          <a:p>
            <a:pPr algn="just"/>
            <a:endParaRPr lang="en-US" dirty="0" smtClean="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414020"/>
            <a:ext cx="7772400" cy="1143000"/>
          </a:xfrm>
        </p:spPr>
        <p:txBody>
          <a:bodyPr/>
          <a:lstStyle/>
          <a:p>
            <a:r>
              <a:rPr lang="en-GB" altLang="en-US" u="sng"/>
              <a:t>Management</a:t>
            </a:r>
            <a:endParaRPr lang="en-GB" altLang="en-US" u="sng"/>
          </a:p>
        </p:txBody>
      </p:sp>
      <p:sp>
        <p:nvSpPr>
          <p:cNvPr id="3" name="Content Placeholder 2"/>
          <p:cNvSpPr>
            <a:spLocks noGrp="1"/>
          </p:cNvSpPr>
          <p:nvPr>
            <p:ph idx="1"/>
          </p:nvPr>
        </p:nvSpPr>
        <p:spPr>
          <a:xfrm>
            <a:off x="683895" y="1557020"/>
            <a:ext cx="7772400" cy="4114800"/>
          </a:xfrm>
        </p:spPr>
        <p:txBody>
          <a:bodyPr>
            <a:normAutofit fontScale="92500"/>
          </a:bodyPr>
          <a:lstStyle/>
          <a:p>
            <a:pPr algn="just"/>
            <a:r>
              <a:rPr lang="en-US" dirty="0" smtClean="0"/>
              <a:t>Management is the organization and coordination of the activities of a business in order to achieve defined objectives. </a:t>
            </a:r>
            <a:endParaRPr lang="en-US" dirty="0" smtClean="0"/>
          </a:p>
          <a:p>
            <a:pPr algn="just"/>
            <a:r>
              <a:rPr lang="en-US" dirty="0" smtClean="0"/>
              <a:t>Management includes the activities of setting the strategy of an organization and coordinating the efforts of its employees (or of volunteers) to accomplish its objectives through the application of available resources, such as financial, natural, technological, and human resources.</a:t>
            </a:r>
            <a:endParaRPr lang="en-US" dirty="0" smtClean="0"/>
          </a:p>
          <a:p>
            <a:pPr algn="just"/>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085"/>
            <a:ext cx="7772400" cy="1143000"/>
          </a:xfrm>
        </p:spPr>
        <p:txBody>
          <a:bodyPr/>
          <a:lstStyle/>
          <a:p>
            <a:pPr algn="ctr">
              <a:buClrTx/>
              <a:buSzTx/>
              <a:buFontTx/>
            </a:pPr>
            <a:r>
              <a:rPr lang="en-GB" altLang="en-US" u="sng"/>
              <a:t>Project management</a:t>
            </a:r>
            <a:endParaRPr lang="en-GB" altLang="en-US" u="sng"/>
          </a:p>
        </p:txBody>
      </p:sp>
      <p:sp>
        <p:nvSpPr>
          <p:cNvPr id="3" name="Content Placeholder 2"/>
          <p:cNvSpPr>
            <a:spLocks noGrp="1"/>
          </p:cNvSpPr>
          <p:nvPr>
            <p:ph idx="1"/>
          </p:nvPr>
        </p:nvSpPr>
        <p:spPr>
          <a:xfrm>
            <a:off x="683895" y="1371600"/>
            <a:ext cx="7772400" cy="4114800"/>
          </a:xfrm>
        </p:spPr>
        <p:txBody>
          <a:bodyPr/>
          <a:lstStyle/>
          <a:p>
            <a:pPr algn="just"/>
            <a:r>
              <a:rPr lang="en-US" dirty="0" smtClean="0"/>
              <a:t>Project management is the practice of initiating, planning, executing, controlling, and closing the work of a team to achieve specific goals and meet specific success criteria at the specified time.</a:t>
            </a:r>
            <a:endParaRPr lang="en-US" dirty="0" smtClean="0"/>
          </a:p>
          <a:p>
            <a:pPr algn="just"/>
            <a:r>
              <a:rPr lang="en-US" dirty="0" smtClean="0"/>
              <a:t>The primary challenge of project management is to achieve all of the project goals within the given constraints</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EF6D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GB" altLang="en-US" u="sng"/>
              <a:t>Who is a Project Manager???</a:t>
            </a:r>
            <a:endParaRPr lang="en-GB" altLang="en-US" u="sng"/>
          </a:p>
        </p:txBody>
      </p:sp>
      <p:sp>
        <p:nvSpPr>
          <p:cNvPr id="3" name="Content Placeholder 2"/>
          <p:cNvSpPr>
            <a:spLocks noGrp="1"/>
          </p:cNvSpPr>
          <p:nvPr>
            <p:ph idx="1"/>
          </p:nvPr>
        </p:nvSpPr>
        <p:spPr/>
        <p:txBody>
          <a:bodyPr>
            <a:normAutofit fontScale="85000" lnSpcReduction="20000"/>
          </a:bodyPr>
          <a:lstStyle/>
          <a:p>
            <a:pPr algn="just"/>
            <a:r>
              <a:rPr lang="en-US" dirty="0" smtClean="0"/>
              <a:t>A project manager is a person who has the overall responsibility for the successful initiation, planning, design, execution, monitoring, controlling and closure of a project.</a:t>
            </a:r>
            <a:endParaRPr lang="en-US" dirty="0" smtClean="0"/>
          </a:p>
          <a:p>
            <a:pPr algn="just"/>
            <a:r>
              <a:rPr lang="en-US" dirty="0" smtClean="0"/>
              <a:t>Qualities:</a:t>
            </a:r>
            <a:endParaRPr lang="en-US" dirty="0" smtClean="0"/>
          </a:p>
          <a:p>
            <a:pPr lvl="1" algn="just"/>
            <a:r>
              <a:rPr lang="en-US" dirty="0" smtClean="0"/>
              <a:t>Effective communication skills</a:t>
            </a:r>
            <a:endParaRPr lang="en-US" dirty="0" smtClean="0"/>
          </a:p>
          <a:p>
            <a:pPr lvl="1" algn="just"/>
            <a:r>
              <a:rPr lang="en-US" dirty="0" smtClean="0"/>
              <a:t>Strong leadership skills</a:t>
            </a:r>
            <a:endParaRPr lang="en-US" dirty="0" smtClean="0"/>
          </a:p>
          <a:p>
            <a:pPr lvl="1" algn="just"/>
            <a:r>
              <a:rPr lang="en-US" dirty="0" smtClean="0"/>
              <a:t>Good decision maker</a:t>
            </a:r>
            <a:endParaRPr lang="en-US" dirty="0" smtClean="0"/>
          </a:p>
          <a:p>
            <a:pPr lvl="1" algn="just"/>
            <a:r>
              <a:rPr lang="en-US" dirty="0" smtClean="0"/>
              <a:t>Technical expertise</a:t>
            </a:r>
            <a:endParaRPr lang="en-US" dirty="0" smtClean="0"/>
          </a:p>
          <a:p>
            <a:pPr lvl="1" algn="just"/>
            <a:r>
              <a:rPr lang="en-US" dirty="0" smtClean="0"/>
              <a:t>Inspires a shared vision</a:t>
            </a:r>
            <a:endParaRPr lang="en-US" dirty="0" smtClean="0"/>
          </a:p>
          <a:p>
            <a:pPr lvl="1" algn="just"/>
            <a:r>
              <a:rPr lang="en-US" dirty="0" smtClean="0"/>
              <a:t>Team-building skills</a:t>
            </a:r>
            <a:endParaRPr lang="en-US" dirty="0" smtClean="0"/>
          </a:p>
          <a:p>
            <a:pPr lvl="1" algn="just"/>
            <a:r>
              <a:rPr lang="en-US" dirty="0" smtClean="0"/>
              <a:t>Cool under pressure</a:t>
            </a:r>
            <a:endParaRPr lang="en-US" dirty="0" smtClean="0"/>
          </a:p>
          <a:p>
            <a:pPr algn="just"/>
            <a:endParaRPr lang="en-US" dirty="0"/>
          </a:p>
        </p:txBody>
      </p:sp>
    </p:spTree>
  </p:cSld>
  <p:clrMapOvr>
    <a:overrideClrMapping bg1="dk2" tx1="lt1" bg2="dk1"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4060" y="765175"/>
            <a:ext cx="5062220" cy="686435"/>
          </a:xfrm>
          <a:prstGeom prst="rect">
            <a:avLst/>
          </a:prstGeom>
        </p:spPr>
        <p:txBody>
          <a:bodyPr vert="horz" wrap="square" lIns="0" tIns="9525" rIns="0" bIns="0" rtlCol="0">
            <a:spAutoFit/>
          </a:bodyPr>
          <a:lstStyle/>
          <a:p>
            <a:pPr marL="12700">
              <a:lnSpc>
                <a:spcPct val="100000"/>
              </a:lnSpc>
              <a:spcBef>
                <a:spcPts val="100"/>
              </a:spcBef>
            </a:pPr>
            <a:r>
              <a:rPr spc="90" dirty="0"/>
              <a:t>Lea</a:t>
            </a:r>
            <a:r>
              <a:rPr spc="100" dirty="0"/>
              <a:t>d</a:t>
            </a:r>
            <a:r>
              <a:rPr spc="-150" dirty="0"/>
              <a:t>ershi</a:t>
            </a:r>
            <a:r>
              <a:rPr lang="en-US" spc="-150" dirty="0"/>
              <a:t>p </a:t>
            </a:r>
            <a:r>
              <a:rPr spc="-130" dirty="0"/>
              <a:t>Attributes</a:t>
            </a:r>
            <a:endParaRPr spc="-130" dirty="0"/>
          </a:p>
        </p:txBody>
      </p:sp>
      <p:pic>
        <p:nvPicPr>
          <p:cNvPr id="3" name="object 3"/>
          <p:cNvPicPr/>
          <p:nvPr/>
        </p:nvPicPr>
        <p:blipFill>
          <a:blip r:embed="rId1" cstate="print"/>
          <a:stretch>
            <a:fillRect/>
          </a:stretch>
        </p:blipFill>
        <p:spPr>
          <a:xfrm>
            <a:off x="1258951" y="1989072"/>
            <a:ext cx="7397496" cy="4168520"/>
          </a:xfrm>
          <a:prstGeom prst="rect">
            <a:avLst/>
          </a:prstGeom>
        </p:spPr>
      </p:pic>
    </p:spTree>
  </p:cSld>
  <p:clrMapOvr>
    <a:masterClrMapping/>
  </p:clrMapOvr>
</p:sld>
</file>

<file path=ppt/theme/theme1.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themeOverride>
</file>

<file path=ppt/theme/themeOverride2.xml><?xml version="1.0" encoding="utf-8"?>
<a:themeOverride xmlns:a="http://schemas.openxmlformats.org/drawingml/2006/main">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themeOverride>
</file>

<file path=ppt/theme/themeOverride3.xml><?xml version="1.0" encoding="utf-8"?>
<a:themeOverride xmlns:a="http://schemas.openxmlformats.org/drawingml/2006/main">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themeOverride>
</file>

<file path=docProps/app.xml><?xml version="1.0" encoding="utf-8"?>
<Properties xmlns="http://schemas.openxmlformats.org/officeDocument/2006/extended-properties" xmlns:vt="http://schemas.openxmlformats.org/officeDocument/2006/docPropsVTypes">
  <TotalTime>0</TotalTime>
  <Words>14001</Words>
  <Application>WPS Presentation</Application>
  <PresentationFormat>On-screen Show (4:3)</PresentationFormat>
  <Paragraphs>521</Paragraphs>
  <Slides>57</Slides>
  <Notes>22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57</vt:i4>
      </vt:variant>
    </vt:vector>
  </HeadingPairs>
  <TitlesOfParts>
    <vt:vector size="71" baseType="lpstr">
      <vt:lpstr>Arial</vt:lpstr>
      <vt:lpstr>SimSun</vt:lpstr>
      <vt:lpstr>Wingdings</vt:lpstr>
      <vt:lpstr>Times New Roman</vt:lpstr>
      <vt:lpstr>Book Antiqua</vt:lpstr>
      <vt:lpstr>Tahoma</vt:lpstr>
      <vt:lpstr>Georgia</vt:lpstr>
      <vt:lpstr>Microsoft Sans Serif</vt:lpstr>
      <vt:lpstr>Verdana</vt:lpstr>
      <vt:lpstr>Microsoft YaHei</vt:lpstr>
      <vt:lpstr>Arial Unicode MS</vt:lpstr>
      <vt:lpstr>Georgia</vt:lpstr>
      <vt:lpstr>McGraw-Hill Presentation for PowerPoint</vt:lpstr>
      <vt:lpstr>1_McGraw-Hill Presentation for PowerPoint</vt:lpstr>
      <vt:lpstr>PowerPoint 演示文稿</vt:lpstr>
      <vt:lpstr>About the course</vt:lpstr>
      <vt:lpstr>Course Organization</vt:lpstr>
      <vt:lpstr>Objectives – Lecture 1 </vt:lpstr>
      <vt:lpstr>Outline of talk</vt:lpstr>
      <vt:lpstr>Management</vt:lpstr>
      <vt:lpstr>Project management</vt:lpstr>
      <vt:lpstr>Who is a Project Manager???</vt:lpstr>
      <vt:lpstr>Leadership Attributes</vt:lpstr>
      <vt:lpstr>Role of PM</vt:lpstr>
      <vt:lpstr>Software Project Management</vt:lpstr>
      <vt:lpstr>Importance of SPM</vt:lpstr>
      <vt:lpstr>Why is SPM important?</vt:lpstr>
      <vt:lpstr>IT Projects outcome</vt:lpstr>
      <vt:lpstr>Scope Triangle</vt:lpstr>
      <vt:lpstr>PowerPoint 演示文稿</vt:lpstr>
      <vt:lpstr>What is SPM?</vt:lpstr>
      <vt:lpstr>Project Vs Process (Operation)</vt:lpstr>
      <vt:lpstr>What is a project?</vt:lpstr>
      <vt:lpstr>Jobs versus projects</vt:lpstr>
      <vt:lpstr>Definition of a Project</vt:lpstr>
      <vt:lpstr>Project</vt:lpstr>
      <vt:lpstr>Activity 1</vt:lpstr>
      <vt:lpstr>Are software projects really different from other projects?</vt:lpstr>
      <vt:lpstr>Activities covered by project management</vt:lpstr>
      <vt:lpstr>Common Challenges</vt:lpstr>
      <vt:lpstr>The software development life-cycle (ISO 12207)</vt:lpstr>
      <vt:lpstr>ISO 12207 life-cycle</vt:lpstr>
      <vt:lpstr>ISO 12207 life-cycle</vt:lpstr>
      <vt:lpstr>ISO12207 continued</vt:lpstr>
      <vt:lpstr>Some ways of categorizing projects </vt:lpstr>
      <vt:lpstr>Setting objectives</vt:lpstr>
      <vt:lpstr>Objectives</vt:lpstr>
      <vt:lpstr>Objectives should be SMART</vt:lpstr>
      <vt:lpstr>Goals/sub-objectives</vt:lpstr>
      <vt:lpstr>Goals/sub-objectives continued</vt:lpstr>
      <vt:lpstr>Measures of effectiveness</vt:lpstr>
      <vt:lpstr>Stakeholders</vt:lpstr>
      <vt:lpstr>The business case</vt:lpstr>
      <vt:lpstr>Project Charter</vt:lpstr>
      <vt:lpstr>Program</vt:lpstr>
      <vt:lpstr>Portfolio,</vt:lpstr>
      <vt:lpstr>Project Management Life Cycle</vt:lpstr>
      <vt:lpstr>Project life cycle</vt:lpstr>
      <vt:lpstr>Documenting Phases</vt:lpstr>
      <vt:lpstr>Project/Phase Gate</vt:lpstr>
      <vt:lpstr>Project Management Life Cycle</vt:lpstr>
      <vt:lpstr>Project Management Life Cycle</vt:lpstr>
      <vt:lpstr>Project Management Life Cycle</vt:lpstr>
      <vt:lpstr>Project Management Life Cycle</vt:lpstr>
      <vt:lpstr>Project Management Life Cycle</vt:lpstr>
      <vt:lpstr>Project Management Life Cycle</vt:lpstr>
      <vt:lpstr>Traditional vs Modern Project Management Practices</vt:lpstr>
      <vt:lpstr>Traditional vs Modern Project Management Practices</vt:lpstr>
      <vt:lpstr>Traditional vs Modern Project Management Practices</vt:lpstr>
      <vt:lpstr>Key points in lecture</vt:lpstr>
      <vt:lpstr>Readings</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Bob Hughes</dc:creator>
  <cp:lastModifiedBy>Muhammad Minhal Raxa</cp:lastModifiedBy>
  <cp:revision>27</cp:revision>
  <dcterms:created xsi:type="dcterms:W3CDTF">2005-07-08T09:37:00Z</dcterms:created>
  <dcterms:modified xsi:type="dcterms:W3CDTF">2024-09-01T06:06:00Z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F511DCF155C94C349D5DAD205A2AF206_13</vt:lpwstr>
  </property>
  <property fmtid="{D5CDD505-2E9C-101B-9397-08002B2CF9AE}" pid="3" name="KSOProductBuildVer">
    <vt:lpwstr>1033-12.2.0.17562</vt:lpwstr>
  </property>
</Properties>
</file>