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83" r:id="rId2"/>
    <p:sldId id="295" r:id="rId3"/>
    <p:sldId id="347" r:id="rId4"/>
    <p:sldId id="348" r:id="rId5"/>
    <p:sldId id="257" r:id="rId6"/>
    <p:sldId id="327" r:id="rId7"/>
    <p:sldId id="328" r:id="rId8"/>
    <p:sldId id="329" r:id="rId9"/>
    <p:sldId id="330" r:id="rId10"/>
    <p:sldId id="273" r:id="rId11"/>
    <p:sldId id="331" r:id="rId12"/>
    <p:sldId id="332" r:id="rId13"/>
    <p:sldId id="333" r:id="rId14"/>
    <p:sldId id="285" r:id="rId15"/>
    <p:sldId id="334" r:id="rId16"/>
    <p:sldId id="335" r:id="rId17"/>
    <p:sldId id="274" r:id="rId18"/>
    <p:sldId id="337" r:id="rId19"/>
    <p:sldId id="338" r:id="rId20"/>
    <p:sldId id="339" r:id="rId21"/>
    <p:sldId id="340" r:id="rId22"/>
    <p:sldId id="341" r:id="rId23"/>
    <p:sldId id="342" r:id="rId24"/>
    <p:sldId id="343" r:id="rId25"/>
    <p:sldId id="344" r:id="rId26"/>
    <p:sldId id="345" r:id="rId27"/>
    <p:sldId id="346" r:id="rId28"/>
    <p:sldId id="284" r:id="rId29"/>
    <p:sldId id="287" r:id="rId30"/>
    <p:sldId id="286" r:id="rId31"/>
    <p:sldId id="275" r:id="rId32"/>
    <p:sldId id="288" r:id="rId33"/>
    <p:sldId id="276" r:id="rId34"/>
    <p:sldId id="289" r:id="rId35"/>
    <p:sldId id="290" r:id="rId36"/>
    <p:sldId id="336" r:id="rId37"/>
    <p:sldId id="279" r:id="rId38"/>
    <p:sldId id="280" r:id="rId39"/>
    <p:sldId id="281" r:id="rId40"/>
    <p:sldId id="260" r:id="rId41"/>
    <p:sldId id="261" r:id="rId42"/>
    <p:sldId id="270" r:id="rId43"/>
    <p:sldId id="262" r:id="rId44"/>
    <p:sldId id="277" r:id="rId45"/>
    <p:sldId id="264" r:id="rId46"/>
    <p:sldId id="267" r:id="rId47"/>
    <p:sldId id="291" r:id="rId48"/>
    <p:sldId id="292" r:id="rId49"/>
    <p:sldId id="293" r:id="rId50"/>
    <p:sldId id="294" r:id="rId51"/>
    <p:sldId id="272" r:id="rId52"/>
    <p:sldId id="282" r:id="rId53"/>
    <p:sldId id="278" r:id="rId54"/>
    <p:sldId id="265" r:id="rId55"/>
    <p:sldId id="269" r:id="rId5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0" autoAdjust="0"/>
  </p:normalViewPr>
  <p:slideViewPr>
    <p:cSldViewPr showGuides="1">
      <p:cViewPr varScale="1">
        <p:scale>
          <a:sx n="62" d="100"/>
          <a:sy n="62" d="100"/>
        </p:scale>
        <p:origin x="1626" y="7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728E875-099A-45BF-9873-E9E8DF4CB02C}" type="doc">
      <dgm:prSet loTypeId="urn:microsoft.com/office/officeart/2005/8/layout/hList3" loCatId="list" qsTypeId="urn:microsoft.com/office/officeart/2005/8/quickstyle/3d3#1" qsCatId="3D" csTypeId="urn:microsoft.com/office/officeart/2005/8/colors/accent1_5#1" csCatId="accent1" phldr="1"/>
      <dgm:spPr/>
      <dgm:t>
        <a:bodyPr/>
        <a:lstStyle/>
        <a:p>
          <a:endParaRPr lang="en-US"/>
        </a:p>
      </dgm:t>
    </dgm:pt>
    <dgm:pt modelId="{D387E265-FAAD-42A9-99EA-58EC684CDD97}">
      <dgm:prSet phldrT="[Text]"/>
      <dgm:spPr/>
      <dgm:t>
        <a:bodyPr/>
        <a:lstStyle/>
        <a:p>
          <a:pPr algn="ctr"/>
          <a:r>
            <a:rPr lang="en-US" dirty="0"/>
            <a:t>Identifying Activities</a:t>
          </a:r>
        </a:p>
      </dgm:t>
    </dgm:pt>
    <dgm:pt modelId="{7A366D09-1E37-4805-879C-3D7806788BE3}" type="parTrans" cxnId="{C9BCE730-83B2-487B-B455-01C53AE80474}">
      <dgm:prSet/>
      <dgm:spPr/>
      <dgm:t>
        <a:bodyPr/>
        <a:lstStyle/>
        <a:p>
          <a:pPr algn="ctr"/>
          <a:endParaRPr lang="en-US"/>
        </a:p>
      </dgm:t>
    </dgm:pt>
    <dgm:pt modelId="{E03BA7D6-1263-455D-97D7-64FE78A115F5}" type="sibTrans" cxnId="{C9BCE730-83B2-487B-B455-01C53AE80474}">
      <dgm:prSet/>
      <dgm:spPr/>
      <dgm:t>
        <a:bodyPr/>
        <a:lstStyle/>
        <a:p>
          <a:pPr algn="ctr"/>
          <a:endParaRPr lang="en-US"/>
        </a:p>
      </dgm:t>
    </dgm:pt>
    <dgm:pt modelId="{AA410DB3-43D0-461D-BAE5-B59223F2070E}">
      <dgm:prSet phldrT="[Text]"/>
      <dgm:spPr/>
      <dgm:t>
        <a:bodyPr/>
        <a:lstStyle/>
        <a:p>
          <a:pPr algn="ctr"/>
          <a:r>
            <a:rPr lang="en-US" dirty="0"/>
            <a:t>Activity Based Approach</a:t>
          </a:r>
        </a:p>
      </dgm:t>
    </dgm:pt>
    <dgm:pt modelId="{B850E7BA-0C01-4BEF-8EC3-9BD6E00BC8A6}" type="parTrans" cxnId="{B300EBBC-52F0-4664-93B3-210571C94DE4}">
      <dgm:prSet/>
      <dgm:spPr/>
      <dgm:t>
        <a:bodyPr/>
        <a:lstStyle/>
        <a:p>
          <a:pPr algn="ctr"/>
          <a:endParaRPr lang="en-US"/>
        </a:p>
      </dgm:t>
    </dgm:pt>
    <dgm:pt modelId="{C8050FA6-B22C-4CD7-8C5C-E0252FF28457}" type="sibTrans" cxnId="{B300EBBC-52F0-4664-93B3-210571C94DE4}">
      <dgm:prSet/>
      <dgm:spPr/>
      <dgm:t>
        <a:bodyPr/>
        <a:lstStyle/>
        <a:p>
          <a:pPr algn="ctr"/>
          <a:endParaRPr lang="en-US"/>
        </a:p>
      </dgm:t>
    </dgm:pt>
    <dgm:pt modelId="{45D9E1F8-E839-425C-9BED-7216CBC4D06D}">
      <dgm:prSet phldrT="[Text]"/>
      <dgm:spPr/>
      <dgm:t>
        <a:bodyPr/>
        <a:lstStyle/>
        <a:p>
          <a:pPr algn="ctr"/>
          <a:r>
            <a:rPr lang="en-US" dirty="0"/>
            <a:t>Product Based Approach</a:t>
          </a:r>
        </a:p>
      </dgm:t>
    </dgm:pt>
    <dgm:pt modelId="{4DBF8CB3-76C2-42B6-82F5-42C8D7813E11}" type="parTrans" cxnId="{37B97E6A-56B5-4EFC-AD1C-31D5F0166A5C}">
      <dgm:prSet/>
      <dgm:spPr/>
      <dgm:t>
        <a:bodyPr/>
        <a:lstStyle/>
        <a:p>
          <a:pPr algn="ctr"/>
          <a:endParaRPr lang="en-US"/>
        </a:p>
      </dgm:t>
    </dgm:pt>
    <dgm:pt modelId="{5C933B14-B578-493E-9F09-68A258F4D7CF}" type="sibTrans" cxnId="{37B97E6A-56B5-4EFC-AD1C-31D5F0166A5C}">
      <dgm:prSet/>
      <dgm:spPr/>
      <dgm:t>
        <a:bodyPr/>
        <a:lstStyle/>
        <a:p>
          <a:pPr algn="ctr"/>
          <a:endParaRPr lang="en-US"/>
        </a:p>
      </dgm:t>
    </dgm:pt>
    <dgm:pt modelId="{4DFE3422-68B0-4B7C-AD77-96C08B9E7EB1}">
      <dgm:prSet phldrT="[Text]"/>
      <dgm:spPr/>
      <dgm:t>
        <a:bodyPr/>
        <a:lstStyle/>
        <a:p>
          <a:pPr algn="ctr"/>
          <a:r>
            <a:rPr lang="en-US" dirty="0"/>
            <a:t>Hybrid Approach</a:t>
          </a:r>
        </a:p>
      </dgm:t>
    </dgm:pt>
    <dgm:pt modelId="{7B6C67ED-0548-4BAA-BEA4-821BC642A053}" type="parTrans" cxnId="{08A96FF7-5CDF-4C12-90BA-B43117257858}">
      <dgm:prSet/>
      <dgm:spPr/>
      <dgm:t>
        <a:bodyPr/>
        <a:lstStyle/>
        <a:p>
          <a:pPr algn="ctr"/>
          <a:endParaRPr lang="en-US"/>
        </a:p>
      </dgm:t>
    </dgm:pt>
    <dgm:pt modelId="{EAA3CFFA-FF5C-4954-8B08-4D76114EED5E}" type="sibTrans" cxnId="{08A96FF7-5CDF-4C12-90BA-B43117257858}">
      <dgm:prSet/>
      <dgm:spPr/>
      <dgm:t>
        <a:bodyPr/>
        <a:lstStyle/>
        <a:p>
          <a:pPr algn="ctr"/>
          <a:endParaRPr lang="en-US"/>
        </a:p>
      </dgm:t>
    </dgm:pt>
    <dgm:pt modelId="{5DF56865-44F3-4FDC-A2F9-89B0E2E177E0}" type="pres">
      <dgm:prSet presAssocID="{6728E875-099A-45BF-9873-E9E8DF4CB02C}" presName="composite" presStyleCnt="0">
        <dgm:presLayoutVars>
          <dgm:chMax val="1"/>
          <dgm:dir/>
          <dgm:resizeHandles val="exact"/>
        </dgm:presLayoutVars>
      </dgm:prSet>
      <dgm:spPr/>
    </dgm:pt>
    <dgm:pt modelId="{C95C6C69-885C-4D7C-AFA0-47B59E21CE82}" type="pres">
      <dgm:prSet presAssocID="{D387E265-FAAD-42A9-99EA-58EC684CDD97}" presName="roof" presStyleLbl="dkBgShp" presStyleIdx="0" presStyleCnt="2"/>
      <dgm:spPr/>
    </dgm:pt>
    <dgm:pt modelId="{C74A31C2-320A-4FD9-BFEF-9D4EA932A2CF}" type="pres">
      <dgm:prSet presAssocID="{D387E265-FAAD-42A9-99EA-58EC684CDD97}" presName="pillars" presStyleCnt="0"/>
      <dgm:spPr/>
    </dgm:pt>
    <dgm:pt modelId="{4ECBB1C4-D641-4CC4-A8A6-6EAA50574AB5}" type="pres">
      <dgm:prSet presAssocID="{D387E265-FAAD-42A9-99EA-58EC684CDD97}" presName="pillar1" presStyleLbl="node1" presStyleIdx="0" presStyleCnt="3">
        <dgm:presLayoutVars>
          <dgm:bulletEnabled val="1"/>
        </dgm:presLayoutVars>
      </dgm:prSet>
      <dgm:spPr/>
    </dgm:pt>
    <dgm:pt modelId="{4803812B-B832-4135-ACDA-97A5F9D44F32}" type="pres">
      <dgm:prSet presAssocID="{45D9E1F8-E839-425C-9BED-7216CBC4D06D}" presName="pillarX" presStyleLbl="node1" presStyleIdx="1" presStyleCnt="3">
        <dgm:presLayoutVars>
          <dgm:bulletEnabled val="1"/>
        </dgm:presLayoutVars>
      </dgm:prSet>
      <dgm:spPr/>
    </dgm:pt>
    <dgm:pt modelId="{A8948F28-EC50-49ED-B19F-6FDB55A649DC}" type="pres">
      <dgm:prSet presAssocID="{4DFE3422-68B0-4B7C-AD77-96C08B9E7EB1}" presName="pillarX" presStyleLbl="node1" presStyleIdx="2" presStyleCnt="3">
        <dgm:presLayoutVars>
          <dgm:bulletEnabled val="1"/>
        </dgm:presLayoutVars>
      </dgm:prSet>
      <dgm:spPr/>
    </dgm:pt>
    <dgm:pt modelId="{04784008-27CA-42EB-8CD1-2E005942E42D}" type="pres">
      <dgm:prSet presAssocID="{D387E265-FAAD-42A9-99EA-58EC684CDD97}" presName="base" presStyleLbl="dkBgShp" presStyleIdx="1" presStyleCnt="2"/>
      <dgm:spPr/>
    </dgm:pt>
  </dgm:ptLst>
  <dgm:cxnLst>
    <dgm:cxn modelId="{BE98D82A-3825-4D93-A851-B1111FD2D76D}" type="presOf" srcId="{45D9E1F8-E839-425C-9BED-7216CBC4D06D}" destId="{4803812B-B832-4135-ACDA-97A5F9D44F32}" srcOrd="0" destOrd="0" presId="urn:microsoft.com/office/officeart/2005/8/layout/hList3"/>
    <dgm:cxn modelId="{C9BCE730-83B2-487B-B455-01C53AE80474}" srcId="{6728E875-099A-45BF-9873-E9E8DF4CB02C}" destId="{D387E265-FAAD-42A9-99EA-58EC684CDD97}" srcOrd="0" destOrd="0" parTransId="{7A366D09-1E37-4805-879C-3D7806788BE3}" sibTransId="{E03BA7D6-1263-455D-97D7-64FE78A115F5}"/>
    <dgm:cxn modelId="{37B97E6A-56B5-4EFC-AD1C-31D5F0166A5C}" srcId="{D387E265-FAAD-42A9-99EA-58EC684CDD97}" destId="{45D9E1F8-E839-425C-9BED-7216CBC4D06D}" srcOrd="1" destOrd="0" parTransId="{4DBF8CB3-76C2-42B6-82F5-42C8D7813E11}" sibTransId="{5C933B14-B578-493E-9F09-68A258F4D7CF}"/>
    <dgm:cxn modelId="{0B2E9B53-1C51-400B-B82E-C4DB6F31A709}" type="presOf" srcId="{D387E265-FAAD-42A9-99EA-58EC684CDD97}" destId="{C95C6C69-885C-4D7C-AFA0-47B59E21CE82}" srcOrd="0" destOrd="0" presId="urn:microsoft.com/office/officeart/2005/8/layout/hList3"/>
    <dgm:cxn modelId="{6B158191-38A6-4E02-8F73-CD1C095F95D3}" type="presOf" srcId="{4DFE3422-68B0-4B7C-AD77-96C08B9E7EB1}" destId="{A8948F28-EC50-49ED-B19F-6FDB55A649DC}" srcOrd="0" destOrd="0" presId="urn:microsoft.com/office/officeart/2005/8/layout/hList3"/>
    <dgm:cxn modelId="{4AC305A8-0186-4ADF-AAF1-7B1EBE752FE0}" type="presOf" srcId="{AA410DB3-43D0-461D-BAE5-B59223F2070E}" destId="{4ECBB1C4-D641-4CC4-A8A6-6EAA50574AB5}" srcOrd="0" destOrd="0" presId="urn:microsoft.com/office/officeart/2005/8/layout/hList3"/>
    <dgm:cxn modelId="{B300EBBC-52F0-4664-93B3-210571C94DE4}" srcId="{D387E265-FAAD-42A9-99EA-58EC684CDD97}" destId="{AA410DB3-43D0-461D-BAE5-B59223F2070E}" srcOrd="0" destOrd="0" parTransId="{B850E7BA-0C01-4BEF-8EC3-9BD6E00BC8A6}" sibTransId="{C8050FA6-B22C-4CD7-8C5C-E0252FF28457}"/>
    <dgm:cxn modelId="{D897B8E5-49A0-41CC-BFD6-E93C85152DA3}" type="presOf" srcId="{6728E875-099A-45BF-9873-E9E8DF4CB02C}" destId="{5DF56865-44F3-4FDC-A2F9-89B0E2E177E0}" srcOrd="0" destOrd="0" presId="urn:microsoft.com/office/officeart/2005/8/layout/hList3"/>
    <dgm:cxn modelId="{08A96FF7-5CDF-4C12-90BA-B43117257858}" srcId="{D387E265-FAAD-42A9-99EA-58EC684CDD97}" destId="{4DFE3422-68B0-4B7C-AD77-96C08B9E7EB1}" srcOrd="2" destOrd="0" parTransId="{7B6C67ED-0548-4BAA-BEA4-821BC642A053}" sibTransId="{EAA3CFFA-FF5C-4954-8B08-4D76114EED5E}"/>
    <dgm:cxn modelId="{2FDD67D8-A3FB-4F49-9785-90DC9A62AAED}" type="presParOf" srcId="{5DF56865-44F3-4FDC-A2F9-89B0E2E177E0}" destId="{C95C6C69-885C-4D7C-AFA0-47B59E21CE82}" srcOrd="0" destOrd="0" presId="urn:microsoft.com/office/officeart/2005/8/layout/hList3"/>
    <dgm:cxn modelId="{D7819E6A-186E-437D-97B9-031A1A5A16C6}" type="presParOf" srcId="{5DF56865-44F3-4FDC-A2F9-89B0E2E177E0}" destId="{C74A31C2-320A-4FD9-BFEF-9D4EA932A2CF}" srcOrd="1" destOrd="0" presId="urn:microsoft.com/office/officeart/2005/8/layout/hList3"/>
    <dgm:cxn modelId="{F8CD6F44-9E8C-405D-A731-A328FA2A9039}" type="presParOf" srcId="{C74A31C2-320A-4FD9-BFEF-9D4EA932A2CF}" destId="{4ECBB1C4-D641-4CC4-A8A6-6EAA50574AB5}" srcOrd="0" destOrd="0" presId="urn:microsoft.com/office/officeart/2005/8/layout/hList3"/>
    <dgm:cxn modelId="{EFF07AE1-0A32-4123-AF0D-0CA43943606A}" type="presParOf" srcId="{C74A31C2-320A-4FD9-BFEF-9D4EA932A2CF}" destId="{4803812B-B832-4135-ACDA-97A5F9D44F32}" srcOrd="1" destOrd="0" presId="urn:microsoft.com/office/officeart/2005/8/layout/hList3"/>
    <dgm:cxn modelId="{F656F81F-02B3-49B2-B50E-22D40EB0B297}" type="presParOf" srcId="{C74A31C2-320A-4FD9-BFEF-9D4EA932A2CF}" destId="{A8948F28-EC50-49ED-B19F-6FDB55A649DC}" srcOrd="2" destOrd="0" presId="urn:microsoft.com/office/officeart/2005/8/layout/hList3"/>
    <dgm:cxn modelId="{10197463-8F61-4638-ACF2-561DD754EAD1}" type="presParOf" srcId="{5DF56865-44F3-4FDC-A2F9-89B0E2E177E0}" destId="{04784008-27CA-42EB-8CD1-2E005942E42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C6C69-885C-4D7C-AFA0-47B59E21CE82}">
      <dsp:nvSpPr>
        <dsp:cNvPr id="0" name=""/>
        <dsp:cNvSpPr/>
      </dsp:nvSpPr>
      <dsp:spPr bwMode="white">
        <a:xfrm>
          <a:off x="0" y="0"/>
          <a:ext cx="7467600" cy="1074419"/>
        </a:xfrm>
        <a:prstGeom prst="rect">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Identifying Activities</a:t>
          </a:r>
        </a:p>
      </dsp:txBody>
      <dsp:txXfrm>
        <a:off x="0" y="0"/>
        <a:ext cx="7467600" cy="1074419"/>
      </dsp:txXfrm>
    </dsp:sp>
    <dsp:sp modelId="{4ECBB1C4-D641-4CC4-A8A6-6EAA50574AB5}">
      <dsp:nvSpPr>
        <dsp:cNvPr id="0" name=""/>
        <dsp:cNvSpPr/>
      </dsp:nvSpPr>
      <dsp:spPr bwMode="white">
        <a:xfrm>
          <a:off x="3646" y="1074419"/>
          <a:ext cx="2486769" cy="2256281"/>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Activity Based Approach</a:t>
          </a:r>
        </a:p>
      </dsp:txBody>
      <dsp:txXfrm>
        <a:off x="3646" y="1074419"/>
        <a:ext cx="2486769" cy="2256281"/>
      </dsp:txXfrm>
    </dsp:sp>
    <dsp:sp modelId="{4803812B-B832-4135-ACDA-97A5F9D44F32}">
      <dsp:nvSpPr>
        <dsp:cNvPr id="0" name=""/>
        <dsp:cNvSpPr/>
      </dsp:nvSpPr>
      <dsp:spPr bwMode="white">
        <a:xfrm>
          <a:off x="2490415" y="1074419"/>
          <a:ext cx="2486769" cy="2256281"/>
        </a:xfrm>
        <a:prstGeom prst="rect">
          <a:avLst/>
        </a:prstGeom>
        <a:solidFill>
          <a:schemeClr val="accent1">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Product Based Approach</a:t>
          </a:r>
        </a:p>
      </dsp:txBody>
      <dsp:txXfrm>
        <a:off x="2490415" y="1074419"/>
        <a:ext cx="2486769" cy="2256281"/>
      </dsp:txXfrm>
    </dsp:sp>
    <dsp:sp modelId="{A8948F28-EC50-49ED-B19F-6FDB55A649DC}">
      <dsp:nvSpPr>
        <dsp:cNvPr id="0" name=""/>
        <dsp:cNvSpPr/>
      </dsp:nvSpPr>
      <dsp:spPr bwMode="white">
        <a:xfrm>
          <a:off x="4977184" y="1074419"/>
          <a:ext cx="2486769" cy="2256281"/>
        </a:xfrm>
        <a:prstGeom prst="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Hybrid Approach</a:t>
          </a:r>
        </a:p>
      </dsp:txBody>
      <dsp:txXfrm>
        <a:off x="4977184" y="1074419"/>
        <a:ext cx="2486769" cy="2256281"/>
      </dsp:txXfrm>
    </dsp:sp>
    <dsp:sp modelId="{04784008-27CA-42EB-8CD1-2E005942E42D}">
      <dsp:nvSpPr>
        <dsp:cNvPr id="0" name=""/>
        <dsp:cNvSpPr/>
      </dsp:nvSpPr>
      <dsp:spPr>
        <a:xfrm>
          <a:off x="0" y="3330701"/>
          <a:ext cx="7467600" cy="250697"/>
        </a:xfrm>
        <a:prstGeom prst="rect">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555"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556"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6F7D408A-6371-40FB-8356-A2CE437D3974}" type="slidenum">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6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0" hangingPunct="0">
              <a:defRPr sz="12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B882EDA-F136-4CD9-99A1-33E8AA41BC91}" type="slidenum">
              <a:rPr kumimoji="0"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GB"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1</a:t>
            </a:fld>
            <a:endParaRPr lang="en-GB" altLang="en-US" sz="1200" dirty="0">
              <a:latin typeface="Times New Roman" panose="02020603050405020304" pitchFamily="18" charset="0"/>
            </a:endParaRPr>
          </a:p>
        </p:txBody>
      </p:sp>
      <p:sp>
        <p:nvSpPr>
          <p:cNvPr id="5122" name="Rectangle 2"/>
          <p:cNvSpPr>
            <a:spLocks noGrp="1" noRot="1" noChangeAspect="1" noTextEdit="1"/>
          </p:cNvSpPr>
          <p:nvPr>
            <p:ph type="sldImg"/>
          </p:nvPr>
        </p:nvSpPr>
        <p:spPr>
          <a:ln/>
        </p:spPr>
      </p:sp>
      <p:sp>
        <p:nvSpPr>
          <p:cNvPr id="5123"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This talk provides an overview of the basic steps needed to produce a project plan. The framework provided should allow students to identify where some of the particular issues discussed in other chapters are applied to the planning process. As the focus is on project planning, techniques to do with project control are not explicitly described. However, in practice, one element of project planning will be to decide what project control procedures need to be in place.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p:nvPr>
        </p:nvSpPr>
        <p:spPr>
          <a:ln/>
        </p:spPr>
        <p:txBody>
          <a:bodyPr wrap="square" lIns="91440" tIns="45720" rIns="91440" bIns="45720" anchor="t" anchorCtr="0"/>
          <a:lstStyle/>
          <a:p>
            <a:pPr lvl="0"/>
            <a:endParaRPr lang="en-US" dirty="0"/>
          </a:p>
        </p:txBody>
      </p:sp>
      <p:sp>
        <p:nvSpPr>
          <p:cNvPr id="2560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34</a:t>
            </a:fld>
            <a:endParaRPr lang="en-GB" altLang="en-US" sz="1200"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p:nvPr>
        </p:nvSpPr>
        <p:spPr>
          <a:ln/>
        </p:spPr>
        <p:txBody>
          <a:bodyPr wrap="square" lIns="91440" tIns="45720" rIns="91440" bIns="45720" anchor="t" anchorCtr="0"/>
          <a:lstStyle/>
          <a:p>
            <a:pPr lvl="0"/>
            <a:r>
              <a:rPr lang="en-US" altLang="en-US" dirty="0"/>
              <a:t>Hammock definition: A bed made of canvas or rope mesh suspended from two supports by cords at both ends. Or hanging between.</a:t>
            </a:r>
          </a:p>
        </p:txBody>
      </p:sp>
      <p:sp>
        <p:nvSpPr>
          <p:cNvPr id="27651"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35</a:t>
            </a:fld>
            <a:endParaRPr lang="en-GB" altLang="en-US" sz="120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38</a:t>
            </a:fld>
            <a:endParaRPr lang="en-GB" altLang="en-US" sz="1200" dirty="0">
              <a:latin typeface="Times New Roman" panose="02020603050405020304" pitchFamily="18" charset="0"/>
            </a:endParaRPr>
          </a:p>
        </p:txBody>
      </p:sp>
      <p:sp>
        <p:nvSpPr>
          <p:cNvPr id="30722" name="Rectangle 2"/>
          <p:cNvSpPr>
            <a:spLocks noGrp="1" noRot="1" noChangeAspect="1" noTextEdit="1"/>
          </p:cNvSpPr>
          <p:nvPr>
            <p:ph type="sldImg"/>
          </p:nvPr>
        </p:nvSpPr>
        <p:spPr>
          <a:ln/>
        </p:spPr>
      </p:sp>
      <p:sp>
        <p:nvSpPr>
          <p:cNvPr id="30723" name="Rectangle 3"/>
          <p:cNvSpPr>
            <a:spLocks noGrp="1"/>
          </p:cNvSpPr>
          <p:nvPr>
            <p:ph type="body"/>
          </p:nvPr>
        </p:nvSpPr>
        <p:spPr>
          <a:ln/>
        </p:spPr>
        <p:txBody>
          <a:bodyPr wrap="square" lIns="91440" tIns="45720" rIns="91440" bIns="45720" anchor="t" anchorCtr="0"/>
          <a:lstStyle/>
          <a:p>
            <a:pPr lvl="1" indent="0"/>
            <a:r>
              <a:rPr lang="en-GB" altLang="en-US" b="1" dirty="0">
                <a:latin typeface="Arial" panose="020B0604020202020204" pitchFamily="34" charset="0"/>
              </a:rPr>
              <a:t>Finish to start</a:t>
            </a:r>
            <a:r>
              <a:rPr lang="en-GB" altLang="en-US" dirty="0"/>
              <a:t>: </a:t>
            </a:r>
            <a:r>
              <a:rPr lang="en-GB" altLang="en-US" dirty="0">
                <a:latin typeface="Arial" panose="020B0604020202020204" pitchFamily="34" charset="0"/>
              </a:rPr>
              <a:t>The following activity starts when the previous one has been finished</a:t>
            </a:r>
          </a:p>
          <a:p>
            <a:pPr lvl="1" indent="0"/>
            <a:r>
              <a:rPr lang="en-GB" altLang="en-US" dirty="0">
                <a:latin typeface="Arial" panose="020B0604020202020204" pitchFamily="34" charset="0"/>
              </a:rPr>
              <a:t>e.g. testing starts when coding has been completed</a:t>
            </a:r>
          </a:p>
          <a:p>
            <a:pPr lvl="1" indent="0"/>
            <a:r>
              <a:rPr lang="en-GB" altLang="en-US" b="1" dirty="0">
                <a:latin typeface="Arial" panose="020B0604020202020204" pitchFamily="34" charset="0"/>
              </a:rPr>
              <a:t>Start to start: </a:t>
            </a:r>
            <a:r>
              <a:rPr lang="en-GB" altLang="en-US" dirty="0">
                <a:latin typeface="Arial" panose="020B0604020202020204" pitchFamily="34" charset="0"/>
              </a:rPr>
              <a:t>When one activity starts another has to start as well</a:t>
            </a:r>
          </a:p>
          <a:p>
            <a:pPr lvl="1" indent="0"/>
            <a:r>
              <a:rPr lang="en-GB" altLang="en-US" dirty="0">
                <a:latin typeface="Arial" panose="020B0604020202020204" pitchFamily="34" charset="0"/>
              </a:rPr>
              <a:t>e.g. when prototype testing  starts amendment documentation has to start as well</a:t>
            </a:r>
          </a:p>
          <a:p>
            <a:pPr lvl="1" indent="0"/>
            <a:r>
              <a:rPr lang="en-GB" altLang="en-US" b="1" dirty="0">
                <a:latin typeface="Arial" panose="020B0604020202020204" pitchFamily="34" charset="0"/>
              </a:rPr>
              <a:t>Finish to finish</a:t>
            </a:r>
            <a:r>
              <a:rPr lang="en-GB" altLang="en-US" dirty="0">
                <a:latin typeface="Arial" panose="020B0604020202020204" pitchFamily="34" charset="0"/>
              </a:rPr>
              <a:t>: when one activity finishes the other must finish too</a:t>
            </a:r>
          </a:p>
          <a:p>
            <a:pPr lvl="1" indent="0"/>
            <a:r>
              <a:rPr lang="en-GB" altLang="en-US" dirty="0">
                <a:latin typeface="Arial" panose="020B0604020202020204" pitchFamily="34" charset="0"/>
              </a:rPr>
              <a:t>e.g. when the testing of the prototype is completed so is the documentation of any amendments</a:t>
            </a:r>
          </a:p>
          <a:p>
            <a:pPr lvl="1" indent="0"/>
            <a:r>
              <a:rPr lang="en-GB" altLang="en-US" dirty="0">
                <a:latin typeface="Arial" panose="020B0604020202020204" pitchFamily="34" charset="0"/>
              </a:rPr>
              <a:t>You could use these with lags e.g. documentation of the changes to the prototype starts 1 day after the testing and finishes 2 days after testing has been completed</a:t>
            </a:r>
          </a:p>
          <a:p>
            <a:pPr lvl="1" indent="0"/>
            <a:endParaRPr lang="en-GB" altLang="en-US" dirty="0">
              <a:latin typeface="Arial" panose="020B0604020202020204" pitchFamily="34" charset="0"/>
            </a:endParaRPr>
          </a:p>
          <a:p>
            <a:pPr lvl="1" indent="0"/>
            <a:endParaRPr lang="en-GB" altLang="en-US" b="1" dirty="0">
              <a:latin typeface="Arial" panose="020B0604020202020204" pitchFamily="34" charset="0"/>
            </a:endParaRPr>
          </a:p>
          <a:p>
            <a:pPr lvl="0"/>
            <a:endParaRPr lang="en-GB" alt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39</a:t>
            </a:fld>
            <a:endParaRPr lang="en-GB" altLang="en-US" sz="1200" dirty="0">
              <a:latin typeface="Times New Roman" panose="02020603050405020304" pitchFamily="18" charset="0"/>
            </a:endParaRPr>
          </a:p>
        </p:txBody>
      </p:sp>
      <p:sp>
        <p:nvSpPr>
          <p:cNvPr id="32770" name="Rectangle 2"/>
          <p:cNvSpPr>
            <a:spLocks noGrp="1" noRot="1" noChangeAspect="1" noTextEdit="1"/>
          </p:cNvSpPr>
          <p:nvPr>
            <p:ph type="sldImg"/>
          </p:nvPr>
        </p:nvSpPr>
        <p:spPr>
          <a:ln/>
        </p:spPr>
      </p:sp>
      <p:sp>
        <p:nvSpPr>
          <p:cNvPr id="32771" name="Rectangle 3"/>
          <p:cNvSpPr>
            <a:spLocks noGrp="1"/>
          </p:cNvSpPr>
          <p:nvPr>
            <p:ph type="body"/>
          </p:nvPr>
        </p:nvSpPr>
        <p:spPr>
          <a:ln/>
        </p:spPr>
        <p:txBody>
          <a:bodyPr wrap="square" lIns="91440" tIns="45720" rIns="91440" bIns="45720" anchor="t" anchorCtr="0"/>
          <a:lstStyle/>
          <a:p>
            <a:pPr lvl="0"/>
            <a:r>
              <a:rPr lang="en-GB" altLang="en-US" dirty="0"/>
              <a:t>Start to finish – in the example when the cutover to the new system takes place, the operation of the temporary system is no longer needed. Although the cutover depends of the acceptance testing to be completed, the implication is that the cutover might not start straight after acceptance testing.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40</a:t>
            </a:fld>
            <a:endParaRPr lang="en-GB" altLang="en-US" sz="1200" dirty="0">
              <a:latin typeface="Times New Roman" panose="02020603050405020304" pitchFamily="18" charset="0"/>
            </a:endParaRPr>
          </a:p>
        </p:txBody>
      </p:sp>
      <p:sp>
        <p:nvSpPr>
          <p:cNvPr id="34818" name="Rectangle 2"/>
          <p:cNvSpPr>
            <a:spLocks noGrp="1" noRot="1" noChangeAspect="1" noTextEdit="1"/>
          </p:cNvSpPr>
          <p:nvPr>
            <p:ph type="sldImg"/>
          </p:nvPr>
        </p:nvSpPr>
        <p:spPr>
          <a:ln/>
        </p:spPr>
      </p:sp>
      <p:sp>
        <p:nvSpPr>
          <p:cNvPr id="34819"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The time that an activity can start depends on its relationship with the other tasks in the project. The earliest start is when the earliest of the preceding activities upon which the current activity depends will be completed, so that the current one can start. If it starts at this time the earliest the current activity can finish is the earliest start plus its duration.</a:t>
            </a:r>
          </a:p>
          <a:p>
            <a:pPr lvl="0"/>
            <a:r>
              <a:rPr lang="en-GB" altLang="en-US" dirty="0">
                <a:latin typeface="Arial" panose="020B0604020202020204" pitchFamily="34" charset="0"/>
              </a:rPr>
              <a:t>However, it may be that the activity, although it </a:t>
            </a:r>
            <a:r>
              <a:rPr lang="en-GB" altLang="en-US" i="1" dirty="0">
                <a:latin typeface="Arial" panose="020B0604020202020204" pitchFamily="34" charset="0"/>
              </a:rPr>
              <a:t>can</a:t>
            </a:r>
            <a:r>
              <a:rPr lang="en-GB" altLang="en-US" dirty="0">
                <a:latin typeface="Arial" panose="020B0604020202020204" pitchFamily="34" charset="0"/>
              </a:rPr>
              <a:t> start, can be delayed because later activities do not have to start right way. This gives us a latest finish date. The latest start date is the latest finish date less the duration of the activity.</a:t>
            </a:r>
          </a:p>
          <a:p>
            <a:pPr lvl="0"/>
            <a:r>
              <a:rPr lang="en-GB" altLang="en-US" dirty="0">
                <a:latin typeface="Arial" panose="020B0604020202020204" pitchFamily="34" charset="0"/>
              </a:rPr>
              <a:t>When a student is given coursework to do they do not  necessarily start it straight away. They might note when it has got to be handed in, work out that it will only take about three days to do - with a bit of luck - and wait until three days before the hand-in before they start.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41</a:t>
            </a:fld>
            <a:endParaRPr lang="en-GB" altLang="en-US" sz="1200" dirty="0">
              <a:latin typeface="Times New Roman" panose="02020603050405020304" pitchFamily="18" charset="0"/>
            </a:endParaRPr>
          </a:p>
        </p:txBody>
      </p:sp>
      <p:sp>
        <p:nvSpPr>
          <p:cNvPr id="36866" name="Rectangle 2"/>
          <p:cNvSpPr>
            <a:spLocks noGrp="1" noRot="1" noChangeAspect="1" noTextEdit="1"/>
          </p:cNvSpPr>
          <p:nvPr>
            <p:ph type="sldImg"/>
          </p:nvPr>
        </p:nvSpPr>
        <p:spPr>
          <a:ln/>
        </p:spPr>
      </p:sp>
      <p:sp>
        <p:nvSpPr>
          <p:cNvPr id="36867"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The earliest finish (EF) would be day 5 plus 10 days i.e. day 15.</a:t>
            </a:r>
          </a:p>
          <a:p>
            <a:pPr lvl="0"/>
            <a:r>
              <a:rPr lang="en-GB" altLang="en-US" dirty="0">
                <a:latin typeface="Arial" panose="020B0604020202020204" pitchFamily="34" charset="0"/>
              </a:rPr>
              <a:t>The latest start (LS) would be day 30 – 10 days i.e. day 20</a:t>
            </a:r>
          </a:p>
          <a:p>
            <a:pPr lvl="0"/>
            <a:r>
              <a:rPr lang="en-GB" altLang="en-US" dirty="0">
                <a:latin typeface="Arial" panose="020B0604020202020204" pitchFamily="34" charset="0"/>
              </a:rPr>
              <a:t>The float would be 30 – 5 – 10 = 15 days</a:t>
            </a:r>
          </a:p>
          <a:p>
            <a:pPr lvl="0"/>
            <a:r>
              <a:rPr lang="en-GB" altLang="en-US" dirty="0">
                <a:latin typeface="Arial" panose="020B0604020202020204" pitchFamily="34" charset="0"/>
              </a:rPr>
              <a:t>This also is the same as LF – EF or LS - 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42</a:t>
            </a:fld>
            <a:endParaRPr lang="en-GB" altLang="en-US" sz="1200" dirty="0">
              <a:latin typeface="Times New Roman" panose="02020603050405020304" pitchFamily="18" charset="0"/>
            </a:endParaRPr>
          </a:p>
        </p:txBody>
      </p:sp>
      <p:sp>
        <p:nvSpPr>
          <p:cNvPr id="38914" name="Rectangle 2"/>
          <p:cNvSpPr>
            <a:spLocks noGrp="1" noRot="1" noChangeAspect="1" noTextEdit="1"/>
          </p:cNvSpPr>
          <p:nvPr>
            <p:ph type="sldImg"/>
          </p:nvPr>
        </p:nvSpPr>
        <p:spPr>
          <a:ln/>
        </p:spPr>
      </p:sp>
      <p:sp>
        <p:nvSpPr>
          <p:cNvPr id="38915" name="Rectangle 3"/>
          <p:cNvSpPr>
            <a:spLocks noGrp="1"/>
          </p:cNvSpPr>
          <p:nvPr>
            <p:ph type="body"/>
          </p:nvPr>
        </p:nvSpPr>
        <p:spPr>
          <a:ln/>
        </p:spPr>
        <p:txBody>
          <a:bodyPr wrap="square" lIns="91440" tIns="45720" rIns="91440" bIns="45720" anchor="t" anchorCtr="0"/>
          <a:lstStyle/>
          <a:p>
            <a:pPr lvl="0"/>
            <a:r>
              <a:rPr lang="en-GB" altLang="en-US" dirty="0"/>
              <a:t>Note that Float can also be calculated as the difference between the earliest and latest start dates for an activity </a:t>
            </a:r>
            <a:r>
              <a:rPr lang="en-GB" altLang="en-US" i="1" dirty="0"/>
              <a:t>or </a:t>
            </a:r>
            <a:r>
              <a:rPr lang="en-GB" altLang="en-US" dirty="0"/>
              <a:t>the difference between the earliest and latest finish dates.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43</a:t>
            </a:fld>
            <a:endParaRPr lang="en-GB" altLang="en-US" sz="1200" dirty="0">
              <a:latin typeface="Times New Roman" panose="02020603050405020304" pitchFamily="18" charset="0"/>
            </a:endParaRPr>
          </a:p>
        </p:txBody>
      </p:sp>
      <p:sp>
        <p:nvSpPr>
          <p:cNvPr id="40962" name="Rectangle 2"/>
          <p:cNvSpPr>
            <a:spLocks noGrp="1" noRot="1" noChangeAspect="1" noTextEdit="1"/>
          </p:cNvSpPr>
          <p:nvPr>
            <p:ph type="sldImg"/>
          </p:nvPr>
        </p:nvSpPr>
        <p:spPr>
          <a:ln/>
        </p:spPr>
      </p:sp>
      <p:sp>
        <p:nvSpPr>
          <p:cNvPr id="40963"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The activity span is the LF -ES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44</a:t>
            </a:fld>
            <a:endParaRPr lang="en-GB" altLang="en-US" sz="1200" dirty="0">
              <a:latin typeface="Times New Roman" panose="02020603050405020304" pitchFamily="18" charset="0"/>
            </a:endParaRPr>
          </a:p>
        </p:txBody>
      </p:sp>
      <p:sp>
        <p:nvSpPr>
          <p:cNvPr id="43010" name="Rectangle 2"/>
          <p:cNvSpPr>
            <a:spLocks noGrp="1" noRot="1" noChangeAspect="1" noTextEdit="1"/>
          </p:cNvSpPr>
          <p:nvPr>
            <p:ph type="sldImg"/>
          </p:nvPr>
        </p:nvSpPr>
        <p:spPr>
          <a:ln/>
        </p:spPr>
      </p:sp>
      <p:sp>
        <p:nvSpPr>
          <p:cNvPr id="43011"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PERT was devised to support the development of the Polaris missile in the late 1950’s. CPM was developed by Du Pont Chemical Company who published the method in 1958.</a:t>
            </a:r>
          </a:p>
          <a:p>
            <a:pPr lvl="0"/>
            <a:r>
              <a:rPr lang="en-GB" altLang="en-US" dirty="0">
                <a:latin typeface="Arial" panose="020B0604020202020204" pitchFamily="34" charset="0"/>
              </a:rPr>
              <a:t>PERT is an activity-on-node notation – the ‘nodes’ are the boxes which represent activities</a:t>
            </a:r>
          </a:p>
          <a:p>
            <a:pPr lvl="0"/>
            <a:r>
              <a:rPr lang="en-GB" altLang="en-US" dirty="0">
                <a:latin typeface="Arial" panose="020B0604020202020204" pitchFamily="34" charset="0"/>
              </a:rPr>
              <a:t>CPM uses an activity-on-arrow notation where the arrows are the activities.</a:t>
            </a:r>
          </a:p>
          <a:p>
            <a:pPr lvl="0"/>
            <a:r>
              <a:rPr lang="en-GB" altLang="en-US" dirty="0">
                <a:latin typeface="Arial" panose="020B0604020202020204" pitchFamily="34" charset="0"/>
              </a:rPr>
              <a:t>The approached described here is based on PERT but the other approach is described in the textbook as well – see Section 6.16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45</a:t>
            </a:fld>
            <a:endParaRPr lang="en-GB" altLang="en-US" sz="1200" dirty="0">
              <a:latin typeface="Times New Roman" panose="02020603050405020304" pitchFamily="18" charset="0"/>
            </a:endParaRPr>
          </a:p>
        </p:txBody>
      </p:sp>
      <p:sp>
        <p:nvSpPr>
          <p:cNvPr id="45058" name="Rectangle 2"/>
          <p:cNvSpPr>
            <a:spLocks noGrp="1" noRot="1" noChangeAspect="1" noTextEdit="1"/>
          </p:cNvSpPr>
          <p:nvPr>
            <p:ph type="sldImg"/>
          </p:nvPr>
        </p:nvSpPr>
        <p:spPr>
          <a:ln/>
        </p:spPr>
      </p:sp>
      <p:sp>
        <p:nvSpPr>
          <p:cNvPr id="45059" name="Rectangle 3"/>
          <p:cNvSpPr>
            <a:spLocks noGrp="1"/>
          </p:cNvSpPr>
          <p:nvPr>
            <p:ph type="body"/>
          </p:nvPr>
        </p:nvSpPr>
        <p:spPr>
          <a:ln/>
        </p:spPr>
        <p:txBody>
          <a:bodyPr wrap="square" lIns="91440" tIns="45720" rIns="91440" bIns="45720" anchor="t" anchorCtr="0"/>
          <a:lstStyle/>
          <a:p>
            <a:pPr lvl="0"/>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B4AC34-42DF-4080-A4EF-9A0D3199CD35}" type="slidenum">
              <a:rPr lang="en-US" smtClean="0"/>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p:nvPr>
        </p:nvSpPr>
        <p:spPr>
          <a:ln/>
        </p:spPr>
        <p:txBody>
          <a:bodyPr wrap="square" lIns="91440" tIns="45720" rIns="91440" bIns="45720" anchor="t" anchorCtr="0"/>
          <a:lstStyle/>
          <a:p>
            <a:pPr lvl="0"/>
            <a:endParaRPr lang="en-US" altLang="en-US" dirty="0"/>
          </a:p>
        </p:txBody>
      </p:sp>
      <p:sp>
        <p:nvSpPr>
          <p:cNvPr id="5017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49</a:t>
            </a:fld>
            <a:endParaRPr lang="en-GB" altLang="en-US" sz="1200"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p:nvPr>
        </p:nvSpPr>
        <p:spPr>
          <a:ln/>
        </p:spPr>
        <p:txBody>
          <a:bodyPr wrap="square" lIns="91440" tIns="45720" rIns="91440" bIns="45720" anchor="t" anchorCtr="0"/>
          <a:lstStyle/>
          <a:p>
            <a:pPr lvl="0"/>
            <a:endParaRPr lang="en-US" altLang="en-US" dirty="0"/>
          </a:p>
        </p:txBody>
      </p:sp>
      <p:sp>
        <p:nvSpPr>
          <p:cNvPr id="52227"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50</a:t>
            </a:fld>
            <a:endParaRPr lang="en-GB" altLang="en-US" sz="1200"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51</a:t>
            </a:fld>
            <a:endParaRPr lang="en-GB" altLang="en-US" sz="1200" dirty="0">
              <a:latin typeface="Times New Roman" panose="02020603050405020304" pitchFamily="18" charset="0"/>
            </a:endParaRPr>
          </a:p>
        </p:txBody>
      </p:sp>
      <p:sp>
        <p:nvSpPr>
          <p:cNvPr id="54274" name="Rectangle 2"/>
          <p:cNvSpPr>
            <a:spLocks noGrp="1" noRot="1" noChangeAspect="1" noTextEdit="1"/>
          </p:cNvSpPr>
          <p:nvPr>
            <p:ph type="sldImg"/>
          </p:nvPr>
        </p:nvSpPr>
        <p:spPr>
          <a:ln/>
        </p:spPr>
      </p:sp>
      <p:sp>
        <p:nvSpPr>
          <p:cNvPr id="54275" name="Rectangle 3"/>
          <p:cNvSpPr>
            <a:spLocks noGrp="1"/>
          </p:cNvSpPr>
          <p:nvPr>
            <p:ph type="body"/>
          </p:nvPr>
        </p:nvSpPr>
        <p:spPr>
          <a:ln/>
        </p:spPr>
        <p:txBody>
          <a:bodyPr wrap="square" lIns="91440" tIns="45720" rIns="91440" bIns="45720" anchor="t" anchorCtr="0"/>
          <a:lstStyle/>
          <a:p>
            <a:pPr lvl="0"/>
            <a:r>
              <a:rPr lang="en-GB" altLang="en-US" dirty="0"/>
              <a:t>Yes, there could be more than one critical path if the two longest paths through the network were of equal length.</a:t>
            </a:r>
          </a:p>
          <a:p>
            <a:pPr lvl="0"/>
            <a:r>
              <a:rPr lang="en-GB" altLang="en-US" dirty="0"/>
              <a:t>Where the target completion date for the project was imposed rather than calculated from the earliest finish dates, it might be later that the earliest finish date. In this case there would be no chains of activities with zero floats</a:t>
            </a:r>
          </a:p>
          <a:p>
            <a:pPr lvl="0"/>
            <a:r>
              <a:rPr lang="en-GB" altLang="en-US" dirty="0"/>
              <a:t>The durations of activities are only estimates to start with. As the project proceeds, the estimates will be replaced by actual durations which could be different. This could change the sequence of activities identified as the critical path. Sub-critical paths are chains of activities, not on the planned critical path, but which have small floats and which could easily become the critical path as the project develops.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52</a:t>
            </a:fld>
            <a:endParaRPr lang="en-GB" altLang="en-US" sz="1200" dirty="0">
              <a:latin typeface="Times New Roman" panose="02020603050405020304" pitchFamily="18" charset="0"/>
            </a:endParaRPr>
          </a:p>
        </p:txBody>
      </p:sp>
      <p:sp>
        <p:nvSpPr>
          <p:cNvPr id="56322" name="Rectangle 2"/>
          <p:cNvSpPr>
            <a:spLocks noGrp="1" noRot="1" noChangeAspect="1" noTextEdit="1"/>
          </p:cNvSpPr>
          <p:nvPr>
            <p:ph type="sldImg"/>
          </p:nvPr>
        </p:nvSpPr>
        <p:spPr>
          <a:ln/>
        </p:spPr>
      </p:sp>
      <p:sp>
        <p:nvSpPr>
          <p:cNvPr id="56323" name="Rectangle 3"/>
          <p:cNvSpPr>
            <a:spLocks noGrp="1"/>
          </p:cNvSpPr>
          <p:nvPr>
            <p:ph type="body"/>
          </p:nvPr>
        </p:nvSpPr>
        <p:spPr>
          <a:ln/>
        </p:spPr>
        <p:txBody>
          <a:bodyPr wrap="square" lIns="91440" tIns="45720" rIns="91440" bIns="45720" anchor="t" anchorCtr="0"/>
          <a:lstStyle/>
          <a:p>
            <a:pPr lvl="0"/>
            <a:r>
              <a:rPr lang="en-GB" altLang="en-US" dirty="0"/>
              <a:t>Total float = LF – ES – duration (or LS-ES or LF-EF)</a:t>
            </a:r>
          </a:p>
          <a:p>
            <a:pPr lvl="0"/>
            <a:r>
              <a:rPr lang="en-GB" altLang="en-US" dirty="0"/>
              <a:t>Free float = ES for following activity less EF for the current</a:t>
            </a:r>
          </a:p>
          <a:p>
            <a:pPr lvl="0"/>
            <a:r>
              <a:rPr lang="en-GB" altLang="en-US" dirty="0"/>
              <a:t>Interfering float = total float – free float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54</a:t>
            </a:fld>
            <a:endParaRPr lang="en-GB" altLang="en-US" sz="1200" dirty="0">
              <a:latin typeface="Times New Roman" panose="02020603050405020304" pitchFamily="18" charset="0"/>
            </a:endParaRPr>
          </a:p>
        </p:txBody>
      </p:sp>
      <p:sp>
        <p:nvSpPr>
          <p:cNvPr id="59394" name="Rectangle 2"/>
          <p:cNvSpPr>
            <a:spLocks noGrp="1" noRot="1" noChangeAspect="1" noTextEdit="1"/>
          </p:cNvSpPr>
          <p:nvPr>
            <p:ph type="sldImg"/>
          </p:nvPr>
        </p:nvSpPr>
        <p:spPr>
          <a:ln/>
        </p:spPr>
      </p:sp>
      <p:sp>
        <p:nvSpPr>
          <p:cNvPr id="59395" name="Rectangle 3"/>
          <p:cNvSpPr>
            <a:spLocks noGrp="1"/>
          </p:cNvSpPr>
          <p:nvPr>
            <p:ph type="body"/>
          </p:nvPr>
        </p:nvSpPr>
        <p:spPr>
          <a:ln/>
        </p:spPr>
        <p:txBody>
          <a:bodyPr wrap="square" lIns="91440" tIns="45720" rIns="91440" bIns="45720" anchor="t" anchorCtr="0"/>
          <a:lstStyle/>
          <a:p>
            <a:pPr lvl="0"/>
            <a:r>
              <a:rPr lang="en-GB" altLang="en-US" dirty="0"/>
              <a:t>Work out the earliest start and end dates for each activity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55</a:t>
            </a:fld>
            <a:endParaRPr lang="en-GB" altLang="en-US" sz="1200" dirty="0">
              <a:latin typeface="Times New Roman" panose="02020603050405020304" pitchFamily="18" charset="0"/>
            </a:endParaRPr>
          </a:p>
        </p:txBody>
      </p:sp>
      <p:sp>
        <p:nvSpPr>
          <p:cNvPr id="61442" name="Rectangle 2"/>
          <p:cNvSpPr>
            <a:spLocks noGrp="1" noRot="1" noChangeAspect="1" noTextEdit="1"/>
          </p:cNvSpPr>
          <p:nvPr>
            <p:ph type="sldImg"/>
          </p:nvPr>
        </p:nvSpPr>
        <p:spPr>
          <a:ln/>
        </p:spPr>
      </p:sp>
      <p:sp>
        <p:nvSpPr>
          <p:cNvPr id="61443" name="Rectangle 3"/>
          <p:cNvSpPr>
            <a:spLocks noGrp="1"/>
          </p:cNvSpPr>
          <p:nvPr>
            <p:ph type="body"/>
          </p:nvPr>
        </p:nvSpPr>
        <p:spPr>
          <a:ln/>
        </p:spPr>
        <p:txBody>
          <a:bodyPr wrap="square" lIns="91440" tIns="45720" rIns="91440" bIns="45720" anchor="t" anchorCtr="0"/>
          <a:lstStyle/>
          <a:p>
            <a:pPr lvl="0"/>
            <a:r>
              <a:rPr lang="en-GB" altLang="en-US" b="1" dirty="0">
                <a:latin typeface="Arial" panose="020B0604020202020204" pitchFamily="34" charset="0"/>
              </a:rPr>
              <a:t>Activity	ES       	duration       	EF	LS	LF	Float</a:t>
            </a:r>
          </a:p>
          <a:p>
            <a:pPr lvl="0"/>
            <a:r>
              <a:rPr lang="en-GB" altLang="en-US" dirty="0">
                <a:latin typeface="Arial" panose="020B0604020202020204" pitchFamily="34" charset="0"/>
              </a:rPr>
              <a:t>A	0	6	6	2	8	2</a:t>
            </a:r>
          </a:p>
          <a:p>
            <a:pPr lvl="0"/>
            <a:r>
              <a:rPr lang="en-GB" altLang="en-US" dirty="0">
                <a:latin typeface="Arial" panose="020B0604020202020204" pitchFamily="34" charset="0"/>
              </a:rPr>
              <a:t>B	0	4	4	3	7	3</a:t>
            </a:r>
          </a:p>
          <a:p>
            <a:pPr lvl="0"/>
            <a:r>
              <a:rPr lang="en-GB" altLang="en-US" dirty="0">
                <a:latin typeface="Arial" panose="020B0604020202020204" pitchFamily="34" charset="0"/>
              </a:rPr>
              <a:t>C	6	3	9	8	11	2	</a:t>
            </a:r>
          </a:p>
          <a:p>
            <a:pPr lvl="0"/>
            <a:r>
              <a:rPr lang="en-GB" altLang="en-US" dirty="0">
                <a:latin typeface="Arial" panose="020B0604020202020204" pitchFamily="34" charset="0"/>
              </a:rPr>
              <a:t>D	4	4	8	7	11	3</a:t>
            </a:r>
          </a:p>
          <a:p>
            <a:pPr lvl="0"/>
            <a:r>
              <a:rPr lang="en-GB" altLang="en-US" dirty="0">
                <a:latin typeface="Arial" panose="020B0604020202020204" pitchFamily="34" charset="0"/>
              </a:rPr>
              <a:t>E	4	3	7	7	10	3</a:t>
            </a:r>
          </a:p>
          <a:p>
            <a:pPr lvl="0"/>
            <a:r>
              <a:rPr lang="en-GB" altLang="en-US" dirty="0">
                <a:latin typeface="Arial" panose="020B0604020202020204" pitchFamily="34" charset="0"/>
              </a:rPr>
              <a:t>F	0	10	10	0	10	0</a:t>
            </a:r>
          </a:p>
          <a:p>
            <a:pPr lvl="0"/>
            <a:r>
              <a:rPr lang="en-GB" altLang="en-US" dirty="0">
                <a:latin typeface="Arial" panose="020B0604020202020204" pitchFamily="34" charset="0"/>
              </a:rPr>
              <a:t>G	10	3	14	10	13	0</a:t>
            </a:r>
          </a:p>
          <a:p>
            <a:pPr lvl="0"/>
            <a:r>
              <a:rPr lang="en-GB" altLang="en-US" dirty="0">
                <a:latin typeface="Arial" panose="020B0604020202020204" pitchFamily="34" charset="0"/>
              </a:rPr>
              <a:t>H	9	2	11	11                   13</a:t>
            </a:r>
            <a:r>
              <a:rPr lang="en-GB" altLang="en-US" dirty="0"/>
              <a:t>	2				</a:t>
            </a:r>
          </a:p>
          <a:p>
            <a:pPr lvl="0"/>
            <a:endParaRPr lang="en-GB" altLang="en-US" dirty="0"/>
          </a:p>
          <a:p>
            <a:pPr lvl="0"/>
            <a:endParaRPr lang="en-GB" altLang="en-US" dirty="0"/>
          </a:p>
          <a:p>
            <a:pPr lvl="0"/>
            <a:endParaRPr lang="en-GB" altLang="en-US" dirty="0"/>
          </a:p>
          <a:p>
            <a:pPr lvl="0"/>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5</a:t>
            </a:fld>
            <a:endParaRPr lang="en-GB" altLang="en-US" sz="1200" dirty="0">
              <a:latin typeface="Times New Roman" panose="02020603050405020304" pitchFamily="18" charset="0"/>
            </a:endParaRPr>
          </a:p>
        </p:txBody>
      </p:sp>
      <p:sp>
        <p:nvSpPr>
          <p:cNvPr id="8194" name="Rectangle 2"/>
          <p:cNvSpPr>
            <a:spLocks noGrp="1" noRot="1" noChangeAspect="1" noTextEdit="1"/>
          </p:cNvSpPr>
          <p:nvPr>
            <p:ph type="sldImg"/>
          </p:nvPr>
        </p:nvSpPr>
        <p:spPr>
          <a:ln/>
        </p:spPr>
      </p:sp>
      <p:sp>
        <p:nvSpPr>
          <p:cNvPr id="8195" name="Rectangle 3"/>
          <p:cNvSpPr>
            <a:spLocks noGrp="1"/>
          </p:cNvSpPr>
          <p:nvPr>
            <p:ph type="body"/>
          </p:nvPr>
        </p:nvSpPr>
        <p:spPr>
          <a:ln/>
        </p:spPr>
        <p:txBody>
          <a:bodyPr wrap="square" lIns="91440" tIns="45720" rIns="91440" bIns="45720" anchor="t" anchorCtr="0"/>
          <a:lstStyle/>
          <a:p>
            <a:pPr lvl="0"/>
            <a:r>
              <a:rPr lang="en-US" altLang="en-GB" dirty="0">
                <a:latin typeface="Arial" panose="020B0604020202020204" pitchFamily="34" charset="0"/>
              </a:rPr>
              <a:t>S</a:t>
            </a:r>
            <a:r>
              <a:rPr lang="en-GB" altLang="en-US" dirty="0">
                <a:latin typeface="Arial" panose="020B0604020202020204" pitchFamily="34" charset="0"/>
              </a:rPr>
              <a:t>uggests that time acts as a mechanism to organize and sequence events in the universe. Without time, all events would occur simultaneously, leading to chaos and confusion. By introducing the concept of time, nature allows for a structured progression of events, enabling life and experiences to unfold in a manageable and understandable 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10</a:t>
            </a:fld>
            <a:endParaRPr lang="en-GB" altLang="en-US" sz="1200" dirty="0">
              <a:latin typeface="Times New Roman" panose="02020603050405020304" pitchFamily="18" charset="0"/>
            </a:endParaRPr>
          </a:p>
        </p:txBody>
      </p:sp>
      <p:sp>
        <p:nvSpPr>
          <p:cNvPr id="10242" name="Rectangle 2"/>
          <p:cNvSpPr>
            <a:spLocks noGrp="1" noRot="1" noChangeAspect="1" noTextEdit="1"/>
          </p:cNvSpPr>
          <p:nvPr>
            <p:ph type="sldImg"/>
          </p:nvPr>
        </p:nvSpPr>
        <p:spPr>
          <a:ln/>
        </p:spPr>
      </p:sp>
      <p:sp>
        <p:nvSpPr>
          <p:cNvPr id="10243"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Section 6.2 of the textbook discusses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17</a:t>
            </a:fld>
            <a:endParaRPr lang="en-GB" altLang="en-US" sz="1200" dirty="0">
              <a:latin typeface="Times New Roman" panose="02020603050405020304" pitchFamily="18" charset="0"/>
            </a:endParaRPr>
          </a:p>
        </p:txBody>
      </p:sp>
      <p:sp>
        <p:nvSpPr>
          <p:cNvPr id="13314" name="Rectangle 2"/>
          <p:cNvSpPr>
            <a:spLocks noGrp="1" noRot="1" noChangeAspect="1" noTextEdit="1"/>
          </p:cNvSpPr>
          <p:nvPr>
            <p:ph type="sldImg"/>
          </p:nvPr>
        </p:nvSpPr>
        <p:spPr>
          <a:ln/>
        </p:spPr>
      </p:sp>
      <p:sp>
        <p:nvSpPr>
          <p:cNvPr id="13315" name="Rectangle 3"/>
          <p:cNvSpPr>
            <a:spLocks noGrp="1"/>
          </p:cNvSpPr>
          <p:nvPr>
            <p:ph type="body"/>
          </p:nvPr>
        </p:nvSpPr>
        <p:spPr>
          <a:ln/>
        </p:spPr>
        <p:txBody>
          <a:bodyPr wrap="square" lIns="91440" tIns="45720" rIns="91440" bIns="45720" anchor="t" anchorCtr="0"/>
          <a:lstStyle/>
          <a:p>
            <a:pPr lvl="0"/>
            <a:endParaRPr lang="en-GB"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p:nvPr>
        </p:nvSpPr>
        <p:spPr>
          <a:ln/>
        </p:spPr>
        <p:txBody>
          <a:bodyPr wrap="square" lIns="91440" tIns="45720" rIns="91440" bIns="45720" anchor="t" anchorCtr="0"/>
          <a:lstStyle/>
          <a:p>
            <a:pPr lvl="0"/>
            <a:r>
              <a:rPr lang="en-US" altLang="en-US" b="1" dirty="0"/>
              <a:t>WBS :</a:t>
            </a:r>
            <a:r>
              <a:rPr lang="en-US" altLang="en-US" dirty="0"/>
              <a:t> </a:t>
            </a:r>
            <a:r>
              <a:rPr lang="en-US" altLang="en-US" i="1" dirty="0"/>
              <a:t>"How the product will be made?“</a:t>
            </a:r>
          </a:p>
          <a:p>
            <a:pPr lvl="0"/>
            <a:r>
              <a:rPr lang="en-US" altLang="en-US" b="1" dirty="0"/>
              <a:t>PBS :</a:t>
            </a:r>
            <a:r>
              <a:rPr lang="en-US" altLang="en-US" dirty="0"/>
              <a:t> </a:t>
            </a:r>
            <a:r>
              <a:rPr lang="en-US" altLang="en-US" i="1" dirty="0"/>
              <a:t>"What is that product made up of?“</a:t>
            </a:r>
          </a:p>
          <a:p>
            <a:pPr lvl="0"/>
            <a:r>
              <a:rPr lang="en-US" altLang="en-US" b="1" dirty="0"/>
              <a:t>HYBRID :</a:t>
            </a:r>
            <a:r>
              <a:rPr lang="en-US" altLang="en-US" dirty="0"/>
              <a:t> </a:t>
            </a:r>
            <a:r>
              <a:rPr lang="en-US" altLang="en-US" i="1" dirty="0"/>
              <a:t>"What is the product scope and how it will be made?".</a:t>
            </a:r>
          </a:p>
          <a:p>
            <a:pPr lvl="0"/>
            <a:endParaRPr lang="en-US" altLang="en-US" i="1" dirty="0"/>
          </a:p>
          <a:p>
            <a:r>
              <a:rPr lang="en-US" b="1" dirty="0"/>
              <a:t>Work-Based Approach</a:t>
            </a:r>
          </a:p>
          <a:p>
            <a:r>
              <a:rPr lang="en-US" dirty="0"/>
              <a:t>In the work-based approach, we focus on the tasks that need to be done to organize the party. For example:</a:t>
            </a:r>
          </a:p>
          <a:p>
            <a:pPr>
              <a:buFont typeface="+mj-lt"/>
              <a:buAutoNum type="arabicPeriod"/>
            </a:pPr>
            <a:r>
              <a:rPr lang="en-US" b="1" dirty="0"/>
              <a:t>Create a guest list</a:t>
            </a:r>
            <a:endParaRPr lang="en-US" dirty="0"/>
          </a:p>
          <a:p>
            <a:pPr>
              <a:buFont typeface="+mj-lt"/>
              <a:buAutoNum type="arabicPeriod"/>
            </a:pPr>
            <a:r>
              <a:rPr lang="en-US" b="1" dirty="0"/>
              <a:t>Send invitations</a:t>
            </a:r>
            <a:endParaRPr lang="en-US" dirty="0"/>
          </a:p>
          <a:p>
            <a:pPr>
              <a:buFont typeface="+mj-lt"/>
              <a:buAutoNum type="arabicPeriod"/>
            </a:pPr>
            <a:r>
              <a:rPr lang="en-US" b="1" dirty="0"/>
              <a:t>Order a cake</a:t>
            </a:r>
            <a:endParaRPr lang="en-US" dirty="0"/>
          </a:p>
          <a:p>
            <a:pPr>
              <a:buFont typeface="+mj-lt"/>
              <a:buAutoNum type="arabicPeriod"/>
            </a:pPr>
            <a:r>
              <a:rPr lang="en-US" b="1" dirty="0"/>
              <a:t>Decorate the venue</a:t>
            </a:r>
            <a:endParaRPr lang="en-US" dirty="0"/>
          </a:p>
          <a:p>
            <a:pPr>
              <a:buFont typeface="+mj-lt"/>
              <a:buAutoNum type="arabicPeriod"/>
            </a:pPr>
            <a:r>
              <a:rPr lang="en-US" b="1" dirty="0"/>
              <a:t>Prepare games and activities</a:t>
            </a:r>
            <a:endParaRPr lang="en-US" dirty="0"/>
          </a:p>
          <a:p>
            <a:pPr>
              <a:buFont typeface="+mj-lt"/>
              <a:buAutoNum type="arabicPeriod"/>
            </a:pPr>
            <a:r>
              <a:rPr lang="en-US" b="1" dirty="0"/>
              <a:t>Set up food and drinks</a:t>
            </a:r>
            <a:endParaRPr lang="en-US" dirty="0"/>
          </a:p>
          <a:p>
            <a:r>
              <a:rPr lang="en-US" dirty="0"/>
              <a:t>Each of these tasks represents a specific piece of work that needs to be completed to successfully organize the party.</a:t>
            </a:r>
          </a:p>
          <a:p>
            <a:r>
              <a:rPr lang="en-US" b="1" dirty="0"/>
              <a:t>Product-Based Approach</a:t>
            </a:r>
          </a:p>
          <a:p>
            <a:r>
              <a:rPr lang="en-US" dirty="0"/>
              <a:t>In the product-based approach, we focus on the final outcomes or deliverables of the party. For example:</a:t>
            </a:r>
          </a:p>
          <a:p>
            <a:pPr>
              <a:buFont typeface="+mj-lt"/>
              <a:buAutoNum type="arabicPeriod"/>
            </a:pPr>
            <a:r>
              <a:rPr lang="en-US" b="1" dirty="0"/>
              <a:t>Guest List</a:t>
            </a:r>
            <a:r>
              <a:rPr lang="en-US" dirty="0"/>
              <a:t>: A finalized list of attendees.</a:t>
            </a:r>
          </a:p>
          <a:p>
            <a:pPr>
              <a:buFont typeface="+mj-lt"/>
              <a:buAutoNum type="arabicPeriod"/>
            </a:pPr>
            <a:r>
              <a:rPr lang="en-US" b="1" dirty="0"/>
              <a:t>Invitations</a:t>
            </a:r>
            <a:r>
              <a:rPr lang="en-US" dirty="0"/>
              <a:t>: Physical or digital invitations sent out to guests.</a:t>
            </a:r>
          </a:p>
          <a:p>
            <a:pPr>
              <a:buFont typeface="+mj-lt"/>
              <a:buAutoNum type="arabicPeriod"/>
            </a:pPr>
            <a:r>
              <a:rPr lang="en-US" b="1" dirty="0"/>
              <a:t>Birthday Cake</a:t>
            </a:r>
            <a:r>
              <a:rPr lang="en-US" dirty="0"/>
              <a:t>: A cake ordered and delivered for the party.</a:t>
            </a:r>
          </a:p>
          <a:p>
            <a:pPr>
              <a:buFont typeface="+mj-lt"/>
              <a:buAutoNum type="arabicPeriod"/>
            </a:pPr>
            <a:r>
              <a:rPr lang="en-US" b="1" dirty="0"/>
              <a:t>Decorations</a:t>
            </a:r>
            <a:r>
              <a:rPr lang="en-US" dirty="0"/>
              <a:t>: The decorations set up at the venue (balloons, banners, etc.).</a:t>
            </a:r>
          </a:p>
          <a:p>
            <a:pPr>
              <a:buFont typeface="+mj-lt"/>
              <a:buAutoNum type="arabicPeriod"/>
            </a:pPr>
            <a:r>
              <a:rPr lang="en-US" b="1" dirty="0"/>
              <a:t>Games and Activities</a:t>
            </a:r>
            <a:r>
              <a:rPr lang="en-US" dirty="0"/>
              <a:t>: Prepared games and activities that will take place at the party.</a:t>
            </a:r>
          </a:p>
          <a:p>
            <a:pPr>
              <a:buFont typeface="+mj-lt"/>
              <a:buAutoNum type="arabicPeriod"/>
            </a:pPr>
            <a:r>
              <a:rPr lang="en-US" b="1" dirty="0"/>
              <a:t>Food and Drinks</a:t>
            </a:r>
            <a:r>
              <a:rPr lang="en-US" dirty="0"/>
              <a:t>: A selection of food and drinks available for guests.</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r>
              <a:rPr lang="en-US" b="1" dirty="0"/>
              <a:t>Work-Based Approach</a:t>
            </a:r>
          </a:p>
          <a:p>
            <a:r>
              <a:rPr lang="en-US" dirty="0"/>
              <a:t>In this approach, we list the steps or tasks needed to make a sandwich:</a:t>
            </a:r>
          </a:p>
          <a:p>
            <a:pPr>
              <a:buFont typeface="+mj-lt"/>
              <a:buAutoNum type="arabicPeriod"/>
            </a:pPr>
            <a:r>
              <a:rPr lang="en-US" b="1" dirty="0"/>
              <a:t>Gather ingredients</a:t>
            </a:r>
            <a:r>
              <a:rPr lang="en-US" dirty="0"/>
              <a:t> (bread, cheese, lettuce, etc.)</a:t>
            </a:r>
          </a:p>
          <a:p>
            <a:pPr>
              <a:buFont typeface="+mj-lt"/>
              <a:buAutoNum type="arabicPeriod"/>
            </a:pPr>
            <a:r>
              <a:rPr lang="en-US" b="1" dirty="0"/>
              <a:t>Spread mayonnaise on the bread</a:t>
            </a:r>
            <a:endParaRPr lang="en-US" dirty="0"/>
          </a:p>
          <a:p>
            <a:pPr>
              <a:buFont typeface="+mj-lt"/>
              <a:buAutoNum type="arabicPeriod"/>
            </a:pPr>
            <a:r>
              <a:rPr lang="en-US" b="1" dirty="0"/>
              <a:t>Add cheese and lettuce</a:t>
            </a:r>
            <a:endParaRPr lang="en-US" dirty="0"/>
          </a:p>
          <a:p>
            <a:pPr>
              <a:buFont typeface="+mj-lt"/>
              <a:buAutoNum type="arabicPeriod"/>
            </a:pPr>
            <a:r>
              <a:rPr lang="en-US" b="1" dirty="0"/>
              <a:t>Put the second slice of bread on top</a:t>
            </a:r>
            <a:endParaRPr lang="en-US" dirty="0"/>
          </a:p>
          <a:p>
            <a:pPr>
              <a:buFont typeface="+mj-lt"/>
              <a:buAutoNum type="arabicPeriod"/>
            </a:pPr>
            <a:r>
              <a:rPr lang="en-US" b="1" dirty="0"/>
              <a:t>Cut the sandwich in half</a:t>
            </a:r>
            <a:endParaRPr lang="en-US" dirty="0"/>
          </a:p>
          <a:p>
            <a:r>
              <a:rPr lang="en-US" dirty="0"/>
              <a:t>These are the specific actions you need to take to complete the task of making a sandwich.</a:t>
            </a:r>
          </a:p>
          <a:p>
            <a:r>
              <a:rPr lang="en-US" b="1" dirty="0"/>
              <a:t>Product-Based Approach</a:t>
            </a:r>
          </a:p>
          <a:p>
            <a:r>
              <a:rPr lang="en-US" dirty="0"/>
              <a:t>In this approach, we focus on the end result, which is the finished sandwich. The activities are identified based on what the final product should look like:</a:t>
            </a:r>
          </a:p>
          <a:p>
            <a:pPr>
              <a:buFont typeface="+mj-lt"/>
              <a:buAutoNum type="arabicPeriod"/>
            </a:pPr>
            <a:r>
              <a:rPr lang="en-US" b="1" dirty="0"/>
              <a:t>Ingredients</a:t>
            </a:r>
            <a:r>
              <a:rPr lang="en-US" dirty="0"/>
              <a:t>: Bread, cheese, lettuce, mayonnaise</a:t>
            </a:r>
          </a:p>
          <a:p>
            <a:pPr>
              <a:buFont typeface="+mj-lt"/>
              <a:buAutoNum type="arabicPeriod"/>
            </a:pPr>
            <a:r>
              <a:rPr lang="en-US" b="1" dirty="0"/>
              <a:t>Assembly</a:t>
            </a:r>
            <a:r>
              <a:rPr lang="en-US" dirty="0"/>
              <a:t>: Combining all ingredients to create the sandwich</a:t>
            </a:r>
          </a:p>
          <a:p>
            <a:pPr>
              <a:buFont typeface="+mj-lt"/>
              <a:buAutoNum type="arabicPeriod"/>
            </a:pPr>
            <a:r>
              <a:rPr lang="en-US" b="1" dirty="0"/>
              <a:t>Presentation</a:t>
            </a:r>
            <a:r>
              <a:rPr lang="en-US" dirty="0"/>
              <a:t>: The way the sandwich is cut and served</a:t>
            </a:r>
          </a:p>
          <a:p>
            <a:pPr>
              <a:buFont typeface="+mj-lt"/>
              <a:buAutoNum type="arabicPeriod"/>
            </a:pPr>
            <a:endParaRPr lang="en-US" dirty="0"/>
          </a:p>
          <a:p>
            <a:pPr lvl="0"/>
            <a:endParaRPr lang="en-US" altLang="en-US" i="1" dirty="0"/>
          </a:p>
          <a:p>
            <a:pPr lvl="0"/>
            <a:endParaRPr lang="en-US" altLang="en-US" i="1" dirty="0"/>
          </a:p>
        </p:txBody>
      </p:sp>
      <p:sp>
        <p:nvSpPr>
          <p:cNvPr id="15363"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28</a:t>
            </a:fld>
            <a:endParaRPr lang="en-GB" altLang="en-US" sz="120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31</a:t>
            </a:fld>
            <a:endParaRPr lang="en-GB" altLang="en-US" sz="1200" dirty="0">
              <a:latin typeface="Times New Roman" panose="02020603050405020304" pitchFamily="18" charset="0"/>
            </a:endParaRPr>
          </a:p>
        </p:txBody>
      </p:sp>
      <p:sp>
        <p:nvSpPr>
          <p:cNvPr id="19458" name="Rectangle 2"/>
          <p:cNvSpPr>
            <a:spLocks noGrp="1" noRot="1" noChangeAspect="1" noTextEdit="1"/>
          </p:cNvSpPr>
          <p:nvPr>
            <p:ph type="sldImg"/>
          </p:nvPr>
        </p:nvSpPr>
        <p:spPr>
          <a:ln/>
        </p:spPr>
      </p:sp>
      <p:sp>
        <p:nvSpPr>
          <p:cNvPr id="19459"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The IBM MITP (Managing the Implementation of total project) approach suggested the following 5 levels</a:t>
            </a:r>
          </a:p>
          <a:p>
            <a:pPr lvl="0">
              <a:buChar char="•"/>
            </a:pPr>
            <a:r>
              <a:rPr lang="en-GB" altLang="en-US" dirty="0">
                <a:latin typeface="Arial" panose="020B0604020202020204" pitchFamily="34" charset="0"/>
              </a:rPr>
              <a:t>Level 1: Project</a:t>
            </a:r>
          </a:p>
          <a:p>
            <a:pPr lvl="0">
              <a:buChar char="•"/>
            </a:pPr>
            <a:r>
              <a:rPr lang="en-GB" altLang="en-US" dirty="0">
                <a:latin typeface="Arial" panose="020B0604020202020204" pitchFamily="34" charset="0"/>
              </a:rPr>
              <a:t>Level 2: Deliverables</a:t>
            </a:r>
          </a:p>
          <a:p>
            <a:pPr lvl="0">
              <a:buChar char="•"/>
            </a:pPr>
            <a:r>
              <a:rPr lang="en-GB" altLang="en-US" dirty="0">
                <a:latin typeface="Arial" panose="020B0604020202020204" pitchFamily="34" charset="0"/>
              </a:rPr>
              <a:t>Level 3: Components – which are key work items needed to produce the deliverables</a:t>
            </a:r>
          </a:p>
          <a:p>
            <a:pPr lvl="0">
              <a:buChar char="•"/>
            </a:pPr>
            <a:r>
              <a:rPr lang="en-GB" altLang="en-US" dirty="0">
                <a:latin typeface="Arial" panose="020B0604020202020204" pitchFamily="34" charset="0"/>
              </a:rPr>
              <a:t>Level 4: Work packages: groups of tasks needed to produce the components </a:t>
            </a:r>
          </a:p>
          <a:p>
            <a:pPr lvl="0">
              <a:buChar char="•"/>
            </a:pPr>
            <a:r>
              <a:rPr lang="en-GB" altLang="en-US" dirty="0">
                <a:latin typeface="Arial" panose="020B0604020202020204" pitchFamily="34" charset="0"/>
              </a:rPr>
              <a:t>Level 5: Tasks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p:nvPr>
        </p:nvSpPr>
        <p:spPr>
          <a:ln/>
        </p:spPr>
        <p:txBody>
          <a:bodyPr wrap="square" lIns="91440" tIns="45720" rIns="91440" bIns="45720" anchor="t" anchorCtr="0"/>
          <a:lstStyle/>
          <a:p>
            <a:pPr lvl="0"/>
            <a:r>
              <a:rPr lang="en-US" altLang="en-US" b="1" dirty="0"/>
              <a:t>MITP</a:t>
            </a:r>
            <a:r>
              <a:rPr lang="en-US" altLang="en-US" dirty="0"/>
              <a:t>: Managing the Implementation of Total Project</a:t>
            </a:r>
            <a:endParaRPr lang="en-US" altLang="en-US" b="1" dirty="0"/>
          </a:p>
          <a:p>
            <a:pPr lvl="0"/>
            <a:r>
              <a:rPr lang="en-US" altLang="en-US" b="1" dirty="0"/>
              <a:t>Components</a:t>
            </a:r>
            <a:r>
              <a:rPr lang="en-US" altLang="en-US" dirty="0"/>
              <a:t>: key work items lead to the production of the deliverables</a:t>
            </a:r>
          </a:p>
          <a:p>
            <a:pPr lvl="0"/>
            <a:r>
              <a:rPr lang="en-US" altLang="en-US" b="1" dirty="0"/>
              <a:t>Work-packages</a:t>
            </a:r>
            <a:r>
              <a:rPr lang="en-US" altLang="en-US" dirty="0"/>
              <a:t>: major work items or collection of related tasks to produce a component</a:t>
            </a:r>
            <a:endParaRPr lang="en-AU" altLang="en-US" b="1" dirty="0"/>
          </a:p>
          <a:p>
            <a:pPr lvl="0"/>
            <a:endParaRPr lang="en-US" altLang="en-US" dirty="0"/>
          </a:p>
        </p:txBody>
      </p:sp>
      <p:sp>
        <p:nvSpPr>
          <p:cNvPr id="21507"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32</a:t>
            </a:fld>
            <a:endParaRPr lang="en-GB" altLang="en-US" sz="1200"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GB" altLang="en-US" sz="1200" dirty="0">
                <a:latin typeface="Times New Roman" panose="02020603050405020304" pitchFamily="18" charset="0"/>
              </a:rPr>
              <a:t>33</a:t>
            </a:fld>
            <a:endParaRPr lang="en-GB" altLang="en-US" sz="1200" dirty="0">
              <a:latin typeface="Times New Roman" panose="02020603050405020304" pitchFamily="18" charset="0"/>
            </a:endParaRPr>
          </a:p>
        </p:txBody>
      </p:sp>
      <p:sp>
        <p:nvSpPr>
          <p:cNvPr id="23554" name="Rectangle 2"/>
          <p:cNvSpPr>
            <a:spLocks noGrp="1" noRot="1" noChangeAspect="1" noTextEdit="1"/>
          </p:cNvSpPr>
          <p:nvPr>
            <p:ph type="sldImg"/>
          </p:nvPr>
        </p:nvSpPr>
        <p:spPr>
          <a:ln/>
        </p:spPr>
      </p:sp>
      <p:sp>
        <p:nvSpPr>
          <p:cNvPr id="23555" name="Rectangle 3"/>
          <p:cNvSpPr>
            <a:spLocks noGrp="1"/>
          </p:cNvSpPr>
          <p:nvPr>
            <p:ph type="body"/>
          </p:nvPr>
        </p:nvSpPr>
        <p:spPr>
          <a:ln/>
        </p:spPr>
        <p:txBody>
          <a:bodyPr wrap="square" lIns="91440" tIns="45720" rIns="91440" bIns="45720" anchor="t" anchorCtr="0"/>
          <a:lstStyle/>
          <a:p>
            <a:pPr lvl="0"/>
            <a:r>
              <a:rPr lang="en-GB" altLang="en-US" dirty="0">
                <a:latin typeface="Arial" panose="020B0604020202020204" pitchFamily="34" charset="0"/>
              </a:rPr>
              <a:t>Once the Project’s activities have been identified (whether or not by using a WBS), they need to be sequenced in the sense of  deciding which activities need to be completed before others can start.</a:t>
            </a:r>
          </a:p>
          <a:p>
            <a:pPr lvl="0"/>
            <a:r>
              <a:rPr lang="en-GB" altLang="en-US" dirty="0">
                <a:latin typeface="Arial" panose="020B0604020202020204" pitchFamily="34" charset="0"/>
              </a:rPr>
              <a:t>The chart tells us</a:t>
            </a:r>
            <a:r>
              <a:rPr lang="en-GB" altLang="en-US" b="1" dirty="0">
                <a:latin typeface="Arial" panose="020B0604020202020204" pitchFamily="34" charset="0"/>
              </a:rPr>
              <a:t> who </a:t>
            </a:r>
            <a:r>
              <a:rPr lang="en-GB" altLang="en-US" dirty="0">
                <a:latin typeface="Arial" panose="020B0604020202020204" pitchFamily="34" charset="0"/>
              </a:rPr>
              <a:t>is doing </a:t>
            </a:r>
            <a:r>
              <a:rPr lang="en-GB" altLang="en-US" b="1" dirty="0">
                <a:latin typeface="Arial" panose="020B0604020202020204" pitchFamily="34" charset="0"/>
              </a:rPr>
              <a:t>what </a:t>
            </a:r>
            <a:r>
              <a:rPr lang="en-GB" altLang="en-US" dirty="0">
                <a:latin typeface="Arial" panose="020B0604020202020204" pitchFamily="34" charset="0"/>
              </a:rPr>
              <a:t>and </a:t>
            </a:r>
            <a:r>
              <a:rPr lang="en-GB" altLang="en-US" b="1" dirty="0">
                <a:latin typeface="Arial" panose="020B0604020202020204" pitchFamily="34" charset="0"/>
              </a:rPr>
              <a:t>when</a:t>
            </a:r>
            <a:r>
              <a:rPr lang="en-GB" altLang="en-US"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pPr fontAlgn="base"/>
            <a:r>
              <a:rPr lang="en-US" strike="noStrike"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pPr fontAlgn="base"/>
            <a:r>
              <a:rPr lang="en-US" strike="noStrike" noProof="1"/>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48200" y="1981200"/>
            <a:ext cx="3810000" cy="41148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pPr fontAlgn="base"/>
            <a:r>
              <a:rPr lang="en-US" strike="noStrike" noProof="1"/>
              <a:t>Click to edit Master title style</a:t>
            </a:r>
          </a:p>
        </p:txBody>
      </p:sp>
      <p:sp>
        <p:nvSpPr>
          <p:cNvPr id="3" name="Table Placeholder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a:t>Click to edit Master text styles</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48200" y="1981200"/>
            <a:ext cx="3810000" cy="41148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Slide Number Placeholder 6"/>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Slide Number Placeholder 2"/>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en-US" altLang="en-US" dirty="0"/>
              <a:t>Click to edit Master title style</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758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28FE931-EE5C-4697-94AD-F7D9BF48E584}"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5"/>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1</a:t>
            </a:fld>
            <a:endParaRPr lang="en-US" altLang="en-US" sz="1400" dirty="0">
              <a:latin typeface="Times New Roman" panose="02020603050405020304" pitchFamily="18" charset="0"/>
            </a:endParaRPr>
          </a:p>
        </p:txBody>
      </p:sp>
      <p:sp>
        <p:nvSpPr>
          <p:cNvPr id="4098" name="Rectangle 2"/>
          <p:cNvSpPr>
            <a:spLocks noGrp="1"/>
          </p:cNvSpPr>
          <p:nvPr>
            <p:ph type="ctrTitle"/>
          </p:nvPr>
        </p:nvSpPr>
        <p:spPr>
          <a:xfrm>
            <a:off x="0" y="388938"/>
            <a:ext cx="5300663" cy="1524000"/>
          </a:xfrm>
          <a:ln/>
        </p:spPr>
        <p:txBody>
          <a:bodyPr vert="horz" wrap="square" lIns="91440" tIns="45720" rIns="91440" bIns="45720" anchor="ctr" anchorCtr="0"/>
          <a:lstStyle/>
          <a:p>
            <a:pPr eaLnBrk="1" hangingPunct="1">
              <a:buClrTx/>
              <a:buSzTx/>
              <a:buFontTx/>
            </a:pPr>
            <a:r>
              <a:rPr lang="en-US" altLang="en-US" sz="4000" b="1" kern="1200" dirty="0">
                <a:latin typeface="+mj-lt"/>
                <a:ea typeface="+mj-ea"/>
                <a:cs typeface="+mj-cs"/>
              </a:rPr>
              <a:t>Software Project Management</a:t>
            </a:r>
            <a:br>
              <a:rPr lang="en-US" altLang="en-US" sz="4000" b="1" kern="1200" dirty="0">
                <a:latin typeface="+mj-lt"/>
                <a:ea typeface="+mj-ea"/>
                <a:cs typeface="+mj-cs"/>
              </a:rPr>
            </a:br>
            <a:r>
              <a:rPr lang="en-GB" altLang="en-US" sz="4000" b="1" kern="1200" dirty="0">
                <a:latin typeface="+mj-lt"/>
                <a:ea typeface="+mj-ea"/>
                <a:cs typeface="+mj-cs"/>
              </a:rPr>
              <a:t>6th Edition</a:t>
            </a:r>
            <a:endParaRPr lang="en-US" altLang="en-US" sz="4000" b="1" kern="1200" dirty="0">
              <a:latin typeface="+mj-lt"/>
              <a:ea typeface="+mj-ea"/>
              <a:cs typeface="+mj-cs"/>
            </a:endParaRPr>
          </a:p>
        </p:txBody>
      </p:sp>
      <p:sp>
        <p:nvSpPr>
          <p:cNvPr id="4099" name="Rectangle 3"/>
          <p:cNvSpPr>
            <a:spLocks noGrp="1"/>
          </p:cNvSpPr>
          <p:nvPr>
            <p:ph type="subTitle" idx="1"/>
          </p:nvPr>
        </p:nvSpPr>
        <p:spPr>
          <a:xfrm>
            <a:off x="5029200" y="3143250"/>
            <a:ext cx="3829050" cy="1752600"/>
          </a:xfrm>
          <a:ln/>
        </p:spPr>
        <p:txBody>
          <a:bodyPr vert="horz" wrap="square" lIns="91440" tIns="45720" rIns="91440" bIns="45720" anchor="t" anchorCtr="0"/>
          <a:lstStyle/>
          <a:p>
            <a:pPr eaLnBrk="1" hangingPunct="1">
              <a:buClrTx/>
              <a:buSzTx/>
              <a:buFontTx/>
            </a:pPr>
            <a:r>
              <a:rPr lang="en-US" altLang="en-US" sz="3200" b="1" kern="1200" dirty="0">
                <a:latin typeface="+mn-lt"/>
                <a:ea typeface="+mn-ea"/>
                <a:cs typeface="+mn-cs"/>
              </a:rPr>
              <a:t> </a:t>
            </a:r>
            <a:r>
              <a:rPr lang="en-US" altLang="en-US" sz="3200" kern="1200" dirty="0">
                <a:latin typeface="+mn-lt"/>
                <a:ea typeface="+mn-ea"/>
                <a:cs typeface="+mn-cs"/>
              </a:rPr>
              <a:t>Activity planning</a:t>
            </a:r>
          </a:p>
        </p:txBody>
      </p:sp>
      <p:sp>
        <p:nvSpPr>
          <p:cNvPr id="4100" name="Rectangle 5"/>
          <p:cNvSpPr/>
          <p:nvPr/>
        </p:nvSpPr>
        <p:spPr>
          <a:xfrm>
            <a:off x="781050" y="6169025"/>
            <a:ext cx="3548063" cy="98425"/>
          </a:xfrm>
          <a:prstGeom prst="rect">
            <a:avLst/>
          </a:prstGeom>
          <a:solidFill>
            <a:srgbClr val="000000"/>
          </a:solidFill>
          <a:ln w="12700" cap="flat" cmpd="sng">
            <a:solidFill>
              <a:schemeClr val="tx1"/>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101" name="Rectangle 6"/>
          <p:cNvSpPr/>
          <p:nvPr/>
        </p:nvSpPr>
        <p:spPr>
          <a:xfrm>
            <a:off x="5162550" y="723900"/>
            <a:ext cx="3600450" cy="5473700"/>
          </a:xfrm>
          <a:prstGeom prst="rect">
            <a:avLst/>
          </a:prstGeom>
          <a:noFill/>
          <a:ln w="12700" cap="flat" cmpd="sng">
            <a:solidFill>
              <a:schemeClr val="bg2"/>
            </a:solidFill>
            <a:prstDash val="solid"/>
            <a:miter/>
            <a:headEnd type="none" w="med" len="med"/>
            <a:tailEnd type="none" w="med" len="med"/>
          </a:ln>
        </p:spPr>
        <p:txBody>
          <a:bodyPr wrap="none" anchor="ctr" anchorCtr="0"/>
          <a:lstStyle/>
          <a:p>
            <a:pPr algn="ctr"/>
            <a:endParaRPr lang="en-US" altLang="en-US" sz="3600" b="1" dirty="0">
              <a:solidFill>
                <a:schemeClr val="bg2"/>
              </a:solidFill>
              <a:latin typeface="Tahoma" panose="020B0604030504040204" pitchFamily="34" charset="0"/>
            </a:endParaRPr>
          </a:p>
        </p:txBody>
      </p:sp>
      <p:sp>
        <p:nvSpPr>
          <p:cNvPr id="4102" name="Text Box 7"/>
          <p:cNvSpPr txBox="1"/>
          <p:nvPr/>
        </p:nvSpPr>
        <p:spPr>
          <a:xfrm>
            <a:off x="5489575" y="1017588"/>
            <a:ext cx="2927350" cy="762000"/>
          </a:xfrm>
          <a:prstGeom prst="rect">
            <a:avLst/>
          </a:prstGeom>
          <a:noFill/>
          <a:ln w="9525">
            <a:noFill/>
          </a:ln>
        </p:spPr>
        <p:txBody>
          <a:bodyPr wrap="none" anchor="t" anchorCtr="0">
            <a:spAutoFit/>
          </a:bodyPr>
          <a:lstStyle/>
          <a:p>
            <a:r>
              <a:rPr lang="en-GB" altLang="en-US" sz="4400" b="1" dirty="0">
                <a:solidFill>
                  <a:schemeClr val="bg2"/>
                </a:solidFill>
                <a:latin typeface="Tahoma" panose="020B0604030504040204" pitchFamily="34" charset="0"/>
              </a:rPr>
              <a:t>Chapter 6</a:t>
            </a:r>
            <a:endParaRPr lang="en-US" altLang="en-US" sz="4400" b="1" dirty="0">
              <a:solidFill>
                <a:schemeClr val="bg2"/>
              </a:solidFill>
              <a:latin typeface="Tahoma" panose="020B0604030504040204" pitchFamily="34" charset="0"/>
            </a:endParaRPr>
          </a:p>
        </p:txBody>
      </p:sp>
      <p:pic>
        <p:nvPicPr>
          <p:cNvPr id="4103" name="Picture 1"/>
          <p:cNvPicPr>
            <a:picLocks noChangeAspect="1"/>
          </p:cNvPicPr>
          <p:nvPr/>
        </p:nvPicPr>
        <p:blipFill>
          <a:blip r:embed="rId3"/>
          <a:stretch>
            <a:fillRect/>
          </a:stretch>
        </p:blipFill>
        <p:spPr>
          <a:xfrm>
            <a:off x="1169988" y="2259013"/>
            <a:ext cx="2944812" cy="3795712"/>
          </a:xfrm>
          <a:prstGeom prst="rect">
            <a:avLst/>
          </a:prstGeom>
          <a:noFill/>
          <a:ln w="9525" cap="flat" cmpd="sng">
            <a:solidFill>
              <a:schemeClr val="bg2"/>
            </a:solidFill>
            <a:prstDash val="solid"/>
            <a:miter/>
            <a:headEnd type="none" w="med" len="med"/>
            <a:tailEnd type="none" w="med" len="me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10</a:t>
            </a:fld>
            <a:endParaRPr lang="en-US" altLang="en-US" sz="1400" dirty="0">
              <a:latin typeface="Times New Roman" panose="02020603050405020304" pitchFamily="18" charset="0"/>
            </a:endParaRPr>
          </a:p>
        </p:txBody>
      </p:sp>
      <p:sp>
        <p:nvSpPr>
          <p:cNvPr id="9218" name="Rectangle 2"/>
          <p:cNvSpPr>
            <a:spLocks noGrp="1"/>
          </p:cNvSpPr>
          <p:nvPr>
            <p:ph type="title"/>
          </p:nvPr>
        </p:nvSpPr>
        <p:spPr>
          <a:xfrm>
            <a:off x="179388" y="260350"/>
            <a:ext cx="8856662" cy="1143000"/>
          </a:xfrm>
          <a:ln/>
        </p:spPr>
        <p:txBody>
          <a:bodyPr vert="horz" wrap="square" lIns="91440" tIns="45720" rIns="91440" bIns="45720" anchor="ctr" anchorCtr="0"/>
          <a:lstStyle/>
          <a:p>
            <a:pPr eaLnBrk="1" hangingPunct="1"/>
            <a:r>
              <a:rPr lang="en-GB" altLang="en-US" b="1" dirty="0"/>
              <a:t>Objectives of Activity Planning</a:t>
            </a:r>
          </a:p>
        </p:txBody>
      </p:sp>
      <p:sp>
        <p:nvSpPr>
          <p:cNvPr id="9219" name="Rectangle 3"/>
          <p:cNvSpPr>
            <a:spLocks noGrp="1"/>
          </p:cNvSpPr>
          <p:nvPr>
            <p:ph idx="1"/>
          </p:nvPr>
        </p:nvSpPr>
        <p:spPr>
          <a:xfrm>
            <a:off x="684213" y="1268413"/>
            <a:ext cx="7772400" cy="4824412"/>
          </a:xfrm>
          <a:ln/>
        </p:spPr>
        <p:txBody>
          <a:bodyPr vert="horz" wrap="square" lIns="91440" tIns="45720" rIns="91440" bIns="45720" anchor="t" anchorCtr="0"/>
          <a:lstStyle/>
          <a:p>
            <a:pPr eaLnBrk="1" hangingPunct="1">
              <a:buNone/>
            </a:pPr>
            <a:r>
              <a:rPr lang="en-GB" altLang="en-US" dirty="0"/>
              <a:t>These help us to:</a:t>
            </a:r>
          </a:p>
          <a:p>
            <a:pPr eaLnBrk="1" hangingPunct="1">
              <a:buNone/>
            </a:pPr>
            <a:endParaRPr lang="en-GB" altLang="en-US" sz="1000" dirty="0"/>
          </a:p>
          <a:p>
            <a:pPr eaLnBrk="1" hangingPunct="1"/>
            <a:r>
              <a:rPr lang="en-GB" altLang="en-US" b="1" dirty="0">
                <a:solidFill>
                  <a:srgbClr val="FF0000"/>
                </a:solidFill>
              </a:rPr>
              <a:t>Assess</a:t>
            </a:r>
            <a:r>
              <a:rPr lang="en-GB" altLang="en-US" b="1" dirty="0"/>
              <a:t> </a:t>
            </a:r>
            <a:r>
              <a:rPr lang="en-GB" altLang="en-US" dirty="0"/>
              <a:t>the</a:t>
            </a:r>
            <a:r>
              <a:rPr lang="en-GB" altLang="en-US" b="1" dirty="0"/>
              <a:t> </a:t>
            </a:r>
            <a:r>
              <a:rPr lang="en-GB" altLang="en-US" b="1" dirty="0">
                <a:solidFill>
                  <a:srgbClr val="FF0000"/>
                </a:solidFill>
              </a:rPr>
              <a:t>feasibility</a:t>
            </a:r>
            <a:r>
              <a:rPr lang="en-GB" altLang="en-US" b="1" dirty="0"/>
              <a:t> </a:t>
            </a:r>
            <a:r>
              <a:rPr lang="en-GB" altLang="en-US" dirty="0"/>
              <a:t>of the planned project completion date</a:t>
            </a:r>
          </a:p>
          <a:p>
            <a:pPr eaLnBrk="1" hangingPunct="1"/>
            <a:r>
              <a:rPr lang="en-GB" altLang="en-US" b="1" dirty="0">
                <a:solidFill>
                  <a:srgbClr val="FF0000"/>
                </a:solidFill>
              </a:rPr>
              <a:t>Identify</a:t>
            </a:r>
            <a:r>
              <a:rPr lang="en-GB" altLang="en-US" dirty="0"/>
              <a:t> when </a:t>
            </a:r>
            <a:r>
              <a:rPr lang="en-GB" altLang="en-US" b="1" dirty="0">
                <a:solidFill>
                  <a:srgbClr val="FF0000"/>
                </a:solidFill>
              </a:rPr>
              <a:t>resources</a:t>
            </a:r>
            <a:r>
              <a:rPr lang="en-GB" altLang="en-US" dirty="0"/>
              <a:t> will need to be deployed to activities</a:t>
            </a:r>
          </a:p>
          <a:p>
            <a:pPr eaLnBrk="1" hangingPunct="1"/>
            <a:r>
              <a:rPr lang="en-GB" altLang="en-US" b="1" dirty="0">
                <a:solidFill>
                  <a:srgbClr val="FF0000"/>
                </a:solidFill>
              </a:rPr>
              <a:t>Calculate</a:t>
            </a:r>
            <a:r>
              <a:rPr lang="en-GB" altLang="en-US" dirty="0"/>
              <a:t> when </a:t>
            </a:r>
            <a:r>
              <a:rPr lang="en-GB" altLang="en-US" b="1" dirty="0">
                <a:solidFill>
                  <a:srgbClr val="FF0000"/>
                </a:solidFill>
              </a:rPr>
              <a:t>costs</a:t>
            </a:r>
            <a:r>
              <a:rPr lang="en-GB" altLang="en-US" dirty="0"/>
              <a:t> will be incurred</a:t>
            </a:r>
          </a:p>
          <a:p>
            <a:pPr eaLnBrk="1" hangingPunct="1">
              <a:buNone/>
            </a:pPr>
            <a:endParaRPr lang="en-GB" altLang="en-US" sz="1000" dirty="0"/>
          </a:p>
          <a:p>
            <a:pPr eaLnBrk="1" hangingPunct="1">
              <a:buNone/>
            </a:pPr>
            <a:r>
              <a:rPr lang="en-GB" altLang="en-US" dirty="0"/>
              <a:t>This helps the </a:t>
            </a:r>
            <a:r>
              <a:rPr lang="en-GB" altLang="en-US" b="1" dirty="0">
                <a:solidFill>
                  <a:srgbClr val="FF0000"/>
                </a:solidFill>
              </a:rPr>
              <a:t>co-ordination</a:t>
            </a:r>
            <a:r>
              <a:rPr lang="en-GB" altLang="en-US" dirty="0"/>
              <a:t> and </a:t>
            </a:r>
            <a:r>
              <a:rPr lang="en-GB" altLang="en-US" b="1" dirty="0">
                <a:solidFill>
                  <a:srgbClr val="FF0000"/>
                </a:solidFill>
              </a:rPr>
              <a:t>motivation</a:t>
            </a:r>
            <a:r>
              <a:rPr lang="en-GB" altLang="en-US" dirty="0"/>
              <a:t> of the project team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a:t>An </a:t>
            </a:r>
            <a:r>
              <a:rPr lang="en-US" b="1" dirty="0"/>
              <a:t>activity</a:t>
            </a:r>
            <a:r>
              <a:rPr lang="en-US" dirty="0"/>
              <a:t> or </a:t>
            </a:r>
            <a:r>
              <a:rPr lang="en-US" b="1" dirty="0"/>
              <a:t>task</a:t>
            </a:r>
            <a:r>
              <a:rPr lang="en-US" dirty="0"/>
              <a:t> is an element of work normally found on the work breakdown structure (WBS) that has an expected duration, a cost, and resource requirements</a:t>
            </a:r>
          </a:p>
          <a:p>
            <a:pPr>
              <a:lnSpc>
                <a:spcPct val="80000"/>
              </a:lnSpc>
            </a:pPr>
            <a:r>
              <a:rPr lang="en-US" dirty="0"/>
              <a:t>Activity definition involves developing a more detailed WBS and supporting explanations to understand all the work to be done so you can develop realistic cost and duration estimates</a:t>
            </a:r>
          </a:p>
        </p:txBody>
      </p:sp>
      <p:sp>
        <p:nvSpPr>
          <p:cNvPr id="16386" name="Rectangle 2"/>
          <p:cNvSpPr>
            <a:spLocks noGrp="1" noChangeArrowheads="1"/>
          </p:cNvSpPr>
          <p:nvPr>
            <p:ph type="title"/>
          </p:nvPr>
        </p:nvSpPr>
        <p:spPr>
          <a:xfrm>
            <a:off x="381000" y="274638"/>
            <a:ext cx="8305800" cy="944562"/>
          </a:xfrm>
        </p:spPr>
        <p:txBody>
          <a:bodyPr/>
          <a:lstStyle/>
          <a:p>
            <a:r>
              <a:rPr lang="en-US" dirty="0"/>
              <a:t>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An </a:t>
            </a:r>
            <a:r>
              <a:rPr lang="en-US" sz="2400" b="1" dirty="0"/>
              <a:t>activity list</a:t>
            </a:r>
            <a:r>
              <a:rPr lang="en-US" sz="2400" dirty="0"/>
              <a:t> is a tabulation of activities to be included on a project schedule that includes</a:t>
            </a:r>
          </a:p>
          <a:p>
            <a:pPr lvl="1"/>
            <a:r>
              <a:rPr lang="en-US" sz="2400" dirty="0"/>
              <a:t>the activity name</a:t>
            </a:r>
          </a:p>
          <a:p>
            <a:pPr lvl="1"/>
            <a:r>
              <a:rPr lang="en-US" sz="2400" dirty="0"/>
              <a:t>an activity identifier or number</a:t>
            </a:r>
          </a:p>
          <a:p>
            <a:pPr lvl="1"/>
            <a:r>
              <a:rPr lang="en-US" sz="2400" dirty="0"/>
              <a:t>a brief description of the activity</a:t>
            </a:r>
          </a:p>
          <a:p>
            <a:r>
              <a:rPr lang="en-US" sz="2400" b="1" dirty="0"/>
              <a:t>Activity attributes</a:t>
            </a:r>
            <a:r>
              <a:rPr lang="en-US" sz="2400" dirty="0"/>
              <a:t> provide more information such as predecessors, successors, logical relationships, leads and lags, resource requirements, constraints, imposed dates, and assumptions related to the activity</a:t>
            </a:r>
          </a:p>
          <a:p>
            <a:pPr lvl="1"/>
            <a:endParaRPr lang="en-US" sz="2400" dirty="0"/>
          </a:p>
        </p:txBody>
      </p:sp>
      <p:sp>
        <p:nvSpPr>
          <p:cNvPr id="17410" name="Rectangle 2"/>
          <p:cNvSpPr>
            <a:spLocks noGrp="1" noChangeArrowheads="1"/>
          </p:cNvSpPr>
          <p:nvPr>
            <p:ph type="title"/>
          </p:nvPr>
        </p:nvSpPr>
        <p:spPr>
          <a:xfrm>
            <a:off x="381000" y="274638"/>
            <a:ext cx="8305800" cy="868362"/>
          </a:xfrm>
        </p:spPr>
        <p:txBody>
          <a:bodyPr/>
          <a:lstStyle/>
          <a:p>
            <a:r>
              <a:rPr lang="en-US" dirty="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dirty="0"/>
              <a:t>A </a:t>
            </a:r>
            <a:r>
              <a:rPr lang="en-US" b="1" dirty="0"/>
              <a:t>milestone</a:t>
            </a:r>
            <a:r>
              <a:rPr lang="en-US" dirty="0"/>
              <a:t> is a significant event that normally has no duration</a:t>
            </a:r>
          </a:p>
          <a:p>
            <a:pPr>
              <a:lnSpc>
                <a:spcPct val="90000"/>
              </a:lnSpc>
            </a:pPr>
            <a:r>
              <a:rPr lang="en-US" dirty="0"/>
              <a:t>It often takes several activities and a lot of work to complete a milestone</a:t>
            </a:r>
          </a:p>
          <a:p>
            <a:pPr>
              <a:lnSpc>
                <a:spcPct val="90000"/>
              </a:lnSpc>
            </a:pPr>
            <a:r>
              <a:rPr lang="en-US" dirty="0"/>
              <a:t>They’re useful tools for setting schedule goals and monitoring progress</a:t>
            </a:r>
          </a:p>
          <a:p>
            <a:pPr>
              <a:lnSpc>
                <a:spcPct val="90000"/>
              </a:lnSpc>
            </a:pPr>
            <a:r>
              <a:rPr lang="en-US" dirty="0"/>
              <a:t>Examples include obtaining customer sign-off on key documents or completion of specific products</a:t>
            </a:r>
          </a:p>
          <a:p>
            <a:pPr>
              <a:lnSpc>
                <a:spcPct val="90000"/>
              </a:lnSpc>
            </a:pPr>
            <a:endParaRPr lang="en-US" dirty="0"/>
          </a:p>
        </p:txBody>
      </p:sp>
      <p:sp>
        <p:nvSpPr>
          <p:cNvPr id="18434" name="Rectangle 2"/>
          <p:cNvSpPr>
            <a:spLocks noGrp="1" noChangeArrowheads="1"/>
          </p:cNvSpPr>
          <p:nvPr>
            <p:ph type="title"/>
          </p:nvPr>
        </p:nvSpPr>
        <p:spPr/>
        <p:txBody>
          <a:bodyPr/>
          <a:lstStyle/>
          <a:p>
            <a:r>
              <a:rPr lang="en-US" dirty="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685800" y="115888"/>
            <a:ext cx="7772400" cy="1143000"/>
          </a:xfrm>
          <a:ln/>
        </p:spPr>
        <p:txBody>
          <a:bodyPr vert="horz" wrap="square" lIns="91440" tIns="45720" rIns="91440" bIns="45720" anchor="ctr" anchorCtr="0"/>
          <a:lstStyle/>
          <a:p>
            <a:r>
              <a:rPr lang="en-US" altLang="en-US" dirty="0"/>
              <a:t>Projects and Activities</a:t>
            </a:r>
            <a:br>
              <a:rPr lang="en-US" altLang="en-US" dirty="0"/>
            </a:br>
            <a:r>
              <a:rPr lang="en-US" altLang="en-US" sz="3400" dirty="0"/>
              <a:t>A - Defining Activities</a:t>
            </a:r>
          </a:p>
        </p:txBody>
      </p:sp>
      <p:sp>
        <p:nvSpPr>
          <p:cNvPr id="11266" name="Content Placeholder 2"/>
          <p:cNvSpPr>
            <a:spLocks noGrp="1"/>
          </p:cNvSpPr>
          <p:nvPr>
            <p:ph idx="1"/>
          </p:nvPr>
        </p:nvSpPr>
        <p:spPr>
          <a:xfrm>
            <a:off x="539750" y="1341438"/>
            <a:ext cx="7918450" cy="4319587"/>
          </a:xfrm>
          <a:ln/>
        </p:spPr>
        <p:txBody>
          <a:bodyPr vert="horz" wrap="square" lIns="91440" tIns="45720" rIns="91440" bIns="45720" anchor="t" anchorCtr="0"/>
          <a:lstStyle/>
          <a:p>
            <a:r>
              <a:rPr lang="en-US" altLang="en-US" sz="2200" dirty="0"/>
              <a:t>A project is composed of a number of interrelated activities.</a:t>
            </a:r>
          </a:p>
          <a:p>
            <a:r>
              <a:rPr lang="en-US" altLang="en-US" sz="2200" dirty="0"/>
              <a:t>A project may start when at least one of its activities is ready to start.</a:t>
            </a:r>
          </a:p>
          <a:p>
            <a:r>
              <a:rPr lang="en-US" altLang="en-US" sz="2200" dirty="0"/>
              <a:t>A project will be completed when all of its activities have been completed.</a:t>
            </a:r>
          </a:p>
          <a:p>
            <a:r>
              <a:rPr lang="en-US" altLang="en-US" sz="2200" dirty="0"/>
              <a:t>An activity must have clearly defined start and end-points.</a:t>
            </a:r>
          </a:p>
          <a:p>
            <a:r>
              <a:rPr lang="en-US" altLang="en-US" sz="2200" dirty="0"/>
              <a:t>Resources required by the activity must be forecastable to measure the effort. </a:t>
            </a:r>
          </a:p>
          <a:p>
            <a:r>
              <a:rPr lang="en-US" altLang="en-US" sz="2200" dirty="0"/>
              <a:t>The duration of the activity must be forecastable.</a:t>
            </a:r>
          </a:p>
          <a:p>
            <a:r>
              <a:rPr lang="en-US" altLang="en-US" sz="2200" dirty="0"/>
              <a:t>Some activities might require that others are completed before they can begin (</a:t>
            </a:r>
            <a:r>
              <a:rPr lang="en-US" altLang="en-US" sz="2200" i="1" dirty="0"/>
              <a:t>these are known as precedence requirements</a:t>
            </a:r>
            <a:r>
              <a:rPr lang="en-US" altLang="en-US" sz="2200" dirty="0"/>
              <a:t>)</a:t>
            </a:r>
          </a:p>
        </p:txBody>
      </p:sp>
      <p:sp>
        <p:nvSpPr>
          <p:cNvPr id="1126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14</a:t>
            </a:fld>
            <a:endParaRPr lang="en-US" altLang="en-US" sz="14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a:t>Involves reviewing activities and determining dependencies</a:t>
            </a:r>
          </a:p>
          <a:p>
            <a:r>
              <a:rPr lang="en-US" dirty="0"/>
              <a:t>A </a:t>
            </a:r>
            <a:r>
              <a:rPr lang="en-US" b="1" dirty="0"/>
              <a:t>dependency</a:t>
            </a:r>
            <a:r>
              <a:rPr lang="en-US" dirty="0"/>
              <a:t> or </a:t>
            </a:r>
            <a:r>
              <a:rPr lang="en-US" b="1" dirty="0"/>
              <a:t>relationship</a:t>
            </a:r>
            <a:r>
              <a:rPr lang="en-US" dirty="0"/>
              <a:t> is the sequencing of project activities or tasks	</a:t>
            </a:r>
          </a:p>
          <a:p>
            <a:r>
              <a:rPr lang="en-US" dirty="0"/>
              <a:t>You </a:t>
            </a:r>
            <a:r>
              <a:rPr lang="en-US" i="1" dirty="0"/>
              <a:t>must</a:t>
            </a:r>
            <a:r>
              <a:rPr lang="en-US" dirty="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a:t>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305800" cy="4572000"/>
          </a:xfrm>
        </p:spPr>
        <p:txBody>
          <a:bodyPr/>
          <a:lstStyle/>
          <a:p>
            <a:pPr>
              <a:lnSpc>
                <a:spcPct val="90000"/>
              </a:lnSpc>
            </a:pPr>
            <a:r>
              <a:rPr lang="en-US" sz="2400" b="1" dirty="0"/>
              <a:t>Mandatory dependencies:</a:t>
            </a:r>
            <a:r>
              <a:rPr lang="en-US" sz="2400" dirty="0"/>
              <a:t> inherent in the nature of the work being performed on a project, sometimes referred to as hard logic. For example, you cannot test code until after the code is written.</a:t>
            </a:r>
            <a:endParaRPr lang="en-US" sz="2400" b="1" dirty="0"/>
          </a:p>
          <a:p>
            <a:pPr>
              <a:lnSpc>
                <a:spcPct val="90000"/>
              </a:lnSpc>
            </a:pPr>
            <a:r>
              <a:rPr lang="en-US" sz="2400" b="1" dirty="0"/>
              <a:t>Discretionary dependencies: </a:t>
            </a:r>
            <a:r>
              <a:rPr lang="en-US" sz="2400" dirty="0"/>
              <a:t>defined by the project team.,  sometimes referred to as soft logic and should be used with care since they may limit later scheduling options. For example, not start the detailed design of a new information system until the users sign off on all of the analysis work. </a:t>
            </a:r>
            <a:endParaRPr lang="en-US" sz="2400" b="1" dirty="0"/>
          </a:p>
          <a:p>
            <a:pPr>
              <a:lnSpc>
                <a:spcPct val="90000"/>
              </a:lnSpc>
            </a:pPr>
            <a:r>
              <a:rPr lang="en-US" sz="2400" b="1" dirty="0"/>
              <a:t>External dependencies:</a:t>
            </a:r>
            <a:r>
              <a:rPr lang="en-US" sz="2400" dirty="0"/>
              <a:t> involve relationships between project and non-project activities. E.g. delivery of new hardware </a:t>
            </a:r>
            <a:br>
              <a:rPr lang="en-US" dirty="0"/>
            </a:br>
            <a:endParaRPr lang="en-US" dirty="0"/>
          </a:p>
        </p:txBody>
      </p:sp>
      <p:sp>
        <p:nvSpPr>
          <p:cNvPr id="21506" name="Rectangle 2"/>
          <p:cNvSpPr>
            <a:spLocks noGrp="1" noChangeArrowheads="1"/>
          </p:cNvSpPr>
          <p:nvPr>
            <p:ph type="title"/>
          </p:nvPr>
        </p:nvSpPr>
        <p:spPr/>
        <p:txBody>
          <a:bodyPr/>
          <a:lstStyle/>
          <a:p>
            <a:r>
              <a:rPr lang="en-US" dirty="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17</a:t>
            </a:fld>
            <a:endParaRPr lang="en-US" altLang="en-US" sz="1400" dirty="0">
              <a:latin typeface="Times New Roman" panose="02020603050405020304" pitchFamily="18" charset="0"/>
            </a:endParaRPr>
          </a:p>
        </p:txBody>
      </p:sp>
      <p:sp>
        <p:nvSpPr>
          <p:cNvPr id="10244" name="Rectangle 3"/>
          <p:cNvSpPr>
            <a:spLocks noGrp="1" noChangeArrowheads="1"/>
          </p:cNvSpPr>
          <p:nvPr>
            <p:ph idx="1"/>
          </p:nvPr>
        </p:nvSpPr>
        <p:spPr>
          <a:xfrm>
            <a:off x="684213" y="1341438"/>
            <a:ext cx="7772400" cy="49831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GB" altLang="en-US" sz="3200" b="0" i="0" u="none" strike="noStrike" kern="1200" cap="none" spc="0" normalizeH="0" baseline="0" noProof="0" dirty="0">
                <a:ln>
                  <a:noFill/>
                </a:ln>
                <a:solidFill>
                  <a:schemeClr val="bg2"/>
                </a:solidFill>
                <a:effectLst/>
                <a:uLnTx/>
                <a:uFillTx/>
                <a:latin typeface="+mn-lt"/>
                <a:ea typeface="+mn-ea"/>
                <a:cs typeface="+mn-cs"/>
              </a:rPr>
              <a:t>Work-based: </a:t>
            </a:r>
            <a:r>
              <a:rPr kumimoji="0" lang="en-GB" altLang="en-US" sz="2500" b="0" i="0" u="none" strike="noStrike" kern="1200" cap="none" spc="0" normalizeH="0" baseline="0" noProof="0" dirty="0">
                <a:ln>
                  <a:noFill/>
                </a:ln>
                <a:solidFill>
                  <a:schemeClr val="bg2"/>
                </a:solidFill>
                <a:effectLst/>
                <a:uLnTx/>
                <a:uFillTx/>
                <a:latin typeface="+mn-lt"/>
                <a:ea typeface="+mn-ea"/>
                <a:cs typeface="+mn-cs"/>
              </a:rPr>
              <a:t>draw-up a Work Breakdown Structure listing the work items needed</a:t>
            </a: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GB" altLang="en-US" sz="3200" b="0" i="0" u="none" strike="noStrike" kern="1200" cap="none" spc="0" normalizeH="0" baseline="0" noProof="0" dirty="0">
                <a:ln>
                  <a:noFill/>
                </a:ln>
                <a:solidFill>
                  <a:schemeClr val="bg2"/>
                </a:solidFill>
                <a:effectLst/>
                <a:uLnTx/>
                <a:uFillTx/>
                <a:latin typeface="+mn-lt"/>
                <a:ea typeface="+mn-ea"/>
                <a:cs typeface="+mn-cs"/>
              </a:rPr>
              <a:t>Product-based approach</a:t>
            </a: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GB" altLang="en-US" sz="2500" b="0" i="0" u="none" strike="noStrike" kern="1200" cap="none" spc="0" normalizeH="0" baseline="0" noProof="0" dirty="0">
                <a:ln>
                  <a:noFill/>
                </a:ln>
                <a:solidFill>
                  <a:schemeClr val="bg2"/>
                </a:solidFill>
                <a:effectLst/>
                <a:uLnTx/>
                <a:uFillTx/>
                <a:latin typeface="+mn-lt"/>
                <a:ea typeface="+mn-ea"/>
                <a:cs typeface="+mn-cs"/>
              </a:rPr>
              <a:t> list the deliverable and intermediate products of project – product breakdown structure (PBS)</a:t>
            </a: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GB" altLang="en-US" sz="2500" b="0" i="0" u="none" strike="noStrike" kern="1200" cap="none" spc="0" normalizeH="0" baseline="0" noProof="0" dirty="0">
                <a:ln>
                  <a:noFill/>
                </a:ln>
                <a:solidFill>
                  <a:schemeClr val="bg2"/>
                </a:solidFill>
                <a:effectLst/>
                <a:uLnTx/>
                <a:uFillTx/>
                <a:latin typeface="+mn-lt"/>
                <a:ea typeface="+mn-ea"/>
                <a:cs typeface="+mn-cs"/>
              </a:rPr>
              <a:t>Identify the order in which products have to be created</a:t>
            </a: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0" lang="en-GB" altLang="en-US" sz="2500" b="0" i="0" u="none" strike="noStrike" kern="1200" cap="none" spc="0" normalizeH="0" baseline="0" noProof="0" dirty="0">
                <a:ln>
                  <a:noFill/>
                </a:ln>
                <a:solidFill>
                  <a:schemeClr val="bg2"/>
                </a:solidFill>
                <a:effectLst/>
                <a:uLnTx/>
                <a:uFillTx/>
                <a:latin typeface="+mn-lt"/>
                <a:ea typeface="+mn-ea"/>
                <a:cs typeface="+mn-cs"/>
              </a:rPr>
              <a:t>work out the activities needed to create the products</a:t>
            </a:r>
          </a:p>
          <a:p>
            <a:pPr marL="342900" marR="0" lvl="1" indent="-342900" algn="l" defTabSz="914400" rtl="0" eaLnBrk="1" fontAlgn="base" latinLnBrk="0" hangingPunct="1">
              <a:lnSpc>
                <a:spcPct val="90000"/>
              </a:lnSpc>
              <a:spcBef>
                <a:spcPct val="20000"/>
              </a:spcBef>
              <a:spcAft>
                <a:spcPct val="0"/>
              </a:spcAft>
              <a:buClrTx/>
              <a:buSzTx/>
              <a:buFontTx/>
              <a:buChar char="•"/>
              <a:defRPr/>
            </a:pPr>
            <a:r>
              <a:rPr kumimoji="0" lang="en-GB" altLang="en-US" sz="3200" b="0" i="0" u="none" strike="noStrike" kern="1200" cap="none" spc="0" normalizeH="0" baseline="0" noProof="0" dirty="0">
                <a:ln>
                  <a:noFill/>
                </a:ln>
                <a:solidFill>
                  <a:schemeClr val="bg2"/>
                </a:solidFill>
                <a:effectLst/>
                <a:uLnTx/>
                <a:uFillTx/>
                <a:latin typeface="+mn-lt"/>
                <a:ea typeface="+mn-ea"/>
                <a:cs typeface="+mn-cs"/>
              </a:rPr>
              <a:t>Hybrid approach: </a:t>
            </a:r>
            <a:r>
              <a:rPr kumimoji="0" lang="en-US" altLang="en-US" sz="2500" b="0" i="0" u="none" strike="noStrike" kern="1200" cap="none" spc="0" normalizeH="0" baseline="0" noProof="0" dirty="0">
                <a:ln>
                  <a:noFill/>
                </a:ln>
                <a:solidFill>
                  <a:schemeClr val="bg2"/>
                </a:solidFill>
                <a:effectLst/>
                <a:uLnTx/>
                <a:uFillTx/>
                <a:latin typeface="+mn-lt"/>
                <a:ea typeface="+mn-ea"/>
                <a:cs typeface="+mn-cs"/>
              </a:rPr>
              <a:t>A mix of the activity-based approach and the product-based approach.</a:t>
            </a:r>
          </a:p>
          <a:p>
            <a:pPr marL="342900" marR="0" lvl="1" indent="-342900" algn="l" defTabSz="914400" rtl="0" eaLnBrk="1" fontAlgn="base" latinLnBrk="0" hangingPunct="1">
              <a:lnSpc>
                <a:spcPct val="90000"/>
              </a:lnSpc>
              <a:spcBef>
                <a:spcPct val="20000"/>
              </a:spcBef>
              <a:spcAft>
                <a:spcPct val="0"/>
              </a:spcAft>
              <a:buClrTx/>
              <a:buSzTx/>
              <a:buFontTx/>
              <a:buChar char="•"/>
              <a:defRPr/>
            </a:pPr>
            <a:endParaRPr kumimoji="0" lang="en-GB" altLang="en-US" sz="2800" b="0" i="0" u="none" strike="noStrike" kern="1200" cap="none" spc="0" normalizeH="0" baseline="0" noProof="0" dirty="0">
              <a:ln>
                <a:noFill/>
              </a:ln>
              <a:solidFill>
                <a:schemeClr val="bg2"/>
              </a:solidFill>
              <a:effectLst/>
              <a:uLnTx/>
              <a:uFillTx/>
              <a:latin typeface="+mn-lt"/>
              <a:ea typeface="+mn-ea"/>
              <a:cs typeface="+mn-cs"/>
            </a:endParaRPr>
          </a:p>
          <a:p>
            <a:pPr marL="457200" marR="0" lvl="1" indent="0" algn="l" defTabSz="914400" rtl="0" eaLnBrk="1" fontAlgn="base" latinLnBrk="0" hangingPunct="1">
              <a:lnSpc>
                <a:spcPct val="90000"/>
              </a:lnSpc>
              <a:spcBef>
                <a:spcPct val="20000"/>
              </a:spcBef>
              <a:spcAft>
                <a:spcPct val="0"/>
              </a:spcAft>
              <a:buClrTx/>
              <a:buSzTx/>
              <a:buFontTx/>
              <a:buNone/>
              <a:defRPr/>
            </a:pPr>
            <a:endParaRPr kumimoji="0" lang="en-GB" altLang="en-US" sz="2500" b="0" i="0" u="none" strike="noStrike" kern="1200" cap="none" spc="0" normalizeH="0" baseline="0" noProof="0" dirty="0">
              <a:ln>
                <a:noFill/>
              </a:ln>
              <a:solidFill>
                <a:schemeClr val="bg2"/>
              </a:solidFill>
              <a:effectLst/>
              <a:uLnTx/>
              <a:uFillTx/>
              <a:latin typeface="+mn-lt"/>
              <a:ea typeface="+mn-ea"/>
              <a:cs typeface="+mn-cs"/>
            </a:endParaRPr>
          </a:p>
        </p:txBody>
      </p:sp>
      <p:sp>
        <p:nvSpPr>
          <p:cNvPr id="12291" name="Title 1"/>
          <p:cNvSpPr>
            <a:spLocks noGrp="1"/>
          </p:cNvSpPr>
          <p:nvPr>
            <p:ph type="title"/>
          </p:nvPr>
        </p:nvSpPr>
        <p:spPr>
          <a:xfrm>
            <a:off x="685800" y="115888"/>
            <a:ext cx="7772400" cy="1143000"/>
          </a:xfrm>
          <a:ln/>
        </p:spPr>
        <p:txBody>
          <a:bodyPr vert="horz" wrap="square" lIns="91440" tIns="45720" rIns="91440" bIns="45720" anchor="ctr" anchorCtr="0"/>
          <a:lstStyle/>
          <a:p>
            <a:r>
              <a:rPr lang="en-US" altLang="en-US" dirty="0"/>
              <a:t>Projects and Activities</a:t>
            </a:r>
            <a:br>
              <a:rPr lang="en-US" altLang="en-US" dirty="0"/>
            </a:br>
            <a:r>
              <a:rPr lang="en-US" altLang="en-US" sz="3400" dirty="0"/>
              <a:t>B - Identifying Activities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260985"/>
            <a:ext cx="7772400" cy="1143000"/>
          </a:xfrm>
        </p:spPr>
        <p:txBody>
          <a:bodyPr>
            <a:normAutofit fontScale="90000"/>
          </a:bodyPr>
          <a:lstStyle/>
          <a:p>
            <a:r>
              <a:rPr lang="en-US" b="1" u="sng" dirty="0"/>
              <a:t>Approaches for Identifying Activities</a:t>
            </a:r>
            <a:endParaRPr lang="en-US" u="sng" dirty="0"/>
          </a:p>
        </p:txBody>
      </p:sp>
      <p:graphicFrame>
        <p:nvGraphicFramePr>
          <p:cNvPr id="4" name="Content Placeholder 3"/>
          <p:cNvGraphicFramePr>
            <a:graphicFrameLocks noGrp="1"/>
          </p:cNvGraphicFramePr>
          <p:nvPr>
            <p:ph idx="1"/>
          </p:nvPr>
        </p:nvGraphicFramePr>
        <p:xfrm>
          <a:off x="914400" y="1676400"/>
          <a:ext cx="7467600" cy="3581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u="sng" dirty="0"/>
              <a:t>Activity Based Approach</a:t>
            </a:r>
          </a:p>
        </p:txBody>
      </p:sp>
      <p:sp>
        <p:nvSpPr>
          <p:cNvPr id="3" name="Content Placeholder 2"/>
          <p:cNvSpPr>
            <a:spLocks noGrp="1"/>
          </p:cNvSpPr>
          <p:nvPr>
            <p:ph idx="1"/>
          </p:nvPr>
        </p:nvSpPr>
        <p:spPr/>
        <p:txBody>
          <a:bodyPr>
            <a:normAutofit/>
          </a:bodyPr>
          <a:lstStyle/>
          <a:p>
            <a:pPr algn="just"/>
            <a:r>
              <a:rPr lang="en-US" dirty="0"/>
              <a:t>The activity based approach consists of creating a list of all activities that the project is thought to involve. </a:t>
            </a:r>
          </a:p>
          <a:p>
            <a:pPr algn="just"/>
            <a:r>
              <a:rPr lang="en-US" dirty="0"/>
              <a:t>This can be done by</a:t>
            </a:r>
          </a:p>
          <a:p>
            <a:pPr lvl="1" algn="just"/>
            <a:r>
              <a:rPr lang="en-US" dirty="0"/>
              <a:t>Brainstorming session involving the whole project team</a:t>
            </a:r>
          </a:p>
          <a:p>
            <a:pPr lvl="1" algn="just"/>
            <a:r>
              <a:rPr lang="en-US" dirty="0"/>
              <a:t>The analysis of similar past projects.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ln/>
        </p:spPr>
        <p:txBody>
          <a:bodyPr vert="horz" wrap="square" lIns="91440" tIns="45720" rIns="91440" bIns="45720" anchor="ctr" anchorCtr="0"/>
          <a:lstStyle/>
          <a:p>
            <a:r>
              <a:rPr lang="en-US" altLang="en-US" dirty="0"/>
              <a:t>Objectives</a:t>
            </a:r>
          </a:p>
        </p:txBody>
      </p:sp>
      <p:sp>
        <p:nvSpPr>
          <p:cNvPr id="6146" name="Content Placeholder 2"/>
          <p:cNvSpPr>
            <a:spLocks noGrp="1"/>
          </p:cNvSpPr>
          <p:nvPr>
            <p:ph idx="1"/>
          </p:nvPr>
        </p:nvSpPr>
        <p:spPr>
          <a:xfrm>
            <a:off x="250825" y="1981200"/>
            <a:ext cx="8642350" cy="4114800"/>
          </a:xfrm>
          <a:ln/>
        </p:spPr>
        <p:txBody>
          <a:bodyPr vert="horz" wrap="square" lIns="91440" tIns="45720" rIns="91440" bIns="45720" anchor="t" anchorCtr="0"/>
          <a:lstStyle/>
          <a:p>
            <a:pPr algn="just"/>
            <a:r>
              <a:rPr lang="en-US" altLang="en-US" sz="2500" dirty="0"/>
              <a:t>Project  and  Activities</a:t>
            </a:r>
          </a:p>
          <a:p>
            <a:pPr algn="just"/>
            <a:r>
              <a:rPr lang="en-US" altLang="en-US" sz="2500" dirty="0"/>
              <a:t>Sequencings and Scheduling Activities, </a:t>
            </a:r>
          </a:p>
          <a:p>
            <a:pPr algn="just"/>
            <a:r>
              <a:rPr lang="en-US" altLang="en-US" sz="2500" dirty="0"/>
              <a:t>Network Planning Models, Formulation of Network Model</a:t>
            </a:r>
          </a:p>
          <a:p>
            <a:pPr algn="just"/>
            <a:r>
              <a:rPr lang="en-US" altLang="en-US" sz="2500" dirty="0"/>
              <a:t>Adding  the  Time Dimensions,  </a:t>
            </a:r>
          </a:p>
          <a:p>
            <a:pPr algn="just"/>
            <a:r>
              <a:rPr lang="en-US" altLang="en-US" sz="2500" dirty="0"/>
              <a:t>The  Forward  Pass, The  Backward  Pass,  </a:t>
            </a:r>
          </a:p>
          <a:p>
            <a:pPr algn="just"/>
            <a:r>
              <a:rPr lang="en-US" altLang="en-US" sz="2500" dirty="0"/>
              <a:t>Identifying Critical  Path, Identifying Critical  Activities</a:t>
            </a:r>
          </a:p>
          <a:p>
            <a:pPr algn="just"/>
            <a:r>
              <a:rPr lang="en-US" altLang="en-US" sz="2500" dirty="0"/>
              <a:t>AOA,  GanttChart, </a:t>
            </a:r>
          </a:p>
          <a:p>
            <a:pPr algn="just"/>
            <a:r>
              <a:rPr lang="en-US" altLang="en-US" sz="2500" dirty="0"/>
              <a:t>(Installation  &amp; Configuration of Software Tools like MS-Project)</a:t>
            </a:r>
          </a:p>
        </p:txBody>
      </p:sp>
      <p:sp>
        <p:nvSpPr>
          <p:cNvPr id="614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2</a:t>
            </a:fld>
            <a:endParaRPr lang="en-US" altLang="en-US" sz="140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Activity Based Approach</a:t>
            </a:r>
            <a:endParaRPr lang="en-US" u="sng" dirty="0"/>
          </a:p>
        </p:txBody>
      </p:sp>
      <p:sp>
        <p:nvSpPr>
          <p:cNvPr id="3" name="Content Placeholder 2"/>
          <p:cNvSpPr>
            <a:spLocks noGrp="1"/>
          </p:cNvSpPr>
          <p:nvPr>
            <p:ph idx="1"/>
          </p:nvPr>
        </p:nvSpPr>
        <p:spPr/>
        <p:txBody>
          <a:bodyPr>
            <a:normAutofit lnSpcReduction="10000"/>
          </a:bodyPr>
          <a:lstStyle/>
          <a:p>
            <a:pPr algn="just"/>
            <a:r>
              <a:rPr lang="en-US" dirty="0"/>
              <a:t>When preparing the WBS:</a:t>
            </a:r>
          </a:p>
          <a:p>
            <a:pPr lvl="1" algn="just"/>
            <a:r>
              <a:rPr lang="en-US" dirty="0"/>
              <a:t>Too great depth should be avoided as it will result in a large number of tasks that will be difficult to manage.</a:t>
            </a:r>
          </a:p>
          <a:p>
            <a:pPr lvl="1" algn="just"/>
            <a:r>
              <a:rPr lang="en-US" dirty="0"/>
              <a:t>Too shallow structure should be avoided as this will provide insufficient detail for project control.</a:t>
            </a:r>
          </a:p>
          <a:p>
            <a:pPr lvl="1" algn="just"/>
            <a:r>
              <a:rPr lang="en-US" dirty="0"/>
              <a:t>Each branch should be broken down at least to a level where each leaf may be assigned to an individual or responsible section within the organization.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Activity Based Approach</a:t>
            </a:r>
            <a:endParaRPr lang="en-US" u="sng" dirty="0"/>
          </a:p>
        </p:txBody>
      </p:sp>
      <p:sp>
        <p:nvSpPr>
          <p:cNvPr id="3" name="Content Placeholder 2"/>
          <p:cNvSpPr>
            <a:spLocks noGrp="1"/>
          </p:cNvSpPr>
          <p:nvPr>
            <p:ph idx="1"/>
          </p:nvPr>
        </p:nvSpPr>
        <p:spPr/>
        <p:txBody>
          <a:bodyPr>
            <a:normAutofit/>
          </a:bodyPr>
          <a:lstStyle/>
          <a:p>
            <a:pPr algn="just"/>
            <a:r>
              <a:rPr lang="en-US" dirty="0"/>
              <a:t>Advantages of WBS are</a:t>
            </a:r>
          </a:p>
          <a:p>
            <a:pPr lvl="1" algn="just"/>
            <a:r>
              <a:rPr lang="en-US" dirty="0"/>
              <a:t>More likely to obtain a task catalogue that is complete and composed of non-overlapping activities.</a:t>
            </a:r>
          </a:p>
          <a:p>
            <a:pPr lvl="1" algn="just"/>
            <a:r>
              <a:rPr lang="en-US" dirty="0"/>
              <a:t>WBS represents a structure that can be refined as the project proceeds. It can start shallow early in the project and can be developed as information becomes </a:t>
            </a:r>
            <a:r>
              <a:rPr lang="en-US"/>
              <a:t>available.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Product Based Approach</a:t>
            </a:r>
          </a:p>
        </p:txBody>
      </p:sp>
      <p:sp>
        <p:nvSpPr>
          <p:cNvPr id="3" name="Content Placeholder 2"/>
          <p:cNvSpPr>
            <a:spLocks noGrp="1"/>
          </p:cNvSpPr>
          <p:nvPr>
            <p:ph idx="1"/>
          </p:nvPr>
        </p:nvSpPr>
        <p:spPr/>
        <p:txBody>
          <a:bodyPr/>
          <a:lstStyle/>
          <a:p>
            <a:pPr algn="just"/>
            <a:r>
              <a:rPr lang="en-US" dirty="0"/>
              <a:t>It consists of producing a product breakdown structure PBS, and a product flow diagram PFD.</a:t>
            </a:r>
          </a:p>
          <a:p>
            <a:pPr algn="just"/>
            <a:r>
              <a:rPr lang="en-US" dirty="0"/>
              <a:t>Product Breakdown Structure (PBS)</a:t>
            </a:r>
          </a:p>
          <a:p>
            <a:pPr lvl="1" algn="just"/>
            <a:r>
              <a:rPr lang="en-US" dirty="0"/>
              <a:t>It shows how a system can be broken down into different products.</a:t>
            </a:r>
          </a:p>
          <a:p>
            <a:pPr lvl="1" algn="just"/>
            <a:r>
              <a:rPr lang="en-US" dirty="0"/>
              <a:t>It is less likely that a product will be left out of a PBS that that an activity might be omitted from an unstructured activity list. </a:t>
            </a:r>
            <a:r>
              <a:rPr lang="en-US"/>
              <a:t>Why?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Product Based Approach</a:t>
            </a:r>
            <a:endParaRPr lang="en-US" u="sng" dirty="0"/>
          </a:p>
        </p:txBody>
      </p:sp>
      <p:sp>
        <p:nvSpPr>
          <p:cNvPr id="3" name="Content Placeholder 2"/>
          <p:cNvSpPr>
            <a:spLocks noGrp="1"/>
          </p:cNvSpPr>
          <p:nvPr>
            <p:ph idx="1"/>
          </p:nvPr>
        </p:nvSpPr>
        <p:spPr/>
        <p:txBody>
          <a:bodyPr>
            <a:normAutofit/>
          </a:bodyPr>
          <a:lstStyle/>
          <a:p>
            <a:pPr algn="just"/>
            <a:r>
              <a:rPr lang="en-US" dirty="0"/>
              <a:t>Product Flow Diagram (PFD)</a:t>
            </a:r>
          </a:p>
          <a:p>
            <a:pPr lvl="1" algn="just"/>
            <a:r>
              <a:rPr lang="en-US" dirty="0"/>
              <a:t>It  indicates for each product, which other products are required as ‘inputs’.</a:t>
            </a:r>
          </a:p>
          <a:p>
            <a:pPr lvl="1" algn="just"/>
            <a:r>
              <a:rPr lang="en-US" dirty="0"/>
              <a:t>It is easily transformed into an ordered list of activities by identifying the transformations that turn some products into others.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Product Based Approach</a:t>
            </a:r>
            <a:endParaRPr lang="en-US" u="sng" dirty="0"/>
          </a:p>
        </p:txBody>
      </p:sp>
      <p:pic>
        <p:nvPicPr>
          <p:cNvPr id="4" name="Content Placeholder 3" descr="Capture.PNG"/>
          <p:cNvPicPr>
            <a:picLocks noGrp="1" noChangeAspect="1"/>
          </p:cNvPicPr>
          <p:nvPr>
            <p:ph idx="1"/>
          </p:nvPr>
        </p:nvPicPr>
        <p:blipFill>
          <a:blip r:embed="rId2"/>
          <a:srcRect l="426" t="5201"/>
          <a:stretch>
            <a:fillRect/>
          </a:stretch>
        </p:blipFill>
        <p:spPr>
          <a:xfrm>
            <a:off x="1143000" y="1752600"/>
            <a:ext cx="6934200" cy="4114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Product Based Approach</a:t>
            </a:r>
            <a:endParaRPr lang="en-US" u="sng" dirty="0"/>
          </a:p>
        </p:txBody>
      </p:sp>
      <p:pic>
        <p:nvPicPr>
          <p:cNvPr id="4" name="Content Placeholder 3" descr="defdf.PNG"/>
          <p:cNvPicPr>
            <a:picLocks noGrp="1" noChangeAspect="1"/>
          </p:cNvPicPr>
          <p:nvPr>
            <p:ph idx="1"/>
          </p:nvPr>
        </p:nvPicPr>
        <p:blipFill>
          <a:blip r:embed="rId2"/>
          <a:stretch>
            <a:fillRect/>
          </a:stretch>
        </p:blipFill>
        <p:spPr>
          <a:xfrm>
            <a:off x="1981201" y="1524000"/>
            <a:ext cx="5486400" cy="4572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Hybrid Approach</a:t>
            </a:r>
          </a:p>
        </p:txBody>
      </p:sp>
      <p:sp>
        <p:nvSpPr>
          <p:cNvPr id="3" name="Content Placeholder 2"/>
          <p:cNvSpPr>
            <a:spLocks noGrp="1"/>
          </p:cNvSpPr>
          <p:nvPr>
            <p:ph idx="1"/>
          </p:nvPr>
        </p:nvSpPr>
        <p:spPr/>
        <p:txBody>
          <a:bodyPr>
            <a:normAutofit/>
          </a:bodyPr>
          <a:lstStyle/>
          <a:p>
            <a:pPr algn="just"/>
            <a:r>
              <a:rPr lang="en-US" dirty="0"/>
              <a:t>It is the most commonly used approach.</a:t>
            </a:r>
          </a:p>
          <a:p>
            <a:pPr algn="just"/>
            <a:r>
              <a:rPr lang="en-US" dirty="0"/>
              <a:t>A mix of the activity-based approach and the product based approach.</a:t>
            </a:r>
          </a:p>
          <a:p>
            <a:pPr algn="just"/>
            <a:r>
              <a:rPr lang="en-US" dirty="0"/>
              <a:t>The “</a:t>
            </a:r>
            <a:r>
              <a:rPr lang="en-US" i="1" dirty="0"/>
              <a:t>WBS” in the hybrid approach is based on:</a:t>
            </a:r>
          </a:p>
          <a:p>
            <a:pPr lvl="1" algn="just"/>
            <a:r>
              <a:rPr lang="en-US" dirty="0"/>
              <a:t>a list of the final deliverables</a:t>
            </a:r>
          </a:p>
          <a:p>
            <a:pPr lvl="1" algn="just"/>
            <a:r>
              <a:rPr lang="en-US" dirty="0"/>
              <a:t>a set of activities required to produce each of these deliverables.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40" y="45085"/>
            <a:ext cx="7772400" cy="1143000"/>
          </a:xfrm>
        </p:spPr>
        <p:txBody>
          <a:bodyPr/>
          <a:lstStyle/>
          <a:p>
            <a:r>
              <a:rPr lang="en-US" b="1" u="sng" dirty="0"/>
              <a:t>Hybrid Approach</a:t>
            </a:r>
            <a:endParaRPr lang="en-US" u="sng" dirty="0"/>
          </a:p>
        </p:txBody>
      </p:sp>
      <p:pic>
        <p:nvPicPr>
          <p:cNvPr id="6" name="Content Placeholder 5" descr="activity-planning-5-638.jpg"/>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Effect>
                      <a14:sharpenSoften amount="50000"/>
                    </a14:imgEffect>
                  </a14:imgLayer>
                </a14:imgProps>
              </a:ext>
            </a:extLst>
          </a:blip>
          <a:srcRect l="17135" t="13469" r="18399" b="10768"/>
          <a:stretch>
            <a:fillRect/>
          </a:stretch>
        </p:blipFill>
        <p:spPr>
          <a:xfrm>
            <a:off x="838200" y="1143000"/>
            <a:ext cx="7315200" cy="51816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85800" y="115888"/>
            <a:ext cx="7772400" cy="1143000"/>
          </a:xfrm>
          <a:ln/>
        </p:spPr>
        <p:txBody>
          <a:bodyPr vert="horz" wrap="square" lIns="91440" tIns="45720" rIns="91440" bIns="45720" anchor="ctr" anchorCtr="0"/>
          <a:lstStyle/>
          <a:p>
            <a:r>
              <a:rPr lang="en-US" altLang="en-US" b="1" dirty="0"/>
              <a:t>PBS VS WBS</a:t>
            </a:r>
          </a:p>
        </p:txBody>
      </p:sp>
      <p:sp>
        <p:nvSpPr>
          <p:cNvPr id="14338"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28</a:t>
            </a:fld>
            <a:endParaRPr lang="en-US" altLang="en-US" sz="1400" dirty="0">
              <a:latin typeface="Times New Roman" panose="02020603050405020304" pitchFamily="18" charset="0"/>
            </a:endParaRPr>
          </a:p>
        </p:txBody>
      </p:sp>
      <p:pic>
        <p:nvPicPr>
          <p:cNvPr id="14339" name="Picture 6"/>
          <p:cNvPicPr>
            <a:picLocks noChangeAspect="1"/>
          </p:cNvPicPr>
          <p:nvPr/>
        </p:nvPicPr>
        <p:blipFill>
          <a:blip r:embed="rId3"/>
          <a:stretch>
            <a:fillRect/>
          </a:stretch>
        </p:blipFill>
        <p:spPr>
          <a:xfrm>
            <a:off x="685800" y="1500188"/>
            <a:ext cx="7772400" cy="4665662"/>
          </a:xfrm>
          <a:prstGeom prst="rect">
            <a:avLst/>
          </a:prstGeom>
          <a:noFill/>
          <a:ln w="9525">
            <a:noFill/>
          </a:ln>
        </p:spPr>
      </p:pic>
      <p:sp>
        <p:nvSpPr>
          <p:cNvPr id="14340" name="TextBox 7"/>
          <p:cNvSpPr txBox="1"/>
          <p:nvPr/>
        </p:nvSpPr>
        <p:spPr>
          <a:xfrm>
            <a:off x="4859338" y="1187450"/>
            <a:ext cx="3241675" cy="369888"/>
          </a:xfrm>
          <a:prstGeom prst="rect">
            <a:avLst/>
          </a:prstGeom>
          <a:noFill/>
          <a:ln w="9525">
            <a:noFill/>
          </a:ln>
        </p:spPr>
        <p:txBody>
          <a:bodyPr anchor="t" anchorCtr="0">
            <a:spAutoFit/>
          </a:bodyPr>
          <a:lstStyle/>
          <a:p>
            <a:pPr eaLnBrk="0" hangingPunct="0"/>
            <a:r>
              <a:rPr lang="en-US" altLang="en-US" i="1" dirty="0">
                <a:solidFill>
                  <a:srgbClr val="002060"/>
                </a:solidFill>
                <a:latin typeface="Arial" panose="020B0604020202020204" pitchFamily="34" charset="0"/>
              </a:rPr>
              <a:t>How the product will be made</a:t>
            </a:r>
            <a:endParaRPr lang="en-US" altLang="en-US" dirty="0">
              <a:solidFill>
                <a:srgbClr val="002060"/>
              </a:solidFill>
              <a:latin typeface="Arial" panose="020B0604020202020204" pitchFamily="34" charset="0"/>
            </a:endParaRPr>
          </a:p>
        </p:txBody>
      </p:sp>
      <p:sp>
        <p:nvSpPr>
          <p:cNvPr id="14341" name="TextBox 8"/>
          <p:cNvSpPr txBox="1"/>
          <p:nvPr/>
        </p:nvSpPr>
        <p:spPr>
          <a:xfrm>
            <a:off x="755650" y="1187450"/>
            <a:ext cx="3529013" cy="369888"/>
          </a:xfrm>
          <a:prstGeom prst="rect">
            <a:avLst/>
          </a:prstGeom>
          <a:noFill/>
          <a:ln w="9525">
            <a:noFill/>
          </a:ln>
        </p:spPr>
        <p:txBody>
          <a:bodyPr anchor="t" anchorCtr="0">
            <a:spAutoFit/>
          </a:bodyPr>
          <a:lstStyle/>
          <a:p>
            <a:pPr eaLnBrk="0" hangingPunct="0"/>
            <a:r>
              <a:rPr lang="en-US" altLang="en-US" i="1" dirty="0">
                <a:solidFill>
                  <a:srgbClr val="002060"/>
                </a:solidFill>
                <a:latin typeface="Arial" panose="020B0604020202020204" pitchFamily="34" charset="0"/>
              </a:rPr>
              <a:t>What is that product made up of</a:t>
            </a:r>
            <a:endParaRPr lang="en-US" altLang="en-US" dirty="0">
              <a:solidFill>
                <a:srgbClr val="00206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85800" y="333375"/>
            <a:ext cx="7772400" cy="1295400"/>
          </a:xfrm>
          <a:ln/>
        </p:spPr>
        <p:txBody>
          <a:bodyPr vert="horz" wrap="square" lIns="91440" tIns="45720" rIns="91440" bIns="45720" anchor="ctr" anchorCtr="0"/>
          <a:lstStyle/>
          <a:p>
            <a:r>
              <a:rPr lang="en-US" altLang="en-US" dirty="0"/>
              <a:t>Work breakdown structure – An Example</a:t>
            </a:r>
          </a:p>
        </p:txBody>
      </p:sp>
      <p:sp>
        <p:nvSpPr>
          <p:cNvPr id="16386"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29</a:t>
            </a:fld>
            <a:endParaRPr lang="en-US" altLang="en-US" sz="1400" dirty="0">
              <a:latin typeface="Times New Roman" panose="02020603050405020304" pitchFamily="18" charset="0"/>
            </a:endParaRPr>
          </a:p>
        </p:txBody>
      </p:sp>
      <p:graphicFrame>
        <p:nvGraphicFramePr>
          <p:cNvPr id="16387" name="Object 4"/>
          <p:cNvGraphicFramePr>
            <a:graphicFrameLocks noChangeAspect="1"/>
          </p:cNvGraphicFramePr>
          <p:nvPr/>
        </p:nvGraphicFramePr>
        <p:xfrm>
          <a:off x="684213" y="2338388"/>
          <a:ext cx="7772400" cy="3473450"/>
        </p:xfrm>
        <a:graphic>
          <a:graphicData uri="http://schemas.openxmlformats.org/presentationml/2006/ole">
            <mc:AlternateContent xmlns:mc="http://schemas.openxmlformats.org/markup-compatibility/2006">
              <mc:Choice xmlns:v="urn:schemas-microsoft-com:vml" Requires="v">
                <p:oleObj r:id="rId2" imgW="7775575" imgH="3479165" progId="OrgPlusWOPX.4">
                  <p:embed/>
                </p:oleObj>
              </mc:Choice>
              <mc:Fallback>
                <p:oleObj r:id="rId2" imgW="7775575" imgH="3479165" progId="OrgPlusWOPX.4">
                  <p:embed/>
                  <p:pic>
                    <p:nvPicPr>
                      <p:cNvPr id="0" name="Picture 3076"/>
                      <p:cNvPicPr/>
                      <p:nvPr/>
                    </p:nvPicPr>
                    <p:blipFill>
                      <a:blip r:embed="rId3"/>
                      <a:stretch>
                        <a:fillRect/>
                      </a:stretch>
                    </p:blipFill>
                    <p:spPr>
                      <a:xfrm>
                        <a:off x="684213" y="2338388"/>
                        <a:ext cx="7772400" cy="347345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p>
        </p:txBody>
      </p:sp>
      <p:sp>
        <p:nvSpPr>
          <p:cNvPr id="3" name="Content Placeholder 2"/>
          <p:cNvSpPr>
            <a:spLocks noGrp="1"/>
          </p:cNvSpPr>
          <p:nvPr>
            <p:ph idx="1"/>
          </p:nvPr>
        </p:nvSpPr>
        <p:spPr/>
        <p:txBody>
          <a:bodyPr/>
          <a:lstStyle/>
          <a:p>
            <a:pPr algn="just"/>
            <a:r>
              <a:rPr lang="en-US" dirty="0"/>
              <a:t>A detailed plan, however, must also include a schedule indicating the start and completion times both for project as a whole and for individual activities.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323850" y="333375"/>
            <a:ext cx="8569325" cy="1295400"/>
          </a:xfrm>
          <a:ln/>
        </p:spPr>
        <p:txBody>
          <a:bodyPr vert="horz" wrap="square" lIns="91440" tIns="45720" rIns="91440" bIns="45720" anchor="ctr" anchorCtr="0"/>
          <a:lstStyle/>
          <a:p>
            <a:r>
              <a:rPr lang="en-US" altLang="en-US" b="1" dirty="0"/>
              <a:t>Product based approach - An example</a:t>
            </a:r>
          </a:p>
        </p:txBody>
      </p:sp>
      <p:sp>
        <p:nvSpPr>
          <p:cNvPr id="17410"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30</a:t>
            </a:fld>
            <a:endParaRPr lang="en-US" altLang="en-US" sz="1400" dirty="0">
              <a:latin typeface="Times New Roman" panose="02020603050405020304" pitchFamily="18" charset="0"/>
            </a:endParaRPr>
          </a:p>
        </p:txBody>
      </p:sp>
      <p:graphicFrame>
        <p:nvGraphicFramePr>
          <p:cNvPr id="17411" name="Object 10"/>
          <p:cNvGraphicFramePr>
            <a:graphicFrameLocks noChangeAspect="1"/>
          </p:cNvGraphicFramePr>
          <p:nvPr/>
        </p:nvGraphicFramePr>
        <p:xfrm>
          <a:off x="684213" y="2017713"/>
          <a:ext cx="7772400" cy="4114800"/>
        </p:xfrm>
        <a:graphic>
          <a:graphicData uri="http://schemas.openxmlformats.org/presentationml/2006/ole">
            <mc:AlternateContent xmlns:mc="http://schemas.openxmlformats.org/markup-compatibility/2006">
              <mc:Choice xmlns:v="urn:schemas-microsoft-com:vml" Requires="v">
                <p:oleObj r:id="rId2" imgW="5502275" imgH="2081530" progId="OrgPlusWOPX.4">
                  <p:embed/>
                </p:oleObj>
              </mc:Choice>
              <mc:Fallback>
                <p:oleObj r:id="rId2" imgW="5502275" imgH="2081530" progId="OrgPlusWOPX.4">
                  <p:embed/>
                  <p:pic>
                    <p:nvPicPr>
                      <p:cNvPr id="0" name="Picture 3077"/>
                      <p:cNvPicPr/>
                      <p:nvPr/>
                    </p:nvPicPr>
                    <p:blipFill>
                      <a:blip r:embed="rId3"/>
                      <a:stretch>
                        <a:fillRect/>
                      </a:stretch>
                    </p:blipFill>
                    <p:spPr>
                      <a:xfrm>
                        <a:off x="684213" y="2017713"/>
                        <a:ext cx="7772400" cy="41148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31</a:t>
            </a:fld>
            <a:endParaRPr lang="en-US" altLang="en-US" sz="1400" dirty="0">
              <a:latin typeface="Times New Roman" panose="02020603050405020304" pitchFamily="18" charset="0"/>
            </a:endParaRPr>
          </a:p>
        </p:txBody>
      </p:sp>
      <p:sp>
        <p:nvSpPr>
          <p:cNvPr id="18434" name="Rectangle 2"/>
          <p:cNvSpPr>
            <a:spLocks noGrp="1"/>
          </p:cNvSpPr>
          <p:nvPr>
            <p:ph type="title"/>
          </p:nvPr>
        </p:nvSpPr>
        <p:spPr>
          <a:xfrm>
            <a:off x="468313" y="125413"/>
            <a:ext cx="8059737" cy="1143000"/>
          </a:xfrm>
          <a:ln/>
        </p:spPr>
        <p:txBody>
          <a:bodyPr vert="horz" wrap="square" lIns="91440" tIns="45720" rIns="91440" bIns="45720" anchor="ctr" anchorCtr="0"/>
          <a:lstStyle/>
          <a:p>
            <a:pPr eaLnBrk="1" hangingPunct="1"/>
            <a:r>
              <a:rPr lang="en-GB" altLang="en-US" b="1" dirty="0"/>
              <a:t>Hybrid approach – An example</a:t>
            </a:r>
          </a:p>
        </p:txBody>
      </p:sp>
      <p:sp>
        <p:nvSpPr>
          <p:cNvPr id="18435" name="Rectangle 7"/>
          <p:cNvSpPr/>
          <p:nvPr/>
        </p:nvSpPr>
        <p:spPr>
          <a:xfrm>
            <a:off x="1619250" y="6165850"/>
            <a:ext cx="5810250" cy="366713"/>
          </a:xfrm>
          <a:prstGeom prst="rect">
            <a:avLst/>
          </a:prstGeom>
          <a:noFill/>
          <a:ln w="9525">
            <a:noFill/>
          </a:ln>
        </p:spPr>
        <p:txBody>
          <a:bodyPr wrap="none" anchor="t" anchorCtr="0">
            <a:spAutoFit/>
          </a:bodyPr>
          <a:lstStyle/>
          <a:p>
            <a:r>
              <a:rPr lang="en-US" altLang="en-US" b="1" dirty="0">
                <a:solidFill>
                  <a:schemeClr val="bg2"/>
                </a:solidFill>
                <a:latin typeface="Arial" panose="020B0604020202020204" pitchFamily="34" charset="0"/>
              </a:rPr>
              <a:t>A Work Breakdown Structure based on deliverables</a:t>
            </a:r>
          </a:p>
        </p:txBody>
      </p:sp>
      <p:graphicFrame>
        <p:nvGraphicFramePr>
          <p:cNvPr id="18436" name="Object 5"/>
          <p:cNvGraphicFramePr>
            <a:graphicFrameLocks noChangeAspect="1"/>
          </p:cNvGraphicFramePr>
          <p:nvPr/>
        </p:nvGraphicFramePr>
        <p:xfrm>
          <a:off x="684213" y="1557338"/>
          <a:ext cx="7772400" cy="4114800"/>
        </p:xfrm>
        <a:graphic>
          <a:graphicData uri="http://schemas.openxmlformats.org/presentationml/2006/ole">
            <mc:AlternateContent xmlns:mc="http://schemas.openxmlformats.org/markup-compatibility/2006">
              <mc:Choice xmlns:v="urn:schemas-microsoft-com:vml" Requires="v">
                <p:oleObj r:id="rId3" imgW="2287905" imgH="935355" progId="OrgPlusWOPX.4">
                  <p:embed/>
                </p:oleObj>
              </mc:Choice>
              <mc:Fallback>
                <p:oleObj r:id="rId3" imgW="2287905" imgH="935355" progId="OrgPlusWOPX.4">
                  <p:embed/>
                  <p:pic>
                    <p:nvPicPr>
                      <p:cNvPr id="0" name="Picture 3075"/>
                      <p:cNvPicPr/>
                      <p:nvPr/>
                    </p:nvPicPr>
                    <p:blipFill>
                      <a:blip r:embed="rId4"/>
                      <a:stretch>
                        <a:fillRect/>
                      </a:stretch>
                    </p:blipFill>
                    <p:spPr>
                      <a:xfrm>
                        <a:off x="684213" y="1557338"/>
                        <a:ext cx="7772400" cy="41148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ln/>
        </p:spPr>
        <p:txBody>
          <a:bodyPr vert="horz" wrap="square" lIns="91440" tIns="45720" rIns="91440" bIns="45720" anchor="ctr" anchorCtr="0"/>
          <a:lstStyle/>
          <a:p>
            <a:r>
              <a:rPr lang="en-US" altLang="en-US" b="1" dirty="0"/>
              <a:t>Hybrid Approach (cont’d)</a:t>
            </a:r>
          </a:p>
        </p:txBody>
      </p:sp>
      <p:sp>
        <p:nvSpPr>
          <p:cNvPr id="20482"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32</a:t>
            </a:fld>
            <a:endParaRPr lang="en-US" altLang="en-US" sz="1400" dirty="0">
              <a:latin typeface="Times New Roman" panose="02020603050405020304" pitchFamily="18" charset="0"/>
            </a:endParaRPr>
          </a:p>
        </p:txBody>
      </p:sp>
      <p:sp>
        <p:nvSpPr>
          <p:cNvPr id="20483" name="Rectangle 3"/>
          <p:cNvSpPr txBox="1"/>
          <p:nvPr/>
        </p:nvSpPr>
        <p:spPr>
          <a:xfrm>
            <a:off x="755650" y="2017713"/>
            <a:ext cx="7772400" cy="4114800"/>
          </a:xfrm>
          <a:prstGeom prst="rect">
            <a:avLst/>
          </a:prstGeom>
          <a:noFill/>
          <a:ln w="9525">
            <a:noFill/>
          </a:ln>
        </p:spPr>
        <p:txBody>
          <a:bodyPr anchor="t" anchorCtr="0"/>
          <a:lstStyle/>
          <a:p>
            <a:pPr marL="342900" indent="-342900" eaLnBrk="0" hangingPunct="0">
              <a:spcBef>
                <a:spcPct val="20000"/>
              </a:spcBef>
              <a:buChar char="•"/>
            </a:pPr>
            <a:r>
              <a:rPr lang="en-US" altLang="en-US" sz="3200" dirty="0">
                <a:solidFill>
                  <a:schemeClr val="bg2"/>
                </a:solidFill>
                <a:latin typeface="Tahoma" panose="020B0604030504040204" pitchFamily="34" charset="0"/>
              </a:rPr>
              <a:t>IBM in its MITP methodology suggests 5 levels</a:t>
            </a:r>
          </a:p>
          <a:p>
            <a:pPr marL="742950" lvl="1" indent="-285750" algn="l" rtl="0" eaLnBrk="0" fontAlgn="base" hangingPunct="0">
              <a:spcBef>
                <a:spcPct val="20000"/>
              </a:spcBef>
              <a:spcAft>
                <a:spcPct val="0"/>
              </a:spcAft>
              <a:buChar char="–"/>
            </a:pPr>
            <a:r>
              <a:rPr lang="en-US" altLang="en-US" sz="2800" dirty="0">
                <a:solidFill>
                  <a:schemeClr val="bg2"/>
                </a:solidFill>
                <a:latin typeface="Tahoma" panose="020B0604030504040204" pitchFamily="34" charset="0"/>
              </a:rPr>
              <a:t>Level 1: Project</a:t>
            </a:r>
          </a:p>
          <a:p>
            <a:pPr marL="742950" lvl="1" indent="-285750" algn="l" rtl="0" eaLnBrk="0" fontAlgn="base" hangingPunct="0">
              <a:spcBef>
                <a:spcPct val="20000"/>
              </a:spcBef>
              <a:spcAft>
                <a:spcPct val="0"/>
              </a:spcAft>
              <a:buChar char="–"/>
            </a:pPr>
            <a:r>
              <a:rPr lang="en-US" altLang="en-US" sz="2800" dirty="0">
                <a:solidFill>
                  <a:schemeClr val="bg2"/>
                </a:solidFill>
                <a:latin typeface="Tahoma" panose="020B0604030504040204" pitchFamily="34" charset="0"/>
              </a:rPr>
              <a:t>Level 2: Deliverables (software, manuals etc)</a:t>
            </a:r>
          </a:p>
          <a:p>
            <a:pPr marL="742950" lvl="1" indent="-285750" algn="l" rtl="0" eaLnBrk="0" fontAlgn="base" hangingPunct="0">
              <a:spcBef>
                <a:spcPct val="20000"/>
              </a:spcBef>
              <a:spcAft>
                <a:spcPct val="0"/>
              </a:spcAft>
              <a:buChar char="–"/>
            </a:pPr>
            <a:r>
              <a:rPr lang="en-US" altLang="en-US" sz="2800" dirty="0">
                <a:solidFill>
                  <a:schemeClr val="bg2"/>
                </a:solidFill>
                <a:latin typeface="Tahoma" panose="020B0604030504040204" pitchFamily="34" charset="0"/>
              </a:rPr>
              <a:t>Level 3: Components</a:t>
            </a:r>
          </a:p>
          <a:p>
            <a:pPr marL="742950" lvl="1" indent="-285750" algn="l" rtl="0" eaLnBrk="0" fontAlgn="base" hangingPunct="0">
              <a:spcBef>
                <a:spcPct val="20000"/>
              </a:spcBef>
              <a:spcAft>
                <a:spcPct val="0"/>
              </a:spcAft>
              <a:buChar char="–"/>
            </a:pPr>
            <a:r>
              <a:rPr lang="en-US" altLang="en-US" sz="2800" dirty="0">
                <a:solidFill>
                  <a:schemeClr val="bg2"/>
                </a:solidFill>
                <a:latin typeface="Tahoma" panose="020B0604030504040204" pitchFamily="34" charset="0"/>
              </a:rPr>
              <a:t>Level 4: Work-packages</a:t>
            </a:r>
          </a:p>
          <a:p>
            <a:pPr marL="742950" lvl="1" indent="-285750" algn="l" rtl="0" eaLnBrk="0" fontAlgn="base" hangingPunct="0">
              <a:spcBef>
                <a:spcPct val="20000"/>
              </a:spcBef>
              <a:spcAft>
                <a:spcPct val="0"/>
              </a:spcAft>
              <a:buChar char="–"/>
            </a:pPr>
            <a:r>
              <a:rPr lang="en-US" altLang="en-US" sz="2800" dirty="0">
                <a:solidFill>
                  <a:schemeClr val="bg2"/>
                </a:solidFill>
                <a:latin typeface="Tahoma" panose="020B0604030504040204" pitchFamily="34" charset="0"/>
              </a:rPr>
              <a:t>Level 5: Tasks (individual responsibility)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33</a:t>
            </a:fld>
            <a:endParaRPr lang="en-US" altLang="en-US" sz="1400" dirty="0">
              <a:latin typeface="Times New Roman" panose="02020603050405020304" pitchFamily="18" charset="0"/>
            </a:endParaRPr>
          </a:p>
        </p:txBody>
      </p:sp>
      <p:sp>
        <p:nvSpPr>
          <p:cNvPr id="22530" name="Rectangle 2"/>
          <p:cNvSpPr>
            <a:spLocks noGrp="1"/>
          </p:cNvSpPr>
          <p:nvPr>
            <p:ph type="title"/>
          </p:nvPr>
        </p:nvSpPr>
        <p:spPr>
          <a:xfrm>
            <a:off x="323850" y="260350"/>
            <a:ext cx="8132763" cy="1143000"/>
          </a:xfrm>
          <a:ln/>
        </p:spPr>
        <p:txBody>
          <a:bodyPr vert="horz" wrap="square" lIns="91440" tIns="45720" rIns="91440" bIns="45720" anchor="ctr" anchorCtr="0"/>
          <a:lstStyle/>
          <a:p>
            <a:pPr eaLnBrk="1" hangingPunct="1"/>
            <a:r>
              <a:rPr lang="en-GB" altLang="en-US" sz="3200" b="1" dirty="0"/>
              <a:t>Sequencing and Scheduling Activities</a:t>
            </a:r>
            <a:br>
              <a:rPr lang="en-GB" altLang="en-US" sz="3200" b="1" dirty="0"/>
            </a:br>
            <a:r>
              <a:rPr lang="en-US" altLang="en-US" sz="3200" b="1" dirty="0">
                <a:solidFill>
                  <a:srgbClr val="FF0000"/>
                </a:solidFill>
                <a:latin typeface="Arial" panose="020B0604020202020204" pitchFamily="34" charset="0"/>
              </a:rPr>
              <a:t>Simple Sequencing Technique</a:t>
            </a:r>
            <a:endParaRPr lang="en-GB" altLang="en-US" sz="3200" b="1" dirty="0"/>
          </a:p>
        </p:txBody>
      </p:sp>
      <p:sp>
        <p:nvSpPr>
          <p:cNvPr id="22531" name="Rectangle 3"/>
          <p:cNvSpPr>
            <a:spLocks noGrp="1"/>
          </p:cNvSpPr>
          <p:nvPr>
            <p:ph type="body" sz="half" idx="1"/>
          </p:nvPr>
        </p:nvSpPr>
        <p:spPr>
          <a:xfrm>
            <a:off x="107950" y="1557338"/>
            <a:ext cx="8856663" cy="4114800"/>
          </a:xfrm>
          <a:ln/>
        </p:spPr>
        <p:txBody>
          <a:bodyPr vert="horz" wrap="square" lIns="91440" tIns="45720" rIns="91440" bIns="45720" anchor="t" anchorCtr="0"/>
          <a:lstStyle/>
          <a:p>
            <a:pPr marL="57150" indent="-57150" eaLnBrk="1" hangingPunct="1">
              <a:buClrTx/>
              <a:buSzTx/>
              <a:buFontTx/>
              <a:buNone/>
            </a:pPr>
            <a:r>
              <a:rPr lang="en-GB" altLang="en-US" sz="2300" b="1" dirty="0"/>
              <a:t>One way of presenting a project plan is to use a bar chart</a:t>
            </a:r>
          </a:p>
        </p:txBody>
      </p:sp>
      <p:pic>
        <p:nvPicPr>
          <p:cNvPr id="22532" name="Picture 4"/>
          <p:cNvPicPr>
            <a:picLocks noGrp="1" noChangeAspect="1"/>
          </p:cNvPicPr>
          <p:nvPr>
            <p:ph sz="half" idx="2"/>
          </p:nvPr>
        </p:nvPicPr>
        <p:blipFill>
          <a:blip r:embed="rId3"/>
          <a:stretch>
            <a:fillRect/>
          </a:stretch>
        </p:blipFill>
        <p:spPr>
          <a:xfrm>
            <a:off x="107950" y="1989138"/>
            <a:ext cx="6840538" cy="4325937"/>
          </a:xfrm>
          <a:ln/>
        </p:spPr>
      </p:pic>
      <p:sp>
        <p:nvSpPr>
          <p:cNvPr id="2" name="TextBox 1"/>
          <p:cNvSpPr txBox="1"/>
          <p:nvPr/>
        </p:nvSpPr>
        <p:spPr>
          <a:xfrm>
            <a:off x="7092950" y="2400300"/>
            <a:ext cx="1871663" cy="3692525"/>
          </a:xfrm>
          <a:prstGeom prst="rect">
            <a:avLst/>
          </a:prstGeom>
          <a:noFill/>
        </p:spPr>
        <p:txBody>
          <a:bodyPr>
            <a:spAutoFit/>
          </a:bodyPr>
          <a:lstStyle/>
          <a:p>
            <a:pPr marR="0" defTabSz="914400" eaLnBrk="0" hangingPunct="0">
              <a:buClrTx/>
              <a:buSzTx/>
              <a:buFontTx/>
              <a:buNone/>
              <a:defRPr/>
            </a:pPr>
            <a:endParaRPr kumimoji="0" lang="en-GB" altLang="en-US" kern="1200" cap="none" spc="0" normalizeH="0" baseline="0" noProof="0" dirty="0">
              <a:solidFill>
                <a:srgbClr val="002060"/>
              </a:solidFill>
              <a:latin typeface="Arial" panose="020B0604020202020204" pitchFamily="34" charset="0"/>
              <a:ea typeface="+mn-ea"/>
              <a:cs typeface="+mn-cs"/>
            </a:endParaRPr>
          </a:p>
          <a:p>
            <a:pPr marL="285750" marR="0" indent="-285750" defTabSz="914400" eaLnBrk="0" hangingPunct="0">
              <a:buClrTx/>
              <a:buSzTx/>
              <a:buFontTx/>
              <a:buChar char="-"/>
              <a:defRPr/>
            </a:pPr>
            <a:r>
              <a:rPr kumimoji="0" lang="en-GB" altLang="en-US" kern="1200" cap="none" spc="0" normalizeH="0" baseline="0" noProof="0" dirty="0">
                <a:solidFill>
                  <a:srgbClr val="002060"/>
                </a:solidFill>
                <a:latin typeface="Arial" panose="020B0604020202020204" pitchFamily="34" charset="0"/>
                <a:ea typeface="+mn-ea"/>
                <a:cs typeface="+mn-cs"/>
              </a:rPr>
              <a:t>The chart tells us</a:t>
            </a:r>
            <a:r>
              <a:rPr kumimoji="0" lang="en-GB" altLang="en-US" b="1" kern="1200" cap="none" spc="0" normalizeH="0" baseline="0" noProof="0" dirty="0">
                <a:solidFill>
                  <a:srgbClr val="002060"/>
                </a:solidFill>
                <a:latin typeface="Arial" panose="020B0604020202020204" pitchFamily="34" charset="0"/>
                <a:ea typeface="+mn-ea"/>
                <a:cs typeface="+mn-cs"/>
              </a:rPr>
              <a:t> who </a:t>
            </a:r>
            <a:r>
              <a:rPr kumimoji="0" lang="en-GB" altLang="en-US" kern="1200" cap="none" spc="0" normalizeH="0" baseline="0" noProof="0" dirty="0">
                <a:solidFill>
                  <a:srgbClr val="002060"/>
                </a:solidFill>
                <a:latin typeface="Arial" panose="020B0604020202020204" pitchFamily="34" charset="0"/>
                <a:ea typeface="+mn-ea"/>
                <a:cs typeface="+mn-cs"/>
              </a:rPr>
              <a:t>is doing </a:t>
            </a:r>
            <a:r>
              <a:rPr kumimoji="0" lang="en-GB" altLang="en-US" b="1" kern="1200" cap="none" spc="0" normalizeH="0" baseline="0" noProof="0" dirty="0">
                <a:solidFill>
                  <a:srgbClr val="002060"/>
                </a:solidFill>
                <a:latin typeface="Arial" panose="020B0604020202020204" pitchFamily="34" charset="0"/>
                <a:ea typeface="+mn-ea"/>
                <a:cs typeface="+mn-cs"/>
              </a:rPr>
              <a:t>what </a:t>
            </a:r>
            <a:r>
              <a:rPr kumimoji="0" lang="en-GB" altLang="en-US" kern="1200" cap="none" spc="0" normalizeH="0" baseline="0" noProof="0" dirty="0">
                <a:solidFill>
                  <a:srgbClr val="002060"/>
                </a:solidFill>
                <a:latin typeface="Arial" panose="020B0604020202020204" pitchFamily="34" charset="0"/>
                <a:ea typeface="+mn-ea"/>
                <a:cs typeface="+mn-cs"/>
              </a:rPr>
              <a:t>and </a:t>
            </a:r>
            <a:r>
              <a:rPr kumimoji="0" lang="en-GB" altLang="en-US" b="1" kern="1200" cap="none" spc="0" normalizeH="0" baseline="0" noProof="0" dirty="0">
                <a:solidFill>
                  <a:srgbClr val="002060"/>
                </a:solidFill>
                <a:latin typeface="Arial" panose="020B0604020202020204" pitchFamily="34" charset="0"/>
                <a:ea typeface="+mn-ea"/>
                <a:cs typeface="+mn-cs"/>
              </a:rPr>
              <a:t>when</a:t>
            </a:r>
            <a:r>
              <a:rPr kumimoji="0" lang="en-GB" altLang="en-US" kern="1200" cap="none" spc="0" normalizeH="0" baseline="0" noProof="0" dirty="0">
                <a:solidFill>
                  <a:srgbClr val="002060"/>
                </a:solidFill>
                <a:latin typeface="Arial" panose="020B0604020202020204" pitchFamily="34" charset="0"/>
                <a:ea typeface="+mn-ea"/>
                <a:cs typeface="+mn-cs"/>
              </a:rPr>
              <a:t>.</a:t>
            </a:r>
          </a:p>
          <a:p>
            <a:pPr marL="285750" marR="0" indent="-285750" defTabSz="914400" eaLnBrk="0" hangingPunct="0">
              <a:buClrTx/>
              <a:buSzTx/>
              <a:buFontTx/>
              <a:buChar char="-"/>
              <a:defRPr/>
            </a:pPr>
            <a:r>
              <a:rPr kumimoji="0" lang="en-GB" altLang="en-US" kern="1200" cap="none" spc="0" normalizeH="0" baseline="0" noProof="0" dirty="0">
                <a:solidFill>
                  <a:srgbClr val="002060"/>
                </a:solidFill>
                <a:latin typeface="Arial" panose="020B0604020202020204" pitchFamily="34" charset="0"/>
                <a:ea typeface="+mn-ea"/>
                <a:cs typeface="+mn-cs"/>
              </a:rPr>
              <a:t>But it does not shows why certain decisions are made.</a:t>
            </a:r>
          </a:p>
          <a:p>
            <a:pPr marL="285750" marR="0" indent="-285750" defTabSz="914400" eaLnBrk="0" hangingPunct="0">
              <a:buClrTx/>
              <a:buSzTx/>
              <a:buFontTx/>
              <a:buChar char="-"/>
              <a:defRPr/>
            </a:pPr>
            <a:r>
              <a:rPr kumimoji="0" lang="en-GB" altLang="en-US" kern="1200" cap="none" spc="0" normalizeH="0" baseline="0" noProof="0" dirty="0">
                <a:solidFill>
                  <a:srgbClr val="002060"/>
                </a:solidFill>
                <a:latin typeface="Arial" panose="020B0604020202020204" pitchFamily="34" charset="0"/>
                <a:ea typeface="+mn-ea"/>
                <a:cs typeface="+mn-cs"/>
              </a:rPr>
              <a:t>No logical relations.</a:t>
            </a:r>
          </a:p>
          <a:p>
            <a:pPr marR="0" defTabSz="914400" eaLnBrk="0" hangingPunct="0">
              <a:buClrTx/>
              <a:buSzTx/>
              <a:buFontTx/>
              <a:buNone/>
              <a:defRPr/>
            </a:pPr>
            <a:endParaRPr kumimoji="0" lang="en-US" kern="1200" cap="none" spc="0" normalizeH="0" baseline="0" noProof="0" dirty="0">
              <a:solidFill>
                <a:srgbClr val="002060"/>
              </a:solidFill>
              <a:latin typeface="Arial" panose="020B0604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85800" y="115888"/>
            <a:ext cx="7772400" cy="1143000"/>
          </a:xfrm>
          <a:ln/>
        </p:spPr>
        <p:txBody>
          <a:bodyPr vert="horz" wrap="square" lIns="91440" tIns="45720" rIns="91440" bIns="45720" anchor="ctr" anchorCtr="0"/>
          <a:lstStyle/>
          <a:p>
            <a:r>
              <a:rPr lang="en-US" altLang="en-US" dirty="0"/>
              <a:t>Network Planning Models</a:t>
            </a:r>
          </a:p>
        </p:txBody>
      </p:sp>
      <p:sp>
        <p:nvSpPr>
          <p:cNvPr id="24578" name="Slide Number Placeholder 4"/>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34</a:t>
            </a:fld>
            <a:endParaRPr lang="en-US" altLang="en-US" sz="1400" dirty="0">
              <a:latin typeface="Times New Roman" panose="02020603050405020304" pitchFamily="18" charset="0"/>
            </a:endParaRPr>
          </a:p>
        </p:txBody>
      </p:sp>
      <p:pic>
        <p:nvPicPr>
          <p:cNvPr id="24579" name="Picture 2"/>
          <p:cNvPicPr>
            <a:picLocks noChangeAspect="1"/>
          </p:cNvPicPr>
          <p:nvPr/>
        </p:nvPicPr>
        <p:blipFill>
          <a:blip r:embed="rId3"/>
          <a:stretch>
            <a:fillRect/>
          </a:stretch>
        </p:blipFill>
        <p:spPr>
          <a:xfrm>
            <a:off x="1990725" y="1773238"/>
            <a:ext cx="5010150" cy="2352675"/>
          </a:xfrm>
          <a:prstGeom prst="rect">
            <a:avLst/>
          </a:prstGeom>
          <a:noFill/>
          <a:ln w="9525">
            <a:noFill/>
          </a:ln>
        </p:spPr>
      </p:pic>
      <p:sp>
        <p:nvSpPr>
          <p:cNvPr id="24580" name="TextBox 3"/>
          <p:cNvSpPr txBox="1"/>
          <p:nvPr/>
        </p:nvSpPr>
        <p:spPr>
          <a:xfrm>
            <a:off x="685800" y="1125538"/>
            <a:ext cx="7772400" cy="646112"/>
          </a:xfrm>
          <a:prstGeom prst="rect">
            <a:avLst/>
          </a:prstGeom>
          <a:noFill/>
          <a:ln w="9525">
            <a:noFill/>
          </a:ln>
        </p:spPr>
        <p:txBody>
          <a:bodyPr anchor="t" anchorCtr="0">
            <a:spAutoFit/>
          </a:bodyPr>
          <a:lstStyle/>
          <a:p>
            <a:pPr algn="just" eaLnBrk="0" hangingPunct="0"/>
            <a:r>
              <a:rPr lang="en-US" altLang="en-US" dirty="0">
                <a:solidFill>
                  <a:schemeClr val="bg1"/>
                </a:solidFill>
                <a:latin typeface="Arial" panose="020B0604020202020204" pitchFamily="34" charset="0"/>
              </a:rPr>
              <a:t>The project scheduling techniques model the project’s activities and their relationship as a network.</a:t>
            </a:r>
          </a:p>
        </p:txBody>
      </p:sp>
      <p:sp>
        <p:nvSpPr>
          <p:cNvPr id="24581" name="TextBox 7"/>
          <p:cNvSpPr txBox="1"/>
          <p:nvPr/>
        </p:nvSpPr>
        <p:spPr>
          <a:xfrm>
            <a:off x="838200" y="4365625"/>
            <a:ext cx="7772400" cy="922338"/>
          </a:xfrm>
          <a:prstGeom prst="rect">
            <a:avLst/>
          </a:prstGeom>
          <a:noFill/>
          <a:ln w="9525">
            <a:noFill/>
          </a:ln>
        </p:spPr>
        <p:txBody>
          <a:bodyPr anchor="t" anchorCtr="0">
            <a:spAutoFit/>
          </a:bodyPr>
          <a:lstStyle/>
          <a:p>
            <a:pPr algn="just" eaLnBrk="0" hangingPunct="0"/>
            <a:r>
              <a:rPr lang="en-US" altLang="en-US" b="1" dirty="0">
                <a:solidFill>
                  <a:schemeClr val="bg1"/>
                </a:solidFill>
                <a:latin typeface="Arial" panose="020B0604020202020204" pitchFamily="34" charset="0"/>
              </a:rPr>
              <a:t>AOA</a:t>
            </a:r>
            <a:r>
              <a:rPr lang="en-US" altLang="en-US" dirty="0">
                <a:solidFill>
                  <a:schemeClr val="bg1"/>
                </a:solidFill>
                <a:latin typeface="Arial" panose="020B0604020202020204" pitchFamily="34" charset="0"/>
              </a:rPr>
              <a:t> approach is used to visualize the project as a network where activities are drawn as arrows joining circles, or nodes, which represent the possible start and/or completion of an activity or set of activities.</a:t>
            </a:r>
          </a:p>
        </p:txBody>
      </p:sp>
      <p:sp>
        <p:nvSpPr>
          <p:cNvPr id="24582" name="TextBox 8"/>
          <p:cNvSpPr txBox="1"/>
          <p:nvPr/>
        </p:nvSpPr>
        <p:spPr>
          <a:xfrm>
            <a:off x="827088" y="5386388"/>
            <a:ext cx="7772400" cy="922337"/>
          </a:xfrm>
          <a:prstGeom prst="rect">
            <a:avLst/>
          </a:prstGeom>
          <a:noFill/>
          <a:ln w="9525">
            <a:noFill/>
          </a:ln>
        </p:spPr>
        <p:txBody>
          <a:bodyPr anchor="t" anchorCtr="0">
            <a:spAutoFit/>
          </a:bodyPr>
          <a:lstStyle/>
          <a:p>
            <a:pPr algn="just" eaLnBrk="0" hangingPunct="0"/>
            <a:r>
              <a:rPr lang="en-US" altLang="en-US" b="1" dirty="0">
                <a:solidFill>
                  <a:schemeClr val="bg1"/>
                </a:solidFill>
                <a:latin typeface="Arial" panose="020B0604020202020204" pitchFamily="34" charset="0"/>
              </a:rPr>
              <a:t>AON</a:t>
            </a:r>
            <a:r>
              <a:rPr lang="en-US" altLang="en-US" dirty="0">
                <a:solidFill>
                  <a:schemeClr val="bg1"/>
                </a:solidFill>
                <a:latin typeface="Arial" panose="020B0604020202020204" pitchFamily="34" charset="0"/>
              </a:rPr>
              <a:t> networks, activities are represented as nodes and links between nodes represent precedence (or sequencing) requirements. Majority of the computer applications use this 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685800" y="115888"/>
            <a:ext cx="7772400" cy="792162"/>
          </a:xfrm>
          <a:ln/>
        </p:spPr>
        <p:txBody>
          <a:bodyPr vert="horz" wrap="square" lIns="91440" tIns="45720" rIns="91440" bIns="45720" anchor="ctr" anchorCtr="0"/>
          <a:lstStyle/>
          <a:p>
            <a:r>
              <a:rPr lang="en-US" altLang="en-US" dirty="0"/>
              <a:t>Formulating a Network Model</a:t>
            </a:r>
            <a:endParaRPr lang="en-US" altLang="en-US" sz="3200" dirty="0"/>
          </a:p>
        </p:txBody>
      </p:sp>
      <p:sp>
        <p:nvSpPr>
          <p:cNvPr id="26626" name="Slide Number Placeholder 4"/>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35</a:t>
            </a:fld>
            <a:endParaRPr lang="en-US" altLang="en-US" sz="1400" dirty="0">
              <a:latin typeface="Times New Roman" panose="02020603050405020304" pitchFamily="18" charset="0"/>
            </a:endParaRPr>
          </a:p>
        </p:txBody>
      </p:sp>
      <p:sp>
        <p:nvSpPr>
          <p:cNvPr id="26627" name="TextBox 3"/>
          <p:cNvSpPr txBox="1"/>
          <p:nvPr/>
        </p:nvSpPr>
        <p:spPr>
          <a:xfrm>
            <a:off x="685800" y="1492250"/>
            <a:ext cx="7772400" cy="2308225"/>
          </a:xfrm>
          <a:prstGeom prst="rect">
            <a:avLst/>
          </a:prstGeom>
          <a:noFill/>
          <a:ln w="9525">
            <a:noFill/>
          </a:ln>
        </p:spPr>
        <p:txBody>
          <a:bodyPr anchor="t" anchorCtr="0">
            <a:spAutoFit/>
          </a:bodyPr>
          <a:lstStyle/>
          <a:p>
            <a:pPr marL="285750" indent="-285750" algn="just" eaLnBrk="0" hangingPunct="0">
              <a:buChar char="•"/>
            </a:pPr>
            <a:r>
              <a:rPr lang="en-US" altLang="en-US" dirty="0">
                <a:solidFill>
                  <a:schemeClr val="bg2"/>
                </a:solidFill>
                <a:latin typeface="Arial" panose="020B0604020202020204" pitchFamily="34" charset="0"/>
              </a:rPr>
              <a:t>A Project network should have only one start node.</a:t>
            </a:r>
          </a:p>
          <a:p>
            <a:pPr marL="285750" indent="-285750" algn="just" eaLnBrk="0" hangingPunct="0">
              <a:buChar char="•"/>
            </a:pPr>
            <a:r>
              <a:rPr lang="en-US" altLang="en-US" dirty="0">
                <a:solidFill>
                  <a:schemeClr val="bg2"/>
                </a:solidFill>
                <a:latin typeface="Arial" panose="020B0604020202020204" pitchFamily="34" charset="0"/>
              </a:rPr>
              <a:t>A Project network should have only one end node.</a:t>
            </a:r>
          </a:p>
          <a:p>
            <a:pPr marL="285750" indent="-285750" algn="just" eaLnBrk="0" hangingPunct="0">
              <a:buChar char="•"/>
            </a:pPr>
            <a:r>
              <a:rPr lang="en-US" altLang="en-US" dirty="0">
                <a:solidFill>
                  <a:schemeClr val="bg2"/>
                </a:solidFill>
                <a:latin typeface="Arial" panose="020B0604020202020204" pitchFamily="34" charset="0"/>
              </a:rPr>
              <a:t>A node has a duration</a:t>
            </a:r>
          </a:p>
          <a:p>
            <a:pPr marL="285750" indent="-285750" algn="just" eaLnBrk="0" hangingPunct="0">
              <a:buChar char="•"/>
            </a:pPr>
            <a:r>
              <a:rPr lang="en-US" altLang="en-US" dirty="0">
                <a:solidFill>
                  <a:schemeClr val="bg2"/>
                </a:solidFill>
                <a:latin typeface="Arial" panose="020B0604020202020204" pitchFamily="34" charset="0"/>
              </a:rPr>
              <a:t>Links normally have no duration, links represents the relationships.</a:t>
            </a:r>
          </a:p>
          <a:p>
            <a:pPr marL="285750" indent="-285750" algn="just" eaLnBrk="0" hangingPunct="0">
              <a:buChar char="•"/>
            </a:pPr>
            <a:r>
              <a:rPr lang="en-US" altLang="en-US" dirty="0">
                <a:solidFill>
                  <a:schemeClr val="bg2"/>
                </a:solidFill>
                <a:latin typeface="Arial" panose="020B0604020202020204" pitchFamily="34" charset="0"/>
              </a:rPr>
              <a:t>Precedents are the immediate preceding activities.</a:t>
            </a:r>
          </a:p>
          <a:p>
            <a:pPr marL="285750" indent="-285750" algn="just" eaLnBrk="0" hangingPunct="0">
              <a:buChar char="•"/>
            </a:pPr>
            <a:r>
              <a:rPr lang="en-US" altLang="en-US" dirty="0">
                <a:solidFill>
                  <a:schemeClr val="bg2"/>
                </a:solidFill>
                <a:latin typeface="Arial" panose="020B0604020202020204" pitchFamily="34" charset="0"/>
              </a:rPr>
              <a:t>Time moves from left to right.</a:t>
            </a:r>
          </a:p>
          <a:p>
            <a:pPr marL="285750" indent="-285750" algn="just" eaLnBrk="0" hangingPunct="0">
              <a:buChar char="•"/>
            </a:pPr>
            <a:r>
              <a:rPr lang="en-US" altLang="en-US" dirty="0">
                <a:solidFill>
                  <a:schemeClr val="bg2"/>
                </a:solidFill>
                <a:latin typeface="Arial" panose="020B0604020202020204" pitchFamily="34" charset="0"/>
              </a:rPr>
              <a:t>A network may not contain loops.</a:t>
            </a:r>
          </a:p>
          <a:p>
            <a:pPr marL="285750" indent="-285750" algn="just" eaLnBrk="0" hangingPunct="0">
              <a:buChar char="•"/>
            </a:pPr>
            <a:r>
              <a:rPr lang="en-US" altLang="en-US" dirty="0">
                <a:solidFill>
                  <a:schemeClr val="bg2"/>
                </a:solidFill>
                <a:latin typeface="Arial" panose="020B0604020202020204" pitchFamily="34" charset="0"/>
              </a:rPr>
              <a:t>A network should not contain dangles i.e. an activity with no successor.</a:t>
            </a:r>
          </a:p>
        </p:txBody>
      </p:sp>
      <p:sp>
        <p:nvSpPr>
          <p:cNvPr id="26628" name="TextBox 1"/>
          <p:cNvSpPr txBox="1"/>
          <p:nvPr/>
        </p:nvSpPr>
        <p:spPr>
          <a:xfrm>
            <a:off x="539750" y="3933825"/>
            <a:ext cx="4030663" cy="368300"/>
          </a:xfrm>
          <a:prstGeom prst="rect">
            <a:avLst/>
          </a:prstGeom>
          <a:noFill/>
          <a:ln w="9525">
            <a:noFill/>
          </a:ln>
        </p:spPr>
        <p:txBody>
          <a:bodyPr anchor="t" anchorCtr="0">
            <a:spAutoFit/>
          </a:bodyPr>
          <a:lstStyle/>
          <a:p>
            <a:pPr eaLnBrk="0" hangingPunct="0"/>
            <a:r>
              <a:rPr lang="en-US" altLang="en-US" b="1" dirty="0">
                <a:solidFill>
                  <a:schemeClr val="bg2"/>
                </a:solidFill>
                <a:latin typeface="Arial" panose="020B0604020202020204" pitchFamily="34" charset="0"/>
              </a:rPr>
              <a:t>Representing Lagged Activities</a:t>
            </a:r>
          </a:p>
        </p:txBody>
      </p:sp>
      <p:sp>
        <p:nvSpPr>
          <p:cNvPr id="26629" name="Rectangle 4"/>
          <p:cNvSpPr/>
          <p:nvPr/>
        </p:nvSpPr>
        <p:spPr>
          <a:xfrm>
            <a:off x="539750" y="1149350"/>
            <a:ext cx="3941763" cy="369888"/>
          </a:xfrm>
          <a:prstGeom prst="rect">
            <a:avLst/>
          </a:prstGeom>
          <a:noFill/>
          <a:ln w="9525">
            <a:noFill/>
          </a:ln>
        </p:spPr>
        <p:txBody>
          <a:bodyPr wrap="none" anchor="t" anchorCtr="0">
            <a:spAutoFit/>
          </a:bodyPr>
          <a:lstStyle/>
          <a:p>
            <a:pPr eaLnBrk="0" hangingPunct="0"/>
            <a:r>
              <a:rPr lang="en-US" altLang="en-US" b="1" dirty="0">
                <a:solidFill>
                  <a:schemeClr val="bg2"/>
                </a:solidFill>
                <a:latin typeface="Arial" panose="020B0604020202020204" pitchFamily="34" charset="0"/>
              </a:rPr>
              <a:t>Constructing precedence Network</a:t>
            </a:r>
          </a:p>
        </p:txBody>
      </p:sp>
      <p:sp>
        <p:nvSpPr>
          <p:cNvPr id="26630" name="TextBox 9"/>
          <p:cNvSpPr txBox="1"/>
          <p:nvPr/>
        </p:nvSpPr>
        <p:spPr>
          <a:xfrm>
            <a:off x="684213" y="4289425"/>
            <a:ext cx="7772400" cy="646113"/>
          </a:xfrm>
          <a:prstGeom prst="rect">
            <a:avLst/>
          </a:prstGeom>
          <a:noFill/>
          <a:ln w="9525">
            <a:noFill/>
          </a:ln>
        </p:spPr>
        <p:txBody>
          <a:bodyPr anchor="t" anchorCtr="0">
            <a:spAutoFit/>
          </a:bodyPr>
          <a:lstStyle/>
          <a:p>
            <a:pPr algn="just" eaLnBrk="0" hangingPunct="0"/>
            <a:r>
              <a:rPr lang="en-US" altLang="en-US" dirty="0">
                <a:solidFill>
                  <a:schemeClr val="bg2"/>
                </a:solidFill>
                <a:latin typeface="Arial" panose="020B0604020202020204" pitchFamily="34" charset="0"/>
              </a:rPr>
              <a:t>Where activities can start in parallel with a time lag between them, we represent the lag with a duration on the linking arrow.</a:t>
            </a:r>
          </a:p>
        </p:txBody>
      </p:sp>
      <p:sp>
        <p:nvSpPr>
          <p:cNvPr id="26631" name="TextBox 10"/>
          <p:cNvSpPr txBox="1"/>
          <p:nvPr/>
        </p:nvSpPr>
        <p:spPr>
          <a:xfrm>
            <a:off x="539750" y="4932363"/>
            <a:ext cx="4824413" cy="368300"/>
          </a:xfrm>
          <a:prstGeom prst="rect">
            <a:avLst/>
          </a:prstGeom>
          <a:noFill/>
          <a:ln w="9525">
            <a:noFill/>
          </a:ln>
        </p:spPr>
        <p:txBody>
          <a:bodyPr anchor="t" anchorCtr="0">
            <a:spAutoFit/>
          </a:bodyPr>
          <a:lstStyle/>
          <a:p>
            <a:pPr eaLnBrk="0" hangingPunct="0"/>
            <a:r>
              <a:rPr lang="en-US" altLang="en-US" b="1" dirty="0">
                <a:solidFill>
                  <a:schemeClr val="bg2"/>
                </a:solidFill>
                <a:latin typeface="Arial" panose="020B0604020202020204" pitchFamily="34" charset="0"/>
              </a:rPr>
              <a:t>Hammock / Summary tasks or Activities</a:t>
            </a:r>
          </a:p>
        </p:txBody>
      </p:sp>
      <p:sp>
        <p:nvSpPr>
          <p:cNvPr id="26632" name="TextBox 11"/>
          <p:cNvSpPr txBox="1"/>
          <p:nvPr/>
        </p:nvSpPr>
        <p:spPr>
          <a:xfrm>
            <a:off x="687388" y="5302250"/>
            <a:ext cx="7772400" cy="647700"/>
          </a:xfrm>
          <a:prstGeom prst="rect">
            <a:avLst/>
          </a:prstGeom>
          <a:noFill/>
          <a:ln w="9525">
            <a:noFill/>
          </a:ln>
        </p:spPr>
        <p:txBody>
          <a:bodyPr anchor="t" anchorCtr="0">
            <a:spAutoFit/>
          </a:bodyPr>
          <a:lstStyle/>
          <a:p>
            <a:pPr algn="just" eaLnBrk="0" hangingPunct="0"/>
            <a:r>
              <a:rPr lang="en-US" altLang="en-US" dirty="0">
                <a:solidFill>
                  <a:schemeClr val="bg2"/>
                </a:solidFill>
                <a:latin typeface="Arial" panose="020B0604020202020204" pitchFamily="34" charset="0"/>
              </a:rPr>
              <a:t>These are the activities which, in themselves, have zero duration but are assumed to start with start of first subsequent activity and ends with last.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755650" y="1412875"/>
            <a:ext cx="7772400" cy="4114800"/>
          </a:xfrm>
        </p:spPr>
        <p:txBody>
          <a:bodyPr/>
          <a:lstStyle/>
          <a:p>
            <a:r>
              <a:rPr lang="en-US" dirty="0"/>
              <a:t>Network diagrams are the preferred technique for showing activity sequencing</a:t>
            </a:r>
          </a:p>
          <a:p>
            <a:r>
              <a:rPr lang="en-US" dirty="0"/>
              <a:t>A </a:t>
            </a:r>
            <a:r>
              <a:rPr lang="en-US" b="1" dirty="0"/>
              <a:t>network diagram</a:t>
            </a:r>
            <a:r>
              <a:rPr lang="en-US" dirty="0"/>
              <a:t> is a schematic display of the logical relationships among, or sequencing of, project activities</a:t>
            </a:r>
          </a:p>
          <a:p>
            <a:r>
              <a:rPr lang="en-US" dirty="0"/>
              <a:t>Two main formats are the arrow and precedence diagramming methods</a:t>
            </a:r>
          </a:p>
        </p:txBody>
      </p:sp>
      <p:sp>
        <p:nvSpPr>
          <p:cNvPr id="22530" name="Rectangle 2"/>
          <p:cNvSpPr>
            <a:spLocks noGrp="1" noChangeArrowheads="1"/>
          </p:cNvSpPr>
          <p:nvPr>
            <p:ph type="title"/>
          </p:nvPr>
        </p:nvSpPr>
        <p:spPr>
          <a:xfrm>
            <a:off x="381000" y="274638"/>
            <a:ext cx="8305800" cy="868362"/>
          </a:xfrm>
        </p:spPr>
        <p:txBody>
          <a:bodyPr/>
          <a:lstStyle/>
          <a:p>
            <a:r>
              <a:rPr lang="en-US" dirty="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37</a:t>
            </a:fld>
            <a:endParaRPr lang="en-US" altLang="en-US" sz="1400" dirty="0">
              <a:latin typeface="Times New Roman" panose="02020603050405020304" pitchFamily="18" charset="0"/>
            </a:endParaRPr>
          </a:p>
        </p:txBody>
      </p:sp>
      <p:sp>
        <p:nvSpPr>
          <p:cNvPr id="28674" name="Rectangle 2"/>
          <p:cNvSpPr>
            <a:spLocks noGrp="1"/>
          </p:cNvSpPr>
          <p:nvPr>
            <p:ph type="title"/>
          </p:nvPr>
        </p:nvSpPr>
        <p:spPr>
          <a:xfrm>
            <a:off x="684213" y="260350"/>
            <a:ext cx="7772400" cy="1143000"/>
          </a:xfrm>
          <a:ln/>
        </p:spPr>
        <p:txBody>
          <a:bodyPr vert="horz" wrap="square" lIns="91440" tIns="45720" rIns="91440" bIns="45720" anchor="ctr" anchorCtr="0"/>
          <a:lstStyle/>
          <a:p>
            <a:pPr eaLnBrk="1" hangingPunct="1"/>
            <a:r>
              <a:rPr lang="en-GB" altLang="en-US" b="1" dirty="0"/>
              <a:t>Lagged activities</a:t>
            </a:r>
          </a:p>
        </p:txBody>
      </p:sp>
      <p:sp>
        <p:nvSpPr>
          <p:cNvPr id="28675" name="Rectangle 3"/>
          <p:cNvSpPr>
            <a:spLocks noGrp="1"/>
          </p:cNvSpPr>
          <p:nvPr>
            <p:ph idx="1"/>
          </p:nvPr>
        </p:nvSpPr>
        <p:spPr>
          <a:xfrm>
            <a:off x="684213" y="1557338"/>
            <a:ext cx="7772400" cy="2185987"/>
          </a:xfrm>
          <a:ln/>
        </p:spPr>
        <p:txBody>
          <a:bodyPr vert="horz" wrap="square" lIns="91440" tIns="45720" rIns="91440" bIns="45720" anchor="t" anchorCtr="0"/>
          <a:lstStyle/>
          <a:p>
            <a:pPr eaLnBrk="1" hangingPunct="1">
              <a:buNone/>
            </a:pPr>
            <a:r>
              <a:rPr lang="en-GB" altLang="en-US" dirty="0"/>
              <a:t>	Where there is a fixed delay between activities e.g. seven days notice has to be given to users that a new release has been signed off and is to be installed</a:t>
            </a:r>
          </a:p>
          <a:p>
            <a:pPr eaLnBrk="1" hangingPunct="1"/>
            <a:endParaRPr lang="en-GB" altLang="en-US" dirty="0"/>
          </a:p>
        </p:txBody>
      </p:sp>
      <p:sp>
        <p:nvSpPr>
          <p:cNvPr id="28676" name="Rectangle 4"/>
          <p:cNvSpPr/>
          <p:nvPr/>
        </p:nvSpPr>
        <p:spPr>
          <a:xfrm>
            <a:off x="1258888" y="4508500"/>
            <a:ext cx="2017712" cy="1368425"/>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sz="2400" dirty="0">
                <a:solidFill>
                  <a:schemeClr val="bg2"/>
                </a:solidFill>
                <a:latin typeface="Arial" panose="020B0604020202020204" pitchFamily="34" charset="0"/>
              </a:rPr>
              <a:t>Acceptance</a:t>
            </a:r>
          </a:p>
          <a:p>
            <a:pPr algn="ctr"/>
            <a:r>
              <a:rPr lang="en-GB" altLang="en-US" sz="2400" dirty="0">
                <a:solidFill>
                  <a:schemeClr val="bg2"/>
                </a:solidFill>
                <a:latin typeface="Arial" panose="020B0604020202020204" pitchFamily="34" charset="0"/>
              </a:rPr>
              <a:t>testing </a:t>
            </a:r>
          </a:p>
        </p:txBody>
      </p:sp>
      <p:sp>
        <p:nvSpPr>
          <p:cNvPr id="28677" name="Rectangle 6"/>
          <p:cNvSpPr/>
          <p:nvPr/>
        </p:nvSpPr>
        <p:spPr>
          <a:xfrm>
            <a:off x="4932363" y="4508500"/>
            <a:ext cx="2017712" cy="1296988"/>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sz="2400" dirty="0">
                <a:solidFill>
                  <a:schemeClr val="bg2"/>
                </a:solidFill>
                <a:latin typeface="Arial" panose="020B0604020202020204" pitchFamily="34" charset="0"/>
              </a:rPr>
              <a:t>Install new </a:t>
            </a:r>
          </a:p>
          <a:p>
            <a:pPr algn="ctr"/>
            <a:r>
              <a:rPr lang="en-GB" altLang="en-US" sz="2400" dirty="0">
                <a:solidFill>
                  <a:schemeClr val="bg2"/>
                </a:solidFill>
                <a:latin typeface="Arial" panose="020B0604020202020204" pitchFamily="34" charset="0"/>
              </a:rPr>
              <a:t>release</a:t>
            </a:r>
            <a:r>
              <a:rPr lang="en-GB" altLang="en-US" sz="2400" dirty="0">
                <a:latin typeface="Arial" panose="020B0604020202020204" pitchFamily="34" charset="0"/>
              </a:rPr>
              <a:t> </a:t>
            </a:r>
          </a:p>
        </p:txBody>
      </p:sp>
      <p:sp>
        <p:nvSpPr>
          <p:cNvPr id="28678" name="Line 7"/>
          <p:cNvSpPr/>
          <p:nvPr/>
        </p:nvSpPr>
        <p:spPr>
          <a:xfrm>
            <a:off x="3276600" y="5084763"/>
            <a:ext cx="1655763" cy="0"/>
          </a:xfrm>
          <a:prstGeom prst="line">
            <a:avLst/>
          </a:prstGeom>
          <a:ln w="9525" cap="flat" cmpd="sng">
            <a:solidFill>
              <a:schemeClr val="bg2"/>
            </a:solidFill>
            <a:prstDash val="solid"/>
            <a:round/>
            <a:headEnd type="none" w="med" len="med"/>
            <a:tailEnd type="triangle" w="med" len="med"/>
          </a:ln>
        </p:spPr>
      </p:sp>
      <p:sp>
        <p:nvSpPr>
          <p:cNvPr id="28679" name="Text Box 8"/>
          <p:cNvSpPr txBox="1"/>
          <p:nvPr/>
        </p:nvSpPr>
        <p:spPr>
          <a:xfrm>
            <a:off x="3635375" y="4581525"/>
            <a:ext cx="7937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7days</a:t>
            </a:r>
          </a:p>
        </p:txBody>
      </p:sp>
      <p:sp>
        <p:nvSpPr>
          <p:cNvPr id="28680" name="Text Box 9"/>
          <p:cNvSpPr txBox="1"/>
          <p:nvPr/>
        </p:nvSpPr>
        <p:spPr>
          <a:xfrm>
            <a:off x="2339975" y="5516563"/>
            <a:ext cx="984250" cy="366712"/>
          </a:xfrm>
          <a:prstGeom prst="rect">
            <a:avLst/>
          </a:prstGeom>
          <a:noFill/>
          <a:ln w="9525">
            <a:noFill/>
          </a:ln>
        </p:spPr>
        <p:txBody>
          <a:bodyPr wrap="none" anchor="t" anchorCtr="0">
            <a:spAutoFit/>
          </a:bodyPr>
          <a:lstStyle/>
          <a:p>
            <a:r>
              <a:rPr lang="en-GB" altLang="en-US" dirty="0">
                <a:latin typeface="Arial" panose="020B0604020202020204" pitchFamily="34" charset="0"/>
              </a:rPr>
              <a:t>20 days</a:t>
            </a:r>
          </a:p>
        </p:txBody>
      </p:sp>
      <p:sp>
        <p:nvSpPr>
          <p:cNvPr id="28681" name="Text Box 10"/>
          <p:cNvSpPr txBox="1"/>
          <p:nvPr/>
        </p:nvSpPr>
        <p:spPr>
          <a:xfrm>
            <a:off x="6300788" y="5445125"/>
            <a:ext cx="679450" cy="366713"/>
          </a:xfrm>
          <a:prstGeom prst="rect">
            <a:avLst/>
          </a:prstGeom>
          <a:noFill/>
          <a:ln w="9525">
            <a:noFill/>
          </a:ln>
        </p:spPr>
        <p:txBody>
          <a:bodyPr wrap="none" anchor="t" anchorCtr="0">
            <a:spAutoFit/>
          </a:bodyPr>
          <a:lstStyle/>
          <a:p>
            <a:r>
              <a:rPr lang="en-GB" altLang="en-US" dirty="0">
                <a:latin typeface="Arial" panose="020B0604020202020204" pitchFamily="34" charset="0"/>
              </a:rPr>
              <a:t>1day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38</a:t>
            </a:fld>
            <a:endParaRPr lang="en-US" altLang="en-US" sz="1400" dirty="0">
              <a:latin typeface="Times New Roman" panose="02020603050405020304" pitchFamily="18" charset="0"/>
            </a:endParaRPr>
          </a:p>
        </p:txBody>
      </p:sp>
      <p:sp>
        <p:nvSpPr>
          <p:cNvPr id="29698" name="Rectangle 2"/>
          <p:cNvSpPr>
            <a:spLocks noGrp="1"/>
          </p:cNvSpPr>
          <p:nvPr>
            <p:ph type="title"/>
          </p:nvPr>
        </p:nvSpPr>
        <p:spPr>
          <a:xfrm>
            <a:off x="250825" y="188913"/>
            <a:ext cx="8497888" cy="1143000"/>
          </a:xfrm>
          <a:ln/>
        </p:spPr>
        <p:txBody>
          <a:bodyPr vert="horz" wrap="square" lIns="91440" tIns="45720" rIns="91440" bIns="45720" anchor="ctr" anchorCtr="0"/>
          <a:lstStyle/>
          <a:p>
            <a:pPr eaLnBrk="1" hangingPunct="1"/>
            <a:r>
              <a:rPr lang="en-GB" altLang="en-US" b="1" dirty="0"/>
              <a:t>Types of links between activities</a:t>
            </a:r>
          </a:p>
        </p:txBody>
      </p:sp>
      <p:sp>
        <p:nvSpPr>
          <p:cNvPr id="29699" name="Rectangle 3"/>
          <p:cNvSpPr>
            <a:spLocks noGrp="1"/>
          </p:cNvSpPr>
          <p:nvPr>
            <p:ph idx="1"/>
          </p:nvPr>
        </p:nvSpPr>
        <p:spPr>
          <a:xfrm>
            <a:off x="468313" y="1700213"/>
            <a:ext cx="7772400" cy="4114800"/>
          </a:xfrm>
          <a:ln/>
        </p:spPr>
        <p:txBody>
          <a:bodyPr vert="horz" wrap="square" lIns="91440" tIns="45720" rIns="91440" bIns="45720" anchor="t" anchorCtr="0"/>
          <a:lstStyle/>
          <a:p>
            <a:pPr eaLnBrk="1" hangingPunct="1">
              <a:buNone/>
            </a:pPr>
            <a:r>
              <a:rPr lang="en-GB" altLang="en-US" dirty="0"/>
              <a:t>Finish to start</a:t>
            </a:r>
          </a:p>
          <a:p>
            <a:pPr eaLnBrk="1" hangingPunct="1">
              <a:buNone/>
            </a:pPr>
            <a:endParaRPr lang="en-GB" altLang="en-US" dirty="0"/>
          </a:p>
          <a:p>
            <a:pPr eaLnBrk="1" hangingPunct="1">
              <a:buNone/>
            </a:pPr>
            <a:endParaRPr lang="en-GB" altLang="en-US" dirty="0"/>
          </a:p>
          <a:p>
            <a:pPr eaLnBrk="1" hangingPunct="1">
              <a:buNone/>
            </a:pPr>
            <a:r>
              <a:rPr lang="en-GB" altLang="en-US" dirty="0"/>
              <a:t>		Start to start/ Finish to finish</a:t>
            </a:r>
          </a:p>
          <a:p>
            <a:pPr eaLnBrk="1" hangingPunct="1">
              <a:buNone/>
            </a:pPr>
            <a:endParaRPr lang="en-GB" altLang="en-US" dirty="0"/>
          </a:p>
        </p:txBody>
      </p:sp>
      <p:sp>
        <p:nvSpPr>
          <p:cNvPr id="29700" name="Rectangle 4"/>
          <p:cNvSpPr/>
          <p:nvPr/>
        </p:nvSpPr>
        <p:spPr>
          <a:xfrm>
            <a:off x="900113" y="2492375"/>
            <a:ext cx="2087562" cy="865188"/>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Software</a:t>
            </a:r>
          </a:p>
          <a:p>
            <a:pPr algn="ctr"/>
            <a:r>
              <a:rPr lang="en-GB" altLang="en-US" dirty="0">
                <a:solidFill>
                  <a:schemeClr val="bg2"/>
                </a:solidFill>
                <a:latin typeface="Arial" panose="020B0604020202020204" pitchFamily="34" charset="0"/>
              </a:rPr>
              <a:t>development</a:t>
            </a:r>
          </a:p>
        </p:txBody>
      </p:sp>
      <p:sp>
        <p:nvSpPr>
          <p:cNvPr id="29701" name="Rectangle 6"/>
          <p:cNvSpPr/>
          <p:nvPr/>
        </p:nvSpPr>
        <p:spPr>
          <a:xfrm>
            <a:off x="4356100" y="2492375"/>
            <a:ext cx="2160588"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Acceptance testing</a:t>
            </a:r>
          </a:p>
        </p:txBody>
      </p:sp>
      <p:sp>
        <p:nvSpPr>
          <p:cNvPr id="29702" name="Line 8"/>
          <p:cNvSpPr/>
          <p:nvPr/>
        </p:nvSpPr>
        <p:spPr>
          <a:xfrm>
            <a:off x="2987675" y="2924175"/>
            <a:ext cx="1368425" cy="0"/>
          </a:xfrm>
          <a:prstGeom prst="line">
            <a:avLst/>
          </a:prstGeom>
          <a:ln w="9525" cap="flat" cmpd="sng">
            <a:solidFill>
              <a:schemeClr val="bg2"/>
            </a:solidFill>
            <a:prstDash val="solid"/>
            <a:round/>
            <a:headEnd type="none" w="med" len="med"/>
            <a:tailEnd type="triangle" w="med" len="med"/>
          </a:ln>
        </p:spPr>
      </p:sp>
      <p:sp>
        <p:nvSpPr>
          <p:cNvPr id="29703" name="Rectangle 9"/>
          <p:cNvSpPr/>
          <p:nvPr/>
        </p:nvSpPr>
        <p:spPr>
          <a:xfrm>
            <a:off x="3203575" y="4292600"/>
            <a:ext cx="2016125" cy="936625"/>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Test prototype</a:t>
            </a:r>
          </a:p>
        </p:txBody>
      </p:sp>
      <p:sp>
        <p:nvSpPr>
          <p:cNvPr id="29704" name="Rectangle 11"/>
          <p:cNvSpPr/>
          <p:nvPr/>
        </p:nvSpPr>
        <p:spPr>
          <a:xfrm>
            <a:off x="3203575" y="5445125"/>
            <a:ext cx="2089150" cy="1008063"/>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Document</a:t>
            </a:r>
          </a:p>
          <a:p>
            <a:pPr algn="ctr"/>
            <a:r>
              <a:rPr lang="en-GB" altLang="en-US" dirty="0">
                <a:solidFill>
                  <a:schemeClr val="bg2"/>
                </a:solidFill>
                <a:latin typeface="Arial" panose="020B0604020202020204" pitchFamily="34" charset="0"/>
              </a:rPr>
              <a:t>Amendments</a:t>
            </a:r>
          </a:p>
        </p:txBody>
      </p:sp>
      <p:sp>
        <p:nvSpPr>
          <p:cNvPr id="29705" name="Line 13"/>
          <p:cNvSpPr/>
          <p:nvPr/>
        </p:nvSpPr>
        <p:spPr>
          <a:xfrm>
            <a:off x="2124075" y="4581525"/>
            <a:ext cx="1079500" cy="0"/>
          </a:xfrm>
          <a:prstGeom prst="line">
            <a:avLst/>
          </a:prstGeom>
          <a:ln w="9525" cap="flat" cmpd="sng">
            <a:solidFill>
              <a:schemeClr val="bg2"/>
            </a:solidFill>
            <a:prstDash val="solid"/>
            <a:round/>
            <a:headEnd type="none" w="med" len="med"/>
            <a:tailEnd type="triangle" w="med" len="med"/>
          </a:ln>
        </p:spPr>
      </p:sp>
      <p:sp>
        <p:nvSpPr>
          <p:cNvPr id="29706" name="Line 14"/>
          <p:cNvSpPr/>
          <p:nvPr/>
        </p:nvSpPr>
        <p:spPr>
          <a:xfrm>
            <a:off x="2700338" y="4941888"/>
            <a:ext cx="0" cy="1008062"/>
          </a:xfrm>
          <a:prstGeom prst="line">
            <a:avLst/>
          </a:prstGeom>
          <a:ln w="9525" cap="flat" cmpd="sng">
            <a:solidFill>
              <a:schemeClr val="bg2"/>
            </a:solidFill>
            <a:prstDash val="solid"/>
            <a:round/>
            <a:headEnd type="none" w="med" len="med"/>
            <a:tailEnd type="none" w="med" len="med"/>
          </a:ln>
        </p:spPr>
      </p:sp>
      <p:sp>
        <p:nvSpPr>
          <p:cNvPr id="29707" name="Line 15"/>
          <p:cNvSpPr/>
          <p:nvPr/>
        </p:nvSpPr>
        <p:spPr>
          <a:xfrm>
            <a:off x="2700338" y="5949950"/>
            <a:ext cx="503237" cy="0"/>
          </a:xfrm>
          <a:prstGeom prst="line">
            <a:avLst/>
          </a:prstGeom>
          <a:ln w="9525" cap="flat" cmpd="sng">
            <a:solidFill>
              <a:schemeClr val="bg2"/>
            </a:solidFill>
            <a:prstDash val="solid"/>
            <a:round/>
            <a:headEnd type="none" w="med" len="med"/>
            <a:tailEnd type="triangle" w="med" len="med"/>
          </a:ln>
        </p:spPr>
      </p:sp>
      <p:sp>
        <p:nvSpPr>
          <p:cNvPr id="29708" name="Line 16"/>
          <p:cNvSpPr/>
          <p:nvPr/>
        </p:nvSpPr>
        <p:spPr>
          <a:xfrm>
            <a:off x="2700338" y="4941888"/>
            <a:ext cx="503237" cy="0"/>
          </a:xfrm>
          <a:prstGeom prst="line">
            <a:avLst/>
          </a:prstGeom>
          <a:ln w="9525" cap="flat" cmpd="sng">
            <a:solidFill>
              <a:schemeClr val="bg2"/>
            </a:solidFill>
            <a:prstDash val="solid"/>
            <a:round/>
            <a:headEnd type="none" w="med" len="med"/>
            <a:tailEnd type="none" w="med" len="med"/>
          </a:ln>
        </p:spPr>
      </p:sp>
      <p:sp>
        <p:nvSpPr>
          <p:cNvPr id="29709" name="Line 18"/>
          <p:cNvSpPr/>
          <p:nvPr/>
        </p:nvSpPr>
        <p:spPr>
          <a:xfrm>
            <a:off x="5292725" y="5949950"/>
            <a:ext cx="358775" cy="0"/>
          </a:xfrm>
          <a:prstGeom prst="line">
            <a:avLst/>
          </a:prstGeom>
          <a:ln w="9525" cap="flat" cmpd="sng">
            <a:solidFill>
              <a:schemeClr val="bg2"/>
            </a:solidFill>
            <a:prstDash val="solid"/>
            <a:round/>
            <a:headEnd type="triangle" w="med" len="med"/>
            <a:tailEnd type="none" w="med" len="med"/>
          </a:ln>
        </p:spPr>
      </p:sp>
      <p:sp>
        <p:nvSpPr>
          <p:cNvPr id="29710" name="Line 19"/>
          <p:cNvSpPr/>
          <p:nvPr/>
        </p:nvSpPr>
        <p:spPr>
          <a:xfrm flipV="1">
            <a:off x="5651500" y="4941888"/>
            <a:ext cx="0" cy="1008062"/>
          </a:xfrm>
          <a:prstGeom prst="line">
            <a:avLst/>
          </a:prstGeom>
          <a:ln w="9525" cap="flat" cmpd="sng">
            <a:solidFill>
              <a:schemeClr val="bg2"/>
            </a:solidFill>
            <a:prstDash val="solid"/>
            <a:round/>
            <a:headEnd type="none" w="med" len="med"/>
            <a:tailEnd type="none" w="med" len="med"/>
          </a:ln>
        </p:spPr>
      </p:sp>
      <p:sp>
        <p:nvSpPr>
          <p:cNvPr id="29711" name="Line 20"/>
          <p:cNvSpPr/>
          <p:nvPr/>
        </p:nvSpPr>
        <p:spPr>
          <a:xfrm flipH="1">
            <a:off x="5219700" y="4941888"/>
            <a:ext cx="431800" cy="0"/>
          </a:xfrm>
          <a:prstGeom prst="line">
            <a:avLst/>
          </a:prstGeom>
          <a:ln w="9525" cap="flat" cmpd="sng">
            <a:solidFill>
              <a:schemeClr val="bg2"/>
            </a:solidFill>
            <a:prstDash val="solid"/>
            <a:round/>
            <a:headEnd type="none" w="med" len="med"/>
            <a:tailEnd type="none" w="med" len="med"/>
          </a:ln>
        </p:spPr>
      </p:sp>
      <p:sp>
        <p:nvSpPr>
          <p:cNvPr id="29712" name="Line 21"/>
          <p:cNvSpPr/>
          <p:nvPr/>
        </p:nvSpPr>
        <p:spPr>
          <a:xfrm>
            <a:off x="5219700" y="4581525"/>
            <a:ext cx="1368425" cy="0"/>
          </a:xfrm>
          <a:prstGeom prst="line">
            <a:avLst/>
          </a:prstGeom>
          <a:ln w="9525" cap="flat" cmpd="sng">
            <a:solidFill>
              <a:schemeClr val="bg2"/>
            </a:solidFill>
            <a:prstDash val="solid"/>
            <a:round/>
            <a:headEnd type="none" w="med" len="med"/>
            <a:tailEnd type="triangle" w="med" len="med"/>
          </a:ln>
        </p:spPr>
      </p:sp>
      <p:sp>
        <p:nvSpPr>
          <p:cNvPr id="29713" name="Text Box 24"/>
          <p:cNvSpPr txBox="1"/>
          <p:nvPr/>
        </p:nvSpPr>
        <p:spPr>
          <a:xfrm>
            <a:off x="1403350" y="5589588"/>
            <a:ext cx="7429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 day</a:t>
            </a:r>
          </a:p>
        </p:txBody>
      </p:sp>
      <p:sp>
        <p:nvSpPr>
          <p:cNvPr id="29714" name="Text Box 25"/>
          <p:cNvSpPr txBox="1"/>
          <p:nvPr/>
        </p:nvSpPr>
        <p:spPr>
          <a:xfrm>
            <a:off x="5992813" y="4889500"/>
            <a:ext cx="8572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2 days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39</a:t>
            </a:fld>
            <a:endParaRPr lang="en-US" altLang="en-US" sz="1400" dirty="0">
              <a:latin typeface="Times New Roman" panose="02020603050405020304" pitchFamily="18" charset="0"/>
            </a:endParaRPr>
          </a:p>
        </p:txBody>
      </p:sp>
      <p:sp>
        <p:nvSpPr>
          <p:cNvPr id="31746" name="Rectangle 2"/>
          <p:cNvSpPr>
            <a:spLocks noGrp="1"/>
          </p:cNvSpPr>
          <p:nvPr>
            <p:ph type="title"/>
          </p:nvPr>
        </p:nvSpPr>
        <p:spPr>
          <a:ln/>
        </p:spPr>
        <p:txBody>
          <a:bodyPr vert="horz" wrap="square" lIns="91440" tIns="45720" rIns="91440" bIns="45720" anchor="ctr" anchorCtr="0"/>
          <a:lstStyle/>
          <a:p>
            <a:pPr eaLnBrk="1" hangingPunct="1"/>
            <a:r>
              <a:rPr lang="en-GB" altLang="en-US" dirty="0"/>
              <a:t>Types of links between activities</a:t>
            </a:r>
          </a:p>
        </p:txBody>
      </p:sp>
      <p:sp>
        <p:nvSpPr>
          <p:cNvPr id="31747" name="Rectangle 3"/>
          <p:cNvSpPr>
            <a:spLocks noGrp="1"/>
          </p:cNvSpPr>
          <p:nvPr>
            <p:ph idx="1"/>
          </p:nvPr>
        </p:nvSpPr>
        <p:spPr>
          <a:ln/>
        </p:spPr>
        <p:txBody>
          <a:bodyPr vert="horz" wrap="square" lIns="91440" tIns="45720" rIns="91440" bIns="45720" anchor="t" anchorCtr="0"/>
          <a:lstStyle/>
          <a:p>
            <a:pPr eaLnBrk="1" hangingPunct="1"/>
            <a:r>
              <a:rPr lang="en-GB" altLang="en-US" dirty="0"/>
              <a:t>Start to finish</a:t>
            </a:r>
          </a:p>
          <a:p>
            <a:pPr eaLnBrk="1" hangingPunct="1">
              <a:buNone/>
            </a:pPr>
            <a:endParaRPr lang="en-GB" altLang="en-US" dirty="0"/>
          </a:p>
        </p:txBody>
      </p:sp>
      <p:sp>
        <p:nvSpPr>
          <p:cNvPr id="31748" name="Rectangle 4"/>
          <p:cNvSpPr/>
          <p:nvPr/>
        </p:nvSpPr>
        <p:spPr>
          <a:xfrm>
            <a:off x="2124075" y="3141663"/>
            <a:ext cx="2016125" cy="1008062"/>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Operate temporary</a:t>
            </a:r>
          </a:p>
          <a:p>
            <a:pPr algn="ctr"/>
            <a:r>
              <a:rPr lang="en-GB" altLang="en-US" dirty="0">
                <a:solidFill>
                  <a:schemeClr val="bg2"/>
                </a:solidFill>
                <a:latin typeface="Arial" panose="020B0604020202020204" pitchFamily="34" charset="0"/>
              </a:rPr>
              <a:t> system</a:t>
            </a:r>
          </a:p>
        </p:txBody>
      </p:sp>
      <p:sp>
        <p:nvSpPr>
          <p:cNvPr id="31749" name="Rectangle 6"/>
          <p:cNvSpPr/>
          <p:nvPr/>
        </p:nvSpPr>
        <p:spPr>
          <a:xfrm>
            <a:off x="1692275" y="4725988"/>
            <a:ext cx="2087563"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endParaRPr lang="en-GB" altLang="en-US" dirty="0">
              <a:latin typeface="Arial" panose="020B0604020202020204" pitchFamily="34" charset="0"/>
            </a:endParaRPr>
          </a:p>
        </p:txBody>
      </p:sp>
      <p:sp>
        <p:nvSpPr>
          <p:cNvPr id="31750" name="Text Box 8"/>
          <p:cNvSpPr txBox="1"/>
          <p:nvPr/>
        </p:nvSpPr>
        <p:spPr>
          <a:xfrm>
            <a:off x="1743075" y="4889500"/>
            <a:ext cx="1809750" cy="641350"/>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Acceptance test</a:t>
            </a:r>
          </a:p>
          <a:p>
            <a:r>
              <a:rPr lang="en-GB" altLang="en-US" dirty="0">
                <a:solidFill>
                  <a:schemeClr val="bg2"/>
                </a:solidFill>
                <a:latin typeface="Arial" panose="020B0604020202020204" pitchFamily="34" charset="0"/>
              </a:rPr>
              <a:t>of new system</a:t>
            </a:r>
          </a:p>
        </p:txBody>
      </p:sp>
      <p:sp>
        <p:nvSpPr>
          <p:cNvPr id="31751" name="Text Box 9"/>
          <p:cNvSpPr txBox="1"/>
          <p:nvPr/>
        </p:nvSpPr>
        <p:spPr>
          <a:xfrm>
            <a:off x="3832225" y="4097338"/>
            <a:ext cx="184150" cy="366712"/>
          </a:xfrm>
          <a:prstGeom prst="rect">
            <a:avLst/>
          </a:prstGeom>
          <a:noFill/>
          <a:ln w="9525">
            <a:noFill/>
          </a:ln>
        </p:spPr>
        <p:txBody>
          <a:bodyPr wrap="none" anchor="t" anchorCtr="0">
            <a:spAutoFit/>
          </a:bodyPr>
          <a:lstStyle/>
          <a:p>
            <a:endParaRPr lang="en-GB" altLang="en-US" dirty="0">
              <a:latin typeface="Arial" panose="020B0604020202020204" pitchFamily="34" charset="0"/>
            </a:endParaRPr>
          </a:p>
        </p:txBody>
      </p:sp>
      <p:sp>
        <p:nvSpPr>
          <p:cNvPr id="31752" name="Rectangle 10"/>
          <p:cNvSpPr/>
          <p:nvPr/>
        </p:nvSpPr>
        <p:spPr>
          <a:xfrm>
            <a:off x="4356100" y="4724400"/>
            <a:ext cx="2087563"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r>
              <a:rPr lang="en-GB" altLang="en-US" dirty="0">
                <a:solidFill>
                  <a:schemeClr val="bg2"/>
                </a:solidFill>
                <a:latin typeface="Arial" panose="020B0604020202020204" pitchFamily="34" charset="0"/>
              </a:rPr>
              <a:t>Cutover to new </a:t>
            </a:r>
          </a:p>
          <a:p>
            <a:pPr algn="ctr"/>
            <a:r>
              <a:rPr lang="en-GB" altLang="en-US" dirty="0">
                <a:solidFill>
                  <a:schemeClr val="bg2"/>
                </a:solidFill>
                <a:latin typeface="Arial" panose="020B0604020202020204" pitchFamily="34" charset="0"/>
              </a:rPr>
              <a:t>system</a:t>
            </a:r>
          </a:p>
        </p:txBody>
      </p:sp>
      <p:sp>
        <p:nvSpPr>
          <p:cNvPr id="31753" name="Line 12"/>
          <p:cNvSpPr/>
          <p:nvPr/>
        </p:nvSpPr>
        <p:spPr>
          <a:xfrm>
            <a:off x="3563938" y="5300663"/>
            <a:ext cx="720725" cy="0"/>
          </a:xfrm>
          <a:prstGeom prst="line">
            <a:avLst/>
          </a:prstGeom>
          <a:ln w="9525" cap="flat" cmpd="sng">
            <a:solidFill>
              <a:schemeClr val="bg2"/>
            </a:solidFill>
            <a:prstDash val="solid"/>
            <a:round/>
            <a:headEnd type="none" w="med" len="med"/>
            <a:tailEnd type="triangle" w="med" len="med"/>
          </a:ln>
        </p:spPr>
      </p:sp>
      <p:sp>
        <p:nvSpPr>
          <p:cNvPr id="31754" name="Line 13"/>
          <p:cNvSpPr/>
          <p:nvPr/>
        </p:nvSpPr>
        <p:spPr>
          <a:xfrm flipH="1">
            <a:off x="3995738" y="5084763"/>
            <a:ext cx="360362" cy="0"/>
          </a:xfrm>
          <a:prstGeom prst="line">
            <a:avLst/>
          </a:prstGeom>
          <a:ln w="9525" cap="flat" cmpd="sng">
            <a:solidFill>
              <a:schemeClr val="bg2"/>
            </a:solidFill>
            <a:prstDash val="solid"/>
            <a:round/>
            <a:headEnd type="none" w="med" len="med"/>
            <a:tailEnd type="none" w="med" len="med"/>
          </a:ln>
        </p:spPr>
      </p:sp>
      <p:sp>
        <p:nvSpPr>
          <p:cNvPr id="31755" name="Line 14"/>
          <p:cNvSpPr/>
          <p:nvPr/>
        </p:nvSpPr>
        <p:spPr>
          <a:xfrm flipV="1">
            <a:off x="3995738" y="4221163"/>
            <a:ext cx="0" cy="863600"/>
          </a:xfrm>
          <a:prstGeom prst="line">
            <a:avLst/>
          </a:prstGeom>
          <a:ln w="9525" cap="flat" cmpd="sng">
            <a:solidFill>
              <a:schemeClr val="bg2"/>
            </a:solidFill>
            <a:prstDash val="solid"/>
            <a:round/>
            <a:headEnd type="none" w="med" len="med"/>
            <a:tailEnd type="triangl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endParaRPr lang="en-US" u="sng" dirty="0"/>
          </a:p>
        </p:txBody>
      </p:sp>
      <p:sp>
        <p:nvSpPr>
          <p:cNvPr id="3" name="Content Placeholder 2"/>
          <p:cNvSpPr>
            <a:spLocks noGrp="1"/>
          </p:cNvSpPr>
          <p:nvPr>
            <p:ph idx="1"/>
          </p:nvPr>
        </p:nvSpPr>
        <p:spPr/>
        <p:txBody>
          <a:bodyPr>
            <a:normAutofit/>
          </a:bodyPr>
          <a:lstStyle/>
          <a:p>
            <a:pPr algn="just"/>
            <a:r>
              <a:rPr lang="en-US" dirty="0"/>
              <a:t>A detailed project plan will enable us to</a:t>
            </a:r>
          </a:p>
          <a:p>
            <a:pPr lvl="1" algn="just"/>
            <a:r>
              <a:rPr lang="en-US" dirty="0"/>
              <a:t>Ensure availability of resources when required.</a:t>
            </a:r>
          </a:p>
          <a:p>
            <a:pPr lvl="1" algn="just"/>
            <a:r>
              <a:rPr lang="en-US" dirty="0"/>
              <a:t>Produce a detailed schedule showing which staff carry out each activity.</a:t>
            </a:r>
          </a:p>
          <a:p>
            <a:pPr lvl="1" algn="just"/>
            <a:r>
              <a:rPr lang="en-US" dirty="0"/>
              <a:t>Avoid different activities competing for the same resources at the same time.</a:t>
            </a:r>
          </a:p>
          <a:p>
            <a:pPr lvl="1" algn="just"/>
            <a:r>
              <a:rPr lang="en-US" dirty="0"/>
              <a:t>Produce a detailed plan against which actual achievement may be measured.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40</a:t>
            </a:fld>
            <a:endParaRPr lang="en-US" altLang="en-US" sz="1400" dirty="0">
              <a:latin typeface="Times New Roman" panose="02020603050405020304" pitchFamily="18" charset="0"/>
            </a:endParaRPr>
          </a:p>
        </p:txBody>
      </p:sp>
      <p:sp>
        <p:nvSpPr>
          <p:cNvPr id="33794" name="Rectangle 2"/>
          <p:cNvSpPr>
            <a:spLocks noGrp="1"/>
          </p:cNvSpPr>
          <p:nvPr>
            <p:ph type="title"/>
          </p:nvPr>
        </p:nvSpPr>
        <p:spPr>
          <a:xfrm>
            <a:off x="684213" y="188913"/>
            <a:ext cx="7772400" cy="685800"/>
          </a:xfrm>
          <a:ln/>
        </p:spPr>
        <p:txBody>
          <a:bodyPr vert="horz" wrap="square" lIns="91440" tIns="45720" rIns="91440" bIns="45720" anchor="ctr" anchorCtr="0"/>
          <a:lstStyle/>
          <a:p>
            <a:pPr eaLnBrk="1" hangingPunct="1"/>
            <a:r>
              <a:rPr lang="en-US" altLang="en-US" b="1" dirty="0"/>
              <a:t>Start and finish times</a:t>
            </a:r>
          </a:p>
        </p:txBody>
      </p:sp>
      <p:sp>
        <p:nvSpPr>
          <p:cNvPr id="33795" name="Rectangle 3"/>
          <p:cNvSpPr>
            <a:spLocks noGrp="1"/>
          </p:cNvSpPr>
          <p:nvPr>
            <p:ph idx="1"/>
          </p:nvPr>
        </p:nvSpPr>
        <p:spPr>
          <a:xfrm>
            <a:off x="468313" y="3284538"/>
            <a:ext cx="8229600" cy="3436937"/>
          </a:xfrm>
          <a:ln/>
        </p:spPr>
        <p:txBody>
          <a:bodyPr vert="horz" wrap="square" lIns="91440" tIns="45720" rIns="91440" bIns="45720" anchor="t" anchorCtr="0"/>
          <a:lstStyle/>
          <a:p>
            <a:pPr eaLnBrk="1" hangingPunct="1"/>
            <a:r>
              <a:rPr lang="en-US" altLang="en-US" sz="3000" dirty="0"/>
              <a:t>Activity ‘write report software’</a:t>
            </a:r>
          </a:p>
          <a:p>
            <a:pPr eaLnBrk="1" hangingPunct="1"/>
            <a:r>
              <a:rPr lang="en-US" altLang="en-US" sz="3000" dirty="0"/>
              <a:t>Earliest start (ES)</a:t>
            </a:r>
          </a:p>
          <a:p>
            <a:pPr eaLnBrk="1" hangingPunct="1"/>
            <a:r>
              <a:rPr lang="en-US" altLang="en-US" sz="3000" dirty="0"/>
              <a:t>Earliest finish (EF) = ES + duration</a:t>
            </a:r>
          </a:p>
          <a:p>
            <a:pPr eaLnBrk="1" hangingPunct="1"/>
            <a:r>
              <a:rPr lang="en-US" altLang="en-US" sz="3000" dirty="0"/>
              <a:t>Latest finish (LF) = latest task can be completed without affecting project end Latest start = LF - duration</a:t>
            </a:r>
          </a:p>
        </p:txBody>
      </p:sp>
      <p:sp>
        <p:nvSpPr>
          <p:cNvPr id="33796" name="Line 4"/>
          <p:cNvSpPr/>
          <p:nvPr/>
        </p:nvSpPr>
        <p:spPr>
          <a:xfrm flipV="1">
            <a:off x="1371600" y="2449513"/>
            <a:ext cx="6858000" cy="0"/>
          </a:xfrm>
          <a:prstGeom prst="line">
            <a:avLst/>
          </a:prstGeom>
          <a:ln w="57150" cap="flat" cmpd="sng">
            <a:solidFill>
              <a:schemeClr val="bg2"/>
            </a:solidFill>
            <a:prstDash val="solid"/>
            <a:round/>
            <a:headEnd type="none" w="med" len="med"/>
            <a:tailEnd type="none" w="med" len="med"/>
          </a:ln>
        </p:spPr>
      </p:sp>
      <p:sp>
        <p:nvSpPr>
          <p:cNvPr id="33797" name="Line 5"/>
          <p:cNvSpPr/>
          <p:nvPr/>
        </p:nvSpPr>
        <p:spPr>
          <a:xfrm>
            <a:off x="1371600" y="1839913"/>
            <a:ext cx="0" cy="609600"/>
          </a:xfrm>
          <a:prstGeom prst="line">
            <a:avLst/>
          </a:prstGeom>
          <a:ln w="9525" cap="flat" cmpd="sng">
            <a:solidFill>
              <a:srgbClr val="CC0000"/>
            </a:solidFill>
            <a:prstDash val="solid"/>
            <a:round/>
            <a:headEnd type="none" w="med" len="med"/>
            <a:tailEnd type="triangle" w="med" len="med"/>
          </a:ln>
        </p:spPr>
      </p:sp>
      <p:sp>
        <p:nvSpPr>
          <p:cNvPr id="33798" name="Text Box 6"/>
          <p:cNvSpPr txBox="1"/>
          <p:nvPr/>
        </p:nvSpPr>
        <p:spPr>
          <a:xfrm>
            <a:off x="1143000" y="1458913"/>
            <a:ext cx="1878013"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Earliest start</a:t>
            </a:r>
          </a:p>
        </p:txBody>
      </p:sp>
      <p:sp>
        <p:nvSpPr>
          <p:cNvPr id="33799" name="Line 7"/>
          <p:cNvSpPr/>
          <p:nvPr/>
        </p:nvSpPr>
        <p:spPr>
          <a:xfrm>
            <a:off x="2339975" y="2492375"/>
            <a:ext cx="0" cy="762000"/>
          </a:xfrm>
          <a:prstGeom prst="line">
            <a:avLst/>
          </a:prstGeom>
          <a:ln w="9525" cap="flat" cmpd="sng">
            <a:solidFill>
              <a:srgbClr val="CC0000"/>
            </a:solidFill>
            <a:prstDash val="solid"/>
            <a:round/>
            <a:headEnd type="triangle" w="med" len="med"/>
            <a:tailEnd type="none" w="med" len="med"/>
          </a:ln>
        </p:spPr>
      </p:sp>
      <p:sp>
        <p:nvSpPr>
          <p:cNvPr id="33800" name="Text Box 8"/>
          <p:cNvSpPr txBox="1"/>
          <p:nvPr/>
        </p:nvSpPr>
        <p:spPr>
          <a:xfrm>
            <a:off x="2411413" y="2708275"/>
            <a:ext cx="1690687"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Latest start</a:t>
            </a:r>
          </a:p>
        </p:txBody>
      </p:sp>
      <p:sp>
        <p:nvSpPr>
          <p:cNvPr id="33801" name="Line 9"/>
          <p:cNvSpPr/>
          <p:nvPr/>
        </p:nvSpPr>
        <p:spPr>
          <a:xfrm flipV="1">
            <a:off x="8229600" y="1916113"/>
            <a:ext cx="0" cy="533400"/>
          </a:xfrm>
          <a:prstGeom prst="line">
            <a:avLst/>
          </a:prstGeom>
          <a:ln w="9525" cap="flat" cmpd="sng">
            <a:solidFill>
              <a:srgbClr val="CC0000"/>
            </a:solidFill>
            <a:prstDash val="solid"/>
            <a:round/>
            <a:headEnd type="triangle" w="med" len="med"/>
            <a:tailEnd type="none" w="med" len="med"/>
          </a:ln>
        </p:spPr>
      </p:sp>
      <p:sp>
        <p:nvSpPr>
          <p:cNvPr id="33802" name="Text Box 10"/>
          <p:cNvSpPr txBox="1"/>
          <p:nvPr/>
        </p:nvSpPr>
        <p:spPr>
          <a:xfrm>
            <a:off x="7524750" y="1052513"/>
            <a:ext cx="1014413" cy="822325"/>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Latest</a:t>
            </a:r>
          </a:p>
          <a:p>
            <a:pPr eaLnBrk="0" hangingPunct="0"/>
            <a:r>
              <a:rPr lang="en-US" altLang="en-US" sz="2400" dirty="0">
                <a:solidFill>
                  <a:schemeClr val="bg2"/>
                </a:solidFill>
                <a:latin typeface="Arial" panose="020B0604020202020204" pitchFamily="34" charset="0"/>
              </a:rPr>
              <a:t>finish</a:t>
            </a:r>
          </a:p>
        </p:txBody>
      </p:sp>
      <p:sp>
        <p:nvSpPr>
          <p:cNvPr id="33803" name="Line 11"/>
          <p:cNvSpPr/>
          <p:nvPr/>
        </p:nvSpPr>
        <p:spPr>
          <a:xfrm>
            <a:off x="7086600" y="2449513"/>
            <a:ext cx="0" cy="762000"/>
          </a:xfrm>
          <a:prstGeom prst="line">
            <a:avLst/>
          </a:prstGeom>
          <a:ln w="9525" cap="flat" cmpd="sng">
            <a:solidFill>
              <a:srgbClr val="CC0000"/>
            </a:solidFill>
            <a:prstDash val="solid"/>
            <a:round/>
            <a:headEnd type="triangle" w="med" len="med"/>
            <a:tailEnd type="none" w="med" len="med"/>
          </a:ln>
        </p:spPr>
      </p:sp>
      <p:sp>
        <p:nvSpPr>
          <p:cNvPr id="33804" name="Text Box 12"/>
          <p:cNvSpPr txBox="1"/>
          <p:nvPr/>
        </p:nvSpPr>
        <p:spPr>
          <a:xfrm>
            <a:off x="7145338" y="2678113"/>
            <a:ext cx="1998662"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Earliest finish</a:t>
            </a:r>
          </a:p>
        </p:txBody>
      </p:sp>
      <p:sp>
        <p:nvSpPr>
          <p:cNvPr id="33805" name="Rectangle 13"/>
          <p:cNvSpPr/>
          <p:nvPr/>
        </p:nvSpPr>
        <p:spPr>
          <a:xfrm>
            <a:off x="1828800" y="1916113"/>
            <a:ext cx="5715000" cy="3810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activity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41</a:t>
            </a:fld>
            <a:endParaRPr lang="en-US" altLang="en-US" sz="1400" dirty="0">
              <a:latin typeface="Times New Roman" panose="02020603050405020304" pitchFamily="18" charset="0"/>
            </a:endParaRPr>
          </a:p>
        </p:txBody>
      </p:sp>
      <p:sp>
        <p:nvSpPr>
          <p:cNvPr id="35842" name="Rectangle 2"/>
          <p:cNvSpPr>
            <a:spLocks noGrp="1"/>
          </p:cNvSpPr>
          <p:nvPr>
            <p:ph type="title"/>
          </p:nvPr>
        </p:nvSpPr>
        <p:spPr>
          <a:xfrm>
            <a:off x="539750" y="333375"/>
            <a:ext cx="7772400" cy="1143000"/>
          </a:xfrm>
          <a:ln/>
        </p:spPr>
        <p:txBody>
          <a:bodyPr vert="horz" wrap="square" lIns="91440" tIns="45720" rIns="91440" bIns="45720" anchor="ctr" anchorCtr="0"/>
          <a:lstStyle/>
          <a:p>
            <a:pPr eaLnBrk="1" hangingPunct="1"/>
            <a:r>
              <a:rPr lang="en-US" altLang="en-US" b="1" dirty="0"/>
              <a:t>Example</a:t>
            </a:r>
          </a:p>
        </p:txBody>
      </p:sp>
      <p:sp>
        <p:nvSpPr>
          <p:cNvPr id="35843" name="Rectangle 3"/>
          <p:cNvSpPr>
            <a:spLocks noGrp="1"/>
          </p:cNvSpPr>
          <p:nvPr>
            <p:ph sz="half" idx="1"/>
          </p:nvPr>
        </p:nvSpPr>
        <p:spPr>
          <a:xfrm>
            <a:off x="685800" y="1981200"/>
            <a:ext cx="3810000" cy="1447800"/>
          </a:xfrm>
          <a:ln/>
        </p:spPr>
        <p:txBody>
          <a:bodyPr vert="horz" wrap="square" lIns="91440" tIns="45720" rIns="91440" bIns="45720" anchor="t" anchorCtr="0"/>
          <a:lstStyle/>
          <a:p>
            <a:pPr eaLnBrk="1" hangingPunct="1">
              <a:buClrTx/>
              <a:buSzTx/>
              <a:buFontTx/>
            </a:pPr>
            <a:r>
              <a:rPr lang="en-US" altLang="en-US" sz="2800" dirty="0"/>
              <a:t>earliest start = day 5</a:t>
            </a:r>
          </a:p>
          <a:p>
            <a:pPr eaLnBrk="1" hangingPunct="1">
              <a:buClrTx/>
              <a:buSzTx/>
              <a:buFontTx/>
            </a:pPr>
            <a:r>
              <a:rPr lang="en-US" altLang="en-US" sz="2800" dirty="0"/>
              <a:t>latest finish = day 30</a:t>
            </a:r>
          </a:p>
          <a:p>
            <a:pPr eaLnBrk="1" hangingPunct="1">
              <a:buClrTx/>
              <a:buSzTx/>
              <a:buFontTx/>
            </a:pPr>
            <a:r>
              <a:rPr lang="en-US" altLang="en-US" sz="2800" dirty="0"/>
              <a:t>duration = 10 days</a:t>
            </a:r>
          </a:p>
          <a:p>
            <a:pPr eaLnBrk="1" hangingPunct="1">
              <a:buClrTx/>
              <a:buSzTx/>
              <a:buFontTx/>
            </a:pPr>
            <a:endParaRPr lang="en-US" altLang="en-US" sz="2800" dirty="0"/>
          </a:p>
        </p:txBody>
      </p:sp>
      <p:sp>
        <p:nvSpPr>
          <p:cNvPr id="35844" name="Rectangle 4"/>
          <p:cNvSpPr>
            <a:spLocks noGrp="1"/>
          </p:cNvSpPr>
          <p:nvPr>
            <p:ph sz="half" idx="2"/>
          </p:nvPr>
        </p:nvSpPr>
        <p:spPr>
          <a:xfrm>
            <a:off x="4648200" y="1981200"/>
            <a:ext cx="3810000" cy="1981200"/>
          </a:xfrm>
          <a:ln>
            <a:solidFill>
              <a:srgbClr val="CC0000"/>
            </a:solidFill>
            <a:miter/>
          </a:ln>
        </p:spPr>
        <p:txBody>
          <a:bodyPr vert="horz" wrap="square" lIns="91440" tIns="45720" rIns="91440" bIns="45720" anchor="t" anchorCtr="0"/>
          <a:lstStyle/>
          <a:p>
            <a:pPr eaLnBrk="1" hangingPunct="1">
              <a:buClrTx/>
              <a:buSzTx/>
              <a:buFontTx/>
            </a:pPr>
            <a:r>
              <a:rPr lang="en-US" altLang="en-US" sz="2800" dirty="0">
                <a:solidFill>
                  <a:srgbClr val="CC0000"/>
                </a:solidFill>
              </a:rPr>
              <a:t>earliest finish = ?</a:t>
            </a:r>
          </a:p>
          <a:p>
            <a:pPr eaLnBrk="1" hangingPunct="1">
              <a:buClrTx/>
              <a:buSzTx/>
              <a:buFontTx/>
            </a:pPr>
            <a:r>
              <a:rPr lang="en-US" altLang="en-US" sz="2800" dirty="0">
                <a:solidFill>
                  <a:srgbClr val="CC0000"/>
                </a:solidFill>
              </a:rPr>
              <a:t>latest start = ?  </a:t>
            </a:r>
          </a:p>
        </p:txBody>
      </p:sp>
      <p:sp>
        <p:nvSpPr>
          <p:cNvPr id="35845" name="Text Box 6"/>
          <p:cNvSpPr txBox="1"/>
          <p:nvPr/>
        </p:nvSpPr>
        <p:spPr>
          <a:xfrm>
            <a:off x="1908175" y="4581525"/>
            <a:ext cx="4191000" cy="519113"/>
          </a:xfrm>
          <a:prstGeom prst="rect">
            <a:avLst/>
          </a:prstGeom>
          <a:noFill/>
          <a:ln w="9525">
            <a:noFill/>
          </a:ln>
        </p:spPr>
        <p:txBody>
          <a:bodyPr wrap="none" anchor="t" anchorCtr="0">
            <a:spAutoFit/>
          </a:bodyPr>
          <a:lstStyle/>
          <a:p>
            <a:pPr eaLnBrk="0" hangingPunct="0"/>
            <a:r>
              <a:rPr lang="en-US" altLang="en-US" sz="2800" dirty="0">
                <a:solidFill>
                  <a:schemeClr val="bg2"/>
                </a:solidFill>
                <a:latin typeface="Arial" panose="020B0604020202020204" pitchFamily="34" charset="0"/>
              </a:rPr>
              <a:t>Float = LF - ES - duration</a:t>
            </a:r>
            <a:endParaRPr lang="en-US" altLang="en-US" sz="2400" dirty="0">
              <a:solidFill>
                <a:schemeClr val="bg2"/>
              </a:solidFill>
              <a:latin typeface="Arial" panose="020B0604020202020204" pitchFamily="34" charset="0"/>
            </a:endParaRPr>
          </a:p>
        </p:txBody>
      </p:sp>
      <p:sp>
        <p:nvSpPr>
          <p:cNvPr id="35846" name="Text Box 7"/>
          <p:cNvSpPr txBox="1"/>
          <p:nvPr/>
        </p:nvSpPr>
        <p:spPr>
          <a:xfrm>
            <a:off x="2268538" y="5445125"/>
            <a:ext cx="3733800" cy="528638"/>
          </a:xfrm>
          <a:prstGeom prst="rect">
            <a:avLst/>
          </a:prstGeom>
          <a:noFill/>
          <a:ln w="9525" cap="flat" cmpd="sng">
            <a:solidFill>
              <a:srgbClr val="CC0000"/>
            </a:solidFill>
            <a:prstDash val="solid"/>
            <a:miter/>
            <a:headEnd type="none" w="med" len="med"/>
            <a:tailEnd type="none" w="med" len="med"/>
          </a:ln>
        </p:spPr>
        <p:txBody>
          <a:bodyPr wrap="none" anchor="t" anchorCtr="0">
            <a:spAutoFit/>
          </a:bodyPr>
          <a:lstStyle/>
          <a:p>
            <a:pPr eaLnBrk="0" hangingPunct="0"/>
            <a:r>
              <a:rPr lang="en-US" altLang="en-US" sz="2800" dirty="0">
                <a:solidFill>
                  <a:srgbClr val="CC0000"/>
                </a:solidFill>
                <a:latin typeface="Arial" panose="020B0604020202020204" pitchFamily="34" charset="0"/>
              </a:rPr>
              <a:t>What is it in this case?</a:t>
            </a:r>
            <a:endParaRPr lang="en-US" altLang="en-US" sz="2400"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42</a:t>
            </a:fld>
            <a:endParaRPr lang="en-US" altLang="en-US" sz="1400" dirty="0">
              <a:latin typeface="Times New Roman" panose="02020603050405020304" pitchFamily="18" charset="0"/>
            </a:endParaRPr>
          </a:p>
        </p:txBody>
      </p:sp>
      <p:sp>
        <p:nvSpPr>
          <p:cNvPr id="37890" name="Rectangle 2"/>
          <p:cNvSpPr>
            <a:spLocks noGrp="1"/>
          </p:cNvSpPr>
          <p:nvPr>
            <p:ph type="title"/>
          </p:nvPr>
        </p:nvSpPr>
        <p:spPr>
          <a:xfrm>
            <a:off x="539750" y="188913"/>
            <a:ext cx="7772400" cy="1143000"/>
          </a:xfrm>
          <a:ln/>
        </p:spPr>
        <p:txBody>
          <a:bodyPr vert="horz" wrap="square" lIns="91440" tIns="45720" rIns="91440" bIns="45720" anchor="ctr" anchorCtr="0"/>
          <a:lstStyle/>
          <a:p>
            <a:pPr eaLnBrk="1" hangingPunct="1"/>
            <a:r>
              <a:rPr lang="en-GB" altLang="en-US" b="1" dirty="0"/>
              <a:t>Float</a:t>
            </a:r>
          </a:p>
        </p:txBody>
      </p:sp>
      <p:graphicFrame>
        <p:nvGraphicFramePr>
          <p:cNvPr id="37891" name="Object 4"/>
          <p:cNvGraphicFramePr>
            <a:graphicFrameLocks noChangeAspect="1"/>
          </p:cNvGraphicFramePr>
          <p:nvPr/>
        </p:nvGraphicFramePr>
        <p:xfrm>
          <a:off x="684213" y="333375"/>
          <a:ext cx="2590800" cy="3954463"/>
        </p:xfrm>
        <a:graphic>
          <a:graphicData uri="http://schemas.openxmlformats.org/presentationml/2006/ole">
            <mc:AlternateContent xmlns:mc="http://schemas.openxmlformats.org/markup-compatibility/2006">
              <mc:Choice xmlns:v="urn:schemas-microsoft-com:vml" Requires="v">
                <p:oleObj r:id="rId3" imgW="3154680" imgH="4708525" progId="MS_ClipArt_Gallery.2">
                  <p:embed/>
                </p:oleObj>
              </mc:Choice>
              <mc:Fallback>
                <p:oleObj r:id="rId3" imgW="3154680" imgH="4708525" progId="MS_ClipArt_Gallery.2">
                  <p:embed/>
                  <p:pic>
                    <p:nvPicPr>
                      <p:cNvPr id="0" name="Picture 3075"/>
                      <p:cNvPicPr/>
                      <p:nvPr/>
                    </p:nvPicPr>
                    <p:blipFill>
                      <a:blip r:embed="rId4"/>
                      <a:stretch>
                        <a:fillRect/>
                      </a:stretch>
                    </p:blipFill>
                    <p:spPr>
                      <a:xfrm>
                        <a:off x="684213" y="333375"/>
                        <a:ext cx="2590800" cy="3954463"/>
                      </a:xfrm>
                      <a:prstGeom prst="rect">
                        <a:avLst/>
                      </a:prstGeom>
                      <a:noFill/>
                      <a:ln w="38100">
                        <a:noFill/>
                        <a:miter/>
                      </a:ln>
                    </p:spPr>
                  </p:pic>
                </p:oleObj>
              </mc:Fallback>
            </mc:AlternateContent>
          </a:graphicData>
        </a:graphic>
      </p:graphicFrame>
      <p:sp>
        <p:nvSpPr>
          <p:cNvPr id="37892" name="Text Box 5"/>
          <p:cNvSpPr txBox="1"/>
          <p:nvPr/>
        </p:nvSpPr>
        <p:spPr>
          <a:xfrm>
            <a:off x="3563938" y="2057400"/>
            <a:ext cx="5541962" cy="1554163"/>
          </a:xfrm>
          <a:prstGeom prst="rect">
            <a:avLst/>
          </a:prstGeom>
          <a:noFill/>
          <a:ln w="9525">
            <a:noFill/>
          </a:ln>
        </p:spPr>
        <p:txBody>
          <a:bodyPr anchor="t" anchorCtr="0">
            <a:spAutoFit/>
          </a:bodyPr>
          <a:lstStyle/>
          <a:p>
            <a:pPr eaLnBrk="0" hangingPunct="0"/>
            <a:r>
              <a:rPr lang="en-GB" altLang="en-US" sz="3200" dirty="0">
                <a:solidFill>
                  <a:schemeClr val="bg2"/>
                </a:solidFill>
                <a:latin typeface="Arial" panose="020B0604020202020204" pitchFamily="34" charset="0"/>
              </a:rPr>
              <a:t>Float = Latest finish -</a:t>
            </a:r>
          </a:p>
          <a:p>
            <a:pPr eaLnBrk="0" hangingPunct="0"/>
            <a:r>
              <a:rPr lang="en-GB" altLang="en-US" sz="3200" dirty="0">
                <a:solidFill>
                  <a:schemeClr val="bg2"/>
                </a:solidFill>
                <a:latin typeface="Arial" panose="020B0604020202020204" pitchFamily="34" charset="0"/>
              </a:rPr>
              <a:t>             Earliest start -</a:t>
            </a:r>
          </a:p>
          <a:p>
            <a:pPr eaLnBrk="0" hangingPunct="0"/>
            <a:r>
              <a:rPr lang="en-GB" altLang="en-US" sz="3200" dirty="0">
                <a:solidFill>
                  <a:schemeClr val="bg2"/>
                </a:solidFill>
                <a:latin typeface="Arial" panose="020B0604020202020204" pitchFamily="34" charset="0"/>
              </a:rPr>
              <a:t>	     Duration</a:t>
            </a:r>
            <a:r>
              <a:rPr lang="en-GB" altLang="en-US" sz="3200" dirty="0">
                <a:latin typeface="Arial" panose="020B0604020202020204" pitchFamily="34" charset="0"/>
              </a:rPr>
              <a:t> </a:t>
            </a:r>
          </a:p>
        </p:txBody>
      </p:sp>
      <p:sp>
        <p:nvSpPr>
          <p:cNvPr id="37893" name="Line 6"/>
          <p:cNvSpPr/>
          <p:nvPr/>
        </p:nvSpPr>
        <p:spPr>
          <a:xfrm flipV="1">
            <a:off x="1450975" y="5618163"/>
            <a:ext cx="6858000" cy="1587"/>
          </a:xfrm>
          <a:prstGeom prst="line">
            <a:avLst/>
          </a:prstGeom>
          <a:ln w="57150" cap="flat" cmpd="sng">
            <a:solidFill>
              <a:schemeClr val="bg2"/>
            </a:solidFill>
            <a:prstDash val="solid"/>
            <a:round/>
            <a:headEnd type="none" w="med" len="med"/>
            <a:tailEnd type="none" w="med" len="med"/>
          </a:ln>
        </p:spPr>
      </p:sp>
      <p:sp>
        <p:nvSpPr>
          <p:cNvPr id="37894" name="Line 7"/>
          <p:cNvSpPr/>
          <p:nvPr/>
        </p:nvSpPr>
        <p:spPr>
          <a:xfrm>
            <a:off x="1450975" y="5008563"/>
            <a:ext cx="1588" cy="609600"/>
          </a:xfrm>
          <a:prstGeom prst="line">
            <a:avLst/>
          </a:prstGeom>
          <a:ln w="9525" cap="flat" cmpd="sng">
            <a:solidFill>
              <a:srgbClr val="CC0000"/>
            </a:solidFill>
            <a:prstDash val="solid"/>
            <a:round/>
            <a:headEnd type="none" w="med" len="med"/>
            <a:tailEnd type="triangle" w="med" len="med"/>
          </a:ln>
        </p:spPr>
      </p:sp>
      <p:sp>
        <p:nvSpPr>
          <p:cNvPr id="37895" name="Text Box 8"/>
          <p:cNvSpPr txBox="1"/>
          <p:nvPr/>
        </p:nvSpPr>
        <p:spPr>
          <a:xfrm>
            <a:off x="993775" y="4627563"/>
            <a:ext cx="590550"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ES</a:t>
            </a:r>
          </a:p>
        </p:txBody>
      </p:sp>
      <p:sp>
        <p:nvSpPr>
          <p:cNvPr id="37896" name="Line 9"/>
          <p:cNvSpPr/>
          <p:nvPr/>
        </p:nvSpPr>
        <p:spPr>
          <a:xfrm>
            <a:off x="2441575" y="5618163"/>
            <a:ext cx="1588" cy="762000"/>
          </a:xfrm>
          <a:prstGeom prst="line">
            <a:avLst/>
          </a:prstGeom>
          <a:ln w="9525" cap="flat" cmpd="sng">
            <a:solidFill>
              <a:srgbClr val="CC0000"/>
            </a:solidFill>
            <a:prstDash val="solid"/>
            <a:round/>
            <a:headEnd type="triangle" w="med" len="med"/>
            <a:tailEnd type="none" w="med" len="med"/>
          </a:ln>
        </p:spPr>
      </p:sp>
      <p:sp>
        <p:nvSpPr>
          <p:cNvPr id="37897" name="Text Box 10"/>
          <p:cNvSpPr txBox="1"/>
          <p:nvPr/>
        </p:nvSpPr>
        <p:spPr>
          <a:xfrm>
            <a:off x="2501900" y="5886450"/>
            <a:ext cx="1690688"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Latest start</a:t>
            </a:r>
          </a:p>
        </p:txBody>
      </p:sp>
      <p:sp>
        <p:nvSpPr>
          <p:cNvPr id="37898" name="Line 11"/>
          <p:cNvSpPr/>
          <p:nvPr/>
        </p:nvSpPr>
        <p:spPr>
          <a:xfrm flipV="1">
            <a:off x="8308975" y="5084763"/>
            <a:ext cx="1588" cy="533400"/>
          </a:xfrm>
          <a:prstGeom prst="line">
            <a:avLst/>
          </a:prstGeom>
          <a:ln w="9525" cap="flat" cmpd="sng">
            <a:solidFill>
              <a:srgbClr val="CC0000"/>
            </a:solidFill>
            <a:prstDash val="solid"/>
            <a:round/>
            <a:headEnd type="triangle" w="med" len="med"/>
            <a:tailEnd type="none" w="med" len="med"/>
          </a:ln>
        </p:spPr>
      </p:sp>
      <p:sp>
        <p:nvSpPr>
          <p:cNvPr id="37899" name="Line 12"/>
          <p:cNvSpPr/>
          <p:nvPr/>
        </p:nvSpPr>
        <p:spPr>
          <a:xfrm>
            <a:off x="7165975" y="5618163"/>
            <a:ext cx="1588" cy="762000"/>
          </a:xfrm>
          <a:prstGeom prst="line">
            <a:avLst/>
          </a:prstGeom>
          <a:ln w="9525" cap="flat" cmpd="sng">
            <a:solidFill>
              <a:srgbClr val="CC0000"/>
            </a:solidFill>
            <a:prstDash val="solid"/>
            <a:round/>
            <a:headEnd type="triangle" w="med" len="med"/>
            <a:tailEnd type="none" w="med" len="med"/>
          </a:ln>
        </p:spPr>
      </p:sp>
      <p:sp>
        <p:nvSpPr>
          <p:cNvPr id="37900" name="Rectangle 13"/>
          <p:cNvSpPr/>
          <p:nvPr/>
        </p:nvSpPr>
        <p:spPr>
          <a:xfrm>
            <a:off x="1908175" y="5084763"/>
            <a:ext cx="5715000" cy="3810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activity</a:t>
            </a:r>
          </a:p>
        </p:txBody>
      </p:sp>
      <p:sp>
        <p:nvSpPr>
          <p:cNvPr id="37901" name="Text Box 15"/>
          <p:cNvSpPr txBox="1"/>
          <p:nvPr/>
        </p:nvSpPr>
        <p:spPr>
          <a:xfrm>
            <a:off x="8004175" y="4475163"/>
            <a:ext cx="539750" cy="457200"/>
          </a:xfrm>
          <a:prstGeom prst="rect">
            <a:avLst/>
          </a:prstGeom>
          <a:noFill/>
          <a:ln w="9525">
            <a:noFill/>
          </a:ln>
        </p:spPr>
        <p:txBody>
          <a:bodyPr wrap="none" anchor="t" anchorCtr="0">
            <a:spAutoFit/>
          </a:bodyPr>
          <a:lstStyle/>
          <a:p>
            <a:pPr eaLnBrk="0" hangingPunct="0"/>
            <a:r>
              <a:rPr lang="en-GB" altLang="en-US" sz="2400" dirty="0">
                <a:solidFill>
                  <a:schemeClr val="bg2"/>
                </a:solidFill>
                <a:latin typeface="Arial" panose="020B0604020202020204" pitchFamily="34" charset="0"/>
              </a:rPr>
              <a:t>LF</a:t>
            </a:r>
          </a:p>
        </p:txBody>
      </p:sp>
      <p:sp>
        <p:nvSpPr>
          <p:cNvPr id="37902" name="Line 16"/>
          <p:cNvSpPr/>
          <p:nvPr/>
        </p:nvSpPr>
        <p:spPr>
          <a:xfrm flipV="1">
            <a:off x="1679575" y="4398963"/>
            <a:ext cx="0" cy="914400"/>
          </a:xfrm>
          <a:prstGeom prst="line">
            <a:avLst/>
          </a:prstGeom>
          <a:ln w="9525" cap="flat" cmpd="sng">
            <a:solidFill>
              <a:schemeClr val="bg2"/>
            </a:solidFill>
            <a:prstDash val="solid"/>
            <a:round/>
            <a:headEnd type="triangle" w="med" len="med"/>
            <a:tailEnd type="none" w="med" len="med"/>
          </a:ln>
        </p:spPr>
      </p:sp>
      <p:sp>
        <p:nvSpPr>
          <p:cNvPr id="37903" name="Line 17"/>
          <p:cNvSpPr/>
          <p:nvPr/>
        </p:nvSpPr>
        <p:spPr>
          <a:xfrm>
            <a:off x="7775575" y="4398963"/>
            <a:ext cx="0" cy="838200"/>
          </a:xfrm>
          <a:prstGeom prst="line">
            <a:avLst/>
          </a:prstGeom>
          <a:ln w="9525" cap="flat" cmpd="sng">
            <a:solidFill>
              <a:schemeClr val="bg2"/>
            </a:solidFill>
            <a:prstDash val="solid"/>
            <a:round/>
            <a:headEnd type="none" w="med" len="med"/>
            <a:tailEnd type="triangle" w="med" len="med"/>
          </a:ln>
        </p:spPr>
      </p:sp>
      <p:sp>
        <p:nvSpPr>
          <p:cNvPr id="37904" name="Line 18"/>
          <p:cNvSpPr/>
          <p:nvPr/>
        </p:nvSpPr>
        <p:spPr>
          <a:xfrm>
            <a:off x="1679575" y="4398963"/>
            <a:ext cx="3733800" cy="0"/>
          </a:xfrm>
          <a:prstGeom prst="line">
            <a:avLst/>
          </a:prstGeom>
          <a:ln w="9525" cap="flat" cmpd="sng">
            <a:solidFill>
              <a:schemeClr val="bg2"/>
            </a:solidFill>
            <a:prstDash val="solid"/>
            <a:round/>
            <a:headEnd type="none" w="med" len="med"/>
            <a:tailEnd type="none" w="med" len="med"/>
          </a:ln>
        </p:spPr>
      </p:sp>
      <p:sp>
        <p:nvSpPr>
          <p:cNvPr id="37905" name="Line 19"/>
          <p:cNvSpPr/>
          <p:nvPr/>
        </p:nvSpPr>
        <p:spPr>
          <a:xfrm flipH="1">
            <a:off x="6784975" y="4398963"/>
            <a:ext cx="990600" cy="0"/>
          </a:xfrm>
          <a:prstGeom prst="line">
            <a:avLst/>
          </a:prstGeom>
          <a:ln w="9525" cap="flat" cmpd="sng">
            <a:solidFill>
              <a:schemeClr val="bg2"/>
            </a:solidFill>
            <a:prstDash val="solid"/>
            <a:round/>
            <a:headEnd type="none" w="med" len="med"/>
            <a:tailEnd type="none" w="med" len="med"/>
          </a:ln>
        </p:spPr>
      </p:sp>
      <p:sp>
        <p:nvSpPr>
          <p:cNvPr id="37906" name="Text Box 20"/>
          <p:cNvSpPr txBox="1"/>
          <p:nvPr/>
        </p:nvSpPr>
        <p:spPr>
          <a:xfrm>
            <a:off x="5473700" y="4133850"/>
            <a:ext cx="1165225" cy="457200"/>
          </a:xfrm>
          <a:prstGeom prst="rect">
            <a:avLst/>
          </a:prstGeom>
          <a:noFill/>
          <a:ln w="9525">
            <a:noFill/>
          </a:ln>
        </p:spPr>
        <p:txBody>
          <a:bodyPr wrap="none" anchor="t" anchorCtr="0">
            <a:spAutoFit/>
          </a:bodyPr>
          <a:lstStyle/>
          <a:p>
            <a:pPr eaLnBrk="0" hangingPunct="0"/>
            <a:r>
              <a:rPr lang="en-GB" altLang="en-US" sz="2400" dirty="0">
                <a:solidFill>
                  <a:schemeClr val="bg2"/>
                </a:solidFill>
                <a:latin typeface="Arial" panose="020B0604020202020204" pitchFamily="34" charset="0"/>
              </a:rPr>
              <a:t>FLOAT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755650" y="333375"/>
            <a:ext cx="7772400" cy="1143000"/>
          </a:xfrm>
          <a:ln/>
        </p:spPr>
        <p:txBody>
          <a:bodyPr vert="horz" wrap="square" lIns="91440" tIns="45720" rIns="91440" bIns="45720" anchor="ctr" anchorCtr="0"/>
          <a:lstStyle/>
          <a:p>
            <a:pPr eaLnBrk="1" hangingPunct="1"/>
            <a:r>
              <a:rPr lang="en-US" altLang="en-US" dirty="0"/>
              <a:t>Labelling Convention</a:t>
            </a:r>
          </a:p>
        </p:txBody>
      </p:sp>
      <p:pic>
        <p:nvPicPr>
          <p:cNvPr id="39938" name="Picture 1"/>
          <p:cNvPicPr>
            <a:picLocks noChangeAspect="1"/>
          </p:cNvPicPr>
          <p:nvPr/>
        </p:nvPicPr>
        <p:blipFill>
          <a:blip r:embed="rId3"/>
          <a:stretch>
            <a:fillRect/>
          </a:stretch>
        </p:blipFill>
        <p:spPr>
          <a:xfrm>
            <a:off x="2476500" y="1628775"/>
            <a:ext cx="4191000" cy="1703388"/>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2"/>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44</a:t>
            </a:fld>
            <a:endParaRPr lang="en-US" altLang="en-US" sz="1400" dirty="0">
              <a:latin typeface="Times New Roman" panose="02020603050405020304" pitchFamily="18" charset="0"/>
            </a:endParaRPr>
          </a:p>
        </p:txBody>
      </p:sp>
      <p:sp>
        <p:nvSpPr>
          <p:cNvPr id="41986" name="Rectangle 2"/>
          <p:cNvSpPr>
            <a:spLocks noGrp="1"/>
          </p:cNvSpPr>
          <p:nvPr>
            <p:ph type="title"/>
          </p:nvPr>
        </p:nvSpPr>
        <p:spPr>
          <a:xfrm>
            <a:off x="539750" y="0"/>
            <a:ext cx="7772400" cy="1143000"/>
          </a:xfrm>
          <a:ln/>
        </p:spPr>
        <p:txBody>
          <a:bodyPr vert="horz" wrap="square" lIns="91440" tIns="45720" rIns="91440" bIns="45720" anchor="ctr" anchorCtr="0"/>
          <a:lstStyle/>
          <a:p>
            <a:pPr eaLnBrk="1" hangingPunct="1"/>
            <a:r>
              <a:rPr lang="en-US" altLang="en-US" b="1" dirty="0"/>
              <a:t>PERT vs CPM</a:t>
            </a:r>
          </a:p>
        </p:txBody>
      </p:sp>
      <p:sp>
        <p:nvSpPr>
          <p:cNvPr id="41987" name="Text Box 3"/>
          <p:cNvSpPr txBox="1"/>
          <p:nvPr/>
        </p:nvSpPr>
        <p:spPr>
          <a:xfrm>
            <a:off x="971550" y="1916113"/>
            <a:ext cx="1082675"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Black" panose="020B0A04020102020204" pitchFamily="34" charset="0"/>
              </a:rPr>
              <a:t>PERT</a:t>
            </a:r>
          </a:p>
        </p:txBody>
      </p:sp>
      <p:sp>
        <p:nvSpPr>
          <p:cNvPr id="41988" name="Rectangle 4"/>
          <p:cNvSpPr/>
          <p:nvPr/>
        </p:nvSpPr>
        <p:spPr>
          <a:xfrm>
            <a:off x="2057400" y="2514600"/>
            <a:ext cx="17526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Do A</a:t>
            </a:r>
          </a:p>
        </p:txBody>
      </p:sp>
      <p:sp>
        <p:nvSpPr>
          <p:cNvPr id="41989" name="Rectangle 5"/>
          <p:cNvSpPr/>
          <p:nvPr/>
        </p:nvSpPr>
        <p:spPr>
          <a:xfrm>
            <a:off x="4191000" y="3124200"/>
            <a:ext cx="17526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Do C</a:t>
            </a:r>
            <a:endParaRPr lang="en-US" altLang="en-US" sz="2400" dirty="0">
              <a:solidFill>
                <a:schemeClr val="bg2"/>
              </a:solidFill>
              <a:latin typeface="Times New Roman" panose="02020603050405020304" pitchFamily="18" charset="0"/>
            </a:endParaRPr>
          </a:p>
        </p:txBody>
      </p:sp>
      <p:sp>
        <p:nvSpPr>
          <p:cNvPr id="41990" name="Rectangle 6"/>
          <p:cNvSpPr/>
          <p:nvPr/>
        </p:nvSpPr>
        <p:spPr>
          <a:xfrm>
            <a:off x="4191000" y="1447800"/>
            <a:ext cx="17526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Do B</a:t>
            </a:r>
            <a:endParaRPr lang="en-US" altLang="en-US" sz="2400" dirty="0">
              <a:solidFill>
                <a:schemeClr val="bg2"/>
              </a:solidFill>
              <a:latin typeface="Times New Roman" panose="02020603050405020304" pitchFamily="18" charset="0"/>
            </a:endParaRPr>
          </a:p>
        </p:txBody>
      </p:sp>
      <p:sp>
        <p:nvSpPr>
          <p:cNvPr id="41991" name="Rectangle 7"/>
          <p:cNvSpPr/>
          <p:nvPr/>
        </p:nvSpPr>
        <p:spPr>
          <a:xfrm>
            <a:off x="6248400" y="2514600"/>
            <a:ext cx="17526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US" altLang="en-US" sz="2400" dirty="0">
                <a:solidFill>
                  <a:schemeClr val="bg2"/>
                </a:solidFill>
                <a:latin typeface="Arial" panose="020B0604020202020204" pitchFamily="34" charset="0"/>
              </a:rPr>
              <a:t>Do D</a:t>
            </a:r>
            <a:endParaRPr lang="en-US" altLang="en-US" sz="2400" dirty="0">
              <a:solidFill>
                <a:schemeClr val="bg2"/>
              </a:solidFill>
              <a:latin typeface="Times New Roman" panose="02020603050405020304" pitchFamily="18" charset="0"/>
            </a:endParaRPr>
          </a:p>
        </p:txBody>
      </p:sp>
      <p:sp>
        <p:nvSpPr>
          <p:cNvPr id="41992" name="Oval 8"/>
          <p:cNvSpPr/>
          <p:nvPr/>
        </p:nvSpPr>
        <p:spPr>
          <a:xfrm>
            <a:off x="990600" y="2590800"/>
            <a:ext cx="609600" cy="6096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1993" name="Oval 9"/>
          <p:cNvSpPr/>
          <p:nvPr/>
        </p:nvSpPr>
        <p:spPr>
          <a:xfrm>
            <a:off x="8305800" y="2667000"/>
            <a:ext cx="609600" cy="6096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1994" name="Line 10"/>
          <p:cNvSpPr/>
          <p:nvPr/>
        </p:nvSpPr>
        <p:spPr>
          <a:xfrm>
            <a:off x="1600200" y="2895600"/>
            <a:ext cx="457200" cy="0"/>
          </a:xfrm>
          <a:prstGeom prst="line">
            <a:avLst/>
          </a:prstGeom>
          <a:ln w="9525" cap="flat" cmpd="sng">
            <a:solidFill>
              <a:schemeClr val="tx1"/>
            </a:solidFill>
            <a:prstDash val="solid"/>
            <a:round/>
            <a:headEnd type="none" w="med" len="med"/>
            <a:tailEnd type="none" w="med" len="med"/>
          </a:ln>
        </p:spPr>
      </p:sp>
      <p:sp>
        <p:nvSpPr>
          <p:cNvPr id="41995" name="Line 11"/>
          <p:cNvSpPr/>
          <p:nvPr/>
        </p:nvSpPr>
        <p:spPr>
          <a:xfrm flipV="1">
            <a:off x="3810000" y="1905000"/>
            <a:ext cx="381000" cy="1066800"/>
          </a:xfrm>
          <a:prstGeom prst="line">
            <a:avLst/>
          </a:prstGeom>
          <a:ln w="9525" cap="flat" cmpd="sng">
            <a:solidFill>
              <a:schemeClr val="bg2"/>
            </a:solidFill>
            <a:prstDash val="solid"/>
            <a:round/>
            <a:headEnd type="none" w="med" len="med"/>
            <a:tailEnd type="none" w="med" len="med"/>
          </a:ln>
        </p:spPr>
      </p:sp>
      <p:sp>
        <p:nvSpPr>
          <p:cNvPr id="41996" name="Line 12"/>
          <p:cNvSpPr/>
          <p:nvPr/>
        </p:nvSpPr>
        <p:spPr>
          <a:xfrm>
            <a:off x="3810000" y="2971800"/>
            <a:ext cx="381000" cy="685800"/>
          </a:xfrm>
          <a:prstGeom prst="line">
            <a:avLst/>
          </a:prstGeom>
          <a:ln w="9525" cap="flat" cmpd="sng">
            <a:solidFill>
              <a:schemeClr val="bg2"/>
            </a:solidFill>
            <a:prstDash val="solid"/>
            <a:round/>
            <a:headEnd type="none" w="med" len="med"/>
            <a:tailEnd type="none" w="med" len="med"/>
          </a:ln>
        </p:spPr>
      </p:sp>
      <p:sp>
        <p:nvSpPr>
          <p:cNvPr id="41997" name="Line 13"/>
          <p:cNvSpPr/>
          <p:nvPr/>
        </p:nvSpPr>
        <p:spPr>
          <a:xfrm flipV="1">
            <a:off x="5943600" y="2971800"/>
            <a:ext cx="304800" cy="609600"/>
          </a:xfrm>
          <a:prstGeom prst="line">
            <a:avLst/>
          </a:prstGeom>
          <a:ln w="9525" cap="flat" cmpd="sng">
            <a:solidFill>
              <a:schemeClr val="bg2"/>
            </a:solidFill>
            <a:prstDash val="solid"/>
            <a:round/>
            <a:headEnd type="none" w="med" len="med"/>
            <a:tailEnd type="none" w="med" len="med"/>
          </a:ln>
        </p:spPr>
      </p:sp>
      <p:sp>
        <p:nvSpPr>
          <p:cNvPr id="41998" name="Line 14"/>
          <p:cNvSpPr/>
          <p:nvPr/>
        </p:nvSpPr>
        <p:spPr>
          <a:xfrm>
            <a:off x="5943600" y="1905000"/>
            <a:ext cx="304800" cy="1066800"/>
          </a:xfrm>
          <a:prstGeom prst="line">
            <a:avLst/>
          </a:prstGeom>
          <a:ln w="9525" cap="flat" cmpd="sng">
            <a:solidFill>
              <a:schemeClr val="bg2"/>
            </a:solidFill>
            <a:prstDash val="solid"/>
            <a:round/>
            <a:headEnd type="none" w="med" len="med"/>
            <a:tailEnd type="none" w="med" len="med"/>
          </a:ln>
        </p:spPr>
      </p:sp>
      <p:sp>
        <p:nvSpPr>
          <p:cNvPr id="41999" name="Line 15"/>
          <p:cNvSpPr/>
          <p:nvPr/>
        </p:nvSpPr>
        <p:spPr>
          <a:xfrm>
            <a:off x="8001000" y="2971800"/>
            <a:ext cx="304800" cy="0"/>
          </a:xfrm>
          <a:prstGeom prst="line">
            <a:avLst/>
          </a:prstGeom>
          <a:ln w="9525" cap="flat" cmpd="sng">
            <a:solidFill>
              <a:schemeClr val="tx1"/>
            </a:solidFill>
            <a:prstDash val="solid"/>
            <a:round/>
            <a:headEnd type="none" w="med" len="med"/>
            <a:tailEnd type="none" w="med" len="med"/>
          </a:ln>
        </p:spPr>
      </p:sp>
      <p:sp>
        <p:nvSpPr>
          <p:cNvPr id="42000" name="Text Box 16"/>
          <p:cNvSpPr txBox="1"/>
          <p:nvPr/>
        </p:nvSpPr>
        <p:spPr>
          <a:xfrm>
            <a:off x="900113" y="3860800"/>
            <a:ext cx="928687"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Black" panose="020B0A04020102020204" pitchFamily="34" charset="0"/>
              </a:rPr>
              <a:t>CPM</a:t>
            </a:r>
          </a:p>
        </p:txBody>
      </p:sp>
      <p:sp>
        <p:nvSpPr>
          <p:cNvPr id="42001" name="Oval 17"/>
          <p:cNvSpPr/>
          <p:nvPr/>
        </p:nvSpPr>
        <p:spPr>
          <a:xfrm>
            <a:off x="1193800" y="4830763"/>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2" name="Oval 18"/>
          <p:cNvSpPr/>
          <p:nvPr/>
        </p:nvSpPr>
        <p:spPr>
          <a:xfrm>
            <a:off x="2870200" y="4830763"/>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3" name="Oval 19"/>
          <p:cNvSpPr/>
          <p:nvPr/>
        </p:nvSpPr>
        <p:spPr>
          <a:xfrm>
            <a:off x="5080000" y="5745163"/>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4" name="Oval 20"/>
          <p:cNvSpPr/>
          <p:nvPr/>
        </p:nvSpPr>
        <p:spPr>
          <a:xfrm>
            <a:off x="5003800" y="4221163"/>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5" name="Oval 21"/>
          <p:cNvSpPr/>
          <p:nvPr/>
        </p:nvSpPr>
        <p:spPr>
          <a:xfrm>
            <a:off x="6299200" y="4754563"/>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6" name="Oval 22"/>
          <p:cNvSpPr/>
          <p:nvPr/>
        </p:nvSpPr>
        <p:spPr>
          <a:xfrm>
            <a:off x="8027988" y="4724400"/>
            <a:ext cx="533400" cy="533400"/>
          </a:xfrm>
          <a:prstGeom prst="ellipse">
            <a:avLst/>
          </a:prstGeom>
          <a:solidFill>
            <a:srgbClr val="99CCFF"/>
          </a:solidFill>
          <a:ln w="9525" cap="flat" cmpd="sng">
            <a:solidFill>
              <a:schemeClr val="bg2"/>
            </a:solidFill>
            <a:prstDash val="solid"/>
            <a:round/>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42007" name="Line 23"/>
          <p:cNvSpPr/>
          <p:nvPr/>
        </p:nvSpPr>
        <p:spPr>
          <a:xfrm>
            <a:off x="1727200" y="5059363"/>
            <a:ext cx="1143000" cy="0"/>
          </a:xfrm>
          <a:prstGeom prst="line">
            <a:avLst/>
          </a:prstGeom>
          <a:ln w="9525" cap="flat" cmpd="sng">
            <a:solidFill>
              <a:schemeClr val="bg2"/>
            </a:solidFill>
            <a:prstDash val="solid"/>
            <a:round/>
            <a:headEnd type="none" w="med" len="med"/>
            <a:tailEnd type="triangle" w="med" len="med"/>
          </a:ln>
        </p:spPr>
      </p:sp>
      <p:sp>
        <p:nvSpPr>
          <p:cNvPr id="42008" name="Line 24"/>
          <p:cNvSpPr/>
          <p:nvPr/>
        </p:nvSpPr>
        <p:spPr>
          <a:xfrm flipV="1">
            <a:off x="3403600" y="4525963"/>
            <a:ext cx="1600200" cy="533400"/>
          </a:xfrm>
          <a:prstGeom prst="line">
            <a:avLst/>
          </a:prstGeom>
          <a:ln w="9525" cap="flat" cmpd="sng">
            <a:solidFill>
              <a:schemeClr val="bg2"/>
            </a:solidFill>
            <a:prstDash val="solid"/>
            <a:round/>
            <a:headEnd type="none" w="med" len="med"/>
            <a:tailEnd type="triangle" w="med" len="med"/>
          </a:ln>
        </p:spPr>
      </p:sp>
      <p:sp>
        <p:nvSpPr>
          <p:cNvPr id="42009" name="Line 25"/>
          <p:cNvSpPr/>
          <p:nvPr/>
        </p:nvSpPr>
        <p:spPr>
          <a:xfrm>
            <a:off x="3403600" y="5135563"/>
            <a:ext cx="1676400" cy="838200"/>
          </a:xfrm>
          <a:prstGeom prst="line">
            <a:avLst/>
          </a:prstGeom>
          <a:ln w="9525" cap="flat" cmpd="sng">
            <a:solidFill>
              <a:schemeClr val="bg2"/>
            </a:solidFill>
            <a:prstDash val="solid"/>
            <a:round/>
            <a:headEnd type="none" w="med" len="med"/>
            <a:tailEnd type="triangle" w="med" len="med"/>
          </a:ln>
        </p:spPr>
      </p:sp>
      <p:sp>
        <p:nvSpPr>
          <p:cNvPr id="42010" name="Line 26"/>
          <p:cNvSpPr/>
          <p:nvPr/>
        </p:nvSpPr>
        <p:spPr>
          <a:xfrm>
            <a:off x="5537200" y="4525963"/>
            <a:ext cx="762000" cy="457200"/>
          </a:xfrm>
          <a:prstGeom prst="line">
            <a:avLst/>
          </a:prstGeom>
          <a:ln w="9525" cap="flat" cmpd="sng">
            <a:solidFill>
              <a:schemeClr val="bg2"/>
            </a:solidFill>
            <a:prstDash val="sysDot"/>
            <a:round/>
            <a:headEnd type="none" w="med" len="med"/>
            <a:tailEnd type="triangle" w="med" len="med"/>
          </a:ln>
        </p:spPr>
      </p:sp>
      <p:sp>
        <p:nvSpPr>
          <p:cNvPr id="42011" name="Line 27"/>
          <p:cNvSpPr/>
          <p:nvPr/>
        </p:nvSpPr>
        <p:spPr>
          <a:xfrm flipV="1">
            <a:off x="5613400" y="5211763"/>
            <a:ext cx="762000" cy="838200"/>
          </a:xfrm>
          <a:prstGeom prst="line">
            <a:avLst/>
          </a:prstGeom>
          <a:ln w="9525" cap="flat" cmpd="sng">
            <a:solidFill>
              <a:schemeClr val="tx1"/>
            </a:solidFill>
            <a:prstDash val="sysDot"/>
            <a:round/>
            <a:headEnd type="none" w="med" len="med"/>
            <a:tailEnd type="triangle" w="med" len="med"/>
          </a:ln>
        </p:spPr>
      </p:sp>
      <p:sp>
        <p:nvSpPr>
          <p:cNvPr id="42012" name="Line 28"/>
          <p:cNvSpPr/>
          <p:nvPr/>
        </p:nvSpPr>
        <p:spPr>
          <a:xfrm>
            <a:off x="6832600" y="5059363"/>
            <a:ext cx="1219200" cy="0"/>
          </a:xfrm>
          <a:prstGeom prst="line">
            <a:avLst/>
          </a:prstGeom>
          <a:ln w="9525" cap="flat" cmpd="sng">
            <a:solidFill>
              <a:schemeClr val="bg2"/>
            </a:solidFill>
            <a:prstDash val="solid"/>
            <a:round/>
            <a:headEnd type="none" w="med" len="med"/>
            <a:tailEnd type="triangle" w="med" len="med"/>
          </a:ln>
        </p:spPr>
      </p:sp>
      <p:sp>
        <p:nvSpPr>
          <p:cNvPr id="42013" name="Text Box 29"/>
          <p:cNvSpPr txBox="1"/>
          <p:nvPr/>
        </p:nvSpPr>
        <p:spPr>
          <a:xfrm>
            <a:off x="1619250" y="4365625"/>
            <a:ext cx="862013"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Do A</a:t>
            </a:r>
          </a:p>
        </p:txBody>
      </p:sp>
      <p:sp>
        <p:nvSpPr>
          <p:cNvPr id="42014" name="Text Box 30"/>
          <p:cNvSpPr txBox="1"/>
          <p:nvPr/>
        </p:nvSpPr>
        <p:spPr>
          <a:xfrm>
            <a:off x="3692525" y="4032250"/>
            <a:ext cx="862013"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Do B</a:t>
            </a:r>
          </a:p>
        </p:txBody>
      </p:sp>
      <p:sp>
        <p:nvSpPr>
          <p:cNvPr id="42015" name="Text Box 31"/>
          <p:cNvSpPr txBox="1"/>
          <p:nvPr/>
        </p:nvSpPr>
        <p:spPr>
          <a:xfrm>
            <a:off x="3159125" y="5480050"/>
            <a:ext cx="879475"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Do C</a:t>
            </a:r>
          </a:p>
        </p:txBody>
      </p:sp>
      <p:sp>
        <p:nvSpPr>
          <p:cNvPr id="42016" name="Text Box 32"/>
          <p:cNvSpPr txBox="1"/>
          <p:nvPr/>
        </p:nvSpPr>
        <p:spPr>
          <a:xfrm>
            <a:off x="6892925" y="5022850"/>
            <a:ext cx="879475" cy="457200"/>
          </a:xfrm>
          <a:prstGeom prst="rect">
            <a:avLst/>
          </a:prstGeom>
          <a:noFill/>
          <a:ln w="9525">
            <a:noFill/>
          </a:ln>
        </p:spPr>
        <p:txBody>
          <a:bodyPr wrap="none" anchor="t" anchorCtr="0">
            <a:spAutoFit/>
          </a:bodyPr>
          <a:lstStyle/>
          <a:p>
            <a:pPr eaLnBrk="0" hangingPunct="0"/>
            <a:r>
              <a:rPr lang="en-US" altLang="en-US" sz="2400" dirty="0">
                <a:solidFill>
                  <a:schemeClr val="bg2"/>
                </a:solidFill>
                <a:latin typeface="Arial" panose="020B0604020202020204" pitchFamily="34" charset="0"/>
              </a:rPr>
              <a:t>Do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45</a:t>
            </a:fld>
            <a:endParaRPr lang="en-US" altLang="en-US" sz="1400" dirty="0">
              <a:latin typeface="Times New Roman" panose="02020603050405020304" pitchFamily="18" charset="0"/>
            </a:endParaRPr>
          </a:p>
        </p:txBody>
      </p:sp>
      <p:sp>
        <p:nvSpPr>
          <p:cNvPr id="44034" name="Rectangle 2"/>
          <p:cNvSpPr>
            <a:spLocks noGrp="1"/>
          </p:cNvSpPr>
          <p:nvPr>
            <p:ph type="title"/>
          </p:nvPr>
        </p:nvSpPr>
        <p:spPr>
          <a:xfrm>
            <a:off x="0" y="0"/>
            <a:ext cx="9144000" cy="1143000"/>
          </a:xfrm>
          <a:ln/>
        </p:spPr>
        <p:txBody>
          <a:bodyPr vert="horz" wrap="square" lIns="91440" tIns="45720" rIns="91440" bIns="45720" anchor="ctr" anchorCtr="0"/>
          <a:lstStyle/>
          <a:p>
            <a:pPr algn="l" eaLnBrk="1" hangingPunct="1"/>
            <a:r>
              <a:rPr lang="en-GB" altLang="en-US" sz="3500" b="1" dirty="0"/>
              <a:t>Earliest start date – Rules of Forward pass</a:t>
            </a:r>
          </a:p>
        </p:txBody>
      </p:sp>
      <p:sp>
        <p:nvSpPr>
          <p:cNvPr id="44035" name="Rectangle 3"/>
          <p:cNvSpPr>
            <a:spLocks noGrp="1"/>
          </p:cNvSpPr>
          <p:nvPr>
            <p:ph idx="1"/>
          </p:nvPr>
        </p:nvSpPr>
        <p:spPr>
          <a:xfrm>
            <a:off x="827088" y="981075"/>
            <a:ext cx="7772400" cy="2362200"/>
          </a:xfrm>
          <a:ln/>
        </p:spPr>
        <p:txBody>
          <a:bodyPr vert="horz" wrap="square" lIns="91440" tIns="45720" rIns="91440" bIns="45720" anchor="t" anchorCtr="0"/>
          <a:lstStyle/>
          <a:p>
            <a:pPr eaLnBrk="1" hangingPunct="1"/>
            <a:r>
              <a:rPr lang="en-GB" altLang="en-US" dirty="0"/>
              <a:t>Earliest start date for the </a:t>
            </a:r>
            <a:r>
              <a:rPr lang="en-GB" altLang="en-US" i="1" dirty="0"/>
              <a:t>current</a:t>
            </a:r>
            <a:r>
              <a:rPr lang="en-GB" altLang="en-US" dirty="0"/>
              <a:t> activity = earliest finish date for the </a:t>
            </a:r>
            <a:r>
              <a:rPr lang="en-GB" altLang="en-US" i="1" dirty="0"/>
              <a:t>previous</a:t>
            </a:r>
          </a:p>
          <a:p>
            <a:pPr eaLnBrk="1" hangingPunct="1"/>
            <a:r>
              <a:rPr lang="en-GB" altLang="en-US" dirty="0"/>
              <a:t>When there is more than one previous activity, take the </a:t>
            </a:r>
            <a:r>
              <a:rPr lang="en-GB" altLang="en-US" i="1" dirty="0"/>
              <a:t>latest</a:t>
            </a:r>
            <a:r>
              <a:rPr lang="en-GB" altLang="en-US" dirty="0"/>
              <a:t> earliest finish</a:t>
            </a:r>
          </a:p>
          <a:p>
            <a:pPr eaLnBrk="1" hangingPunct="1"/>
            <a:r>
              <a:rPr lang="en-GB" altLang="en-US" dirty="0"/>
              <a:t>Note ‘day 7’ = end of work on day 7</a:t>
            </a:r>
          </a:p>
        </p:txBody>
      </p:sp>
      <p:sp>
        <p:nvSpPr>
          <p:cNvPr id="44036" name="Rectangle 4"/>
          <p:cNvSpPr/>
          <p:nvPr/>
        </p:nvSpPr>
        <p:spPr>
          <a:xfrm>
            <a:off x="1619250" y="4221163"/>
            <a:ext cx="1676400" cy="9906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GB" altLang="en-US" sz="2400" dirty="0">
                <a:solidFill>
                  <a:schemeClr val="bg2"/>
                </a:solidFill>
                <a:latin typeface="Arial" panose="020B0604020202020204" pitchFamily="34" charset="0"/>
              </a:rPr>
              <a:t>EF = day 7</a:t>
            </a:r>
          </a:p>
        </p:txBody>
      </p:sp>
      <p:sp>
        <p:nvSpPr>
          <p:cNvPr id="44037" name="Rectangle 5"/>
          <p:cNvSpPr/>
          <p:nvPr/>
        </p:nvSpPr>
        <p:spPr>
          <a:xfrm>
            <a:off x="1695450" y="5592763"/>
            <a:ext cx="16002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GB" altLang="en-US" sz="2400" dirty="0">
                <a:solidFill>
                  <a:schemeClr val="bg2"/>
                </a:solidFill>
                <a:latin typeface="Arial" panose="020B0604020202020204" pitchFamily="34" charset="0"/>
              </a:rPr>
              <a:t>EF = day10</a:t>
            </a:r>
          </a:p>
        </p:txBody>
      </p:sp>
      <p:sp>
        <p:nvSpPr>
          <p:cNvPr id="44038" name="Rectangle 6"/>
          <p:cNvSpPr/>
          <p:nvPr/>
        </p:nvSpPr>
        <p:spPr>
          <a:xfrm>
            <a:off x="5276850" y="4830763"/>
            <a:ext cx="1752600" cy="914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eaLnBrk="0" hangingPunct="0"/>
            <a:r>
              <a:rPr lang="en-GB" altLang="en-US" sz="2400" dirty="0">
                <a:solidFill>
                  <a:schemeClr val="bg2"/>
                </a:solidFill>
                <a:latin typeface="Arial" panose="020B0604020202020204" pitchFamily="34" charset="0"/>
              </a:rPr>
              <a:t>ES = day10</a:t>
            </a:r>
          </a:p>
        </p:txBody>
      </p:sp>
      <p:sp>
        <p:nvSpPr>
          <p:cNvPr id="44039" name="Line 9"/>
          <p:cNvSpPr/>
          <p:nvPr/>
        </p:nvSpPr>
        <p:spPr>
          <a:xfrm>
            <a:off x="3276600" y="4652963"/>
            <a:ext cx="1981200" cy="533400"/>
          </a:xfrm>
          <a:prstGeom prst="line">
            <a:avLst/>
          </a:prstGeom>
          <a:ln w="9525" cap="flat" cmpd="sng">
            <a:solidFill>
              <a:schemeClr val="bg2"/>
            </a:solidFill>
            <a:prstDash val="solid"/>
            <a:round/>
            <a:headEnd type="none" w="med" len="med"/>
            <a:tailEnd type="triangle" w="med" len="med"/>
          </a:ln>
        </p:spPr>
      </p:sp>
      <p:sp>
        <p:nvSpPr>
          <p:cNvPr id="44040" name="Line 10"/>
          <p:cNvSpPr/>
          <p:nvPr/>
        </p:nvSpPr>
        <p:spPr>
          <a:xfrm flipV="1">
            <a:off x="3276600" y="5516563"/>
            <a:ext cx="1981200" cy="533400"/>
          </a:xfrm>
          <a:prstGeom prst="line">
            <a:avLst/>
          </a:prstGeom>
          <a:ln w="9525" cap="flat" cmpd="sng">
            <a:solidFill>
              <a:schemeClr val="bg2"/>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46</a:t>
            </a:fld>
            <a:endParaRPr lang="en-US" altLang="en-US" sz="1400" dirty="0">
              <a:latin typeface="Times New Roman" panose="02020603050405020304" pitchFamily="18" charset="0"/>
            </a:endParaRPr>
          </a:p>
        </p:txBody>
      </p:sp>
      <p:sp>
        <p:nvSpPr>
          <p:cNvPr id="46082" name="Rectangle 2"/>
          <p:cNvSpPr>
            <a:spLocks noGrp="1"/>
          </p:cNvSpPr>
          <p:nvPr>
            <p:ph type="title"/>
          </p:nvPr>
        </p:nvSpPr>
        <p:spPr>
          <a:xfrm>
            <a:off x="0" y="0"/>
            <a:ext cx="9144000" cy="1143000"/>
          </a:xfrm>
          <a:ln/>
        </p:spPr>
        <p:txBody>
          <a:bodyPr vert="horz" wrap="square" lIns="91440" tIns="45720" rIns="91440" bIns="45720" anchor="ctr" anchorCtr="0"/>
          <a:lstStyle/>
          <a:p>
            <a:pPr algn="l" eaLnBrk="1" hangingPunct="1"/>
            <a:r>
              <a:rPr lang="en-GB" altLang="en-US" sz="3500" b="1" dirty="0"/>
              <a:t>Latest start dates – Rules for Backward pass</a:t>
            </a:r>
          </a:p>
        </p:txBody>
      </p:sp>
      <p:sp>
        <p:nvSpPr>
          <p:cNvPr id="46083" name="Rectangle 3"/>
          <p:cNvSpPr>
            <a:spLocks noGrp="1"/>
          </p:cNvSpPr>
          <p:nvPr>
            <p:ph idx="1"/>
          </p:nvPr>
        </p:nvSpPr>
        <p:spPr>
          <a:xfrm>
            <a:off x="323850" y="1125538"/>
            <a:ext cx="8532813" cy="5486400"/>
          </a:xfrm>
          <a:ln/>
        </p:spPr>
        <p:txBody>
          <a:bodyPr vert="horz" wrap="square" lIns="91440" tIns="45720" rIns="91440" bIns="45720" anchor="t" anchorCtr="0"/>
          <a:lstStyle/>
          <a:p>
            <a:pPr eaLnBrk="1" hangingPunct="1"/>
            <a:r>
              <a:rPr lang="en-GB" altLang="en-US" dirty="0"/>
              <a:t>Start from the </a:t>
            </a:r>
            <a:r>
              <a:rPr lang="en-GB" altLang="en-US" i="1" dirty="0"/>
              <a:t>last </a:t>
            </a:r>
            <a:r>
              <a:rPr lang="en-GB" altLang="en-US" dirty="0"/>
              <a:t>activity</a:t>
            </a:r>
          </a:p>
          <a:p>
            <a:pPr eaLnBrk="1" hangingPunct="1"/>
            <a:r>
              <a:rPr lang="en-GB" altLang="en-US" dirty="0"/>
              <a:t>Latest finish (LF) for last activity = earliest finish (EF)</a:t>
            </a:r>
          </a:p>
          <a:p>
            <a:pPr eaLnBrk="1" hangingPunct="1"/>
            <a:r>
              <a:rPr lang="en-GB" altLang="en-US" dirty="0"/>
              <a:t>work backwards</a:t>
            </a:r>
          </a:p>
          <a:p>
            <a:pPr eaLnBrk="1" hangingPunct="1"/>
            <a:r>
              <a:rPr lang="en-GB" altLang="en-US" dirty="0"/>
              <a:t>Latest finish for </a:t>
            </a:r>
            <a:r>
              <a:rPr lang="en-GB" altLang="en-US" i="1" dirty="0"/>
              <a:t>current</a:t>
            </a:r>
            <a:r>
              <a:rPr lang="en-GB" altLang="en-US" dirty="0"/>
              <a:t> activity = Latest start for the </a:t>
            </a:r>
            <a:r>
              <a:rPr lang="en-GB" altLang="en-US" i="1" dirty="0"/>
              <a:t>following</a:t>
            </a:r>
          </a:p>
          <a:p>
            <a:pPr eaLnBrk="1" hangingPunct="1"/>
            <a:r>
              <a:rPr lang="en-GB" altLang="en-US" dirty="0"/>
              <a:t>More than one following activity - take the </a:t>
            </a:r>
            <a:r>
              <a:rPr lang="en-GB" altLang="en-US" i="1" dirty="0"/>
              <a:t>earliest</a:t>
            </a:r>
            <a:r>
              <a:rPr lang="en-GB" altLang="en-US" dirty="0"/>
              <a:t> LS</a:t>
            </a:r>
          </a:p>
          <a:p>
            <a:pPr eaLnBrk="1" hangingPunct="1"/>
            <a:r>
              <a:rPr lang="en-GB" altLang="en-US" dirty="0"/>
              <a:t>Latest start (LS) = LF for activity - duration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685800" y="115888"/>
            <a:ext cx="7772400" cy="1143000"/>
          </a:xfrm>
          <a:ln/>
        </p:spPr>
        <p:txBody>
          <a:bodyPr vert="horz" wrap="square" lIns="91440" tIns="45720" rIns="91440" bIns="45720" anchor="ctr" anchorCtr="0"/>
          <a:lstStyle/>
          <a:p>
            <a:r>
              <a:rPr lang="en-US" altLang="en-US" dirty="0"/>
              <a:t>CRITICAL PATH METHOD</a:t>
            </a:r>
          </a:p>
        </p:txBody>
      </p:sp>
      <p:sp>
        <p:nvSpPr>
          <p:cNvPr id="47106" name="Slide Number Placeholder 2"/>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47</a:t>
            </a:fld>
            <a:endParaRPr lang="en-US" altLang="en-US" sz="1400" dirty="0">
              <a:latin typeface="Times New Roman" panose="02020603050405020304" pitchFamily="18" charset="0"/>
            </a:endParaRPr>
          </a:p>
        </p:txBody>
      </p:sp>
      <p:pic>
        <p:nvPicPr>
          <p:cNvPr id="47107" name="Picture 3"/>
          <p:cNvPicPr>
            <a:picLocks noChangeAspect="1"/>
          </p:cNvPicPr>
          <p:nvPr/>
        </p:nvPicPr>
        <p:blipFill>
          <a:blip r:embed="rId2"/>
          <a:stretch>
            <a:fillRect/>
          </a:stretch>
        </p:blipFill>
        <p:spPr>
          <a:xfrm>
            <a:off x="179388" y="1125538"/>
            <a:ext cx="8856662" cy="511175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85800" y="44450"/>
            <a:ext cx="7772400" cy="1143000"/>
          </a:xfrm>
          <a:ln/>
        </p:spPr>
        <p:txBody>
          <a:bodyPr vert="horz" wrap="square" lIns="91440" tIns="45720" rIns="91440" bIns="45720" anchor="ctr" anchorCtr="0"/>
          <a:lstStyle/>
          <a:p>
            <a:r>
              <a:rPr lang="en-US" altLang="en-US" dirty="0"/>
              <a:t>CPM - Forward Pass</a:t>
            </a:r>
          </a:p>
        </p:txBody>
      </p:sp>
      <p:sp>
        <p:nvSpPr>
          <p:cNvPr id="48130" name="Slide Number Placeholder 2"/>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48</a:t>
            </a:fld>
            <a:endParaRPr lang="en-US" altLang="en-US" sz="1400" dirty="0">
              <a:latin typeface="Times New Roman" panose="02020603050405020304" pitchFamily="18" charset="0"/>
            </a:endParaRPr>
          </a:p>
        </p:txBody>
      </p:sp>
      <p:pic>
        <p:nvPicPr>
          <p:cNvPr id="48131" name="Picture 10"/>
          <p:cNvPicPr>
            <a:picLocks noChangeAspect="1"/>
          </p:cNvPicPr>
          <p:nvPr/>
        </p:nvPicPr>
        <p:blipFill>
          <a:blip r:embed="rId2"/>
          <a:stretch>
            <a:fillRect/>
          </a:stretch>
        </p:blipFill>
        <p:spPr>
          <a:xfrm>
            <a:off x="34925" y="1341438"/>
            <a:ext cx="9001125" cy="4891087"/>
          </a:xfrm>
          <a:prstGeom prst="rect">
            <a:avLst/>
          </a:prstGeom>
          <a:noFill/>
          <a:ln w="9525">
            <a:noFill/>
          </a:ln>
        </p:spPr>
      </p:pic>
      <p:pic>
        <p:nvPicPr>
          <p:cNvPr id="48132" name="Picture 4"/>
          <p:cNvPicPr>
            <a:picLocks noChangeAspect="1"/>
          </p:cNvPicPr>
          <p:nvPr/>
        </p:nvPicPr>
        <p:blipFill>
          <a:blip r:embed="rId3"/>
          <a:stretch>
            <a:fillRect/>
          </a:stretch>
        </p:blipFill>
        <p:spPr>
          <a:xfrm>
            <a:off x="7281863" y="1312863"/>
            <a:ext cx="1754187" cy="1822450"/>
          </a:xfrm>
          <a:prstGeom prst="rect">
            <a:avLst/>
          </a:prstGeom>
          <a:noFill/>
          <a:ln w="9525">
            <a:noFill/>
          </a:ln>
        </p:spPr>
      </p:pic>
      <p:sp>
        <p:nvSpPr>
          <p:cNvPr id="48133" name="TextBox 7"/>
          <p:cNvSpPr txBox="1"/>
          <p:nvPr/>
        </p:nvSpPr>
        <p:spPr>
          <a:xfrm>
            <a:off x="4100513" y="2130425"/>
            <a:ext cx="942975" cy="338138"/>
          </a:xfrm>
          <a:prstGeom prst="rect">
            <a:avLst/>
          </a:prstGeom>
          <a:noFill/>
          <a:ln w="9525">
            <a:noFill/>
          </a:ln>
        </p:spPr>
        <p:txBody>
          <a:bodyPr anchor="t" anchorCtr="0">
            <a:spAutoFit/>
          </a:bodyPr>
          <a:lstStyle/>
          <a:p>
            <a:pPr eaLnBrk="0" hangingPunct="0"/>
            <a:r>
              <a:rPr lang="en-US" altLang="en-US" sz="800" b="1" dirty="0">
                <a:solidFill>
                  <a:srgbClr val="C00000"/>
                </a:solidFill>
                <a:latin typeface="Arial" panose="020B0604020202020204" pitchFamily="34" charset="0"/>
              </a:rPr>
              <a:t>Take greater value + 1</a:t>
            </a:r>
          </a:p>
        </p:txBody>
      </p:sp>
      <p:sp>
        <p:nvSpPr>
          <p:cNvPr id="48134" name="TextBox 8"/>
          <p:cNvSpPr txBox="1"/>
          <p:nvPr/>
        </p:nvSpPr>
        <p:spPr>
          <a:xfrm>
            <a:off x="1763713" y="1485900"/>
            <a:ext cx="942975" cy="339725"/>
          </a:xfrm>
          <a:prstGeom prst="rect">
            <a:avLst/>
          </a:prstGeom>
          <a:noFill/>
          <a:ln w="9525">
            <a:noFill/>
          </a:ln>
        </p:spPr>
        <p:txBody>
          <a:bodyPr anchor="t" anchorCtr="0">
            <a:spAutoFit/>
          </a:bodyPr>
          <a:lstStyle/>
          <a:p>
            <a:pPr eaLnBrk="0" hangingPunct="0"/>
            <a:r>
              <a:rPr lang="en-US" altLang="en-US" sz="800" b="1" dirty="0">
                <a:solidFill>
                  <a:srgbClr val="00B050"/>
                </a:solidFill>
                <a:latin typeface="Arial" panose="020B0604020202020204" pitchFamily="34" charset="0"/>
              </a:rPr>
              <a:t>EF+1 = ES of next activity</a:t>
            </a:r>
          </a:p>
        </p:txBody>
      </p:sp>
      <p:sp>
        <p:nvSpPr>
          <p:cNvPr id="48135" name="TextBox 9"/>
          <p:cNvSpPr txBox="1"/>
          <p:nvPr/>
        </p:nvSpPr>
        <p:spPr>
          <a:xfrm>
            <a:off x="611188" y="2360613"/>
            <a:ext cx="944562" cy="215900"/>
          </a:xfrm>
          <a:prstGeom prst="rect">
            <a:avLst/>
          </a:prstGeom>
          <a:noFill/>
          <a:ln w="9525">
            <a:noFill/>
          </a:ln>
        </p:spPr>
        <p:txBody>
          <a:bodyPr anchor="t" anchorCtr="0">
            <a:spAutoFit/>
          </a:bodyPr>
          <a:lstStyle/>
          <a:p>
            <a:pPr eaLnBrk="0" hangingPunct="0"/>
            <a:r>
              <a:rPr lang="en-US" altLang="en-US" sz="800" b="1" dirty="0">
                <a:solidFill>
                  <a:srgbClr val="000000"/>
                </a:solidFill>
                <a:latin typeface="Arial" panose="020B0604020202020204" pitchFamily="34" charset="0"/>
              </a:rPr>
              <a:t>ES+D-1=EF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3"/>
          <p:cNvPicPr>
            <a:picLocks noChangeAspect="1"/>
          </p:cNvPicPr>
          <p:nvPr/>
        </p:nvPicPr>
        <p:blipFill>
          <a:blip r:embed="rId3"/>
          <a:stretch>
            <a:fillRect/>
          </a:stretch>
        </p:blipFill>
        <p:spPr>
          <a:xfrm>
            <a:off x="0" y="1063625"/>
            <a:ext cx="9144000" cy="5245100"/>
          </a:xfrm>
          <a:prstGeom prst="rect">
            <a:avLst/>
          </a:prstGeom>
          <a:noFill/>
          <a:ln w="9525">
            <a:noFill/>
          </a:ln>
        </p:spPr>
      </p:pic>
      <p:sp>
        <p:nvSpPr>
          <p:cNvPr id="49154" name="Title 1"/>
          <p:cNvSpPr>
            <a:spLocks noGrp="1"/>
          </p:cNvSpPr>
          <p:nvPr>
            <p:ph type="title"/>
          </p:nvPr>
        </p:nvSpPr>
        <p:spPr>
          <a:xfrm>
            <a:off x="685800" y="44450"/>
            <a:ext cx="7772400" cy="1143000"/>
          </a:xfrm>
          <a:ln/>
        </p:spPr>
        <p:txBody>
          <a:bodyPr vert="horz" wrap="square" lIns="91440" tIns="45720" rIns="91440" bIns="45720" anchor="ctr" anchorCtr="0"/>
          <a:lstStyle/>
          <a:p>
            <a:r>
              <a:rPr lang="en-US" altLang="en-US" dirty="0"/>
              <a:t>CPM – Back word Pass</a:t>
            </a:r>
          </a:p>
        </p:txBody>
      </p:sp>
      <p:sp>
        <p:nvSpPr>
          <p:cNvPr id="49155" name="Slide Number Placeholder 2"/>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49</a:t>
            </a:fld>
            <a:endParaRPr lang="en-US" altLang="en-US" sz="1400" dirty="0">
              <a:latin typeface="Times New Roman" panose="02020603050405020304" pitchFamily="18" charset="0"/>
            </a:endParaRPr>
          </a:p>
        </p:txBody>
      </p:sp>
      <p:pic>
        <p:nvPicPr>
          <p:cNvPr id="49156" name="Picture 4"/>
          <p:cNvPicPr>
            <a:picLocks noChangeAspect="1"/>
          </p:cNvPicPr>
          <p:nvPr/>
        </p:nvPicPr>
        <p:blipFill>
          <a:blip r:embed="rId4"/>
          <a:stretch>
            <a:fillRect/>
          </a:stretch>
        </p:blipFill>
        <p:spPr>
          <a:xfrm>
            <a:off x="7354888" y="1052513"/>
            <a:ext cx="1754187" cy="1822450"/>
          </a:xfrm>
          <a:prstGeom prst="rect">
            <a:avLst/>
          </a:prstGeom>
          <a:noFill/>
          <a:ln w="9525">
            <a:noFill/>
          </a:ln>
        </p:spPr>
      </p:pic>
      <p:sp>
        <p:nvSpPr>
          <p:cNvPr id="49157" name="TextBox 7"/>
          <p:cNvSpPr txBox="1"/>
          <p:nvPr/>
        </p:nvSpPr>
        <p:spPr>
          <a:xfrm>
            <a:off x="1476375" y="5826125"/>
            <a:ext cx="942975" cy="339725"/>
          </a:xfrm>
          <a:prstGeom prst="rect">
            <a:avLst/>
          </a:prstGeom>
          <a:noFill/>
          <a:ln w="9525">
            <a:noFill/>
          </a:ln>
        </p:spPr>
        <p:txBody>
          <a:bodyPr anchor="t" anchorCtr="0">
            <a:spAutoFit/>
          </a:bodyPr>
          <a:lstStyle/>
          <a:p>
            <a:pPr eaLnBrk="0" hangingPunct="0"/>
            <a:r>
              <a:rPr lang="en-US" altLang="en-US" sz="800" b="1" dirty="0">
                <a:solidFill>
                  <a:srgbClr val="C00000"/>
                </a:solidFill>
                <a:latin typeface="Arial" panose="020B0604020202020204" pitchFamily="34" charset="0"/>
              </a:rPr>
              <a:t>Take lesser value - 1</a:t>
            </a:r>
          </a:p>
        </p:txBody>
      </p:sp>
      <p:sp>
        <p:nvSpPr>
          <p:cNvPr id="49158" name="TextBox 8"/>
          <p:cNvSpPr txBox="1"/>
          <p:nvPr/>
        </p:nvSpPr>
        <p:spPr>
          <a:xfrm>
            <a:off x="5508625" y="5456238"/>
            <a:ext cx="942975" cy="338137"/>
          </a:xfrm>
          <a:prstGeom prst="rect">
            <a:avLst/>
          </a:prstGeom>
          <a:noFill/>
          <a:ln w="9525">
            <a:noFill/>
          </a:ln>
        </p:spPr>
        <p:txBody>
          <a:bodyPr anchor="t" anchorCtr="0">
            <a:spAutoFit/>
          </a:bodyPr>
          <a:lstStyle/>
          <a:p>
            <a:pPr eaLnBrk="0" hangingPunct="0"/>
            <a:r>
              <a:rPr lang="en-US" altLang="en-US" sz="800" b="1" dirty="0">
                <a:solidFill>
                  <a:srgbClr val="00B050"/>
                </a:solidFill>
                <a:latin typeface="Arial" panose="020B0604020202020204" pitchFamily="34" charset="0"/>
              </a:rPr>
              <a:t>LS-1 = LF of next activity</a:t>
            </a:r>
          </a:p>
        </p:txBody>
      </p:sp>
      <p:sp>
        <p:nvSpPr>
          <p:cNvPr id="49159" name="TextBox 9"/>
          <p:cNvSpPr txBox="1"/>
          <p:nvPr/>
        </p:nvSpPr>
        <p:spPr>
          <a:xfrm>
            <a:off x="7804150" y="5300663"/>
            <a:ext cx="944563" cy="215900"/>
          </a:xfrm>
          <a:prstGeom prst="rect">
            <a:avLst/>
          </a:prstGeom>
          <a:noFill/>
          <a:ln w="9525">
            <a:noFill/>
          </a:ln>
        </p:spPr>
        <p:txBody>
          <a:bodyPr anchor="t" anchorCtr="0">
            <a:spAutoFit/>
          </a:bodyPr>
          <a:lstStyle/>
          <a:p>
            <a:pPr eaLnBrk="0" hangingPunct="0"/>
            <a:r>
              <a:rPr lang="en-US" altLang="en-US" sz="800" b="1" dirty="0">
                <a:solidFill>
                  <a:srgbClr val="000000"/>
                </a:solidFill>
                <a:latin typeface="Arial" panose="020B0604020202020204" pitchFamily="34" charset="0"/>
              </a:rPr>
              <a:t>LF – D  + 1 = 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a:t>
            </a:fld>
            <a:endParaRPr lang="en-US" altLang="en-US" sz="1400" dirty="0">
              <a:latin typeface="Times New Roman" panose="02020603050405020304" pitchFamily="18" charset="0"/>
            </a:endParaRPr>
          </a:p>
        </p:txBody>
      </p:sp>
      <p:sp>
        <p:nvSpPr>
          <p:cNvPr id="7170" name="Rectangle 2"/>
          <p:cNvSpPr>
            <a:spLocks noGrp="1"/>
          </p:cNvSpPr>
          <p:nvPr>
            <p:ph type="title"/>
          </p:nvPr>
        </p:nvSpPr>
        <p:spPr>
          <a:xfrm>
            <a:off x="611188" y="188913"/>
            <a:ext cx="7772400" cy="1143000"/>
          </a:xfrm>
          <a:ln/>
        </p:spPr>
        <p:txBody>
          <a:bodyPr vert="horz" wrap="square" lIns="91440" tIns="45720" rIns="91440" bIns="45720" anchor="ctr" anchorCtr="0"/>
          <a:lstStyle/>
          <a:p>
            <a:pPr eaLnBrk="1" hangingPunct="1"/>
            <a:r>
              <a:rPr lang="en-US" altLang="en-US" b="1" dirty="0"/>
              <a:t>Scheduling</a:t>
            </a:r>
          </a:p>
        </p:txBody>
      </p:sp>
      <p:sp>
        <p:nvSpPr>
          <p:cNvPr id="7171" name="Rectangle 3"/>
          <p:cNvSpPr>
            <a:spLocks noGrp="1"/>
          </p:cNvSpPr>
          <p:nvPr>
            <p:ph idx="1"/>
          </p:nvPr>
        </p:nvSpPr>
        <p:spPr>
          <a:xfrm>
            <a:off x="395288" y="1341438"/>
            <a:ext cx="8229600" cy="4751387"/>
          </a:xfrm>
          <a:ln/>
        </p:spPr>
        <p:txBody>
          <a:bodyPr vert="horz" wrap="square" lIns="91440" tIns="45720" rIns="91440" bIns="45720" anchor="t" anchorCtr="0"/>
          <a:lstStyle/>
          <a:p>
            <a:pPr eaLnBrk="1" hangingPunct="1">
              <a:buNone/>
            </a:pPr>
            <a:r>
              <a:rPr lang="en-US" altLang="en-US" dirty="0"/>
              <a:t>‘Time is nature’s way of stopping everything happening at once’</a:t>
            </a:r>
          </a:p>
          <a:p>
            <a:pPr eaLnBrk="1" hangingPunct="1">
              <a:buNone/>
            </a:pPr>
            <a:r>
              <a:rPr lang="en-US" altLang="en-US" dirty="0"/>
              <a:t>Having </a:t>
            </a:r>
          </a:p>
          <a:p>
            <a:pPr lvl="1" eaLnBrk="1" hangingPunct="1"/>
            <a:r>
              <a:rPr lang="en-US" altLang="en-US" dirty="0"/>
              <a:t>worked out a method of doing the project</a:t>
            </a:r>
          </a:p>
          <a:p>
            <a:pPr lvl="1" eaLnBrk="1" hangingPunct="1"/>
            <a:r>
              <a:rPr lang="en-US" altLang="en-US" dirty="0"/>
              <a:t>identified the tasks to be carried</a:t>
            </a:r>
          </a:p>
          <a:p>
            <a:pPr lvl="1" eaLnBrk="1" hangingPunct="1"/>
            <a:r>
              <a:rPr lang="en-US" altLang="en-US" dirty="0"/>
              <a:t>assessed the time needed to do each task</a:t>
            </a:r>
          </a:p>
          <a:p>
            <a:pPr eaLnBrk="1" hangingPunct="1">
              <a:buNone/>
            </a:pPr>
            <a:r>
              <a:rPr lang="en-US" altLang="en-US" dirty="0"/>
              <a:t>	need to allocate dates/times for the start and end of each activity</a:t>
            </a:r>
          </a:p>
          <a:p>
            <a:pPr eaLnBrk="1" hangingPunct="1">
              <a:buNone/>
            </a:pP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85800" y="44450"/>
            <a:ext cx="7772400" cy="1143000"/>
          </a:xfrm>
          <a:ln/>
        </p:spPr>
        <p:txBody>
          <a:bodyPr vert="horz" wrap="square" lIns="91440" tIns="45720" rIns="91440" bIns="45720" anchor="ctr" anchorCtr="0"/>
          <a:lstStyle/>
          <a:p>
            <a:r>
              <a:rPr lang="en-US" altLang="en-US" dirty="0"/>
              <a:t>CPM – Float and Critical Path</a:t>
            </a:r>
          </a:p>
        </p:txBody>
      </p:sp>
      <p:sp>
        <p:nvSpPr>
          <p:cNvPr id="51202" name="Slide Number Placeholder 2"/>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50</a:t>
            </a:fld>
            <a:endParaRPr lang="en-US" altLang="en-US" sz="1400" dirty="0">
              <a:latin typeface="Times New Roman" panose="02020603050405020304" pitchFamily="18" charset="0"/>
            </a:endParaRPr>
          </a:p>
        </p:txBody>
      </p:sp>
      <p:pic>
        <p:nvPicPr>
          <p:cNvPr id="51203" name="Picture 6"/>
          <p:cNvPicPr>
            <a:picLocks noChangeAspect="1"/>
          </p:cNvPicPr>
          <p:nvPr/>
        </p:nvPicPr>
        <p:blipFill>
          <a:blip r:embed="rId3"/>
          <a:srcRect l="9099" t="3799" r="5901" b="5202"/>
          <a:stretch>
            <a:fillRect/>
          </a:stretch>
        </p:blipFill>
        <p:spPr>
          <a:xfrm>
            <a:off x="338138" y="1014413"/>
            <a:ext cx="8555037" cy="5151437"/>
          </a:xfrm>
          <a:prstGeom prst="rect">
            <a:avLst/>
          </a:prstGeom>
          <a:noFill/>
          <a:ln w="9525">
            <a:noFill/>
          </a:ln>
        </p:spPr>
      </p:pic>
      <p:sp>
        <p:nvSpPr>
          <p:cNvPr id="51204" name="TextBox 11"/>
          <p:cNvSpPr txBox="1"/>
          <p:nvPr/>
        </p:nvSpPr>
        <p:spPr>
          <a:xfrm>
            <a:off x="900113" y="1125538"/>
            <a:ext cx="942975" cy="214312"/>
          </a:xfrm>
          <a:prstGeom prst="rect">
            <a:avLst/>
          </a:prstGeom>
          <a:noFill/>
          <a:ln w="9525">
            <a:noFill/>
          </a:ln>
        </p:spPr>
        <p:txBody>
          <a:bodyPr anchor="t" anchorCtr="0">
            <a:spAutoFit/>
          </a:bodyPr>
          <a:lstStyle/>
          <a:p>
            <a:pPr eaLnBrk="0" hangingPunct="0"/>
            <a:r>
              <a:rPr lang="en-US" altLang="en-US" sz="800" b="1" dirty="0">
                <a:solidFill>
                  <a:srgbClr val="000000"/>
                </a:solidFill>
                <a:latin typeface="Arial" panose="020B0604020202020204" pitchFamily="34" charset="0"/>
              </a:rPr>
              <a:t>LS – ES = Float</a:t>
            </a:r>
          </a:p>
        </p:txBody>
      </p:sp>
      <p:sp>
        <p:nvSpPr>
          <p:cNvPr id="51205" name="TextBox 12"/>
          <p:cNvSpPr txBox="1"/>
          <p:nvPr/>
        </p:nvSpPr>
        <p:spPr>
          <a:xfrm>
            <a:off x="6948488" y="1484313"/>
            <a:ext cx="1944687" cy="923925"/>
          </a:xfrm>
          <a:prstGeom prst="rect">
            <a:avLst/>
          </a:prstGeom>
          <a:noFill/>
          <a:ln w="9525">
            <a:noFill/>
          </a:ln>
        </p:spPr>
        <p:txBody>
          <a:bodyPr anchor="t" anchorCtr="0">
            <a:spAutoFit/>
          </a:bodyPr>
          <a:lstStyle/>
          <a:p>
            <a:pPr eaLnBrk="0" hangingPunct="0"/>
            <a:r>
              <a:rPr lang="en-US" altLang="en-US" b="1" dirty="0">
                <a:solidFill>
                  <a:srgbClr val="000000"/>
                </a:solidFill>
                <a:latin typeface="Arial" panose="020B0604020202020204" pitchFamily="34" charset="0"/>
              </a:rPr>
              <a:t>Critical Path</a:t>
            </a:r>
          </a:p>
          <a:p>
            <a:pPr eaLnBrk="0" hangingPunct="0"/>
            <a:r>
              <a:rPr lang="en-US" altLang="en-US" dirty="0">
                <a:solidFill>
                  <a:srgbClr val="CC0000"/>
                </a:solidFill>
                <a:latin typeface="Arial" panose="020B0604020202020204" pitchFamily="34" charset="0"/>
              </a:rPr>
              <a:t>B -&gt; E -&gt; I -&gt; K</a:t>
            </a:r>
          </a:p>
          <a:p>
            <a:pPr eaLnBrk="0" hangingPunct="0"/>
            <a:r>
              <a:rPr lang="en-US" altLang="en-US" dirty="0">
                <a:solidFill>
                  <a:srgbClr val="CC0000"/>
                </a:solidFill>
                <a:latin typeface="Arial" panose="020B0604020202020204" pitchFamily="34" charset="0"/>
              </a:rPr>
              <a:t>11+9+17+3 = 40</a:t>
            </a:r>
          </a:p>
        </p:txBody>
      </p:sp>
      <p:sp>
        <p:nvSpPr>
          <p:cNvPr id="51206" name="TextBox 13"/>
          <p:cNvSpPr txBox="1"/>
          <p:nvPr/>
        </p:nvSpPr>
        <p:spPr>
          <a:xfrm>
            <a:off x="7092950" y="2565400"/>
            <a:ext cx="1800225" cy="954088"/>
          </a:xfrm>
          <a:prstGeom prst="rect">
            <a:avLst/>
          </a:prstGeom>
          <a:noFill/>
          <a:ln w="9525">
            <a:noFill/>
          </a:ln>
        </p:spPr>
        <p:txBody>
          <a:bodyPr anchor="t" anchorCtr="0">
            <a:spAutoFit/>
          </a:bodyPr>
          <a:lstStyle/>
          <a:p>
            <a:pPr eaLnBrk="0" hangingPunct="0"/>
            <a:r>
              <a:rPr lang="en-US" altLang="en-US" sz="1400" b="1" dirty="0">
                <a:solidFill>
                  <a:srgbClr val="000000"/>
                </a:solidFill>
                <a:latin typeface="Arial" panose="020B0604020202020204" pitchFamily="34" charset="0"/>
              </a:rPr>
              <a:t>Float on CP = 0</a:t>
            </a:r>
          </a:p>
          <a:p>
            <a:pPr eaLnBrk="0" hangingPunct="0"/>
            <a:r>
              <a:rPr lang="en-US" altLang="en-US" sz="1400" dirty="0">
                <a:solidFill>
                  <a:srgbClr val="000000"/>
                </a:solidFill>
                <a:latin typeface="Arial" panose="020B0604020202020204" pitchFamily="34" charset="0"/>
              </a:rPr>
              <a:t>Delaying activities on Critical path will delay the project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51</a:t>
            </a:fld>
            <a:endParaRPr lang="en-US" altLang="en-US" sz="1400" dirty="0">
              <a:latin typeface="Times New Roman" panose="02020603050405020304" pitchFamily="18" charset="0"/>
            </a:endParaRPr>
          </a:p>
        </p:txBody>
      </p:sp>
      <p:sp>
        <p:nvSpPr>
          <p:cNvPr id="53250" name="Rectangle 2"/>
          <p:cNvSpPr>
            <a:spLocks noGrp="1"/>
          </p:cNvSpPr>
          <p:nvPr>
            <p:ph type="title"/>
          </p:nvPr>
        </p:nvSpPr>
        <p:spPr>
          <a:xfrm>
            <a:off x="827088" y="188913"/>
            <a:ext cx="7437437" cy="1143000"/>
          </a:xfrm>
          <a:ln/>
        </p:spPr>
        <p:txBody>
          <a:bodyPr vert="horz" wrap="square" lIns="91440" tIns="45720" rIns="91440" bIns="45720" anchor="ctr" anchorCtr="0"/>
          <a:lstStyle/>
          <a:p>
            <a:pPr eaLnBrk="1" hangingPunct="1"/>
            <a:r>
              <a:rPr lang="en-GB" altLang="en-US" b="1" dirty="0"/>
              <a:t>Critical path</a:t>
            </a:r>
          </a:p>
        </p:txBody>
      </p:sp>
      <p:sp>
        <p:nvSpPr>
          <p:cNvPr id="53251" name="Rectangle 3"/>
          <p:cNvSpPr>
            <a:spLocks noGrp="1"/>
          </p:cNvSpPr>
          <p:nvPr>
            <p:ph idx="1"/>
          </p:nvPr>
        </p:nvSpPr>
        <p:spPr>
          <a:xfrm>
            <a:off x="684213" y="1557338"/>
            <a:ext cx="7772400" cy="4114800"/>
          </a:xfrm>
          <a:ln/>
        </p:spPr>
        <p:txBody>
          <a:bodyPr vert="horz" wrap="square" lIns="91440" tIns="45720" rIns="91440" bIns="45720" anchor="t" anchorCtr="0"/>
          <a:lstStyle/>
          <a:p>
            <a:pPr eaLnBrk="1" hangingPunct="1"/>
            <a:r>
              <a:rPr lang="en-GB" altLang="en-US" dirty="0"/>
              <a:t>Note the path through network with zero floats</a:t>
            </a:r>
          </a:p>
          <a:p>
            <a:pPr eaLnBrk="1" hangingPunct="1"/>
            <a:r>
              <a:rPr lang="en-GB" altLang="en-US" dirty="0"/>
              <a:t>Critical path: any delay in an activity on this path will delay whole project</a:t>
            </a:r>
          </a:p>
          <a:p>
            <a:pPr eaLnBrk="1" hangingPunct="1"/>
            <a:r>
              <a:rPr lang="en-GB" altLang="en-US" dirty="0"/>
              <a:t>Can there be more than one critical path?</a:t>
            </a:r>
          </a:p>
          <a:p>
            <a:pPr eaLnBrk="1" hangingPunct="1"/>
            <a:r>
              <a:rPr lang="en-GB" altLang="en-US" dirty="0"/>
              <a:t>Can there be no critical path?</a:t>
            </a:r>
          </a:p>
          <a:p>
            <a:pPr eaLnBrk="1" hangingPunct="1"/>
            <a:r>
              <a:rPr lang="en-GB" altLang="en-US" dirty="0"/>
              <a:t>Sub-critical paths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52</a:t>
            </a:fld>
            <a:endParaRPr lang="en-US" altLang="en-US" sz="1400" dirty="0">
              <a:latin typeface="Times New Roman" panose="02020603050405020304" pitchFamily="18" charset="0"/>
            </a:endParaRPr>
          </a:p>
        </p:txBody>
      </p:sp>
      <p:sp>
        <p:nvSpPr>
          <p:cNvPr id="55298" name="Rectangle 2"/>
          <p:cNvSpPr>
            <a:spLocks noGrp="1"/>
          </p:cNvSpPr>
          <p:nvPr>
            <p:ph type="title"/>
          </p:nvPr>
        </p:nvSpPr>
        <p:spPr>
          <a:xfrm>
            <a:off x="250825" y="0"/>
            <a:ext cx="8229600" cy="1223963"/>
          </a:xfrm>
          <a:ln/>
        </p:spPr>
        <p:txBody>
          <a:bodyPr vert="horz" wrap="square" lIns="91440" tIns="45720" rIns="91440" bIns="45720" anchor="ctr" anchorCtr="0"/>
          <a:lstStyle/>
          <a:p>
            <a:pPr eaLnBrk="1" hangingPunct="1"/>
            <a:r>
              <a:rPr lang="en-GB" altLang="en-US" dirty="0"/>
              <a:t>Free and interfering float</a:t>
            </a:r>
          </a:p>
        </p:txBody>
      </p:sp>
      <p:sp>
        <p:nvSpPr>
          <p:cNvPr id="55299" name="Rectangle 4"/>
          <p:cNvSpPr/>
          <p:nvPr/>
        </p:nvSpPr>
        <p:spPr>
          <a:xfrm>
            <a:off x="1116013" y="1052513"/>
            <a:ext cx="1871662" cy="1295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5300" name="Line 5"/>
          <p:cNvSpPr/>
          <p:nvPr/>
        </p:nvSpPr>
        <p:spPr>
          <a:xfrm>
            <a:off x="1116013" y="1412875"/>
            <a:ext cx="1871662" cy="0"/>
          </a:xfrm>
          <a:prstGeom prst="line">
            <a:avLst/>
          </a:prstGeom>
          <a:ln w="9525" cap="flat" cmpd="sng">
            <a:solidFill>
              <a:schemeClr val="bg2"/>
            </a:solidFill>
            <a:prstDash val="solid"/>
            <a:round/>
            <a:headEnd type="none" w="med" len="med"/>
            <a:tailEnd type="none" w="med" len="med"/>
          </a:ln>
        </p:spPr>
      </p:sp>
      <p:sp>
        <p:nvSpPr>
          <p:cNvPr id="55301" name="Line 6"/>
          <p:cNvSpPr/>
          <p:nvPr/>
        </p:nvSpPr>
        <p:spPr>
          <a:xfrm>
            <a:off x="1116013" y="1989138"/>
            <a:ext cx="1871662" cy="0"/>
          </a:xfrm>
          <a:prstGeom prst="line">
            <a:avLst/>
          </a:prstGeom>
          <a:ln w="9525" cap="flat" cmpd="sng">
            <a:solidFill>
              <a:schemeClr val="bg2"/>
            </a:solidFill>
            <a:prstDash val="solid"/>
            <a:round/>
            <a:headEnd type="none" w="med" len="med"/>
            <a:tailEnd type="none" w="med" len="med"/>
          </a:ln>
        </p:spPr>
      </p:sp>
      <p:sp>
        <p:nvSpPr>
          <p:cNvPr id="55302" name="Line 7"/>
          <p:cNvSpPr/>
          <p:nvPr/>
        </p:nvSpPr>
        <p:spPr>
          <a:xfrm>
            <a:off x="1692275" y="1412875"/>
            <a:ext cx="0" cy="576263"/>
          </a:xfrm>
          <a:prstGeom prst="line">
            <a:avLst/>
          </a:prstGeom>
          <a:ln w="9525" cap="flat" cmpd="sng">
            <a:solidFill>
              <a:schemeClr val="bg2"/>
            </a:solidFill>
            <a:prstDash val="solid"/>
            <a:round/>
            <a:headEnd type="none" w="med" len="med"/>
            <a:tailEnd type="none" w="med" len="med"/>
          </a:ln>
        </p:spPr>
      </p:sp>
      <p:sp>
        <p:nvSpPr>
          <p:cNvPr id="55303" name="Line 8"/>
          <p:cNvSpPr/>
          <p:nvPr/>
        </p:nvSpPr>
        <p:spPr>
          <a:xfrm>
            <a:off x="2555875" y="1412875"/>
            <a:ext cx="0" cy="576263"/>
          </a:xfrm>
          <a:prstGeom prst="line">
            <a:avLst/>
          </a:prstGeom>
          <a:ln w="9525" cap="flat" cmpd="sng">
            <a:solidFill>
              <a:schemeClr val="bg2"/>
            </a:solidFill>
            <a:prstDash val="solid"/>
            <a:round/>
            <a:headEnd type="none" w="med" len="med"/>
            <a:tailEnd type="none" w="med" len="med"/>
          </a:ln>
        </p:spPr>
      </p:sp>
      <p:sp>
        <p:nvSpPr>
          <p:cNvPr id="55304" name="Line 9"/>
          <p:cNvSpPr/>
          <p:nvPr/>
        </p:nvSpPr>
        <p:spPr>
          <a:xfrm>
            <a:off x="1116013" y="1700213"/>
            <a:ext cx="503237" cy="0"/>
          </a:xfrm>
          <a:prstGeom prst="line">
            <a:avLst/>
          </a:prstGeom>
          <a:ln w="9525" cap="flat" cmpd="sng">
            <a:solidFill>
              <a:schemeClr val="bg2"/>
            </a:solidFill>
            <a:prstDash val="solid"/>
            <a:round/>
            <a:headEnd type="none" w="med" len="med"/>
            <a:tailEnd type="none" w="med" len="med"/>
          </a:ln>
        </p:spPr>
      </p:sp>
      <p:sp>
        <p:nvSpPr>
          <p:cNvPr id="55305" name="Line 10"/>
          <p:cNvSpPr/>
          <p:nvPr/>
        </p:nvSpPr>
        <p:spPr>
          <a:xfrm>
            <a:off x="2555875" y="1700213"/>
            <a:ext cx="503238" cy="0"/>
          </a:xfrm>
          <a:prstGeom prst="line">
            <a:avLst/>
          </a:prstGeom>
          <a:ln w="9525" cap="flat" cmpd="sng">
            <a:solidFill>
              <a:schemeClr val="bg2"/>
            </a:solidFill>
            <a:prstDash val="solid"/>
            <a:round/>
            <a:headEnd type="none" w="med" len="med"/>
            <a:tailEnd type="none" w="med" len="med"/>
          </a:ln>
        </p:spPr>
      </p:sp>
      <p:sp>
        <p:nvSpPr>
          <p:cNvPr id="55306" name="Line 11"/>
          <p:cNvSpPr/>
          <p:nvPr/>
        </p:nvSpPr>
        <p:spPr>
          <a:xfrm>
            <a:off x="2124075" y="1052513"/>
            <a:ext cx="0" cy="360362"/>
          </a:xfrm>
          <a:prstGeom prst="line">
            <a:avLst/>
          </a:prstGeom>
          <a:ln w="9525" cap="flat" cmpd="sng">
            <a:solidFill>
              <a:schemeClr val="bg2"/>
            </a:solidFill>
            <a:prstDash val="solid"/>
            <a:round/>
            <a:headEnd type="none" w="med" len="med"/>
            <a:tailEnd type="none" w="med" len="med"/>
          </a:ln>
        </p:spPr>
      </p:sp>
      <p:sp>
        <p:nvSpPr>
          <p:cNvPr id="55307" name="Line 12"/>
          <p:cNvSpPr/>
          <p:nvPr/>
        </p:nvSpPr>
        <p:spPr>
          <a:xfrm>
            <a:off x="2124075" y="1989138"/>
            <a:ext cx="0" cy="358775"/>
          </a:xfrm>
          <a:prstGeom prst="line">
            <a:avLst/>
          </a:prstGeom>
          <a:ln w="9525" cap="flat" cmpd="sng">
            <a:solidFill>
              <a:schemeClr val="bg2"/>
            </a:solidFill>
            <a:prstDash val="solid"/>
            <a:round/>
            <a:headEnd type="none" w="med" len="med"/>
            <a:tailEnd type="none" w="med" len="med"/>
          </a:ln>
        </p:spPr>
      </p:sp>
      <p:sp>
        <p:nvSpPr>
          <p:cNvPr id="55308" name="Text Box 13"/>
          <p:cNvSpPr txBox="1"/>
          <p:nvPr/>
        </p:nvSpPr>
        <p:spPr>
          <a:xfrm>
            <a:off x="1331913" y="1052513"/>
            <a:ext cx="3365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A</a:t>
            </a:r>
          </a:p>
        </p:txBody>
      </p:sp>
      <p:sp>
        <p:nvSpPr>
          <p:cNvPr id="55309" name="Text Box 14"/>
          <p:cNvSpPr txBox="1"/>
          <p:nvPr/>
        </p:nvSpPr>
        <p:spPr>
          <a:xfrm>
            <a:off x="2411413" y="1052513"/>
            <a:ext cx="4762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7w</a:t>
            </a:r>
          </a:p>
        </p:txBody>
      </p:sp>
      <p:sp>
        <p:nvSpPr>
          <p:cNvPr id="55310" name="Text Box 15"/>
          <p:cNvSpPr txBox="1"/>
          <p:nvPr/>
        </p:nvSpPr>
        <p:spPr>
          <a:xfrm>
            <a:off x="1258888" y="1341438"/>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11" name="Text Box 16"/>
          <p:cNvSpPr txBox="1"/>
          <p:nvPr/>
        </p:nvSpPr>
        <p:spPr>
          <a:xfrm>
            <a:off x="2555875" y="1412875"/>
            <a:ext cx="360363" cy="365125"/>
          </a:xfrm>
          <a:prstGeom prst="rect">
            <a:avLst/>
          </a:prstGeom>
          <a:noFill/>
          <a:ln w="9525">
            <a:noFill/>
          </a:ln>
        </p:spPr>
        <p:txBody>
          <a:bodyPr anchor="t" anchorCtr="0">
            <a:spAutoFit/>
          </a:bodyPr>
          <a:lstStyle/>
          <a:p>
            <a:r>
              <a:rPr lang="en-GB" altLang="en-US" dirty="0">
                <a:solidFill>
                  <a:schemeClr val="bg2"/>
                </a:solidFill>
                <a:latin typeface="Arial" panose="020B0604020202020204" pitchFamily="34" charset="0"/>
              </a:rPr>
              <a:t>7</a:t>
            </a:r>
          </a:p>
        </p:txBody>
      </p:sp>
      <p:sp>
        <p:nvSpPr>
          <p:cNvPr id="55312" name="Rectangle 17"/>
          <p:cNvSpPr/>
          <p:nvPr/>
        </p:nvSpPr>
        <p:spPr>
          <a:xfrm>
            <a:off x="1187450" y="2636838"/>
            <a:ext cx="1871663" cy="1295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5313" name="Line 18"/>
          <p:cNvSpPr/>
          <p:nvPr/>
        </p:nvSpPr>
        <p:spPr>
          <a:xfrm>
            <a:off x="1187450" y="2997200"/>
            <a:ext cx="1871663" cy="0"/>
          </a:xfrm>
          <a:prstGeom prst="line">
            <a:avLst/>
          </a:prstGeom>
          <a:ln w="9525" cap="flat" cmpd="sng">
            <a:solidFill>
              <a:schemeClr val="bg2"/>
            </a:solidFill>
            <a:prstDash val="solid"/>
            <a:round/>
            <a:headEnd type="none" w="med" len="med"/>
            <a:tailEnd type="none" w="med" len="med"/>
          </a:ln>
        </p:spPr>
      </p:sp>
      <p:sp>
        <p:nvSpPr>
          <p:cNvPr id="55314" name="Line 19"/>
          <p:cNvSpPr/>
          <p:nvPr/>
        </p:nvSpPr>
        <p:spPr>
          <a:xfrm>
            <a:off x="1187450" y="3573463"/>
            <a:ext cx="1871663" cy="0"/>
          </a:xfrm>
          <a:prstGeom prst="line">
            <a:avLst/>
          </a:prstGeom>
          <a:ln w="9525" cap="flat" cmpd="sng">
            <a:solidFill>
              <a:schemeClr val="bg2"/>
            </a:solidFill>
            <a:prstDash val="solid"/>
            <a:round/>
            <a:headEnd type="none" w="med" len="med"/>
            <a:tailEnd type="none" w="med" len="med"/>
          </a:ln>
        </p:spPr>
      </p:sp>
      <p:sp>
        <p:nvSpPr>
          <p:cNvPr id="55315" name="Line 20"/>
          <p:cNvSpPr/>
          <p:nvPr/>
        </p:nvSpPr>
        <p:spPr>
          <a:xfrm>
            <a:off x="1692275" y="2997200"/>
            <a:ext cx="0" cy="576263"/>
          </a:xfrm>
          <a:prstGeom prst="line">
            <a:avLst/>
          </a:prstGeom>
          <a:ln w="9525" cap="flat" cmpd="sng">
            <a:solidFill>
              <a:schemeClr val="bg2"/>
            </a:solidFill>
            <a:prstDash val="solid"/>
            <a:round/>
            <a:headEnd type="none" w="med" len="med"/>
            <a:tailEnd type="none" w="med" len="med"/>
          </a:ln>
        </p:spPr>
      </p:sp>
      <p:sp>
        <p:nvSpPr>
          <p:cNvPr id="55316" name="Line 21"/>
          <p:cNvSpPr/>
          <p:nvPr/>
        </p:nvSpPr>
        <p:spPr>
          <a:xfrm>
            <a:off x="2555875" y="2997200"/>
            <a:ext cx="0" cy="576263"/>
          </a:xfrm>
          <a:prstGeom prst="line">
            <a:avLst/>
          </a:prstGeom>
          <a:ln w="9525" cap="flat" cmpd="sng">
            <a:solidFill>
              <a:schemeClr val="bg2"/>
            </a:solidFill>
            <a:prstDash val="solid"/>
            <a:round/>
            <a:headEnd type="none" w="med" len="med"/>
            <a:tailEnd type="none" w="med" len="med"/>
          </a:ln>
        </p:spPr>
      </p:sp>
      <p:sp>
        <p:nvSpPr>
          <p:cNvPr id="55317" name="Line 22"/>
          <p:cNvSpPr/>
          <p:nvPr/>
        </p:nvSpPr>
        <p:spPr>
          <a:xfrm>
            <a:off x="1187450" y="3284538"/>
            <a:ext cx="504825" cy="0"/>
          </a:xfrm>
          <a:prstGeom prst="line">
            <a:avLst/>
          </a:prstGeom>
          <a:ln w="9525" cap="flat" cmpd="sng">
            <a:solidFill>
              <a:schemeClr val="bg2"/>
            </a:solidFill>
            <a:prstDash val="solid"/>
            <a:round/>
            <a:headEnd type="none" w="med" len="med"/>
            <a:tailEnd type="none" w="med" len="med"/>
          </a:ln>
        </p:spPr>
      </p:sp>
      <p:sp>
        <p:nvSpPr>
          <p:cNvPr id="55318" name="Line 23"/>
          <p:cNvSpPr/>
          <p:nvPr/>
        </p:nvSpPr>
        <p:spPr>
          <a:xfrm>
            <a:off x="2555875" y="3284538"/>
            <a:ext cx="503238" cy="0"/>
          </a:xfrm>
          <a:prstGeom prst="line">
            <a:avLst/>
          </a:prstGeom>
          <a:ln w="9525" cap="flat" cmpd="sng">
            <a:solidFill>
              <a:schemeClr val="bg2"/>
            </a:solidFill>
            <a:prstDash val="solid"/>
            <a:round/>
            <a:headEnd type="none" w="med" len="med"/>
            <a:tailEnd type="none" w="med" len="med"/>
          </a:ln>
        </p:spPr>
      </p:sp>
      <p:sp>
        <p:nvSpPr>
          <p:cNvPr id="55319" name="Line 24"/>
          <p:cNvSpPr/>
          <p:nvPr/>
        </p:nvSpPr>
        <p:spPr>
          <a:xfrm>
            <a:off x="2124075" y="2636838"/>
            <a:ext cx="0" cy="360362"/>
          </a:xfrm>
          <a:prstGeom prst="line">
            <a:avLst/>
          </a:prstGeom>
          <a:ln w="9525" cap="flat" cmpd="sng">
            <a:solidFill>
              <a:schemeClr val="bg2"/>
            </a:solidFill>
            <a:prstDash val="solid"/>
            <a:round/>
            <a:headEnd type="none" w="med" len="med"/>
            <a:tailEnd type="none" w="med" len="med"/>
          </a:ln>
        </p:spPr>
      </p:sp>
      <p:sp>
        <p:nvSpPr>
          <p:cNvPr id="55320" name="Line 25"/>
          <p:cNvSpPr/>
          <p:nvPr/>
        </p:nvSpPr>
        <p:spPr>
          <a:xfrm>
            <a:off x="2124075" y="3573463"/>
            <a:ext cx="0" cy="358775"/>
          </a:xfrm>
          <a:prstGeom prst="line">
            <a:avLst/>
          </a:prstGeom>
          <a:ln w="9525" cap="flat" cmpd="sng">
            <a:solidFill>
              <a:schemeClr val="bg2"/>
            </a:solidFill>
            <a:prstDash val="solid"/>
            <a:round/>
            <a:headEnd type="none" w="med" len="med"/>
            <a:tailEnd type="none" w="med" len="med"/>
          </a:ln>
        </p:spPr>
      </p:sp>
      <p:sp>
        <p:nvSpPr>
          <p:cNvPr id="55321" name="Text Box 26"/>
          <p:cNvSpPr txBox="1"/>
          <p:nvPr/>
        </p:nvSpPr>
        <p:spPr>
          <a:xfrm>
            <a:off x="1331913" y="2636838"/>
            <a:ext cx="3365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B</a:t>
            </a:r>
          </a:p>
        </p:txBody>
      </p:sp>
      <p:sp>
        <p:nvSpPr>
          <p:cNvPr id="55322" name="Text Box 27"/>
          <p:cNvSpPr txBox="1"/>
          <p:nvPr/>
        </p:nvSpPr>
        <p:spPr>
          <a:xfrm>
            <a:off x="2411413" y="2636838"/>
            <a:ext cx="4762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4w</a:t>
            </a:r>
          </a:p>
        </p:txBody>
      </p:sp>
      <p:sp>
        <p:nvSpPr>
          <p:cNvPr id="55323" name="Text Box 28"/>
          <p:cNvSpPr txBox="1"/>
          <p:nvPr/>
        </p:nvSpPr>
        <p:spPr>
          <a:xfrm>
            <a:off x="1187450" y="2924175"/>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24" name="Text Box 29"/>
          <p:cNvSpPr txBox="1"/>
          <p:nvPr/>
        </p:nvSpPr>
        <p:spPr>
          <a:xfrm>
            <a:off x="2627313" y="2924175"/>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4</a:t>
            </a:r>
          </a:p>
        </p:txBody>
      </p:sp>
      <p:sp>
        <p:nvSpPr>
          <p:cNvPr id="55325" name="Rectangle 30"/>
          <p:cNvSpPr/>
          <p:nvPr/>
        </p:nvSpPr>
        <p:spPr>
          <a:xfrm>
            <a:off x="1187450" y="4149725"/>
            <a:ext cx="1871663" cy="1295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5326" name="Line 31"/>
          <p:cNvSpPr/>
          <p:nvPr/>
        </p:nvSpPr>
        <p:spPr>
          <a:xfrm>
            <a:off x="1187450" y="4510088"/>
            <a:ext cx="1871663" cy="0"/>
          </a:xfrm>
          <a:prstGeom prst="line">
            <a:avLst/>
          </a:prstGeom>
          <a:ln w="9525" cap="flat" cmpd="sng">
            <a:solidFill>
              <a:schemeClr val="bg2"/>
            </a:solidFill>
            <a:prstDash val="solid"/>
            <a:round/>
            <a:headEnd type="none" w="med" len="med"/>
            <a:tailEnd type="none" w="med" len="med"/>
          </a:ln>
        </p:spPr>
      </p:sp>
      <p:sp>
        <p:nvSpPr>
          <p:cNvPr id="55327" name="Line 32"/>
          <p:cNvSpPr/>
          <p:nvPr/>
        </p:nvSpPr>
        <p:spPr>
          <a:xfrm>
            <a:off x="1187450" y="5086350"/>
            <a:ext cx="1871663" cy="0"/>
          </a:xfrm>
          <a:prstGeom prst="line">
            <a:avLst/>
          </a:prstGeom>
          <a:ln w="9525" cap="flat" cmpd="sng">
            <a:solidFill>
              <a:schemeClr val="bg2"/>
            </a:solidFill>
            <a:prstDash val="solid"/>
            <a:round/>
            <a:headEnd type="none" w="med" len="med"/>
            <a:tailEnd type="none" w="med" len="med"/>
          </a:ln>
        </p:spPr>
      </p:sp>
      <p:sp>
        <p:nvSpPr>
          <p:cNvPr id="55328" name="Line 33"/>
          <p:cNvSpPr/>
          <p:nvPr/>
        </p:nvSpPr>
        <p:spPr>
          <a:xfrm>
            <a:off x="1692275" y="4510088"/>
            <a:ext cx="0" cy="576262"/>
          </a:xfrm>
          <a:prstGeom prst="line">
            <a:avLst/>
          </a:prstGeom>
          <a:ln w="9525" cap="flat" cmpd="sng">
            <a:solidFill>
              <a:schemeClr val="bg2"/>
            </a:solidFill>
            <a:prstDash val="solid"/>
            <a:round/>
            <a:headEnd type="none" w="med" len="med"/>
            <a:tailEnd type="none" w="med" len="med"/>
          </a:ln>
        </p:spPr>
      </p:sp>
      <p:sp>
        <p:nvSpPr>
          <p:cNvPr id="55329" name="Line 34"/>
          <p:cNvSpPr/>
          <p:nvPr/>
        </p:nvSpPr>
        <p:spPr>
          <a:xfrm>
            <a:off x="2555875" y="4510088"/>
            <a:ext cx="0" cy="576262"/>
          </a:xfrm>
          <a:prstGeom prst="line">
            <a:avLst/>
          </a:prstGeom>
          <a:ln w="9525" cap="flat" cmpd="sng">
            <a:solidFill>
              <a:schemeClr val="bg2"/>
            </a:solidFill>
            <a:prstDash val="solid"/>
            <a:round/>
            <a:headEnd type="none" w="med" len="med"/>
            <a:tailEnd type="none" w="med" len="med"/>
          </a:ln>
        </p:spPr>
      </p:sp>
      <p:sp>
        <p:nvSpPr>
          <p:cNvPr id="55330" name="Line 35"/>
          <p:cNvSpPr/>
          <p:nvPr/>
        </p:nvSpPr>
        <p:spPr>
          <a:xfrm>
            <a:off x="1187450" y="4797425"/>
            <a:ext cx="504825" cy="0"/>
          </a:xfrm>
          <a:prstGeom prst="line">
            <a:avLst/>
          </a:prstGeom>
          <a:ln w="9525" cap="flat" cmpd="sng">
            <a:solidFill>
              <a:schemeClr val="bg2"/>
            </a:solidFill>
            <a:prstDash val="solid"/>
            <a:round/>
            <a:headEnd type="none" w="med" len="med"/>
            <a:tailEnd type="none" w="med" len="med"/>
          </a:ln>
        </p:spPr>
      </p:sp>
      <p:sp>
        <p:nvSpPr>
          <p:cNvPr id="55331" name="Line 36"/>
          <p:cNvSpPr/>
          <p:nvPr/>
        </p:nvSpPr>
        <p:spPr>
          <a:xfrm>
            <a:off x="2555875" y="4797425"/>
            <a:ext cx="503238" cy="0"/>
          </a:xfrm>
          <a:prstGeom prst="line">
            <a:avLst/>
          </a:prstGeom>
          <a:ln w="9525" cap="flat" cmpd="sng">
            <a:solidFill>
              <a:schemeClr val="bg2"/>
            </a:solidFill>
            <a:prstDash val="solid"/>
            <a:round/>
            <a:headEnd type="none" w="med" len="med"/>
            <a:tailEnd type="none" w="med" len="med"/>
          </a:ln>
        </p:spPr>
      </p:sp>
      <p:sp>
        <p:nvSpPr>
          <p:cNvPr id="55332" name="Line 37"/>
          <p:cNvSpPr/>
          <p:nvPr/>
        </p:nvSpPr>
        <p:spPr>
          <a:xfrm>
            <a:off x="2124075" y="4149725"/>
            <a:ext cx="0" cy="360363"/>
          </a:xfrm>
          <a:prstGeom prst="line">
            <a:avLst/>
          </a:prstGeom>
          <a:ln w="9525" cap="flat" cmpd="sng">
            <a:solidFill>
              <a:schemeClr val="bg2"/>
            </a:solidFill>
            <a:prstDash val="solid"/>
            <a:round/>
            <a:headEnd type="none" w="med" len="med"/>
            <a:tailEnd type="none" w="med" len="med"/>
          </a:ln>
        </p:spPr>
      </p:sp>
      <p:sp>
        <p:nvSpPr>
          <p:cNvPr id="55333" name="Line 38"/>
          <p:cNvSpPr/>
          <p:nvPr/>
        </p:nvSpPr>
        <p:spPr>
          <a:xfrm>
            <a:off x="2124075" y="5086350"/>
            <a:ext cx="0" cy="358775"/>
          </a:xfrm>
          <a:prstGeom prst="line">
            <a:avLst/>
          </a:prstGeom>
          <a:ln w="9525" cap="flat" cmpd="sng">
            <a:solidFill>
              <a:schemeClr val="bg2"/>
            </a:solidFill>
            <a:prstDash val="solid"/>
            <a:round/>
            <a:headEnd type="none" w="med" len="med"/>
            <a:tailEnd type="none" w="med" len="med"/>
          </a:ln>
        </p:spPr>
      </p:sp>
      <p:sp>
        <p:nvSpPr>
          <p:cNvPr id="55334" name="Text Box 39"/>
          <p:cNvSpPr txBox="1"/>
          <p:nvPr/>
        </p:nvSpPr>
        <p:spPr>
          <a:xfrm>
            <a:off x="1331913" y="4149725"/>
            <a:ext cx="3492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C</a:t>
            </a:r>
          </a:p>
        </p:txBody>
      </p:sp>
      <p:sp>
        <p:nvSpPr>
          <p:cNvPr id="55335" name="Text Box 40"/>
          <p:cNvSpPr txBox="1"/>
          <p:nvPr/>
        </p:nvSpPr>
        <p:spPr>
          <a:xfrm>
            <a:off x="2411413" y="4149725"/>
            <a:ext cx="6032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10w</a:t>
            </a:r>
          </a:p>
        </p:txBody>
      </p:sp>
      <p:sp>
        <p:nvSpPr>
          <p:cNvPr id="55336" name="Text Box 41"/>
          <p:cNvSpPr txBox="1"/>
          <p:nvPr/>
        </p:nvSpPr>
        <p:spPr>
          <a:xfrm>
            <a:off x="1258888" y="4437063"/>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37" name="Text Box 42"/>
          <p:cNvSpPr txBox="1"/>
          <p:nvPr/>
        </p:nvSpPr>
        <p:spPr>
          <a:xfrm>
            <a:off x="2555875" y="4508500"/>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a:t>
            </a:r>
          </a:p>
        </p:txBody>
      </p:sp>
      <p:sp>
        <p:nvSpPr>
          <p:cNvPr id="55338" name="Rectangle 43"/>
          <p:cNvSpPr/>
          <p:nvPr/>
        </p:nvSpPr>
        <p:spPr>
          <a:xfrm>
            <a:off x="3563938" y="2636838"/>
            <a:ext cx="1871662" cy="1295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pPr algn="ctr"/>
            <a:endParaRPr lang="en-GB" altLang="en-US" dirty="0">
              <a:latin typeface="Arial" panose="020B0604020202020204" pitchFamily="34" charset="0"/>
            </a:endParaRPr>
          </a:p>
        </p:txBody>
      </p:sp>
      <p:sp>
        <p:nvSpPr>
          <p:cNvPr id="55339" name="Line 44"/>
          <p:cNvSpPr/>
          <p:nvPr/>
        </p:nvSpPr>
        <p:spPr>
          <a:xfrm>
            <a:off x="3563938" y="2997200"/>
            <a:ext cx="1871662" cy="0"/>
          </a:xfrm>
          <a:prstGeom prst="line">
            <a:avLst/>
          </a:prstGeom>
          <a:ln w="9525" cap="flat" cmpd="sng">
            <a:solidFill>
              <a:schemeClr val="bg2"/>
            </a:solidFill>
            <a:prstDash val="solid"/>
            <a:round/>
            <a:headEnd type="none" w="med" len="med"/>
            <a:tailEnd type="none" w="med" len="med"/>
          </a:ln>
        </p:spPr>
      </p:sp>
      <p:sp>
        <p:nvSpPr>
          <p:cNvPr id="55340" name="Line 45"/>
          <p:cNvSpPr/>
          <p:nvPr/>
        </p:nvSpPr>
        <p:spPr>
          <a:xfrm>
            <a:off x="3563938" y="3573463"/>
            <a:ext cx="1871662" cy="0"/>
          </a:xfrm>
          <a:prstGeom prst="line">
            <a:avLst/>
          </a:prstGeom>
          <a:ln w="9525" cap="flat" cmpd="sng">
            <a:solidFill>
              <a:schemeClr val="bg2"/>
            </a:solidFill>
            <a:prstDash val="solid"/>
            <a:round/>
            <a:headEnd type="none" w="med" len="med"/>
            <a:tailEnd type="none" w="med" len="med"/>
          </a:ln>
        </p:spPr>
      </p:sp>
      <p:sp>
        <p:nvSpPr>
          <p:cNvPr id="55341" name="Line 46"/>
          <p:cNvSpPr/>
          <p:nvPr/>
        </p:nvSpPr>
        <p:spPr>
          <a:xfrm>
            <a:off x="4068763" y="2997200"/>
            <a:ext cx="0" cy="576263"/>
          </a:xfrm>
          <a:prstGeom prst="line">
            <a:avLst/>
          </a:prstGeom>
          <a:ln w="9525" cap="flat" cmpd="sng">
            <a:solidFill>
              <a:schemeClr val="bg2"/>
            </a:solidFill>
            <a:prstDash val="solid"/>
            <a:round/>
            <a:headEnd type="none" w="med" len="med"/>
            <a:tailEnd type="none" w="med" len="med"/>
          </a:ln>
        </p:spPr>
      </p:sp>
      <p:sp>
        <p:nvSpPr>
          <p:cNvPr id="55342" name="Line 47"/>
          <p:cNvSpPr/>
          <p:nvPr/>
        </p:nvSpPr>
        <p:spPr>
          <a:xfrm>
            <a:off x="4932363" y="2997200"/>
            <a:ext cx="0" cy="576263"/>
          </a:xfrm>
          <a:prstGeom prst="line">
            <a:avLst/>
          </a:prstGeom>
          <a:ln w="9525" cap="flat" cmpd="sng">
            <a:solidFill>
              <a:schemeClr val="bg2"/>
            </a:solidFill>
            <a:prstDash val="solid"/>
            <a:round/>
            <a:headEnd type="none" w="med" len="med"/>
            <a:tailEnd type="none" w="med" len="med"/>
          </a:ln>
        </p:spPr>
      </p:sp>
      <p:sp>
        <p:nvSpPr>
          <p:cNvPr id="55343" name="Line 48"/>
          <p:cNvSpPr/>
          <p:nvPr/>
        </p:nvSpPr>
        <p:spPr>
          <a:xfrm>
            <a:off x="3563938" y="3284538"/>
            <a:ext cx="504825" cy="0"/>
          </a:xfrm>
          <a:prstGeom prst="line">
            <a:avLst/>
          </a:prstGeom>
          <a:ln w="9525" cap="flat" cmpd="sng">
            <a:solidFill>
              <a:schemeClr val="bg2"/>
            </a:solidFill>
            <a:prstDash val="solid"/>
            <a:round/>
            <a:headEnd type="none" w="med" len="med"/>
            <a:tailEnd type="none" w="med" len="med"/>
          </a:ln>
        </p:spPr>
      </p:sp>
      <p:sp>
        <p:nvSpPr>
          <p:cNvPr id="55344" name="Line 49"/>
          <p:cNvSpPr/>
          <p:nvPr/>
        </p:nvSpPr>
        <p:spPr>
          <a:xfrm>
            <a:off x="4932363" y="3284538"/>
            <a:ext cx="503237" cy="0"/>
          </a:xfrm>
          <a:prstGeom prst="line">
            <a:avLst/>
          </a:prstGeom>
          <a:ln w="9525" cap="flat" cmpd="sng">
            <a:solidFill>
              <a:schemeClr val="bg2"/>
            </a:solidFill>
            <a:prstDash val="solid"/>
            <a:round/>
            <a:headEnd type="none" w="med" len="med"/>
            <a:tailEnd type="none" w="med" len="med"/>
          </a:ln>
        </p:spPr>
      </p:sp>
      <p:sp>
        <p:nvSpPr>
          <p:cNvPr id="55345" name="Line 50"/>
          <p:cNvSpPr/>
          <p:nvPr/>
        </p:nvSpPr>
        <p:spPr>
          <a:xfrm>
            <a:off x="4500563" y="2636838"/>
            <a:ext cx="0" cy="360362"/>
          </a:xfrm>
          <a:prstGeom prst="line">
            <a:avLst/>
          </a:prstGeom>
          <a:ln w="9525" cap="flat" cmpd="sng">
            <a:solidFill>
              <a:schemeClr val="bg2"/>
            </a:solidFill>
            <a:prstDash val="solid"/>
            <a:round/>
            <a:headEnd type="none" w="med" len="med"/>
            <a:tailEnd type="none" w="med" len="med"/>
          </a:ln>
        </p:spPr>
      </p:sp>
      <p:sp>
        <p:nvSpPr>
          <p:cNvPr id="55346" name="Line 51"/>
          <p:cNvSpPr/>
          <p:nvPr/>
        </p:nvSpPr>
        <p:spPr>
          <a:xfrm>
            <a:off x="4500563" y="3573463"/>
            <a:ext cx="0" cy="358775"/>
          </a:xfrm>
          <a:prstGeom prst="line">
            <a:avLst/>
          </a:prstGeom>
          <a:ln w="9525" cap="flat" cmpd="sng">
            <a:solidFill>
              <a:schemeClr val="bg2"/>
            </a:solidFill>
            <a:prstDash val="solid"/>
            <a:round/>
            <a:headEnd type="none" w="med" len="med"/>
            <a:tailEnd type="none" w="med" len="med"/>
          </a:ln>
        </p:spPr>
      </p:sp>
      <p:sp>
        <p:nvSpPr>
          <p:cNvPr id="55347" name="Text Box 52"/>
          <p:cNvSpPr txBox="1"/>
          <p:nvPr/>
        </p:nvSpPr>
        <p:spPr>
          <a:xfrm>
            <a:off x="4067175" y="2636838"/>
            <a:ext cx="3492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D</a:t>
            </a:r>
          </a:p>
        </p:txBody>
      </p:sp>
      <p:sp>
        <p:nvSpPr>
          <p:cNvPr id="55348" name="Text Box 53"/>
          <p:cNvSpPr txBox="1"/>
          <p:nvPr/>
        </p:nvSpPr>
        <p:spPr>
          <a:xfrm>
            <a:off x="4643438" y="2636838"/>
            <a:ext cx="4762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1w</a:t>
            </a:r>
          </a:p>
        </p:txBody>
      </p:sp>
      <p:sp>
        <p:nvSpPr>
          <p:cNvPr id="55349" name="Text Box 54"/>
          <p:cNvSpPr txBox="1"/>
          <p:nvPr/>
        </p:nvSpPr>
        <p:spPr>
          <a:xfrm>
            <a:off x="3708400" y="2924175"/>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7</a:t>
            </a:r>
          </a:p>
        </p:txBody>
      </p:sp>
      <p:sp>
        <p:nvSpPr>
          <p:cNvPr id="55350" name="Text Box 55"/>
          <p:cNvSpPr txBox="1"/>
          <p:nvPr/>
        </p:nvSpPr>
        <p:spPr>
          <a:xfrm>
            <a:off x="5003800" y="2924175"/>
            <a:ext cx="311150" cy="366713"/>
          </a:xfrm>
          <a:prstGeom prst="rect">
            <a:avLst/>
          </a:prstGeom>
          <a:noFill/>
          <a:ln w="9525">
            <a:noFill/>
          </a:ln>
        </p:spPr>
        <p:txBody>
          <a:bodyPr anchor="t" anchorCtr="0">
            <a:spAutoFit/>
          </a:bodyPr>
          <a:lstStyle/>
          <a:p>
            <a:r>
              <a:rPr lang="en-GB" altLang="en-US" dirty="0">
                <a:solidFill>
                  <a:schemeClr val="bg2"/>
                </a:solidFill>
                <a:latin typeface="Arial" panose="020B0604020202020204" pitchFamily="34" charset="0"/>
              </a:rPr>
              <a:t>8</a:t>
            </a:r>
          </a:p>
        </p:txBody>
      </p:sp>
      <p:sp>
        <p:nvSpPr>
          <p:cNvPr id="55351" name="Rectangle 56"/>
          <p:cNvSpPr/>
          <p:nvPr/>
        </p:nvSpPr>
        <p:spPr>
          <a:xfrm>
            <a:off x="5940425" y="2636838"/>
            <a:ext cx="1871663" cy="1295400"/>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5352" name="Line 57"/>
          <p:cNvSpPr/>
          <p:nvPr/>
        </p:nvSpPr>
        <p:spPr>
          <a:xfrm>
            <a:off x="5940425" y="2997200"/>
            <a:ext cx="1871663" cy="0"/>
          </a:xfrm>
          <a:prstGeom prst="line">
            <a:avLst/>
          </a:prstGeom>
          <a:ln w="9525" cap="flat" cmpd="sng">
            <a:solidFill>
              <a:schemeClr val="bg2"/>
            </a:solidFill>
            <a:prstDash val="solid"/>
            <a:round/>
            <a:headEnd type="none" w="med" len="med"/>
            <a:tailEnd type="none" w="med" len="med"/>
          </a:ln>
        </p:spPr>
      </p:sp>
      <p:sp>
        <p:nvSpPr>
          <p:cNvPr id="55353" name="Line 58"/>
          <p:cNvSpPr/>
          <p:nvPr/>
        </p:nvSpPr>
        <p:spPr>
          <a:xfrm>
            <a:off x="5940425" y="3573463"/>
            <a:ext cx="1871663" cy="0"/>
          </a:xfrm>
          <a:prstGeom prst="line">
            <a:avLst/>
          </a:prstGeom>
          <a:ln w="9525" cap="flat" cmpd="sng">
            <a:solidFill>
              <a:schemeClr val="bg2"/>
            </a:solidFill>
            <a:prstDash val="solid"/>
            <a:round/>
            <a:headEnd type="none" w="med" len="med"/>
            <a:tailEnd type="none" w="med" len="med"/>
          </a:ln>
        </p:spPr>
      </p:sp>
      <p:sp>
        <p:nvSpPr>
          <p:cNvPr id="55354" name="Line 59"/>
          <p:cNvSpPr/>
          <p:nvPr/>
        </p:nvSpPr>
        <p:spPr>
          <a:xfrm>
            <a:off x="6445250" y="2997200"/>
            <a:ext cx="0" cy="576263"/>
          </a:xfrm>
          <a:prstGeom prst="line">
            <a:avLst/>
          </a:prstGeom>
          <a:ln w="9525" cap="flat" cmpd="sng">
            <a:solidFill>
              <a:schemeClr val="bg2"/>
            </a:solidFill>
            <a:prstDash val="solid"/>
            <a:round/>
            <a:headEnd type="none" w="med" len="med"/>
            <a:tailEnd type="none" w="med" len="med"/>
          </a:ln>
        </p:spPr>
      </p:sp>
      <p:sp>
        <p:nvSpPr>
          <p:cNvPr id="55355" name="Line 60"/>
          <p:cNvSpPr/>
          <p:nvPr/>
        </p:nvSpPr>
        <p:spPr>
          <a:xfrm>
            <a:off x="7308850" y="2997200"/>
            <a:ext cx="0" cy="576263"/>
          </a:xfrm>
          <a:prstGeom prst="line">
            <a:avLst/>
          </a:prstGeom>
          <a:ln w="9525" cap="flat" cmpd="sng">
            <a:solidFill>
              <a:schemeClr val="bg2"/>
            </a:solidFill>
            <a:prstDash val="solid"/>
            <a:round/>
            <a:headEnd type="none" w="med" len="med"/>
            <a:tailEnd type="none" w="med" len="med"/>
          </a:ln>
        </p:spPr>
      </p:sp>
      <p:sp>
        <p:nvSpPr>
          <p:cNvPr id="55356" name="Line 61"/>
          <p:cNvSpPr/>
          <p:nvPr/>
        </p:nvSpPr>
        <p:spPr>
          <a:xfrm>
            <a:off x="5940425" y="3284538"/>
            <a:ext cx="504825" cy="0"/>
          </a:xfrm>
          <a:prstGeom prst="line">
            <a:avLst/>
          </a:prstGeom>
          <a:ln w="9525" cap="flat" cmpd="sng">
            <a:solidFill>
              <a:schemeClr val="bg2"/>
            </a:solidFill>
            <a:prstDash val="solid"/>
            <a:round/>
            <a:headEnd type="none" w="med" len="med"/>
            <a:tailEnd type="none" w="med" len="med"/>
          </a:ln>
        </p:spPr>
      </p:sp>
      <p:sp>
        <p:nvSpPr>
          <p:cNvPr id="55357" name="Line 62"/>
          <p:cNvSpPr/>
          <p:nvPr/>
        </p:nvSpPr>
        <p:spPr>
          <a:xfrm>
            <a:off x="7308850" y="3284538"/>
            <a:ext cx="503238" cy="0"/>
          </a:xfrm>
          <a:prstGeom prst="line">
            <a:avLst/>
          </a:prstGeom>
          <a:ln w="9525" cap="flat" cmpd="sng">
            <a:solidFill>
              <a:schemeClr val="bg2"/>
            </a:solidFill>
            <a:prstDash val="solid"/>
            <a:round/>
            <a:headEnd type="none" w="med" len="med"/>
            <a:tailEnd type="none" w="med" len="med"/>
          </a:ln>
        </p:spPr>
      </p:sp>
      <p:sp>
        <p:nvSpPr>
          <p:cNvPr id="55358" name="Line 63"/>
          <p:cNvSpPr/>
          <p:nvPr/>
        </p:nvSpPr>
        <p:spPr>
          <a:xfrm>
            <a:off x="6877050" y="2636838"/>
            <a:ext cx="0" cy="360362"/>
          </a:xfrm>
          <a:prstGeom prst="line">
            <a:avLst/>
          </a:prstGeom>
          <a:ln w="9525" cap="flat" cmpd="sng">
            <a:solidFill>
              <a:schemeClr val="bg2"/>
            </a:solidFill>
            <a:prstDash val="solid"/>
            <a:round/>
            <a:headEnd type="none" w="med" len="med"/>
            <a:tailEnd type="none" w="med" len="med"/>
          </a:ln>
        </p:spPr>
      </p:sp>
      <p:sp>
        <p:nvSpPr>
          <p:cNvPr id="55359" name="Line 64"/>
          <p:cNvSpPr/>
          <p:nvPr/>
        </p:nvSpPr>
        <p:spPr>
          <a:xfrm>
            <a:off x="6877050" y="3573463"/>
            <a:ext cx="0" cy="358775"/>
          </a:xfrm>
          <a:prstGeom prst="line">
            <a:avLst/>
          </a:prstGeom>
          <a:ln w="9525" cap="flat" cmpd="sng">
            <a:solidFill>
              <a:schemeClr val="bg2"/>
            </a:solidFill>
            <a:prstDash val="solid"/>
            <a:round/>
            <a:headEnd type="none" w="med" len="med"/>
            <a:tailEnd type="none" w="med" len="med"/>
          </a:ln>
        </p:spPr>
      </p:sp>
      <p:sp>
        <p:nvSpPr>
          <p:cNvPr id="55360" name="Text Box 65"/>
          <p:cNvSpPr txBox="1"/>
          <p:nvPr/>
        </p:nvSpPr>
        <p:spPr>
          <a:xfrm>
            <a:off x="6084888" y="2636838"/>
            <a:ext cx="3365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E</a:t>
            </a:r>
          </a:p>
        </p:txBody>
      </p:sp>
      <p:sp>
        <p:nvSpPr>
          <p:cNvPr id="55361" name="Text Box 66"/>
          <p:cNvSpPr txBox="1"/>
          <p:nvPr/>
        </p:nvSpPr>
        <p:spPr>
          <a:xfrm>
            <a:off x="7164388" y="2636838"/>
            <a:ext cx="4762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2w</a:t>
            </a:r>
          </a:p>
        </p:txBody>
      </p:sp>
      <p:sp>
        <p:nvSpPr>
          <p:cNvPr id="55362" name="Text Box 67"/>
          <p:cNvSpPr txBox="1"/>
          <p:nvPr/>
        </p:nvSpPr>
        <p:spPr>
          <a:xfrm>
            <a:off x="6011863" y="2924175"/>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a:t>
            </a:r>
          </a:p>
        </p:txBody>
      </p:sp>
      <p:sp>
        <p:nvSpPr>
          <p:cNvPr id="55363" name="Text Box 68"/>
          <p:cNvSpPr txBox="1"/>
          <p:nvPr/>
        </p:nvSpPr>
        <p:spPr>
          <a:xfrm>
            <a:off x="7308850" y="2924175"/>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12</a:t>
            </a:r>
          </a:p>
        </p:txBody>
      </p:sp>
      <p:sp>
        <p:nvSpPr>
          <p:cNvPr id="55364" name="Line 69"/>
          <p:cNvSpPr/>
          <p:nvPr/>
        </p:nvSpPr>
        <p:spPr>
          <a:xfrm>
            <a:off x="3059113" y="3284538"/>
            <a:ext cx="504825" cy="0"/>
          </a:xfrm>
          <a:prstGeom prst="line">
            <a:avLst/>
          </a:prstGeom>
          <a:ln w="9525" cap="flat" cmpd="sng">
            <a:solidFill>
              <a:schemeClr val="bg2"/>
            </a:solidFill>
            <a:prstDash val="solid"/>
            <a:round/>
            <a:headEnd type="none" w="med" len="med"/>
            <a:tailEnd type="triangle" w="med" len="med"/>
          </a:ln>
        </p:spPr>
      </p:sp>
      <p:sp>
        <p:nvSpPr>
          <p:cNvPr id="55365" name="Line 70"/>
          <p:cNvSpPr/>
          <p:nvPr/>
        </p:nvSpPr>
        <p:spPr>
          <a:xfrm>
            <a:off x="5435600" y="3284538"/>
            <a:ext cx="504825" cy="0"/>
          </a:xfrm>
          <a:prstGeom prst="line">
            <a:avLst/>
          </a:prstGeom>
          <a:ln w="9525" cap="flat" cmpd="sng">
            <a:solidFill>
              <a:schemeClr val="bg2"/>
            </a:solidFill>
            <a:prstDash val="solid"/>
            <a:round/>
            <a:headEnd type="none" w="med" len="med"/>
            <a:tailEnd type="triangle" w="med" len="med"/>
          </a:ln>
        </p:spPr>
      </p:sp>
      <p:sp>
        <p:nvSpPr>
          <p:cNvPr id="55366" name="Line 71"/>
          <p:cNvSpPr/>
          <p:nvPr/>
        </p:nvSpPr>
        <p:spPr>
          <a:xfrm>
            <a:off x="3059113" y="1700213"/>
            <a:ext cx="360362" cy="0"/>
          </a:xfrm>
          <a:prstGeom prst="line">
            <a:avLst/>
          </a:prstGeom>
          <a:ln w="9525" cap="flat" cmpd="sng">
            <a:solidFill>
              <a:schemeClr val="bg2"/>
            </a:solidFill>
            <a:prstDash val="solid"/>
            <a:round/>
            <a:headEnd type="none" w="med" len="med"/>
            <a:tailEnd type="none" w="med" len="med"/>
          </a:ln>
        </p:spPr>
      </p:sp>
      <p:sp>
        <p:nvSpPr>
          <p:cNvPr id="55367" name="Line 72"/>
          <p:cNvSpPr/>
          <p:nvPr/>
        </p:nvSpPr>
        <p:spPr>
          <a:xfrm>
            <a:off x="3419475" y="1700213"/>
            <a:ext cx="0" cy="1368425"/>
          </a:xfrm>
          <a:prstGeom prst="line">
            <a:avLst/>
          </a:prstGeom>
          <a:ln w="9525" cap="flat" cmpd="sng">
            <a:solidFill>
              <a:schemeClr val="bg2"/>
            </a:solidFill>
            <a:prstDash val="solid"/>
            <a:round/>
            <a:headEnd type="none" w="med" len="med"/>
            <a:tailEnd type="none" w="med" len="med"/>
          </a:ln>
        </p:spPr>
      </p:sp>
      <p:sp>
        <p:nvSpPr>
          <p:cNvPr id="55368" name="Line 73"/>
          <p:cNvSpPr/>
          <p:nvPr/>
        </p:nvSpPr>
        <p:spPr>
          <a:xfrm>
            <a:off x="3419475" y="3068638"/>
            <a:ext cx="144463" cy="0"/>
          </a:xfrm>
          <a:prstGeom prst="line">
            <a:avLst/>
          </a:prstGeom>
          <a:ln w="9525" cap="flat" cmpd="sng">
            <a:solidFill>
              <a:schemeClr val="bg2"/>
            </a:solidFill>
            <a:prstDash val="solid"/>
            <a:round/>
            <a:headEnd type="none" w="med" len="med"/>
            <a:tailEnd type="triangle" w="med" len="med"/>
          </a:ln>
        </p:spPr>
      </p:sp>
      <p:sp>
        <p:nvSpPr>
          <p:cNvPr id="55369" name="Line 74"/>
          <p:cNvSpPr/>
          <p:nvPr/>
        </p:nvSpPr>
        <p:spPr>
          <a:xfrm>
            <a:off x="3059113" y="4797425"/>
            <a:ext cx="2592387" cy="0"/>
          </a:xfrm>
          <a:prstGeom prst="line">
            <a:avLst/>
          </a:prstGeom>
          <a:ln w="9525" cap="flat" cmpd="sng">
            <a:solidFill>
              <a:schemeClr val="bg2"/>
            </a:solidFill>
            <a:prstDash val="solid"/>
            <a:round/>
            <a:headEnd type="none" w="med" len="med"/>
            <a:tailEnd type="none" w="med" len="med"/>
          </a:ln>
        </p:spPr>
      </p:sp>
      <p:sp>
        <p:nvSpPr>
          <p:cNvPr id="55370" name="Line 75"/>
          <p:cNvSpPr/>
          <p:nvPr/>
        </p:nvSpPr>
        <p:spPr>
          <a:xfrm flipV="1">
            <a:off x="5651500" y="3573463"/>
            <a:ext cx="0" cy="1223962"/>
          </a:xfrm>
          <a:prstGeom prst="line">
            <a:avLst/>
          </a:prstGeom>
          <a:ln w="9525" cap="flat" cmpd="sng">
            <a:solidFill>
              <a:schemeClr val="bg2"/>
            </a:solidFill>
            <a:prstDash val="solid"/>
            <a:round/>
            <a:headEnd type="none" w="med" len="med"/>
            <a:tailEnd type="none" w="med" len="med"/>
          </a:ln>
        </p:spPr>
      </p:sp>
      <p:sp>
        <p:nvSpPr>
          <p:cNvPr id="55371" name="Line 76"/>
          <p:cNvSpPr/>
          <p:nvPr/>
        </p:nvSpPr>
        <p:spPr>
          <a:xfrm>
            <a:off x="5651500" y="3573463"/>
            <a:ext cx="288925" cy="0"/>
          </a:xfrm>
          <a:prstGeom prst="line">
            <a:avLst/>
          </a:prstGeom>
          <a:ln w="9525" cap="flat" cmpd="sng">
            <a:solidFill>
              <a:schemeClr val="bg2"/>
            </a:solidFill>
            <a:prstDash val="solid"/>
            <a:round/>
            <a:headEnd type="none" w="med" len="med"/>
            <a:tailEnd type="triangle" w="med" len="med"/>
          </a:ln>
        </p:spPr>
      </p:sp>
      <p:sp>
        <p:nvSpPr>
          <p:cNvPr id="55372" name="Text Box 77"/>
          <p:cNvSpPr txBox="1"/>
          <p:nvPr/>
        </p:nvSpPr>
        <p:spPr>
          <a:xfrm>
            <a:off x="7308850" y="3213100"/>
            <a:ext cx="438150" cy="366713"/>
          </a:xfrm>
          <a:prstGeom prst="rect">
            <a:avLst/>
          </a:prstGeom>
          <a:noFill/>
          <a:ln w="9525">
            <a:noFill/>
          </a:ln>
        </p:spPr>
        <p:txBody>
          <a:bodyPr anchor="t" anchorCtr="0">
            <a:spAutoFit/>
          </a:bodyPr>
          <a:lstStyle/>
          <a:p>
            <a:r>
              <a:rPr lang="en-GB" altLang="en-US" dirty="0">
                <a:solidFill>
                  <a:schemeClr val="bg2"/>
                </a:solidFill>
                <a:latin typeface="Arial" panose="020B0604020202020204" pitchFamily="34" charset="0"/>
              </a:rPr>
              <a:t>12</a:t>
            </a:r>
          </a:p>
        </p:txBody>
      </p:sp>
      <p:sp>
        <p:nvSpPr>
          <p:cNvPr id="55373" name="Text Box 78"/>
          <p:cNvSpPr txBox="1"/>
          <p:nvPr/>
        </p:nvSpPr>
        <p:spPr>
          <a:xfrm>
            <a:off x="6011863" y="3213100"/>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a:t>
            </a:r>
          </a:p>
        </p:txBody>
      </p:sp>
      <p:sp>
        <p:nvSpPr>
          <p:cNvPr id="55374" name="Text Box 80"/>
          <p:cNvSpPr txBox="1"/>
          <p:nvPr/>
        </p:nvSpPr>
        <p:spPr>
          <a:xfrm>
            <a:off x="4932363" y="3213100"/>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a:t>
            </a:r>
          </a:p>
        </p:txBody>
      </p:sp>
      <p:sp>
        <p:nvSpPr>
          <p:cNvPr id="55375" name="Text Box 81"/>
          <p:cNvSpPr txBox="1"/>
          <p:nvPr/>
        </p:nvSpPr>
        <p:spPr>
          <a:xfrm>
            <a:off x="3635375" y="3213100"/>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9</a:t>
            </a:r>
          </a:p>
        </p:txBody>
      </p:sp>
      <p:sp>
        <p:nvSpPr>
          <p:cNvPr id="55376" name="Text Box 82"/>
          <p:cNvSpPr txBox="1"/>
          <p:nvPr/>
        </p:nvSpPr>
        <p:spPr>
          <a:xfrm>
            <a:off x="2555875" y="1700213"/>
            <a:ext cx="288925" cy="366712"/>
          </a:xfrm>
          <a:prstGeom prst="rect">
            <a:avLst/>
          </a:prstGeom>
          <a:noFill/>
          <a:ln w="9525">
            <a:noFill/>
          </a:ln>
        </p:spPr>
        <p:txBody>
          <a:bodyPr anchor="t" anchorCtr="0">
            <a:spAutoFit/>
          </a:bodyPr>
          <a:lstStyle/>
          <a:p>
            <a:r>
              <a:rPr lang="en-GB" altLang="en-US" dirty="0">
                <a:solidFill>
                  <a:schemeClr val="bg2"/>
                </a:solidFill>
                <a:latin typeface="Arial" panose="020B0604020202020204" pitchFamily="34" charset="0"/>
              </a:rPr>
              <a:t>9</a:t>
            </a:r>
          </a:p>
        </p:txBody>
      </p:sp>
      <p:sp>
        <p:nvSpPr>
          <p:cNvPr id="55377" name="Text Box 83"/>
          <p:cNvSpPr txBox="1"/>
          <p:nvPr/>
        </p:nvSpPr>
        <p:spPr>
          <a:xfrm>
            <a:off x="2627313" y="3213100"/>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9</a:t>
            </a:r>
          </a:p>
        </p:txBody>
      </p:sp>
      <p:sp>
        <p:nvSpPr>
          <p:cNvPr id="55378" name="Text Box 84"/>
          <p:cNvSpPr txBox="1"/>
          <p:nvPr/>
        </p:nvSpPr>
        <p:spPr>
          <a:xfrm>
            <a:off x="1187450" y="1628775"/>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2</a:t>
            </a:r>
          </a:p>
        </p:txBody>
      </p:sp>
      <p:sp>
        <p:nvSpPr>
          <p:cNvPr id="55379" name="Text Box 85"/>
          <p:cNvSpPr txBox="1"/>
          <p:nvPr/>
        </p:nvSpPr>
        <p:spPr>
          <a:xfrm>
            <a:off x="1187450" y="3213100"/>
            <a:ext cx="288925" cy="366713"/>
          </a:xfrm>
          <a:prstGeom prst="rect">
            <a:avLst/>
          </a:prstGeom>
          <a:noFill/>
          <a:ln w="9525">
            <a:noFill/>
          </a:ln>
        </p:spPr>
        <p:txBody>
          <a:bodyPr anchor="t" anchorCtr="0">
            <a:spAutoFit/>
          </a:bodyPr>
          <a:lstStyle/>
          <a:p>
            <a:r>
              <a:rPr lang="en-GB" altLang="en-US" dirty="0">
                <a:solidFill>
                  <a:schemeClr val="bg2"/>
                </a:solidFill>
                <a:latin typeface="Arial" panose="020B0604020202020204" pitchFamily="34" charset="0"/>
              </a:rPr>
              <a:t>5</a:t>
            </a:r>
          </a:p>
        </p:txBody>
      </p:sp>
      <p:sp>
        <p:nvSpPr>
          <p:cNvPr id="55380" name="Text Box 86"/>
          <p:cNvSpPr txBox="1"/>
          <p:nvPr/>
        </p:nvSpPr>
        <p:spPr>
          <a:xfrm>
            <a:off x="2555875" y="4797425"/>
            <a:ext cx="438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10</a:t>
            </a:r>
          </a:p>
        </p:txBody>
      </p:sp>
      <p:sp>
        <p:nvSpPr>
          <p:cNvPr id="55381" name="Text Box 87"/>
          <p:cNvSpPr txBox="1"/>
          <p:nvPr/>
        </p:nvSpPr>
        <p:spPr>
          <a:xfrm>
            <a:off x="1258888" y="4724400"/>
            <a:ext cx="311150" cy="366713"/>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82" name="Text Box 88"/>
          <p:cNvSpPr txBox="1"/>
          <p:nvPr/>
        </p:nvSpPr>
        <p:spPr>
          <a:xfrm>
            <a:off x="7164388" y="3573463"/>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83" name="Text Box 89"/>
          <p:cNvSpPr txBox="1"/>
          <p:nvPr/>
        </p:nvSpPr>
        <p:spPr>
          <a:xfrm>
            <a:off x="4859338" y="3573463"/>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2</a:t>
            </a:r>
          </a:p>
        </p:txBody>
      </p:sp>
      <p:sp>
        <p:nvSpPr>
          <p:cNvPr id="55384" name="Text Box 90"/>
          <p:cNvSpPr txBox="1"/>
          <p:nvPr/>
        </p:nvSpPr>
        <p:spPr>
          <a:xfrm>
            <a:off x="2555875" y="5084763"/>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0</a:t>
            </a:r>
          </a:p>
        </p:txBody>
      </p:sp>
      <p:sp>
        <p:nvSpPr>
          <p:cNvPr id="55385" name="Text Box 91"/>
          <p:cNvSpPr txBox="1"/>
          <p:nvPr/>
        </p:nvSpPr>
        <p:spPr>
          <a:xfrm>
            <a:off x="2411413" y="3573463"/>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5</a:t>
            </a:r>
          </a:p>
        </p:txBody>
      </p:sp>
      <p:sp>
        <p:nvSpPr>
          <p:cNvPr id="55386" name="Text Box 92"/>
          <p:cNvSpPr txBox="1"/>
          <p:nvPr/>
        </p:nvSpPr>
        <p:spPr>
          <a:xfrm>
            <a:off x="2411413" y="1989138"/>
            <a:ext cx="311150" cy="366712"/>
          </a:xfrm>
          <a:prstGeom prst="rect">
            <a:avLst/>
          </a:prstGeom>
          <a:noFill/>
          <a:ln w="9525">
            <a:noFill/>
          </a:ln>
        </p:spPr>
        <p:txBody>
          <a:bodyPr wrap="none" anchor="t" anchorCtr="0">
            <a:spAutoFit/>
          </a:bodyPr>
          <a:lstStyle/>
          <a:p>
            <a:r>
              <a:rPr lang="en-GB" altLang="en-US" dirty="0">
                <a:solidFill>
                  <a:schemeClr val="bg2"/>
                </a:solidFill>
                <a:latin typeface="Arial" panose="020B0604020202020204" pitchFamily="34" charset="0"/>
              </a:rPr>
              <a:t>2</a:t>
            </a:r>
          </a:p>
        </p:txBody>
      </p:sp>
      <p:sp>
        <p:nvSpPr>
          <p:cNvPr id="55387" name="Line 93"/>
          <p:cNvSpPr/>
          <p:nvPr/>
        </p:nvSpPr>
        <p:spPr>
          <a:xfrm flipV="1">
            <a:off x="3132138" y="2276475"/>
            <a:ext cx="1225550" cy="1584325"/>
          </a:xfrm>
          <a:prstGeom prst="line">
            <a:avLst/>
          </a:prstGeom>
          <a:ln w="38100" cap="flat" cmpd="sng">
            <a:solidFill>
              <a:srgbClr val="CC0000"/>
            </a:solidFill>
            <a:prstDash val="solid"/>
            <a:round/>
            <a:headEnd type="triangle" w="med" len="med"/>
            <a:tailEnd type="none" w="med" len="med"/>
          </a:ln>
        </p:spPr>
      </p:sp>
      <p:sp>
        <p:nvSpPr>
          <p:cNvPr id="55388" name="Text Box 94"/>
          <p:cNvSpPr txBox="1"/>
          <p:nvPr/>
        </p:nvSpPr>
        <p:spPr>
          <a:xfrm>
            <a:off x="4356100" y="1268413"/>
            <a:ext cx="3708400" cy="1187450"/>
          </a:xfrm>
          <a:prstGeom prst="rect">
            <a:avLst/>
          </a:prstGeom>
          <a:noFill/>
          <a:ln w="9525">
            <a:noFill/>
          </a:ln>
        </p:spPr>
        <p:txBody>
          <a:bodyPr wrap="none" anchor="t" anchorCtr="0">
            <a:spAutoFit/>
          </a:bodyPr>
          <a:lstStyle/>
          <a:p>
            <a:r>
              <a:rPr lang="en-GB" altLang="en-US" sz="2400" dirty="0">
                <a:solidFill>
                  <a:schemeClr val="bg2"/>
                </a:solidFill>
                <a:latin typeface="Arial" panose="020B0604020202020204" pitchFamily="34" charset="0"/>
              </a:rPr>
              <a:t>B can be up to 3 days late</a:t>
            </a:r>
          </a:p>
          <a:p>
            <a:r>
              <a:rPr lang="en-GB" altLang="en-US" sz="2400" dirty="0">
                <a:solidFill>
                  <a:schemeClr val="bg2"/>
                </a:solidFill>
                <a:latin typeface="Arial" panose="020B0604020202020204" pitchFamily="34" charset="0"/>
              </a:rPr>
              <a:t>and not affect any </a:t>
            </a:r>
          </a:p>
          <a:p>
            <a:r>
              <a:rPr lang="en-GB" altLang="en-US" sz="2400" dirty="0">
                <a:solidFill>
                  <a:schemeClr val="bg2"/>
                </a:solidFill>
                <a:latin typeface="Arial" panose="020B0604020202020204" pitchFamily="34" charset="0"/>
              </a:rPr>
              <a:t>other activity = </a:t>
            </a:r>
            <a:r>
              <a:rPr lang="en-GB" altLang="en-US" sz="2400" b="1" dirty="0">
                <a:solidFill>
                  <a:schemeClr val="bg2"/>
                </a:solidFill>
                <a:latin typeface="Arial" panose="020B0604020202020204" pitchFamily="34" charset="0"/>
              </a:rPr>
              <a:t>free float</a:t>
            </a:r>
          </a:p>
        </p:txBody>
      </p:sp>
      <p:sp>
        <p:nvSpPr>
          <p:cNvPr id="55389" name="Line 95"/>
          <p:cNvSpPr/>
          <p:nvPr/>
        </p:nvSpPr>
        <p:spPr>
          <a:xfrm flipH="1" flipV="1">
            <a:off x="2987675" y="3933825"/>
            <a:ext cx="1439863" cy="1079500"/>
          </a:xfrm>
          <a:prstGeom prst="line">
            <a:avLst/>
          </a:prstGeom>
          <a:ln w="38100" cap="flat" cmpd="sng">
            <a:solidFill>
              <a:srgbClr val="CC0000"/>
            </a:solidFill>
            <a:prstDash val="solid"/>
            <a:round/>
            <a:headEnd type="none" w="med" len="med"/>
            <a:tailEnd type="triangle" w="med" len="med"/>
          </a:ln>
        </p:spPr>
      </p:sp>
      <p:sp>
        <p:nvSpPr>
          <p:cNvPr id="55390" name="Text Box 96"/>
          <p:cNvSpPr txBox="1"/>
          <p:nvPr/>
        </p:nvSpPr>
        <p:spPr>
          <a:xfrm>
            <a:off x="3419475" y="4941888"/>
            <a:ext cx="5400675" cy="1187450"/>
          </a:xfrm>
          <a:prstGeom prst="rect">
            <a:avLst/>
          </a:prstGeom>
          <a:noFill/>
          <a:ln w="9525">
            <a:noFill/>
          </a:ln>
        </p:spPr>
        <p:txBody>
          <a:bodyPr wrap="none" anchor="t" anchorCtr="0">
            <a:spAutoFit/>
          </a:bodyPr>
          <a:lstStyle/>
          <a:p>
            <a:r>
              <a:rPr lang="en-GB" altLang="en-US" sz="2400" dirty="0">
                <a:solidFill>
                  <a:schemeClr val="bg2"/>
                </a:solidFill>
                <a:latin typeface="Arial" panose="020B0604020202020204" pitchFamily="34" charset="0"/>
              </a:rPr>
              <a:t>B can be a further 2 days late – affects</a:t>
            </a:r>
          </a:p>
          <a:p>
            <a:r>
              <a:rPr lang="en-GB" altLang="en-US" sz="2400" dirty="0">
                <a:solidFill>
                  <a:schemeClr val="bg2"/>
                </a:solidFill>
                <a:latin typeface="Arial" panose="020B0604020202020204" pitchFamily="34" charset="0"/>
              </a:rPr>
              <a:t>D but not the project end date = </a:t>
            </a:r>
          </a:p>
          <a:p>
            <a:r>
              <a:rPr lang="en-GB" altLang="en-US" sz="2400" b="1" dirty="0">
                <a:solidFill>
                  <a:schemeClr val="bg2"/>
                </a:solidFill>
                <a:latin typeface="Arial" panose="020B0604020202020204" pitchFamily="34" charset="0"/>
              </a:rPr>
              <a:t>interfering float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53</a:t>
            </a:fld>
            <a:endParaRPr lang="en-US" altLang="en-US" sz="1400" dirty="0">
              <a:latin typeface="Times New Roman" panose="02020603050405020304" pitchFamily="18" charset="0"/>
            </a:endParaRPr>
          </a:p>
        </p:txBody>
      </p:sp>
      <p:sp>
        <p:nvSpPr>
          <p:cNvPr id="57346" name="Rectangle 2"/>
          <p:cNvSpPr>
            <a:spLocks noGrp="1"/>
          </p:cNvSpPr>
          <p:nvPr>
            <p:ph type="title"/>
          </p:nvPr>
        </p:nvSpPr>
        <p:spPr>
          <a:xfrm>
            <a:off x="684213" y="188913"/>
            <a:ext cx="7772400" cy="1143000"/>
          </a:xfrm>
          <a:ln/>
        </p:spPr>
        <p:txBody>
          <a:bodyPr vert="horz" wrap="square" lIns="91440" tIns="45720" rIns="91440" bIns="45720" anchor="ctr" anchorCtr="0"/>
          <a:lstStyle/>
          <a:p>
            <a:pPr eaLnBrk="1" hangingPunct="1"/>
            <a:r>
              <a:rPr lang="en-GB" altLang="en-US" sz="4000" b="1" dirty="0"/>
              <a:t>Drawing up a PERT diagram</a:t>
            </a:r>
          </a:p>
        </p:txBody>
      </p:sp>
      <p:sp>
        <p:nvSpPr>
          <p:cNvPr id="57347" name="Rectangle 3"/>
          <p:cNvSpPr>
            <a:spLocks noGrp="1"/>
          </p:cNvSpPr>
          <p:nvPr>
            <p:ph idx="1"/>
          </p:nvPr>
        </p:nvSpPr>
        <p:spPr>
          <a:xfrm>
            <a:off x="684213" y="1628775"/>
            <a:ext cx="7772400" cy="4114800"/>
          </a:xfrm>
          <a:ln/>
        </p:spPr>
        <p:txBody>
          <a:bodyPr vert="horz" wrap="square" lIns="91440" tIns="45720" rIns="91440" bIns="45720" anchor="t" anchorCtr="0"/>
          <a:lstStyle/>
          <a:p>
            <a:pPr eaLnBrk="1" hangingPunct="1"/>
            <a:r>
              <a:rPr lang="en-GB" altLang="en-US" dirty="0"/>
              <a:t>No looping back is allowed – deal with iterations by hiding them within single activities</a:t>
            </a:r>
          </a:p>
          <a:p>
            <a:pPr eaLnBrk="1" hangingPunct="1"/>
            <a:endParaRPr lang="en-GB" altLang="en-US" dirty="0"/>
          </a:p>
          <a:p>
            <a:pPr eaLnBrk="1" hangingPunct="1">
              <a:buNone/>
            </a:pPr>
            <a:endParaRPr lang="en-GB" altLang="en-US" dirty="0"/>
          </a:p>
          <a:p>
            <a:pPr eaLnBrk="1" hangingPunct="1">
              <a:buNone/>
            </a:pPr>
            <a:endParaRPr lang="en-GB" altLang="en-US" sz="1200" dirty="0"/>
          </a:p>
          <a:p>
            <a:pPr eaLnBrk="1" hangingPunct="1"/>
            <a:r>
              <a:rPr lang="en-GB" altLang="en-US" i="1" dirty="0"/>
              <a:t>milestones</a:t>
            </a:r>
            <a:r>
              <a:rPr lang="en-GB" altLang="en-US" dirty="0"/>
              <a:t> – ‘activities’, such as the start and end of the project, which indicate transition points. They have zero duration.</a:t>
            </a:r>
          </a:p>
        </p:txBody>
      </p:sp>
      <p:sp>
        <p:nvSpPr>
          <p:cNvPr id="57348" name="Rectangle 4"/>
          <p:cNvSpPr/>
          <p:nvPr/>
        </p:nvSpPr>
        <p:spPr>
          <a:xfrm>
            <a:off x="3276600" y="3068638"/>
            <a:ext cx="2735263" cy="1296987"/>
          </a:xfrm>
          <a:prstGeom prst="rect">
            <a:avLst/>
          </a:prstGeom>
          <a:solidFill>
            <a:srgbClr val="99CCFF"/>
          </a:solidFill>
          <a:ln w="9525" cap="flat" cmpd="sng">
            <a:solidFill>
              <a:schemeClr val="bg2"/>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7349" name="AutoShape 5"/>
          <p:cNvSpPr/>
          <p:nvPr/>
        </p:nvSpPr>
        <p:spPr>
          <a:xfrm>
            <a:off x="4140200" y="3141663"/>
            <a:ext cx="998538" cy="574675"/>
          </a:xfrm>
          <a:prstGeom prst="curvedDownArrow">
            <a:avLst>
              <a:gd name="adj1" fmla="val 34751"/>
              <a:gd name="adj2" fmla="val 69502"/>
              <a:gd name="adj3" fmla="val 3332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
        <p:nvSpPr>
          <p:cNvPr id="57350" name="AutoShape 6"/>
          <p:cNvSpPr/>
          <p:nvPr/>
        </p:nvSpPr>
        <p:spPr>
          <a:xfrm flipH="1">
            <a:off x="4067175" y="3789363"/>
            <a:ext cx="927100" cy="504825"/>
          </a:xfrm>
          <a:prstGeom prst="curvedUpArrow">
            <a:avLst>
              <a:gd name="adj1" fmla="val 36729"/>
              <a:gd name="adj2" fmla="val 73459"/>
              <a:gd name="adj3" fmla="val 3332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en-US"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54</a:t>
            </a:fld>
            <a:endParaRPr lang="en-US" altLang="en-US" sz="1400" dirty="0">
              <a:latin typeface="Times New Roman" panose="02020603050405020304" pitchFamily="18" charset="0"/>
            </a:endParaRPr>
          </a:p>
        </p:txBody>
      </p:sp>
      <p:sp>
        <p:nvSpPr>
          <p:cNvPr id="58370" name="Rectangle 2"/>
          <p:cNvSpPr>
            <a:spLocks noGrp="1"/>
          </p:cNvSpPr>
          <p:nvPr>
            <p:ph type="title"/>
          </p:nvPr>
        </p:nvSpPr>
        <p:spPr>
          <a:xfrm>
            <a:off x="755650" y="260350"/>
            <a:ext cx="7772400" cy="1143000"/>
          </a:xfrm>
          <a:ln/>
        </p:spPr>
        <p:txBody>
          <a:bodyPr vert="horz" wrap="square" lIns="91440" tIns="45720" rIns="91440" bIns="45720" anchor="ctr" anchorCtr="0"/>
          <a:lstStyle/>
          <a:p>
            <a:pPr eaLnBrk="1" hangingPunct="1"/>
            <a:r>
              <a:rPr lang="en-GB" altLang="en-US" sz="4000" b="1" dirty="0"/>
              <a:t>Example of an activity network</a:t>
            </a:r>
          </a:p>
        </p:txBody>
      </p:sp>
      <p:pic>
        <p:nvPicPr>
          <p:cNvPr id="58371" name="Picture 36"/>
          <p:cNvPicPr>
            <a:picLocks noGrp="1" noChangeAspect="1"/>
          </p:cNvPicPr>
          <p:nvPr>
            <p:ph idx="1"/>
          </p:nvPr>
        </p:nvPicPr>
        <p:blipFill>
          <a:blip r:embed="rId3"/>
          <a:stretch>
            <a:fillRect/>
          </a:stretch>
        </p:blipFill>
        <p:spPr>
          <a:xfrm>
            <a:off x="468313" y="1557338"/>
            <a:ext cx="8281987" cy="4360862"/>
          </a:xfrm>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en-US" sz="1400" dirty="0">
                <a:latin typeface="Times New Roman" panose="02020603050405020304" pitchFamily="18" charset="0"/>
              </a:rPr>
              <a:t>55</a:t>
            </a:fld>
            <a:endParaRPr lang="en-US" altLang="en-US" sz="1400" dirty="0">
              <a:latin typeface="Times New Roman" panose="02020603050405020304" pitchFamily="18" charset="0"/>
            </a:endParaRPr>
          </a:p>
        </p:txBody>
      </p:sp>
      <p:sp>
        <p:nvSpPr>
          <p:cNvPr id="60418" name="Rectangle 27"/>
          <p:cNvSpPr/>
          <p:nvPr/>
        </p:nvSpPr>
        <p:spPr>
          <a:xfrm>
            <a:off x="827088" y="188913"/>
            <a:ext cx="7772400" cy="1143000"/>
          </a:xfrm>
          <a:prstGeom prst="rect">
            <a:avLst/>
          </a:prstGeom>
          <a:noFill/>
          <a:ln w="9525">
            <a:noFill/>
          </a:ln>
        </p:spPr>
        <p:txBody>
          <a:bodyPr anchor="ctr" anchorCtr="0"/>
          <a:lstStyle/>
          <a:p>
            <a:pPr algn="ctr"/>
            <a:r>
              <a:rPr lang="en-GB" altLang="en-US" sz="4400" b="1" dirty="0">
                <a:solidFill>
                  <a:schemeClr val="bg2"/>
                </a:solidFill>
                <a:latin typeface="Tahoma" panose="020B0604030504040204" pitchFamily="34" charset="0"/>
              </a:rPr>
              <a:t>Complete the table</a:t>
            </a:r>
          </a:p>
        </p:txBody>
      </p:sp>
      <p:graphicFrame>
        <p:nvGraphicFramePr>
          <p:cNvPr id="60419" name="Object 28"/>
          <p:cNvGraphicFramePr>
            <a:graphicFrameLocks noChangeAspect="1"/>
          </p:cNvGraphicFramePr>
          <p:nvPr/>
        </p:nvGraphicFramePr>
        <p:xfrm>
          <a:off x="836613" y="1420813"/>
          <a:ext cx="8151812" cy="4979987"/>
        </p:xfrm>
        <a:graphic>
          <a:graphicData uri="http://schemas.openxmlformats.org/presentationml/2006/ole">
            <mc:AlternateContent xmlns:mc="http://schemas.openxmlformats.org/markup-compatibility/2006">
              <mc:Choice xmlns:v="urn:schemas-microsoft-com:vml" Requires="v">
                <p:oleObj r:id="rId3" imgW="8325485" imgH="5074285" progId="Word.Document.8">
                  <p:embed/>
                </p:oleObj>
              </mc:Choice>
              <mc:Fallback>
                <p:oleObj r:id="rId3" imgW="8325485" imgH="5074285" progId="Word.Document.8">
                  <p:embed/>
                  <p:pic>
                    <p:nvPicPr>
                      <p:cNvPr id="0" name="Picture 3076"/>
                      <p:cNvPicPr/>
                      <p:nvPr/>
                    </p:nvPicPr>
                    <p:blipFill>
                      <a:blip r:embed="rId4"/>
                      <a:stretch>
                        <a:fillRect/>
                      </a:stretch>
                    </p:blipFill>
                    <p:spPr>
                      <a:xfrm>
                        <a:off x="836613" y="1420813"/>
                        <a:ext cx="8151812" cy="4979987"/>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95605" y="1269365"/>
            <a:ext cx="8458200" cy="5334000"/>
          </a:xfrm>
        </p:spPr>
        <p:txBody>
          <a:bodyPr/>
          <a:lstStyle/>
          <a:p>
            <a:r>
              <a:rPr lang="en-US" dirty="0"/>
              <a:t>Managers often cite delivering projects on time as one of their biggest challenges</a:t>
            </a:r>
          </a:p>
          <a:p>
            <a:r>
              <a:rPr lang="en-US" dirty="0"/>
              <a:t>Time has the least amount of flexibility; it passes no matter what happens on a project</a:t>
            </a:r>
          </a:p>
          <a:p>
            <a:r>
              <a:rPr lang="en-US" dirty="0"/>
              <a:t>Schedule issues are the main reason for 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1052830"/>
            <a:ext cx="8686800" cy="4953000"/>
          </a:xfrm>
        </p:spPr>
        <p:txBody>
          <a:bodyPr/>
          <a:lstStyle/>
          <a:p>
            <a:r>
              <a:rPr lang="en-US" sz="2000" b="1" dirty="0"/>
              <a:t>Planning schedule management: </a:t>
            </a:r>
            <a:r>
              <a:rPr lang="en-US" sz="2000" dirty="0"/>
              <a:t>determining the policies, procedures, and documentation that will be used for planning, executing, and controlling the project schedule</a:t>
            </a:r>
          </a:p>
          <a:p>
            <a:r>
              <a:rPr lang="en-US" sz="2000" b="1" dirty="0"/>
              <a:t>Defining activities: </a:t>
            </a:r>
            <a:r>
              <a:rPr lang="en-US" sz="2000" dirty="0"/>
              <a:t>identifying the specific activities that the project team members and stakeholders must perform to produce the project deliverables</a:t>
            </a:r>
            <a:endParaRPr lang="en-US" sz="2000" b="1" dirty="0"/>
          </a:p>
          <a:p>
            <a:pPr>
              <a:lnSpc>
                <a:spcPct val="80000"/>
              </a:lnSpc>
            </a:pPr>
            <a:r>
              <a:rPr lang="en-US" sz="2000" b="1" dirty="0"/>
              <a:t>Sequencing activities:</a:t>
            </a:r>
            <a:r>
              <a:rPr lang="en-US" sz="2000" dirty="0"/>
              <a:t> identifying and documenting the relationships between project activities</a:t>
            </a:r>
          </a:p>
          <a:p>
            <a:pPr>
              <a:lnSpc>
                <a:spcPct val="80000"/>
              </a:lnSpc>
            </a:pPr>
            <a:r>
              <a:rPr lang="en-US" sz="2000" b="1" dirty="0"/>
              <a:t>Estimating activity resources: </a:t>
            </a:r>
            <a:r>
              <a:rPr lang="en-US" sz="2000" dirty="0"/>
              <a:t>estimating how many </a:t>
            </a:r>
            <a:r>
              <a:rPr lang="en-US" sz="2000" b="1" dirty="0"/>
              <a:t>resources </a:t>
            </a:r>
            <a:r>
              <a:rPr lang="en-US" sz="2000" dirty="0"/>
              <a:t>a project team should use to perform project activities</a:t>
            </a:r>
          </a:p>
          <a:p>
            <a:pPr>
              <a:lnSpc>
                <a:spcPct val="80000"/>
              </a:lnSpc>
            </a:pPr>
            <a:r>
              <a:rPr lang="en-US" sz="2000" b="1" dirty="0"/>
              <a:t>Estimating activity durations: </a:t>
            </a:r>
            <a:r>
              <a:rPr lang="en-US" sz="2000" dirty="0"/>
              <a:t>estimating the number of work periods that are needed to complete individual activities</a:t>
            </a:r>
          </a:p>
          <a:p>
            <a:pPr>
              <a:lnSpc>
                <a:spcPct val="80000"/>
              </a:lnSpc>
            </a:pPr>
            <a:r>
              <a:rPr lang="en-US" sz="2000" b="1" dirty="0"/>
              <a:t>Developing the schedule: </a:t>
            </a:r>
            <a:r>
              <a:rPr lang="en-US" sz="2000" dirty="0"/>
              <a:t>analyzing activity sequences, activity resource estimates, and activity duration estimates to create the project schedule</a:t>
            </a:r>
          </a:p>
          <a:p>
            <a:pPr>
              <a:lnSpc>
                <a:spcPct val="80000"/>
              </a:lnSpc>
            </a:pPr>
            <a:r>
              <a:rPr lang="en-US" sz="2000" b="1" dirty="0"/>
              <a:t>Controlling the schedule:</a:t>
            </a:r>
            <a:r>
              <a:rPr lang="en-US" sz="2000" dirty="0"/>
              <a:t> controlling and managing changes to the project schedule</a:t>
            </a:r>
          </a:p>
        </p:txBody>
      </p:sp>
      <p:sp>
        <p:nvSpPr>
          <p:cNvPr id="14338" name="Rectangle 2"/>
          <p:cNvSpPr>
            <a:spLocks noGrp="1" noChangeArrowheads="1"/>
          </p:cNvSpPr>
          <p:nvPr>
            <p:ph type="title"/>
          </p:nvPr>
        </p:nvSpPr>
        <p:spPr>
          <a:xfrm>
            <a:off x="228600" y="274638"/>
            <a:ext cx="8686800" cy="563562"/>
          </a:xfrm>
        </p:spPr>
        <p:txBody>
          <a:bodyPr>
            <a:normAutofit fontScale="90000"/>
          </a:bodyPr>
          <a:lstStyle/>
          <a:p>
            <a:r>
              <a:rPr lang="en-US" dirty="0"/>
              <a:t>Project Time Management Processes</a:t>
            </a:r>
          </a:p>
        </p:txBody>
      </p:sp>
      <p:sp>
        <p:nvSpPr>
          <p:cNvPr id="6" name="Slide Number Placeholder 5"/>
          <p:cNvSpPr>
            <a:spLocks noGrp="1"/>
          </p:cNvSpPr>
          <p:nvPr>
            <p:ph type="sldNum" sz="quarter" idx="11"/>
          </p:nvPr>
        </p:nvSpPr>
        <p:spPr/>
        <p:txBody>
          <a:bodyPr/>
          <a:lstStyle/>
          <a:p>
            <a:pPr>
              <a:defRPr/>
            </a:pPr>
            <a:fld id="{1C7BEF57-3FAF-45F7-A64B-4A03589D8F34}"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8032"/>
            <a:ext cx="6629400" cy="52222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701165"/>
            <a:ext cx="7772400" cy="4114800"/>
          </a:xfrm>
        </p:spPr>
        <p:txBody>
          <a:bodyPr/>
          <a:lstStyle/>
          <a:p>
            <a:r>
              <a:rPr lang="en-US" sz="2400" dirty="0"/>
              <a:t>The project team uses expert judgment, analytical techniques, and meetings to develop the schedule management plan</a:t>
            </a:r>
          </a:p>
          <a:p>
            <a:r>
              <a:rPr lang="en-US" sz="2400" dirty="0"/>
              <a:t>A schedule management plan includes:</a:t>
            </a:r>
          </a:p>
          <a:p>
            <a:pPr lvl="1"/>
            <a:r>
              <a:rPr lang="en-US" sz="2400" dirty="0"/>
              <a:t>Project schedule model development</a:t>
            </a:r>
          </a:p>
          <a:p>
            <a:pPr lvl="1"/>
            <a:r>
              <a:rPr lang="en-US" sz="2400" dirty="0"/>
              <a:t>The scheduling methodology</a:t>
            </a:r>
          </a:p>
          <a:p>
            <a:pPr lvl="1"/>
            <a:r>
              <a:rPr lang="en-US" sz="2400" dirty="0"/>
              <a:t>Level of accuracy and units of measure</a:t>
            </a:r>
          </a:p>
          <a:p>
            <a:pPr lvl="1"/>
            <a:r>
              <a:rPr lang="en-US" sz="2400" dirty="0"/>
              <a:t>Control thresholds</a:t>
            </a:r>
          </a:p>
          <a:p>
            <a:pPr lvl="1"/>
            <a:r>
              <a:rPr lang="en-US" sz="2400" dirty="0"/>
              <a:t>Rules of performance measurement</a:t>
            </a:r>
          </a:p>
          <a:p>
            <a:pPr lvl="1"/>
            <a:r>
              <a:rPr lang="en-US" sz="2400" dirty="0"/>
              <a:t>Reporting formats</a:t>
            </a:r>
          </a:p>
          <a:p>
            <a:pPr lvl="1"/>
            <a:r>
              <a:rPr lang="en-US" sz="2400" dirty="0"/>
              <a:t>Process descriptions</a:t>
            </a:r>
          </a:p>
        </p:txBody>
      </p:sp>
      <p:sp>
        <p:nvSpPr>
          <p:cNvPr id="3" name="Title 2"/>
          <p:cNvSpPr>
            <a:spLocks noGrp="1"/>
          </p:cNvSpPr>
          <p:nvPr>
            <p:ph type="title"/>
          </p:nvPr>
        </p:nvSpPr>
        <p:spPr>
          <a:xfrm>
            <a:off x="685800" y="332740"/>
            <a:ext cx="7772400" cy="1143000"/>
          </a:xfrm>
        </p:spPr>
        <p:txBody>
          <a:bodyPr/>
          <a:lstStyle/>
          <a:p>
            <a:r>
              <a:rPr lang="en-US" dirty="0"/>
              <a:t>Planning Schedule Management</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t>9</a:t>
            </a:fld>
            <a:endParaRPr lang="en-US" dirty="0"/>
          </a:p>
        </p:txBody>
      </p:sp>
    </p:spTree>
  </p:cSld>
  <p:clrMapOvr>
    <a:masterClrMapping/>
  </p:clrMapOvr>
</p:sld>
</file>

<file path=ppt/theme/theme1.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3896</Words>
  <Application>Microsoft Office PowerPoint</Application>
  <PresentationFormat>On-screen Show (4:3)</PresentationFormat>
  <Paragraphs>490</Paragraphs>
  <Slides>55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64" baseType="lpstr">
      <vt:lpstr>Arial</vt:lpstr>
      <vt:lpstr>Arial Black</vt:lpstr>
      <vt:lpstr>Book Antiqua</vt:lpstr>
      <vt:lpstr>Tahoma</vt:lpstr>
      <vt:lpstr>Times New Roman</vt:lpstr>
      <vt:lpstr>McGraw-Hill Presentation for PowerPoint</vt:lpstr>
      <vt:lpstr>Organization Chart Add-in for Microsoft Office programs</vt:lpstr>
      <vt:lpstr>MS_ClipArt_Gallery.2</vt:lpstr>
      <vt:lpstr>Microsoft Word 97 - 2003 Document</vt:lpstr>
      <vt:lpstr>Software Project Management 6th Edition</vt:lpstr>
      <vt:lpstr>Objectives</vt:lpstr>
      <vt:lpstr>Introduction</vt:lpstr>
      <vt:lpstr>Introduction</vt:lpstr>
      <vt:lpstr>Scheduling</vt:lpstr>
      <vt:lpstr>Importance of Project Schedules</vt:lpstr>
      <vt:lpstr>Project Time Management Processes</vt:lpstr>
      <vt:lpstr>Figure 6-1. Project Time Management Summary</vt:lpstr>
      <vt:lpstr>Planning Schedule Management</vt:lpstr>
      <vt:lpstr>Objectives of Activity Planning</vt:lpstr>
      <vt:lpstr>Defining Activities</vt:lpstr>
      <vt:lpstr>Activity Lists and Attributes</vt:lpstr>
      <vt:lpstr>Milestones</vt:lpstr>
      <vt:lpstr>Projects and Activities A - Defining Activities</vt:lpstr>
      <vt:lpstr>Sequencing Activities</vt:lpstr>
      <vt:lpstr>Three types of Dependencies</vt:lpstr>
      <vt:lpstr>Projects and Activities B - Identifying Activities</vt:lpstr>
      <vt:lpstr>Approaches for Identifying Activities</vt:lpstr>
      <vt:lpstr>Activity Based Approach</vt:lpstr>
      <vt:lpstr>Activity Based Approach</vt:lpstr>
      <vt:lpstr>Activity Based Approach</vt:lpstr>
      <vt:lpstr>Product Based Approach</vt:lpstr>
      <vt:lpstr>Product Based Approach</vt:lpstr>
      <vt:lpstr>Product Based Approach</vt:lpstr>
      <vt:lpstr>Product Based Approach</vt:lpstr>
      <vt:lpstr>Hybrid Approach</vt:lpstr>
      <vt:lpstr>Hybrid Approach</vt:lpstr>
      <vt:lpstr>PBS VS WBS</vt:lpstr>
      <vt:lpstr>Work breakdown structure – An Example</vt:lpstr>
      <vt:lpstr>Product based approach - An example</vt:lpstr>
      <vt:lpstr>Hybrid approach – An example</vt:lpstr>
      <vt:lpstr>Hybrid Approach (cont’d)</vt:lpstr>
      <vt:lpstr>Sequencing and Scheduling Activities Simple Sequencing Technique</vt:lpstr>
      <vt:lpstr>Network Planning Models</vt:lpstr>
      <vt:lpstr>Formulating a Network Model</vt:lpstr>
      <vt:lpstr>Network Diagrams</vt:lpstr>
      <vt:lpstr>Lagged activities</vt:lpstr>
      <vt:lpstr>Types of links between activities</vt:lpstr>
      <vt:lpstr>Types of links between activities</vt:lpstr>
      <vt:lpstr>Start and finish times</vt:lpstr>
      <vt:lpstr>Example</vt:lpstr>
      <vt:lpstr>Float</vt:lpstr>
      <vt:lpstr>Labelling Convention</vt:lpstr>
      <vt:lpstr>PERT vs CPM</vt:lpstr>
      <vt:lpstr>Earliest start date – Rules of Forward pass</vt:lpstr>
      <vt:lpstr>Latest start dates – Rules for Backward pass</vt:lpstr>
      <vt:lpstr>CRITICAL PATH METHOD</vt:lpstr>
      <vt:lpstr>CPM - Forward Pass</vt:lpstr>
      <vt:lpstr>CPM – Back word Pass</vt:lpstr>
      <vt:lpstr>CPM – Float and Critical Path</vt:lpstr>
      <vt:lpstr>Critical path</vt:lpstr>
      <vt:lpstr>Free and interfering float</vt:lpstr>
      <vt:lpstr>Drawing up a PERT diagram</vt:lpstr>
      <vt:lpstr>Example of an activity network</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Bob Hughes</dc:creator>
  <cp:lastModifiedBy>minhal.raxa@outlook.com</cp:lastModifiedBy>
  <cp:revision>54</cp:revision>
  <cp:lastPrinted>2001-05-02T16:44:09Z</cp:lastPrinted>
  <dcterms:created xsi:type="dcterms:W3CDTF">2001-04-30T20:08:16Z</dcterms:created>
  <dcterms:modified xsi:type="dcterms:W3CDTF">2024-10-02T08:49:24Z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47E3FAA4C7944885AFF8BBD499BCD8AC_12</vt:lpwstr>
  </property>
  <property fmtid="{D5CDD505-2E9C-101B-9397-08002B2CF9AE}" pid="3" name="KSOProductBuildVer">
    <vt:lpwstr>1033-12.2.0.18586</vt:lpwstr>
  </property>
</Properties>
</file>