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2" r:id="rId3"/>
    <p:sldId id="257" r:id="rId5"/>
    <p:sldId id="383" r:id="rId6"/>
    <p:sldId id="431" r:id="rId7"/>
    <p:sldId id="432" r:id="rId8"/>
    <p:sldId id="433" r:id="rId9"/>
    <p:sldId id="434" r:id="rId10"/>
    <p:sldId id="435" r:id="rId11"/>
    <p:sldId id="384" r:id="rId12"/>
    <p:sldId id="385" r:id="rId13"/>
    <p:sldId id="386" r:id="rId14"/>
    <p:sldId id="387" r:id="rId15"/>
    <p:sldId id="402" r:id="rId16"/>
    <p:sldId id="401" r:id="rId17"/>
    <p:sldId id="388" r:id="rId18"/>
    <p:sldId id="389" r:id="rId19"/>
    <p:sldId id="390" r:id="rId20"/>
    <p:sldId id="391" r:id="rId21"/>
    <p:sldId id="392" r:id="rId22"/>
    <p:sldId id="397" r:id="rId23"/>
    <p:sldId id="398" r:id="rId24"/>
    <p:sldId id="399" r:id="rId25"/>
    <p:sldId id="393" r:id="rId26"/>
    <p:sldId id="400" r:id="rId27"/>
    <p:sldId id="394" r:id="rId28"/>
    <p:sldId id="395" r:id="rId29"/>
    <p:sldId id="396" r:id="rId30"/>
    <p:sldId id="455" r:id="rId31"/>
    <p:sldId id="456" r:id="rId32"/>
    <p:sldId id="457" r:id="rId33"/>
    <p:sldId id="458" r:id="rId34"/>
  </p:sldIdLst>
  <p:sldSz cx="9144000" cy="6858000" type="screen4x3"/>
  <p:notesSz cx="6858000" cy="9144000"/>
  <p:defaultTextStyle>
    <a:defPPr>
      <a:defRPr lang="en-GB"/>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FF99"/>
    <a:srgbClr val="FF9966"/>
    <a:srgbClr val="3366FF"/>
    <a:srgbClr val="FF6699"/>
    <a:srgbClr val="FFD3D7"/>
    <a:srgbClr val="4DE174"/>
    <a:srgbClr val="000000"/>
    <a:srgbClr val="CEF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98"/>
    <p:restoredTop sz="72278"/>
  </p:normalViewPr>
  <p:slideViewPr>
    <p:cSldViewPr showGuides="1">
      <p:cViewPr varScale="1">
        <p:scale>
          <a:sx n="66" d="100"/>
          <a:sy n="66" d="100"/>
        </p:scale>
        <p:origin x="174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0E8F922-8BF5-444B-AD3C-34E58249FC17}"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C8865B6C-5272-4D3C-9EEA-F94AEBC1335D}">
      <dgm:prSet phldrT="[Text]"/>
      <dgm:spPr/>
      <dgm:t>
        <a:bodyPr/>
        <a:lstStyle/>
        <a:p>
          <a:r>
            <a:rPr lang="en-US" dirty="0" smtClean="0"/>
            <a:t>Technical Assessment</a:t>
          </a:r>
          <a:endParaRPr lang="en-US" dirty="0"/>
        </a:p>
      </dgm:t>
    </dgm:pt>
    <dgm:pt modelId="{761268F5-1D79-433D-958A-D6DA89002632}" cxnId="{BAD9B5E3-D3EB-4BBC-B07B-096B4217003B}" type="parTrans">
      <dgm:prSet/>
      <dgm:spPr/>
      <dgm:t>
        <a:bodyPr/>
        <a:lstStyle/>
        <a:p>
          <a:endParaRPr lang="en-US"/>
        </a:p>
      </dgm:t>
    </dgm:pt>
    <dgm:pt modelId="{75E0B089-3BE7-4301-AE00-D570E07C9B70}" cxnId="{BAD9B5E3-D3EB-4BBC-B07B-096B4217003B}" type="sibTrans">
      <dgm:prSet/>
      <dgm:spPr/>
      <dgm:t>
        <a:bodyPr/>
        <a:lstStyle/>
        <a:p>
          <a:endParaRPr lang="en-US"/>
        </a:p>
      </dgm:t>
    </dgm:pt>
    <dgm:pt modelId="{3B15230E-102D-4A85-B9CA-540CB7AFEB23}">
      <dgm:prSet phldrT="[Text]"/>
      <dgm:spPr/>
      <dgm:t>
        <a:bodyPr/>
        <a:lstStyle/>
        <a:p>
          <a:r>
            <a:rPr lang="en-US" dirty="0" smtClean="0"/>
            <a:t>Cost-Benefit Analysis</a:t>
          </a:r>
          <a:endParaRPr lang="en-US" dirty="0"/>
        </a:p>
      </dgm:t>
    </dgm:pt>
    <dgm:pt modelId="{A6A87E4B-1E9B-4586-8238-7623D3D00910}" cxnId="{2987EFC0-282F-4B11-9AA2-95A5272EBA45}" type="parTrans">
      <dgm:prSet/>
      <dgm:spPr/>
      <dgm:t>
        <a:bodyPr/>
        <a:lstStyle/>
        <a:p>
          <a:endParaRPr lang="en-US"/>
        </a:p>
      </dgm:t>
    </dgm:pt>
    <dgm:pt modelId="{49F33D41-54D7-4BCD-BB80-EF382906335C}" cxnId="{2987EFC0-282F-4B11-9AA2-95A5272EBA45}" type="sibTrans">
      <dgm:prSet/>
      <dgm:spPr/>
      <dgm:t>
        <a:bodyPr/>
        <a:lstStyle/>
        <a:p>
          <a:endParaRPr lang="en-US"/>
        </a:p>
      </dgm:t>
    </dgm:pt>
    <dgm:pt modelId="{61EE49B4-B6B6-4246-A580-1DACDE7132FF}">
      <dgm:prSet phldrT="[Text]"/>
      <dgm:spPr/>
      <dgm:t>
        <a:bodyPr/>
        <a:lstStyle/>
        <a:p>
          <a:r>
            <a:rPr lang="en-US" dirty="0" smtClean="0"/>
            <a:t>Cash Flow Forecasting</a:t>
          </a:r>
          <a:endParaRPr lang="en-US" dirty="0"/>
        </a:p>
      </dgm:t>
    </dgm:pt>
    <dgm:pt modelId="{90D746CB-4E8C-4ECB-B77B-2F8F117EFC65}" cxnId="{255E13A6-EB36-46E9-9306-2711A9530EDF}" type="parTrans">
      <dgm:prSet/>
      <dgm:spPr/>
      <dgm:t>
        <a:bodyPr/>
        <a:lstStyle/>
        <a:p>
          <a:endParaRPr lang="en-US"/>
        </a:p>
      </dgm:t>
    </dgm:pt>
    <dgm:pt modelId="{C2F3B308-E0B4-4F45-BF3F-3EA9CA3B919F}" cxnId="{255E13A6-EB36-46E9-9306-2711A9530EDF}" type="sibTrans">
      <dgm:prSet/>
      <dgm:spPr/>
      <dgm:t>
        <a:bodyPr/>
        <a:lstStyle/>
        <a:p>
          <a:endParaRPr lang="en-US"/>
        </a:p>
      </dgm:t>
    </dgm:pt>
    <dgm:pt modelId="{0F251BE7-73C0-4EFB-9D07-5840AF78C619}">
      <dgm:prSet phldr="0" custT="0"/>
      <dgm:spPr/>
      <dgm:t>
        <a:bodyPr vert="horz" wrap="square"/>
        <a:p>
          <a:pPr algn="ctr">
            <a:lnSpc>
              <a:spcPct val="100000"/>
            </a:lnSpc>
            <a:spcBef>
              <a:spcPct val="0"/>
            </a:spcBef>
            <a:spcAft>
              <a:spcPct val="35000"/>
            </a:spcAft>
          </a:pPr>
          <a:r>
            <a:rPr lang="en-US"/>
            <a:t>Strategic Assesment </a:t>
          </a:r>
          <a:r>
            <a:rPr altLang="en-US"/>
            <a:t/>
          </a:r>
          <a:endParaRPr altLang="en-US"/>
        </a:p>
      </dgm:t>
    </dgm:pt>
    <dgm:pt modelId="{8E330300-4DA8-4F06-9FDE-698BBAF0600E}" cxnId="{77015F1C-6F66-4A73-ACEB-0A6BA11C16EE}" type="parTrans">
      <dgm:prSet/>
      <dgm:spPr/>
    </dgm:pt>
    <dgm:pt modelId="{CCAB730C-56F1-485C-BDD4-E921ED01D541}" cxnId="{77015F1C-6F66-4A73-ACEB-0A6BA11C16EE}" type="sibTrans">
      <dgm:prSet/>
      <dgm:spPr/>
    </dgm:pt>
    <dgm:pt modelId="{5074A30E-63A5-4770-9378-6219854DAE73}">
      <dgm:prSet phldr="0" custT="0"/>
      <dgm:spPr/>
      <dgm:t>
        <a:bodyPr vert="horz" wrap="square"/>
        <a:p>
          <a:pPr>
            <a:lnSpc>
              <a:spcPct val="100000"/>
            </a:lnSpc>
            <a:spcBef>
              <a:spcPct val="0"/>
            </a:spcBef>
            <a:spcAft>
              <a:spcPct val="15000"/>
            </a:spcAft>
          </a:pPr>
          <a:r>
            <a:rPr altLang="en-US"/>
            <a:t/>
          </a:r>
          <a:endParaRPr altLang="en-US"/>
        </a:p>
      </dgm:t>
    </dgm:pt>
    <dgm:pt modelId="{5DB13B25-7976-463A-A1C1-209A9303B15A}" cxnId="{523B05F1-1C8C-4D47-8976-B8D5FE21C7A3}" type="parTrans">
      <dgm:prSet/>
      <dgm:spPr/>
    </dgm:pt>
    <dgm:pt modelId="{6438C578-5844-4E5B-8C20-6484AB49C4CF}" cxnId="{523B05F1-1C8C-4D47-8976-B8D5FE21C7A3}" type="sibTrans">
      <dgm:prSet/>
      <dgm:spPr/>
    </dgm:pt>
    <dgm:pt modelId="{AEE2C4EA-7714-455A-8BBB-5CBE49D6CBD4}" type="pres">
      <dgm:prSet presAssocID="{D0E8F922-8BF5-444B-AD3C-34E58249FC17}" presName="diagram" presStyleCnt="0">
        <dgm:presLayoutVars>
          <dgm:dir/>
          <dgm:resizeHandles val="exact"/>
        </dgm:presLayoutVars>
      </dgm:prSet>
      <dgm:spPr/>
      <dgm:t>
        <a:bodyPr/>
        <a:lstStyle/>
        <a:p>
          <a:endParaRPr lang="en-US"/>
        </a:p>
      </dgm:t>
    </dgm:pt>
    <dgm:pt modelId="{AB9F6296-76A5-46E9-8C23-C063609D6223}" type="pres">
      <dgm:prSet presAssocID="{C8865B6C-5272-4D3C-9EEA-F94AEBC1335D}" presName="node" presStyleLbl="node1" presStyleIdx="0" presStyleCnt="4" custLinFactNeighborX="2860" custLinFactNeighborY="29">
        <dgm:presLayoutVars>
          <dgm:bulletEnabled val="1"/>
        </dgm:presLayoutVars>
      </dgm:prSet>
      <dgm:spPr/>
      <dgm:t>
        <a:bodyPr/>
        <a:lstStyle/>
        <a:p>
          <a:endParaRPr lang="en-US"/>
        </a:p>
      </dgm:t>
    </dgm:pt>
    <dgm:pt modelId="{31E80043-DE14-4741-B7B9-141E637FDA10}" type="pres">
      <dgm:prSet presAssocID="{75E0B089-3BE7-4301-AE00-D570E07C9B70}" presName="sibTrans" presStyleCnt="0"/>
      <dgm:spPr/>
    </dgm:pt>
    <dgm:pt modelId="{4500D27A-D92E-4E80-AE36-C3129B9E0632}" type="pres">
      <dgm:prSet presAssocID="{3B15230E-102D-4A85-B9CA-540CB7AFEB23}" presName="node" presStyleLbl="node1" presStyleIdx="1" presStyleCnt="4" custLinFactNeighborX="6432" custLinFactNeighborY="-2097">
        <dgm:presLayoutVars>
          <dgm:bulletEnabled val="1"/>
        </dgm:presLayoutVars>
      </dgm:prSet>
      <dgm:spPr/>
      <dgm:t>
        <a:bodyPr/>
        <a:lstStyle/>
        <a:p>
          <a:endParaRPr lang="en-US"/>
        </a:p>
      </dgm:t>
    </dgm:pt>
    <dgm:pt modelId="{B61FE9CE-292F-430D-8DF7-557A62C7C1DE}" type="pres">
      <dgm:prSet presAssocID="{49F33D41-54D7-4BCD-BB80-EF382906335C}" presName="sibTrans" presStyleCnt="0"/>
      <dgm:spPr/>
    </dgm:pt>
    <dgm:pt modelId="{D78B774B-4875-4A64-9DBE-957C338D0CCF}" type="pres">
      <dgm:prSet presAssocID="{61EE49B4-B6B6-4246-A580-1DACDE7132FF}" presName="node" presStyleLbl="node1" presStyleIdx="2" presStyleCnt="4" custLinFactNeighborX="2863" custLinFactNeighborY="-8356">
        <dgm:presLayoutVars>
          <dgm:bulletEnabled val="1"/>
        </dgm:presLayoutVars>
      </dgm:prSet>
      <dgm:spPr/>
      <dgm:t>
        <a:bodyPr/>
        <a:lstStyle/>
        <a:p>
          <a:endParaRPr lang="en-US"/>
        </a:p>
      </dgm:t>
    </dgm:pt>
    <dgm:pt modelId="{198500C0-9C6E-4437-BF5A-98BD5B7AA0E8}" type="pres">
      <dgm:prSet presAssocID="{C2F3B308-E0B4-4F45-BF3F-3EA9CA3B919F}" presName="sibTrans" presStyleCnt="0"/>
      <dgm:spPr/>
    </dgm:pt>
    <dgm:pt modelId="{E700823B-95EF-4EFE-B820-903C7A9B2701}" type="pres">
      <dgm:prSet presAssocID="{0F251BE7-73C0-4EFB-9D07-5840AF78C619}" presName="node" presStyleLbl="node1" presStyleIdx="3" presStyleCnt="4" custLinFactNeighborX="6431" custLinFactNeighborY="-8415">
        <dgm:presLayoutVars>
          <dgm:bulletEnabled val="1"/>
        </dgm:presLayoutVars>
      </dgm:prSet>
      <dgm:spPr/>
    </dgm:pt>
  </dgm:ptLst>
  <dgm:cxnLst>
    <dgm:cxn modelId="{BAD9B5E3-D3EB-4BBC-B07B-096B4217003B}" srcId="{D0E8F922-8BF5-444B-AD3C-34E58249FC17}" destId="{C8865B6C-5272-4D3C-9EEA-F94AEBC1335D}" srcOrd="0" destOrd="0" parTransId="{761268F5-1D79-433D-958A-D6DA89002632}" sibTransId="{75E0B089-3BE7-4301-AE00-D570E07C9B70}"/>
    <dgm:cxn modelId="{2987EFC0-282F-4B11-9AA2-95A5272EBA45}" srcId="{D0E8F922-8BF5-444B-AD3C-34E58249FC17}" destId="{3B15230E-102D-4A85-B9CA-540CB7AFEB23}" srcOrd="1" destOrd="0" parTransId="{A6A87E4B-1E9B-4586-8238-7623D3D00910}" sibTransId="{49F33D41-54D7-4BCD-BB80-EF382906335C}"/>
    <dgm:cxn modelId="{255E13A6-EB36-46E9-9306-2711A9530EDF}" srcId="{D0E8F922-8BF5-444B-AD3C-34E58249FC17}" destId="{61EE49B4-B6B6-4246-A580-1DACDE7132FF}" srcOrd="2" destOrd="0" parTransId="{90D746CB-4E8C-4ECB-B77B-2F8F117EFC65}" sibTransId="{C2F3B308-E0B4-4F45-BF3F-3EA9CA3B919F}"/>
    <dgm:cxn modelId="{77015F1C-6F66-4A73-ACEB-0A6BA11C16EE}" srcId="{D0E8F922-8BF5-444B-AD3C-34E58249FC17}" destId="{0F251BE7-73C0-4EFB-9D07-5840AF78C619}" srcOrd="3" destOrd="0" parTransId="{8E330300-4DA8-4F06-9FDE-698BBAF0600E}" sibTransId="{CCAB730C-56F1-485C-BDD4-E921ED01D541}"/>
    <dgm:cxn modelId="{523B05F1-1C8C-4D47-8976-B8D5FE21C7A3}" srcId="{0F251BE7-73C0-4EFB-9D07-5840AF78C619}" destId="{5074A30E-63A5-4770-9378-6219854DAE73}" srcOrd="0" destOrd="3" parTransId="{5DB13B25-7976-463A-A1C1-209A9303B15A}" sibTransId="{6438C578-5844-4E5B-8C20-6484AB49C4CF}"/>
    <dgm:cxn modelId="{C8BFE729-F7AB-41B4-85A0-0FA5F8B1B35B}" type="presOf" srcId="{D0E8F922-8BF5-444B-AD3C-34E58249FC17}" destId="{AEE2C4EA-7714-455A-8BBB-5CBE49D6CBD4}" srcOrd="0" destOrd="0" presId="urn:microsoft.com/office/officeart/2005/8/layout/default"/>
    <dgm:cxn modelId="{C3850627-68E7-4EC4-9F08-5300CF6E2A3C}" type="presParOf" srcId="{AEE2C4EA-7714-455A-8BBB-5CBE49D6CBD4}" destId="{AB9F6296-76A5-46E9-8C23-C063609D6223}" srcOrd="0" destOrd="0" presId="urn:microsoft.com/office/officeart/2005/8/layout/default"/>
    <dgm:cxn modelId="{E21D8C71-6CB3-41FA-A6FD-0F84CD90E15A}" type="presOf" srcId="{C8865B6C-5272-4D3C-9EEA-F94AEBC1335D}" destId="{AB9F6296-76A5-46E9-8C23-C063609D6223}" srcOrd="0" destOrd="0" presId="urn:microsoft.com/office/officeart/2005/8/layout/default"/>
    <dgm:cxn modelId="{C816D05D-81A1-496B-AE0B-706B7620AFEE}" type="presParOf" srcId="{AEE2C4EA-7714-455A-8BBB-5CBE49D6CBD4}" destId="{31E80043-DE14-4741-B7B9-141E637FDA10}" srcOrd="1" destOrd="0" presId="urn:microsoft.com/office/officeart/2005/8/layout/default"/>
    <dgm:cxn modelId="{4934C935-BB81-42F2-B2AD-306286F6A6C3}" type="presParOf" srcId="{AEE2C4EA-7714-455A-8BBB-5CBE49D6CBD4}" destId="{4500D27A-D92E-4E80-AE36-C3129B9E0632}" srcOrd="2" destOrd="0" presId="urn:microsoft.com/office/officeart/2005/8/layout/default"/>
    <dgm:cxn modelId="{99B188FD-A82A-4DC3-908B-874E84B07071}" type="presOf" srcId="{3B15230E-102D-4A85-B9CA-540CB7AFEB23}" destId="{4500D27A-D92E-4E80-AE36-C3129B9E0632}" srcOrd="0" destOrd="0" presId="urn:microsoft.com/office/officeart/2005/8/layout/default"/>
    <dgm:cxn modelId="{13EB8FE0-01CC-4B1A-97DA-66250A6D18E0}" type="presParOf" srcId="{AEE2C4EA-7714-455A-8BBB-5CBE49D6CBD4}" destId="{B61FE9CE-292F-430D-8DF7-557A62C7C1DE}" srcOrd="3" destOrd="0" presId="urn:microsoft.com/office/officeart/2005/8/layout/default"/>
    <dgm:cxn modelId="{FB294A30-6778-4C8E-A39A-562B231049E1}" type="presParOf" srcId="{AEE2C4EA-7714-455A-8BBB-5CBE49D6CBD4}" destId="{D78B774B-4875-4A64-9DBE-957C338D0CCF}" srcOrd="4" destOrd="0" presId="urn:microsoft.com/office/officeart/2005/8/layout/default"/>
    <dgm:cxn modelId="{A9054511-82D8-417B-B935-601E102C9E5C}" type="presOf" srcId="{61EE49B4-B6B6-4246-A580-1DACDE7132FF}" destId="{D78B774B-4875-4A64-9DBE-957C338D0CCF}" srcOrd="0" destOrd="0" presId="urn:microsoft.com/office/officeart/2005/8/layout/default"/>
    <dgm:cxn modelId="{15DF6591-8A5B-42E7-B06B-FD0CE5C7570E}" type="presParOf" srcId="{AEE2C4EA-7714-455A-8BBB-5CBE49D6CBD4}" destId="{198500C0-9C6E-4437-BF5A-98BD5B7AA0E8}" srcOrd="5" destOrd="0" presId="urn:microsoft.com/office/officeart/2005/8/layout/default"/>
    <dgm:cxn modelId="{7E080DFF-736E-4831-B949-0F2B11CD55A6}" type="presParOf" srcId="{AEE2C4EA-7714-455A-8BBB-5CBE49D6CBD4}" destId="{E700823B-95EF-4EFE-B820-903C7A9B2701}" srcOrd="6" destOrd="0" presId="urn:microsoft.com/office/officeart/2005/8/layout/default"/>
    <dgm:cxn modelId="{A96D139D-569D-449F-B743-B235CC16C73F}" type="presOf" srcId="{0F251BE7-73C0-4EFB-9D07-5840AF78C619}" destId="{E700823B-95EF-4EFE-B820-903C7A9B2701}" srcOrd="0" destOrd="0" presId="urn:microsoft.com/office/officeart/2005/8/layout/default"/>
    <dgm:cxn modelId="{5AEA77D1-4974-4C87-B160-1C6AB4794058}" type="presOf" srcId="{5074A30E-63A5-4770-9378-6219854DAE73}" destId="{E700823B-95EF-4EFE-B820-903C7A9B2701}" srcOrd="0" destOrd="1" presId="urn:microsoft.com/office/officeart/2005/8/layout/defaul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4525963"/>
        <a:chOff x="0" y="0"/>
        <a:chExt cx="8229600" cy="4525963"/>
      </a:xfrm>
    </dsp:grpSpPr>
    <dsp:sp modelId="{AB9F6296-76A5-46E9-8C23-C063609D6223}">
      <dsp:nvSpPr>
        <dsp:cNvPr id="3" name="Rectangles 2"/>
        <dsp:cNvSpPr/>
      </dsp:nvSpPr>
      <dsp:spPr bwMode="white">
        <a:xfrm>
          <a:off x="560546" y="247"/>
          <a:ext cx="3483918" cy="2090351"/>
        </a:xfrm>
        <a:prstGeom prst="rect">
          <a:avLst/>
        </a:prstGeom>
      </dsp:spPr>
      <dsp:style>
        <a:lnRef idx="0">
          <a:schemeClr val="lt1"/>
        </a:lnRef>
        <a:fillRef idx="3">
          <a:schemeClr val="accent1"/>
        </a:fillRef>
        <a:effectRef idx="3">
          <a:scrgbClr r="0" g="0" b="0"/>
        </a:effectRef>
        <a:fontRef idx="minor">
          <a:schemeClr val="lt1"/>
        </a:fontRef>
      </dsp:style>
      <dsp:txBody>
        <a:bodyPr lIns="140970" tIns="140970" rIns="140970" bIns="140970" anchor="ctr"/>
        <a:lstStyle>
          <a:lvl1pPr algn="ctr">
            <a:defRPr sz="37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en-US" dirty="0" smtClean="0"/>
            <a:t>Technical Assessment</a:t>
          </a:r>
          <a:endParaRPr lang="en-US" dirty="0"/>
        </a:p>
      </dsp:txBody>
      <dsp:txXfrm>
        <a:off x="560546" y="247"/>
        <a:ext cx="3483918" cy="2090351"/>
      </dsp:txXfrm>
    </dsp:sp>
    <dsp:sp modelId="{4500D27A-D92E-4E80-AE36-C3129B9E0632}">
      <dsp:nvSpPr>
        <dsp:cNvPr id="4" name="Rectangles 3"/>
        <dsp:cNvSpPr/>
      </dsp:nvSpPr>
      <dsp:spPr bwMode="white">
        <a:xfrm>
          <a:off x="4517301" y="0"/>
          <a:ext cx="3483918" cy="2090351"/>
        </a:xfrm>
        <a:prstGeom prst="rect">
          <a:avLst/>
        </a:prstGeom>
      </dsp:spPr>
      <dsp:style>
        <a:lnRef idx="0">
          <a:schemeClr val="lt1"/>
        </a:lnRef>
        <a:fillRef idx="3">
          <a:schemeClr val="accent1"/>
        </a:fillRef>
        <a:effectRef idx="3">
          <a:scrgbClr r="0" g="0" b="0"/>
        </a:effectRef>
        <a:fontRef idx="minor">
          <a:schemeClr val="lt1"/>
        </a:fontRef>
      </dsp:style>
      <dsp:txBody>
        <a:bodyPr lIns="140970" tIns="140970" rIns="140970" bIns="140970" anchor="ctr"/>
        <a:lstStyle>
          <a:lvl1pPr algn="ctr">
            <a:defRPr sz="37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en-US" dirty="0" smtClean="0"/>
            <a:t>Cost-Benefit Analysis</a:t>
          </a:r>
          <a:endParaRPr lang="en-US" dirty="0"/>
        </a:p>
      </dsp:txBody>
      <dsp:txXfrm>
        <a:off x="4517301" y="0"/>
        <a:ext cx="3483918" cy="2090351"/>
      </dsp:txXfrm>
    </dsp:sp>
    <dsp:sp modelId="{D78B774B-4875-4A64-9DBE-957C338D0CCF}">
      <dsp:nvSpPr>
        <dsp:cNvPr id="5" name="Rectangles 4"/>
        <dsp:cNvSpPr/>
      </dsp:nvSpPr>
      <dsp:spPr bwMode="white">
        <a:xfrm>
          <a:off x="560650" y="2261302"/>
          <a:ext cx="3483918" cy="2090351"/>
        </a:xfrm>
        <a:prstGeom prst="rect">
          <a:avLst/>
        </a:prstGeom>
      </dsp:spPr>
      <dsp:style>
        <a:lnRef idx="0">
          <a:schemeClr val="lt1"/>
        </a:lnRef>
        <a:fillRef idx="3">
          <a:schemeClr val="accent1"/>
        </a:fillRef>
        <a:effectRef idx="3">
          <a:scrgbClr r="0" g="0" b="0"/>
        </a:effectRef>
        <a:fontRef idx="minor">
          <a:schemeClr val="lt1"/>
        </a:fontRef>
      </dsp:style>
      <dsp:txBody>
        <a:bodyPr lIns="140970" tIns="140970" rIns="140970" bIns="140970" anchor="ctr"/>
        <a:lstStyle>
          <a:lvl1pPr algn="ctr">
            <a:defRPr sz="3700"/>
          </a:lvl1pPr>
          <a:lvl2pPr marL="285750" indent="-285750" algn="ctr">
            <a:defRPr sz="2800"/>
          </a:lvl2pPr>
          <a:lvl3pPr marL="571500" indent="-285750" algn="ctr">
            <a:defRPr sz="2800"/>
          </a:lvl3pPr>
          <a:lvl4pPr marL="857250" indent="-285750" algn="ctr">
            <a:defRPr sz="2800"/>
          </a:lvl4pPr>
          <a:lvl5pPr marL="1143000" indent="-285750" algn="ctr">
            <a:defRPr sz="2800"/>
          </a:lvl5pPr>
          <a:lvl6pPr marL="1428750" indent="-285750" algn="ctr">
            <a:defRPr sz="2800"/>
          </a:lvl6pPr>
          <a:lvl7pPr marL="1714500" indent="-285750" algn="ctr">
            <a:defRPr sz="2800"/>
          </a:lvl7pPr>
          <a:lvl8pPr marL="2000250" indent="-285750" algn="ctr">
            <a:defRPr sz="2800"/>
          </a:lvl8pPr>
          <a:lvl9pPr marL="2286000" indent="-285750" algn="ctr">
            <a:defRPr sz="2800"/>
          </a:lvl9pPr>
        </a:lstStyle>
        <a:p>
          <a:pPr lvl="0">
            <a:lnSpc>
              <a:spcPct val="100000"/>
            </a:lnSpc>
            <a:spcBef>
              <a:spcPct val="0"/>
            </a:spcBef>
            <a:spcAft>
              <a:spcPct val="35000"/>
            </a:spcAft>
          </a:pPr>
          <a:r>
            <a:rPr lang="en-US" dirty="0" smtClean="0"/>
            <a:t>Cash Flow Forecasting</a:t>
          </a:r>
          <a:endParaRPr lang="en-US" dirty="0"/>
        </a:p>
      </dsp:txBody>
      <dsp:txXfrm>
        <a:off x="560650" y="2261302"/>
        <a:ext cx="3483918" cy="2090351"/>
      </dsp:txXfrm>
    </dsp:sp>
    <dsp:sp modelId="{E700823B-95EF-4EFE-B820-903C7A9B2701}">
      <dsp:nvSpPr>
        <dsp:cNvPr id="6" name="Rectangles 5"/>
        <dsp:cNvSpPr/>
      </dsp:nvSpPr>
      <dsp:spPr bwMode="white">
        <a:xfrm>
          <a:off x="4517266" y="2260069"/>
          <a:ext cx="3483918" cy="2090351"/>
        </a:xfrm>
        <a:prstGeom prst="rect">
          <a:avLst/>
        </a:prstGeom>
      </dsp:spPr>
      <dsp:style>
        <a:lnRef idx="0">
          <a:schemeClr val="lt1"/>
        </a:lnRef>
        <a:fillRef idx="3">
          <a:schemeClr val="accent1"/>
        </a:fillRef>
        <a:effectRef idx="3">
          <a:scrgbClr r="0" g="0" b="0"/>
        </a:effectRef>
        <a:fontRef idx="minor">
          <a:schemeClr val="lt1"/>
        </a:fontRef>
      </dsp:style>
      <dsp:txBody>
        <a:bodyPr vert="horz" wrap="square" lIns="140970" tIns="140970" rIns="140970" bIns="140970" anchor="t"/>
        <a:lstStyle>
          <a:lvl1pPr algn="l">
            <a:defRPr sz="3700"/>
          </a:lvl1pPr>
          <a:lvl2pPr marL="285750" indent="-285750" algn="l">
            <a:defRPr sz="2800"/>
          </a:lvl2pPr>
          <a:lvl3pPr marL="571500" indent="-285750" algn="l">
            <a:defRPr sz="2800"/>
          </a:lvl3pPr>
          <a:lvl4pPr marL="857250" indent="-285750" algn="l">
            <a:defRPr sz="2800"/>
          </a:lvl4pPr>
          <a:lvl5pPr marL="1143000" indent="-285750" algn="l">
            <a:defRPr sz="2800"/>
          </a:lvl5pPr>
          <a:lvl6pPr marL="1428750" indent="-285750" algn="l">
            <a:defRPr sz="2800"/>
          </a:lvl6pPr>
          <a:lvl7pPr marL="1714500" indent="-285750" algn="l">
            <a:defRPr sz="2800"/>
          </a:lvl7pPr>
          <a:lvl8pPr marL="2000250" indent="-285750" algn="l">
            <a:defRPr sz="2800"/>
          </a:lvl8pPr>
          <a:lvl9pPr marL="2286000" indent="-285750" algn="l">
            <a:defRPr sz="2800"/>
          </a:lvl9pPr>
        </a:lstStyle>
        <a:p>
          <a:pPr lvl="0" algn="ctr">
            <a:lnSpc>
              <a:spcPct val="100000"/>
            </a:lnSpc>
            <a:spcBef>
              <a:spcPct val="0"/>
            </a:spcBef>
            <a:spcAft>
              <a:spcPct val="35000"/>
            </a:spcAft>
          </a:pPr>
          <a:r>
            <a:rPr lang="en-US"/>
            <a:t>Strategic Assesment </a:t>
          </a:r>
          <a:endParaRPr altLang="en-US"/>
        </a:p>
        <a:p>
          <a:pPr lvl="1">
            <a:lnSpc>
              <a:spcPct val="100000"/>
            </a:lnSpc>
            <a:spcBef>
              <a:spcPct val="0"/>
            </a:spcBef>
            <a:spcAft>
              <a:spcPct val="15000"/>
            </a:spcAft>
            <a:buChar char="•"/>
          </a:pPr>
          <a:endParaRPr altLang="en-US"/>
        </a:p>
      </dsp:txBody>
      <dsp:txXfrm>
        <a:off x="4517266" y="2260069"/>
        <a:ext cx="3483918" cy="209035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AA85FA40-0071-4948-97B2-6BB1C8E0CFC0}" type="slidenum">
              <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Image Placeholder 1"/>
          <p:cNvSpPr>
            <a:spLocks noGrp="1" noRot="1" noChangeAspect="1" noTextEdit="1"/>
          </p:cNvSpPr>
          <p:nvPr>
            <p:ph type="sldImg"/>
          </p:nvPr>
        </p:nvSpPr>
        <p:spPr/>
      </p:sp>
      <p:sp>
        <p:nvSpPr>
          <p:cNvPr id="5123" name="Notes Placeholder 2"/>
          <p:cNvSpPr>
            <a:spLocks noGrp="1"/>
          </p:cNvSpPr>
          <p:nvPr>
            <p:ph type="body" idx="1"/>
          </p:nvPr>
        </p:nvSpPr>
        <p:spPr/>
        <p:txBody>
          <a:bodyPr wrap="square" lIns="91440" tIns="45720" rIns="91440" bIns="45720" anchor="t" anchorCtr="0"/>
          <a:p>
            <a:pPr lvl="0"/>
            <a:endParaRPr lang="en-US" altLang="en-US" dirty="0"/>
          </a:p>
        </p:txBody>
      </p:sp>
      <p:sp>
        <p:nvSpPr>
          <p:cNvPr id="51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17411" name="Rectangle 2"/>
          <p:cNvSpPr>
            <a:spLocks noGrp="1" noRot="1" noChangeAspect="1" noTextEdit="1"/>
          </p:cNvSpPr>
          <p:nvPr>
            <p:ph type="sldImg"/>
          </p:nvPr>
        </p:nvSpPr>
        <p:spPr/>
      </p:sp>
      <p:sp>
        <p:nvSpPr>
          <p:cNvPr id="17412" name="Rectangle 3"/>
          <p:cNvSpPr>
            <a:spLocks noGrp="1"/>
          </p:cNvSpPr>
          <p:nvPr>
            <p:ph type="body" idx="1"/>
          </p:nvPr>
        </p:nvSpPr>
        <p:spPr/>
        <p:txBody>
          <a:bodyPr wrap="square" lIns="91440" tIns="45720" rIns="91440" bIns="45720" anchor="t" anchorCtr="0"/>
          <a:p>
            <a:pPr lvl="0" eaLnBrk="1" hangingPunct="1"/>
            <a:endParaRPr lang="en-GB"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19459" name="Rectangle 2"/>
          <p:cNvSpPr>
            <a:spLocks noGrp="1" noRot="1" noChangeAspect="1" noTextEdit="1"/>
          </p:cNvSpPr>
          <p:nvPr>
            <p:ph type="sldImg"/>
          </p:nvPr>
        </p:nvSpPr>
        <p:spPr/>
      </p:sp>
      <p:sp>
        <p:nvSpPr>
          <p:cNvPr id="19460" name="Rectangle 3"/>
          <p:cNvSpPr>
            <a:spLocks noGrp="1"/>
          </p:cNvSpPr>
          <p:nvPr>
            <p:ph type="body" idx="1"/>
          </p:nvPr>
        </p:nvSpPr>
        <p:spPr/>
        <p:txBody>
          <a:bodyPr wrap="square" lIns="91440" tIns="45720" rIns="91440" bIns="45720" anchor="t" anchorCtr="0"/>
          <a:p>
            <a:pPr lvl="0" eaLnBrk="1" hangingPunct="1"/>
            <a:r>
              <a:rPr lang="en-GB" altLang="en-US" dirty="0"/>
              <a:t>Resource Constraints</a:t>
            </a:r>
            <a:endParaRPr lang="en-GB" altLang="en-US" dirty="0"/>
          </a:p>
          <a:p>
            <a:pPr lvl="0" eaLnBrk="1" hangingPunct="1"/>
            <a:r>
              <a:rPr lang="en-GB" altLang="en-US" dirty="0"/>
              <a:t>Problem: Limited resources—such as budget, personnel, and time—make it challenging to support all projects in a portfolio adequately. Over-allocation can lead to burnout, delays, and reduced project quality.</a:t>
            </a:r>
            <a:endParaRPr lang="en-GB" altLang="en-US" dirty="0"/>
          </a:p>
          <a:p>
            <a:pPr lvl="0" eaLnBrk="1" hangingPunct="1"/>
            <a:r>
              <a:rPr lang="en-GB" altLang="en-US" dirty="0"/>
              <a:t>Impact: Critical projects may suffer, or resource bottlenecks can lead to conflicts and delays, affecting the entire portfolio’s success.</a:t>
            </a:r>
            <a:r>
              <a:rPr lang="en-US" altLang="en-GB" dirty="0"/>
              <a:t>+</a:t>
            </a:r>
            <a:endParaRPr lang="en-US" altLang="en-GB" dirty="0"/>
          </a:p>
          <a:p>
            <a:pPr lvl="0" eaLnBrk="1" hangingPunct="1"/>
            <a:endParaRPr lang="en-US" altLang="en-GB" dirty="0"/>
          </a:p>
          <a:p>
            <a:pPr lvl="0" eaLnBrk="1" hangingPunct="1"/>
            <a:r>
              <a:rPr lang="en-US" altLang="en-GB" dirty="0"/>
              <a:t>Problem: Balancing immediate, short-term projects with long-term, strategic initiatives can be challenging, especially when short-term demands compete for the same resources.</a:t>
            </a:r>
            <a:endParaRPr lang="en-US" altLang="en-GB" dirty="0"/>
          </a:p>
          <a:p>
            <a:pPr lvl="0" eaLnBrk="1" hangingPunct="1"/>
            <a:r>
              <a:rPr lang="en-US" altLang="en-GB" dirty="0"/>
              <a:t>Impact: Short-term projects may overshadow important long-term initiatives, reducing the portfolio’s ability to deliver sustainable value.</a:t>
            </a:r>
            <a:endParaRPr lang="en-US" alt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Slide Image Placeholder 1"/>
          <p:cNvSpPr>
            <a:spLocks noGrp="1" noRot="1" noChangeAspect="1" noTextEdit="1"/>
          </p:cNvSpPr>
          <p:nvPr>
            <p:ph type="sldImg"/>
          </p:nvPr>
        </p:nvSpPr>
        <p:spPr/>
      </p:sp>
      <p:sp>
        <p:nvSpPr>
          <p:cNvPr id="22531" name="Notes Placeholder 2"/>
          <p:cNvSpPr>
            <a:spLocks noGrp="1"/>
          </p:cNvSpPr>
          <p:nvPr>
            <p:ph type="body" idx="1"/>
          </p:nvPr>
        </p:nvSpPr>
        <p:spPr/>
        <p:txBody>
          <a:bodyPr wrap="square" lIns="91440" tIns="45720" rIns="91440" bIns="45720" anchor="t" anchorCtr="0"/>
          <a:p>
            <a:pPr lvl="0" eaLnBrk="1" hangingPunct="1"/>
            <a:r>
              <a:rPr lang="en-GB" altLang="en-US" dirty="0"/>
              <a:t>Benefits can be:</a:t>
            </a:r>
            <a:endParaRPr lang="en-GB" altLang="en-US" dirty="0"/>
          </a:p>
          <a:p>
            <a:pPr lvl="0" eaLnBrk="1" hangingPunct="1"/>
            <a:endParaRPr lang="en-GB" altLang="en-US" sz="100" dirty="0"/>
          </a:p>
          <a:p>
            <a:pPr lvl="0" eaLnBrk="1" hangingPunct="1"/>
            <a:r>
              <a:rPr lang="en-GB" altLang="en-US" dirty="0"/>
              <a:t>Quantified and valued e.g. a reduction of </a:t>
            </a:r>
            <a:r>
              <a:rPr lang="en-GB" altLang="en-US" i="1" dirty="0"/>
              <a:t>x </a:t>
            </a:r>
            <a:r>
              <a:rPr lang="en-GB" altLang="en-US" dirty="0"/>
              <a:t>staff saving </a:t>
            </a:r>
            <a:r>
              <a:rPr lang="en-GB" altLang="en-US" i="1" dirty="0"/>
              <a:t>£y</a:t>
            </a:r>
            <a:endParaRPr lang="en-GB" altLang="en-US" i="1" dirty="0"/>
          </a:p>
          <a:p>
            <a:pPr lvl="0" eaLnBrk="1" hangingPunct="1"/>
            <a:endParaRPr lang="en-GB" altLang="en-US" sz="100" i="1" dirty="0"/>
          </a:p>
          <a:p>
            <a:pPr lvl="0" eaLnBrk="1" hangingPunct="1"/>
            <a:r>
              <a:rPr lang="en-GB" altLang="en-US" dirty="0"/>
              <a:t>Quantified but not valued e.g. a decrease in customer complaints by </a:t>
            </a:r>
            <a:r>
              <a:rPr lang="en-GB" altLang="en-US" i="1" dirty="0"/>
              <a:t>x%</a:t>
            </a:r>
            <a:endParaRPr lang="en-GB" altLang="en-US" i="1" dirty="0"/>
          </a:p>
          <a:p>
            <a:pPr lvl="0" eaLnBrk="1" hangingPunct="1"/>
            <a:endParaRPr lang="en-GB" altLang="en-US" sz="100" i="1" dirty="0"/>
          </a:p>
          <a:p>
            <a:pPr lvl="0" eaLnBrk="1" hangingPunct="1"/>
            <a:r>
              <a:rPr lang="en-GB" altLang="en-US" dirty="0"/>
              <a:t>Identified but not easily quantified – e.g. public approval for a organization in the locality where it is based</a:t>
            </a:r>
            <a:endParaRPr lang="en-GB" altLang="en-US" dirty="0"/>
          </a:p>
          <a:p>
            <a:pPr lvl="0"/>
            <a:endParaRPr lang="en-US" altLang="x-none" dirty="0"/>
          </a:p>
        </p:txBody>
      </p:sp>
      <p:sp>
        <p:nvSpPr>
          <p:cNvPr id="2253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Slide Image Placeholder 1"/>
          <p:cNvSpPr>
            <a:spLocks noGrp="1" noRot="1" noChangeAspect="1" noTextEdit="1"/>
          </p:cNvSpPr>
          <p:nvPr>
            <p:ph type="sldImg"/>
          </p:nvPr>
        </p:nvSpPr>
        <p:spPr/>
      </p:sp>
      <p:sp>
        <p:nvSpPr>
          <p:cNvPr id="24579" name="Notes Placeholder 2"/>
          <p:cNvSpPr>
            <a:spLocks noGrp="1"/>
          </p:cNvSpPr>
          <p:nvPr>
            <p:ph type="body" idx="1"/>
          </p:nvPr>
        </p:nvSpPr>
        <p:spPr/>
        <p:txBody>
          <a:bodyPr wrap="square" lIns="91440" tIns="45720" rIns="91440" bIns="45720" anchor="t" anchorCtr="0"/>
          <a:p>
            <a:pPr lvl="0" eaLnBrk="1" hangingPunct="1"/>
            <a:r>
              <a:rPr lang="en-GB" altLang="en-US" i="1" dirty="0"/>
              <a:t>Benefits might include:</a:t>
            </a:r>
            <a:endParaRPr lang="en-GB" altLang="en-US" i="1" dirty="0"/>
          </a:p>
          <a:p>
            <a:pPr lvl="0" eaLnBrk="1" hangingPunct="1"/>
            <a:r>
              <a:rPr lang="en-GB" altLang="en-US" b="1" dirty="0"/>
              <a:t>Mandatory requirement</a:t>
            </a:r>
            <a:r>
              <a:rPr lang="en-GB" altLang="en-US" dirty="0"/>
              <a:t>: You could argue that as you have to comply with a mandatory requirement, the question of benefits is irrelevant in this case. However as failure to comply will a negative outcome (e.g. not being able to trade), avoiding that negative outcome is clearly a benefit which could be costed.</a:t>
            </a:r>
            <a:endParaRPr lang="en-GB" altLang="en-US" dirty="0"/>
          </a:p>
          <a:p>
            <a:pPr lvl="0" eaLnBrk="1" hangingPunct="1"/>
            <a:r>
              <a:rPr lang="en-GB" altLang="en-US" b="1" dirty="0"/>
              <a:t>Improved quality of service</a:t>
            </a:r>
            <a:endParaRPr lang="en-GB" altLang="en-US" b="1" dirty="0"/>
          </a:p>
          <a:p>
            <a:pPr lvl="0" eaLnBrk="1" hangingPunct="1"/>
            <a:r>
              <a:rPr lang="en-GB" altLang="en-US" b="1" dirty="0"/>
              <a:t>Increased productivity</a:t>
            </a:r>
            <a:endParaRPr lang="en-GB" altLang="en-US" b="1" dirty="0"/>
          </a:p>
          <a:p>
            <a:pPr lvl="0" eaLnBrk="1" hangingPunct="1"/>
            <a:r>
              <a:rPr lang="en-GB" altLang="en-US" b="1" dirty="0"/>
              <a:t>More motivated workforce</a:t>
            </a:r>
            <a:endParaRPr lang="en-GB" altLang="en-US" b="1" dirty="0"/>
          </a:p>
          <a:p>
            <a:pPr lvl="0" eaLnBrk="1" hangingPunct="1"/>
            <a:r>
              <a:rPr lang="en-GB" altLang="en-US" b="1" dirty="0"/>
              <a:t>Internal management benefits</a:t>
            </a:r>
            <a:r>
              <a:rPr lang="en-GB" altLang="en-US" dirty="0"/>
              <a:t>: ‘Internal management  benefits’ includes things like better decision-making. In the case of an insurance company a deeper analysis of  insurance claims might help identify types of business that are most risky and allow the company to adjust premiums to cover these.</a:t>
            </a:r>
            <a:endParaRPr lang="en-GB" altLang="en-US" dirty="0"/>
          </a:p>
          <a:p>
            <a:pPr lvl="0" eaLnBrk="1" hangingPunct="1"/>
            <a:r>
              <a:rPr lang="en-GB" altLang="en-US" b="1" dirty="0"/>
              <a:t>Risk reduction</a:t>
            </a:r>
            <a:endParaRPr lang="en-GB" altLang="en-US" b="1" dirty="0"/>
          </a:p>
          <a:p>
            <a:pPr lvl="0" eaLnBrk="1" hangingPunct="1"/>
            <a:r>
              <a:rPr lang="en-GB" altLang="en-US" b="1" dirty="0"/>
              <a:t>Economies</a:t>
            </a:r>
            <a:r>
              <a:rPr lang="en-GB" altLang="en-US" dirty="0"/>
              <a:t>: ‘Economies’ refers to cost-cutting e.g. using an automated telephone system to direct calls without human intervention could allow an organization to reduce staff.</a:t>
            </a:r>
            <a:endParaRPr lang="en-GB" altLang="en-US" dirty="0"/>
          </a:p>
          <a:p>
            <a:pPr lvl="0" eaLnBrk="1" hangingPunct="1"/>
            <a:r>
              <a:rPr lang="en-GB" altLang="en-US" b="1" dirty="0"/>
              <a:t>Revenue enhancement/acceleration </a:t>
            </a:r>
            <a:r>
              <a:rPr lang="en-GB" altLang="en-US" dirty="0"/>
              <a:t>e.g. the sooner that bills reach the customers, the sooner they can pay them.</a:t>
            </a:r>
            <a:endParaRPr lang="en-GB" altLang="en-US" dirty="0"/>
          </a:p>
          <a:p>
            <a:pPr lvl="0" eaLnBrk="1" hangingPunct="1"/>
            <a:r>
              <a:rPr lang="en-GB" altLang="en-US" b="1" dirty="0"/>
              <a:t>Strategic fit</a:t>
            </a:r>
            <a:r>
              <a:rPr lang="en-GB" altLang="en-US" dirty="0"/>
              <a:t>: ‘Strategic fit’ A change might not benefit any single group within an organization but might have to be made to obtain a benefit for the organization as a whole.</a:t>
            </a:r>
            <a:endParaRPr lang="en-GB" altLang="en-US" dirty="0"/>
          </a:p>
        </p:txBody>
      </p:sp>
      <p:sp>
        <p:nvSpPr>
          <p:cNvPr id="2458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28675" name="Rectangle 2"/>
          <p:cNvSpPr>
            <a:spLocks noRot="1" noTextEdit="1"/>
          </p:cNvSpPr>
          <p:nvPr>
            <p:ph type="sldImg"/>
          </p:nvPr>
        </p:nvSpPr>
        <p:spPr/>
      </p:sp>
      <p:sp>
        <p:nvSpPr>
          <p:cNvPr id="28676" name="Rectangle 3"/>
          <p:cNvSpPr>
            <a:spLocks noGrp="1"/>
          </p:cNvSpPr>
          <p:nvPr>
            <p:ph type="body" idx="1"/>
          </p:nvPr>
        </p:nvSpPr>
        <p:spPr/>
        <p:txBody>
          <a:bodyPr wrap="square" lIns="91440" tIns="45720" rIns="91440" bIns="45720" anchor="t" anchorCtr="0"/>
          <a:p>
            <a:pPr lvl="0" eaLnBrk="1" hangingPunct="1"/>
            <a:endParaRPr lang="en-GB"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30723" name="Rectangle 2"/>
          <p:cNvSpPr>
            <a:spLocks noRot="1" noTextEdit="1"/>
          </p:cNvSpPr>
          <p:nvPr>
            <p:ph type="sldImg"/>
          </p:nvPr>
        </p:nvSpPr>
        <p:spPr/>
      </p:sp>
      <p:sp>
        <p:nvSpPr>
          <p:cNvPr id="30724" name="Rectangle 3"/>
          <p:cNvSpPr>
            <a:spLocks noGrp="1"/>
          </p:cNvSpPr>
          <p:nvPr>
            <p:ph type="body" idx="1"/>
          </p:nvPr>
        </p:nvSpPr>
        <p:spPr/>
        <p:txBody>
          <a:bodyPr wrap="square" lIns="91440" tIns="45720" rIns="91440" bIns="45720" anchor="t" anchorCtr="0"/>
          <a:p>
            <a:pPr lvl="0" eaLnBrk="1" hangingPunct="1"/>
            <a:r>
              <a:rPr lang="en-GB" altLang="en-US" dirty="0"/>
              <a:t>The payback period would be about 4.5 years.</a:t>
            </a:r>
            <a:endParaRPr lang="en-GB"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32771" name="Rectangle 2"/>
          <p:cNvSpPr>
            <a:spLocks noRot="1" noTextEdit="1"/>
          </p:cNvSpPr>
          <p:nvPr>
            <p:ph type="sldImg"/>
          </p:nvPr>
        </p:nvSpPr>
        <p:spPr/>
      </p:sp>
      <p:sp>
        <p:nvSpPr>
          <p:cNvPr id="32772" name="Rectangle 3"/>
          <p:cNvSpPr>
            <a:spLocks noGrp="1"/>
          </p:cNvSpPr>
          <p:nvPr>
            <p:ph type="body" idx="1"/>
          </p:nvPr>
        </p:nvSpPr>
        <p:spPr/>
        <p:txBody>
          <a:bodyPr wrap="square" lIns="91440" tIns="45720" rIns="91440" bIns="45720" anchor="t" anchorCtr="0"/>
          <a:p>
            <a:pPr lvl="0" eaLnBrk="1" hangingPunct="1"/>
            <a:endParaRPr lang="en-GB"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Slide Image Placeholder 1"/>
          <p:cNvSpPr>
            <a:spLocks noGrp="1" noRot="1" noChangeAspect="1" noTextEdit="1"/>
          </p:cNvSpPr>
          <p:nvPr>
            <p:ph type="sldImg"/>
          </p:nvPr>
        </p:nvSpPr>
        <p:spPr/>
      </p:sp>
      <p:sp>
        <p:nvSpPr>
          <p:cNvPr id="34819" name="Notes Placeholder 2"/>
          <p:cNvSpPr>
            <a:spLocks noGrp="1"/>
          </p:cNvSpPr>
          <p:nvPr>
            <p:ph type="body" idx="1"/>
          </p:nvPr>
        </p:nvSpPr>
        <p:spPr/>
        <p:txBody>
          <a:bodyPr wrap="square" lIns="91440" tIns="45720" rIns="91440" bIns="45720" anchor="t" anchorCtr="0"/>
          <a:p>
            <a:pPr lvl="0"/>
            <a:r>
              <a:rPr lang="en-AU" altLang="en-US" sz="1800" b="1" dirty="0">
                <a:solidFill>
                  <a:srgbClr val="000000"/>
                </a:solidFill>
                <a:latin typeface="Times New Roman" panose="02020603050405020304" pitchFamily="18" charset="0"/>
                <a:cs typeface="Times New Roman" panose="02020603050405020304" pitchFamily="18" charset="0"/>
              </a:rPr>
              <a:t>Net profit </a:t>
            </a:r>
            <a:r>
              <a:rPr lang="en-AU" altLang="en-US" sz="1600" dirty="0">
                <a:solidFill>
                  <a:srgbClr val="000000"/>
                </a:solidFill>
                <a:latin typeface="Times New Roman" panose="02020603050405020304" pitchFamily="18" charset="0"/>
                <a:cs typeface="Times New Roman" panose="02020603050405020304" pitchFamily="18" charset="0"/>
              </a:rPr>
              <a:t>= Total income – Total costs</a:t>
            </a:r>
            <a:endParaRPr lang="en-AU" altLang="en-US" sz="1600" dirty="0">
              <a:solidFill>
                <a:srgbClr val="000000"/>
              </a:solidFill>
              <a:latin typeface="Times New Roman" panose="02020603050405020304" pitchFamily="18" charset="0"/>
              <a:cs typeface="Times New Roman" panose="02020603050405020304" pitchFamily="18" charset="0"/>
            </a:endParaRPr>
          </a:p>
          <a:p>
            <a:pPr lvl="0"/>
            <a:endParaRPr lang="en-AU" altLang="en-US" sz="1600" dirty="0">
              <a:solidFill>
                <a:srgbClr val="000000"/>
              </a:solidFill>
              <a:latin typeface="Times New Roman" panose="02020603050405020304" pitchFamily="18" charset="0"/>
              <a:cs typeface="Times New Roman" panose="02020603050405020304" pitchFamily="18" charset="0"/>
            </a:endParaRPr>
          </a:p>
          <a:p>
            <a:pPr lvl="0"/>
            <a:r>
              <a:rPr lang="en-AU" altLang="en-US" sz="1800" b="1" dirty="0">
                <a:solidFill>
                  <a:srgbClr val="000000"/>
                </a:solidFill>
                <a:latin typeface="Times New Roman" panose="02020603050405020304" pitchFamily="18" charset="0"/>
                <a:cs typeface="Times New Roman" panose="02020603050405020304" pitchFamily="18" charset="0"/>
              </a:rPr>
              <a:t>Payback period </a:t>
            </a:r>
            <a:r>
              <a:rPr lang="en-AU" altLang="en-US" sz="1600" dirty="0">
                <a:solidFill>
                  <a:srgbClr val="000000"/>
                </a:solidFill>
                <a:latin typeface="Times New Roman" panose="02020603050405020304" pitchFamily="18" charset="0"/>
                <a:cs typeface="Times New Roman" panose="02020603050405020304" pitchFamily="18" charset="0"/>
              </a:rPr>
              <a:t>= Time taken to break even or payback initial investment</a:t>
            </a:r>
            <a:endParaRPr lang="en-AU" altLang="en-US" sz="1600" dirty="0">
              <a:solidFill>
                <a:srgbClr val="000000"/>
              </a:solidFill>
              <a:latin typeface="Times New Roman" panose="02020603050405020304" pitchFamily="18" charset="0"/>
              <a:cs typeface="Times New Roman" panose="02020603050405020304" pitchFamily="18" charset="0"/>
            </a:endParaRPr>
          </a:p>
          <a:p>
            <a:pPr lvl="0"/>
            <a:endParaRPr lang="en-AU" altLang="en-US" sz="1600" dirty="0">
              <a:solidFill>
                <a:srgbClr val="000000"/>
              </a:solidFill>
              <a:latin typeface="Times New Roman" panose="02020603050405020304" pitchFamily="18" charset="0"/>
              <a:cs typeface="Times New Roman" panose="02020603050405020304" pitchFamily="18" charset="0"/>
            </a:endParaRPr>
          </a:p>
          <a:p>
            <a:pPr lvl="0"/>
            <a:r>
              <a:rPr lang="en-AU" altLang="en-US" sz="1800" b="1" dirty="0">
                <a:solidFill>
                  <a:srgbClr val="000000"/>
                </a:solidFill>
                <a:latin typeface="Times New Roman" panose="02020603050405020304" pitchFamily="18" charset="0"/>
                <a:cs typeface="Times New Roman" panose="02020603050405020304" pitchFamily="18" charset="0"/>
              </a:rPr>
              <a:t>Return on Investment (ROI): </a:t>
            </a:r>
            <a:r>
              <a:rPr lang="en-AU" altLang="en-US" sz="1600" dirty="0">
                <a:solidFill>
                  <a:srgbClr val="000000"/>
                </a:solidFill>
                <a:latin typeface="Times New Roman" panose="02020603050405020304" pitchFamily="18" charset="0"/>
                <a:cs typeface="Times New Roman" panose="02020603050405020304" pitchFamily="18" charset="0"/>
              </a:rPr>
              <a:t>Compares Net profitability to Investment required.</a:t>
            </a:r>
            <a:endParaRPr lang="en-AU" altLang="en-US" sz="1600" b="1" dirty="0">
              <a:solidFill>
                <a:srgbClr val="000000"/>
              </a:solidFill>
              <a:latin typeface="Times New Roman" panose="02020603050405020304" pitchFamily="18" charset="0"/>
              <a:cs typeface="Times New Roman" panose="02020603050405020304" pitchFamily="18" charset="0"/>
            </a:endParaRPr>
          </a:p>
          <a:p>
            <a:pPr lvl="0"/>
            <a:endParaRPr lang="en-AU" altLang="en-US" sz="1800" b="1" dirty="0">
              <a:solidFill>
                <a:srgbClr val="000000"/>
              </a:solidFill>
              <a:latin typeface="Times New Roman" panose="02020603050405020304" pitchFamily="18" charset="0"/>
              <a:cs typeface="Times New Roman" panose="02020603050405020304" pitchFamily="18" charset="0"/>
            </a:endParaRPr>
          </a:p>
          <a:p>
            <a:pPr lvl="0"/>
            <a:endParaRPr lang="en-US" altLang="x-none" dirty="0"/>
          </a:p>
        </p:txBody>
      </p:sp>
      <p:sp>
        <p:nvSpPr>
          <p:cNvPr id="348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36867" name="Rectangle 2"/>
          <p:cNvSpPr>
            <a:spLocks noRot="1" noTextEdit="1"/>
          </p:cNvSpPr>
          <p:nvPr>
            <p:ph type="sldImg"/>
          </p:nvPr>
        </p:nvSpPr>
        <p:spPr/>
      </p:sp>
      <p:sp>
        <p:nvSpPr>
          <p:cNvPr id="36868" name="Rectangle 3"/>
          <p:cNvSpPr>
            <a:spLocks noGrp="1"/>
          </p:cNvSpPr>
          <p:nvPr>
            <p:ph type="body" idx="1"/>
          </p:nvPr>
        </p:nvSpPr>
        <p:spPr/>
        <p:txBody>
          <a:bodyPr wrap="square" lIns="91440" tIns="45720" rIns="91440" bIns="45720" anchor="t" anchorCtr="0"/>
          <a:p>
            <a:pPr lvl="0" eaLnBrk="1" hangingPunct="1"/>
            <a:r>
              <a:rPr lang="en-GB" altLang="en-US" dirty="0"/>
              <a:t>If you invested £91 now you would get £9.10 in interest which would give you £100.10 in 12 months</a:t>
            </a:r>
            <a:endParaRPr lang="en-GB"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Slide Image Placeholder 1"/>
          <p:cNvSpPr>
            <a:spLocks noGrp="1" noRot="1" noChangeAspect="1" noTextEdit="1"/>
          </p:cNvSpPr>
          <p:nvPr>
            <p:ph type="sldImg"/>
          </p:nvPr>
        </p:nvSpPr>
        <p:spPr/>
      </p:sp>
      <p:sp>
        <p:nvSpPr>
          <p:cNvPr id="40963" name="Notes Placeholder 2"/>
          <p:cNvSpPr>
            <a:spLocks noGrp="1"/>
          </p:cNvSpPr>
          <p:nvPr>
            <p:ph type="body" idx="1"/>
          </p:nvPr>
        </p:nvSpPr>
        <p:spPr/>
        <p:txBody>
          <a:bodyPr wrap="square" lIns="91440" tIns="45720" rIns="91440" bIns="45720" anchor="t" anchorCtr="0"/>
          <a:p>
            <a:pPr lvl="0" eaLnBrk="1" hangingPunct="1"/>
            <a:r>
              <a:rPr lang="en-GB" altLang="en-US" dirty="0"/>
              <a:t>NPV is the sum of the discounted cash flows for all the years of the ‘project’ (note that in NPV terms the lifetime of the completed application is included in the ‘project’)</a:t>
            </a:r>
            <a:endParaRPr lang="en-GB" altLang="en-US" dirty="0"/>
          </a:p>
          <a:p>
            <a:pPr lvl="0" eaLnBrk="1" hangingPunct="1"/>
            <a:r>
              <a:rPr lang="en-GB" altLang="en-US" dirty="0"/>
              <a:t>The figure of £618 means that £618 more would be made than if the money were simply invested at 10%. An NPV of £0 would be the same amount of profit would be generated as investing at 10%.</a:t>
            </a:r>
            <a:endParaRPr lang="en-GB" altLang="en-US" dirty="0"/>
          </a:p>
          <a:p>
            <a:pPr lvl="0"/>
            <a:endParaRPr lang="en-US" altLang="x-none" dirty="0"/>
          </a:p>
        </p:txBody>
      </p:sp>
      <p:sp>
        <p:nvSpPr>
          <p:cNvPr id="4096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x-none" sz="1200" dirty="0"/>
            </a:fld>
            <a:endParaRPr lang="en-US" altLang="x-none"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7171" name="Rectangle 2"/>
          <p:cNvSpPr>
            <a:spLocks noRot="1" noTextEdit="1"/>
          </p:cNvSpPr>
          <p:nvPr>
            <p:ph type="sldImg"/>
          </p:nvPr>
        </p:nvSpPr>
        <p:spPr/>
      </p:sp>
      <p:sp>
        <p:nvSpPr>
          <p:cNvPr id="7172" name="Rectangle 3"/>
          <p:cNvSpPr>
            <a:spLocks noGrp="1"/>
          </p:cNvSpPr>
          <p:nvPr>
            <p:ph type="body" idx="1"/>
          </p:nvPr>
        </p:nvSpPr>
        <p:spPr/>
        <p:txBody>
          <a:bodyPr wrap="square" lIns="91440" tIns="45720" rIns="91440" bIns="45720" anchor="t" anchorCtr="0"/>
          <a:p>
            <a:pPr marL="228600" lvl="0" indent="-228600" eaLnBrk="1" hangingPunct="1"/>
            <a:endParaRPr lang="en-GB" altLang="en-US" dirty="0"/>
          </a:p>
          <a:p>
            <a:pPr marL="228600" lvl="0" indent="-228600" eaLnBrk="1" hangingPunct="1"/>
            <a:endParaRPr lang="en-GB"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sz="1200" dirty="0"/>
            </a:fld>
            <a:endParaRPr lang="en-GB" sz="1200" dirty="0"/>
          </a:p>
        </p:txBody>
      </p:sp>
      <p:sp>
        <p:nvSpPr>
          <p:cNvPr id="43011" name="Rectangle 2"/>
          <p:cNvSpPr>
            <a:spLocks noRot="1" noTextEdit="1"/>
          </p:cNvSpPr>
          <p:nvPr>
            <p:ph type="sldImg"/>
          </p:nvPr>
        </p:nvSpPr>
        <p:spPr/>
      </p:sp>
      <p:sp>
        <p:nvSpPr>
          <p:cNvPr id="43012" name="Rectangle 3"/>
          <p:cNvSpPr>
            <a:spLocks noGrp="1"/>
          </p:cNvSpPr>
          <p:nvPr>
            <p:ph type="body" idx="1"/>
          </p:nvPr>
        </p:nvSpPr>
        <p:spPr/>
        <p:txBody>
          <a:bodyPr wrap="square" lIns="91440" tIns="45720" rIns="91440" bIns="45720" anchor="t" anchorCtr="0"/>
          <a:p>
            <a:pPr lvl="0" eaLnBrk="1" hangingPunct="1"/>
            <a:r>
              <a:rPr dirty="0"/>
              <a:t>The Excel function in question is =IRR.</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sz="1200" dirty="0"/>
            </a:fld>
            <a:endParaRPr lang="en-GB" sz="1200" dirty="0"/>
          </a:p>
        </p:txBody>
      </p:sp>
      <p:sp>
        <p:nvSpPr>
          <p:cNvPr id="46083" name="Rectangle 2"/>
          <p:cNvSpPr>
            <a:spLocks noRot="1" noTextEdit="1"/>
          </p:cNvSpPr>
          <p:nvPr>
            <p:ph type="sldImg"/>
          </p:nvPr>
        </p:nvSpPr>
        <p:spPr/>
      </p:sp>
      <p:sp>
        <p:nvSpPr>
          <p:cNvPr id="46084" name="Rectangle 3"/>
          <p:cNvSpPr>
            <a:spLocks noGrp="1"/>
          </p:cNvSpPr>
          <p:nvPr>
            <p:ph type="body" idx="1"/>
          </p:nvPr>
        </p:nvSpPr>
        <p:spPr/>
        <p:txBody>
          <a:bodyPr wrap="square" lIns="91440" tIns="45720" rIns="91440" bIns="45720" anchor="t" anchorCtr="0"/>
          <a:p>
            <a:pPr lvl="0" eaLnBrk="1" hangingPunct="1"/>
            <a:r>
              <a:rPr dirty="0"/>
              <a:t>In the table ‘Importance’ relates to the cost of the damage if the risk were to materialize and ‘likelihood’ to the probability that the risk will actual occur. ‘H’ indicates ‘High’, ‘M’ indicates ‘medium’ and ‘L’ indicates ‘low’. The issues of risk analysis are explored in much more depth in lecture/chapter 7.</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sz="1200" dirty="0"/>
            </a:fld>
            <a:endParaRPr lang="en-GB" sz="1200" dirty="0"/>
          </a:p>
        </p:txBody>
      </p:sp>
      <p:sp>
        <p:nvSpPr>
          <p:cNvPr id="48131" name="Rectangle 2"/>
          <p:cNvSpPr>
            <a:spLocks noRot="1" noTextEdit="1"/>
          </p:cNvSpPr>
          <p:nvPr>
            <p:ph type="sldImg"/>
          </p:nvPr>
        </p:nvSpPr>
        <p:spPr/>
      </p:sp>
      <p:sp>
        <p:nvSpPr>
          <p:cNvPr id="48132" name="Rectangle 3"/>
          <p:cNvSpPr>
            <a:spLocks noGrp="1"/>
          </p:cNvSpPr>
          <p:nvPr>
            <p:ph type="body" idx="1"/>
          </p:nvPr>
        </p:nvSpPr>
        <p:spPr/>
        <p:txBody>
          <a:bodyPr wrap="square" lIns="91440" tIns="45720" rIns="91440" bIns="45720" anchor="t" anchorCtr="0"/>
          <a:p>
            <a:pPr lvl="0" eaLnBrk="1" hangingPunct="1"/>
            <a:r>
              <a:rPr sz="1000" dirty="0"/>
              <a:t>The diagram here is figure 2.2 in the text.</a:t>
            </a:r>
            <a:endParaRPr sz="1000" dirty="0"/>
          </a:p>
          <a:p>
            <a:pPr lvl="0" eaLnBrk="1" hangingPunct="1"/>
            <a:r>
              <a:rPr sz="1000" dirty="0"/>
              <a:t>This illustrates a scenario that could relate to the IOE case study. Say Amanda is responsible for extending the invoicing system. An alternative would be to replace the whole of the system. The decision is influenced by the likelihood of IOE expanding their market. There is a strong rumour that they could benefit from their main competitor going out of business: in this case they could pick up a huge amount of new business, but the invoicing system could not cope. However replacing the system immediately would mean other important projects would have to be delayed.</a:t>
            </a:r>
            <a:endParaRPr sz="1000" dirty="0"/>
          </a:p>
          <a:p>
            <a:pPr lvl="0" eaLnBrk="1" hangingPunct="1"/>
            <a:r>
              <a:rPr sz="1000" dirty="0"/>
              <a:t>The NPV of extending the invoicing system is assessed as £75,000 if there is no sudden expansion. If there were a sudden expansion then there would be a loss of £100,000. If the whole system were replaced and there was a large expansion there would be a NPV of £250,000 due to the benefits of being able to handle increased sales. If sales did not increase then the NPV would be -£50,000.</a:t>
            </a:r>
            <a:endParaRPr sz="1000" dirty="0"/>
          </a:p>
          <a:p>
            <a:pPr lvl="0" eaLnBrk="1" hangingPunct="1"/>
            <a:r>
              <a:rPr sz="1000" dirty="0"/>
              <a:t>The decision tree shows these possible outcomes and also shows the estimated probability of each outcome.</a:t>
            </a:r>
            <a:endParaRPr sz="1000" dirty="0"/>
          </a:p>
          <a:p>
            <a:pPr lvl="0" eaLnBrk="1" hangingPunct="1"/>
            <a:r>
              <a:rPr sz="1000" dirty="0"/>
              <a:t>The value of each outcome is the NPV multiplied by the probability of its occurring. The value of a path that springs from a particular decision is the sum of the values of the possible outcomes from that decision. If it is decided to extend the system the sum of the values of the outcomes is £40,000 (75,000 x 0.8 – 100,000 x 0.2) while for replacement it would be £10,000 (250,000 x 0.2 – 50,000 x 0.80). Extending the system therefore seems to be the best bet (but it is still a bet!).</a:t>
            </a:r>
            <a:endParaRPr sz="10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Slide Image Placeholder 1"/>
          <p:cNvSpPr>
            <a:spLocks noGrp="1" noRot="1" noChangeAspect="1" noTextEdit="1"/>
          </p:cNvSpPr>
          <p:nvPr>
            <p:ph type="sldImg"/>
          </p:nvPr>
        </p:nvSpPr>
        <p:spPr/>
      </p:sp>
      <p:sp>
        <p:nvSpPr>
          <p:cNvPr id="9219" name="Notes Placeholder 2"/>
          <p:cNvSpPr>
            <a:spLocks noGrp="1"/>
          </p:cNvSpPr>
          <p:nvPr>
            <p:ph type="body" idx="1"/>
          </p:nvPr>
        </p:nvSpPr>
        <p:spPr/>
        <p:txBody>
          <a:bodyPr wrap="square" lIns="91440" tIns="45720" rIns="91440" bIns="45720" anchor="t" anchorCtr="0"/>
          <a:p>
            <a:pPr lvl="0"/>
            <a:endParaRPr lang="en-US" altLang="x-none" dirty="0"/>
          </a:p>
        </p:txBody>
      </p:sp>
      <p:sp>
        <p:nvSpPr>
          <p:cNvPr id="92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x-none" sz="1200" dirty="0"/>
            </a:fld>
            <a:endParaRPr lang="en-US" altLang="x-none"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Market : Identifies the target market, market size, trends, and customer demographics. It also evaluates the market demand for the product or service.</a:t>
            </a:r>
            <a:endParaRPr lang="en-US"/>
          </a:p>
          <a:p>
            <a:r>
              <a:rPr lang="en-US"/>
              <a:t>The business case may identify external factors (such as technological changes, market trends, or regulatory shifts) that require </a:t>
            </a:r>
            <a:r>
              <a:rPr lang="en-US" b="1"/>
              <a:t>organizational and operational adjustments.</a:t>
            </a:r>
            <a:endParaRPr lang="en-US"/>
          </a:p>
          <a:p>
            <a:r>
              <a:rPr lang="en-US"/>
              <a:t>Benefits :  Quantifies potential revenue increases, cost savings, or profit growth, allowing stakeholders to see the projected return on investment (ROI).Details both costs and benefits clearly, building trust with investors, executives, and other stakeholders by showing the expected impact and potential risks.</a:t>
            </a:r>
            <a:endParaRPr lang="en-US"/>
          </a:p>
          <a:p>
            <a:r>
              <a:rPr lang="en-US"/>
              <a:t>Implementation Plan : Marketing,Promotions, outsourced vs in house activities,</a:t>
            </a:r>
            <a:endParaRPr lang="en-US"/>
          </a:p>
          <a:p>
            <a:r>
              <a:rPr lang="en-US"/>
              <a:t>Costs related to planned operations, expected as requirements are to be cleared</a:t>
            </a:r>
            <a:endParaRPr lang="en-US"/>
          </a:p>
          <a:p>
            <a:r>
              <a:rPr lang="en-US"/>
              <a:t>financial case  ways to analyze the information of income and costs</a:t>
            </a:r>
            <a:endParaRPr lang="en-US"/>
          </a:p>
          <a:p>
            <a:r>
              <a:rPr lang="en-US"/>
              <a:t>Risks :  relating to factors that threats to the benefits of delieverd projects</a:t>
            </a:r>
            <a:endParaRPr lang="en-US"/>
          </a:p>
          <a:p>
            <a:r>
              <a:rPr lang="en-US"/>
              <a:t>Management Plan :  </a:t>
            </a:r>
            <a:r>
              <a:rPr lang="en-US">
                <a:sym typeface="+mn-ea"/>
              </a:rPr>
              <a:t>task allocation, key decision and milestones</a:t>
            </a:r>
            <a:r>
              <a:rPr lang="en-US"/>
              <a:t>, number of projects managed under program</a:t>
            </a:r>
            <a:endParaRPr lang="en-US"/>
          </a:p>
          <a:p>
            <a:endParaRPr lang="en-US"/>
          </a:p>
          <a:p>
            <a:endParaRPr lang="en-US"/>
          </a:p>
          <a:p>
            <a:endParaRPr lang="en-US"/>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A project portfolio is a centralized collection of projects and programs managed and coordinated to achieve strategic business objectives.</a:t>
            </a:r>
            <a:endParaRPr lang="en-US"/>
          </a:p>
          <a:p>
            <a:r>
              <a:rPr lang="en-US"/>
              <a:t>New Product Development (NPD) projects involve the entire process of bringing a new product or service from concept to market. These projects are essential for companies looking to innovate, meet customer demands, and stay competitive. NPD typically requires cross-functional collaboration across R&amp;D, marketing, finance, and production, and involves several key stages to minimize risk and increase the chance of success.</a:t>
            </a:r>
            <a:endParaRPr lang="en-US"/>
          </a:p>
          <a:p>
            <a:r>
              <a:rPr lang="en-US"/>
              <a:t>Renewal Projects focus on revitalizing, improving, or updating existing products, services, processes, or infrastructure within an organization. Unlike new product development, which aims to bring entirely new offerings to market, renewal projects aim to extend the lifecycle, relevance, and competitiveness of current assets. These projects are critical for maintaining customer satisfaction, operational efficiency, and long-term business sustainability.</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Project Portfolio Optimization (PPO) is the process of selecting and managing a set of projects to maximize the overall value for an organization, while aligning with strategic objectives, balancing risks, and efficiently utilizing resources. By carefully evaluating and prioritizing projects, organizations can ensure that they invest in initiatives that provide the highest returns, meet strategic goals, and are feasible within resource constraints.</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evaluate?</a:t>
            </a:r>
            <a:endParaRPr lang="en-US" dirty="0"/>
          </a:p>
        </p:txBody>
      </p:sp>
      <p:sp>
        <p:nvSpPr>
          <p:cNvPr id="4" name="Slide Number Placeholder 3"/>
          <p:cNvSpPr>
            <a:spLocks noGrp="1"/>
          </p:cNvSpPr>
          <p:nvPr>
            <p:ph type="sldNum" sz="quarter" idx="10"/>
          </p:nvPr>
        </p:nvSpPr>
        <p:spPr/>
        <p:txBody>
          <a:bodyPr/>
          <a:lstStyle/>
          <a:p>
            <a:fld id="{24969301-FEC2-4B25-8D0D-2D540EB3A41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Slide Image Placeholder 1"/>
          <p:cNvSpPr>
            <a:spLocks noGrp="1" noRot="1" noChangeAspect="1" noTextEdit="1"/>
          </p:cNvSpPr>
          <p:nvPr>
            <p:ph type="sldImg"/>
          </p:nvPr>
        </p:nvSpPr>
        <p:spPr/>
      </p:sp>
      <p:sp>
        <p:nvSpPr>
          <p:cNvPr id="11267" name="Notes Placeholder 2"/>
          <p:cNvSpPr>
            <a:spLocks noGrp="1"/>
          </p:cNvSpPr>
          <p:nvPr>
            <p:ph type="body" idx="1"/>
          </p:nvPr>
        </p:nvSpPr>
        <p:spPr/>
        <p:txBody>
          <a:bodyPr wrap="square" lIns="91440" tIns="45720" rIns="91440" bIns="45720" anchor="t" anchorCtr="0"/>
          <a:p>
            <a:pPr lvl="0" algn="just"/>
            <a:r>
              <a:rPr lang="en-US" altLang="x-none" dirty="0">
                <a:latin typeface="Times New Roman" panose="02020603050405020304" pitchFamily="18" charset="0"/>
                <a:cs typeface="Times New Roman" panose="02020603050405020304" pitchFamily="18" charset="0"/>
              </a:rPr>
              <a:t>Thus a project to establish an ICT infrastructure in an organization might not deliver direct financial benefit but could provide a platform for subsequent projects to do so.</a:t>
            </a:r>
            <a:endParaRPr lang="en-US" altLang="x-none" dirty="0">
              <a:latin typeface="Times New Roman" panose="02020603050405020304" pitchFamily="18" charset="0"/>
              <a:cs typeface="Times New Roman" panose="02020603050405020304" pitchFamily="18" charset="0"/>
            </a:endParaRPr>
          </a:p>
          <a:p>
            <a:pPr lvl="0" algn="just"/>
            <a:r>
              <a:rPr lang="en-US" altLang="x-none" dirty="0">
                <a:latin typeface="Times New Roman" panose="02020603050405020304" pitchFamily="18" charset="0"/>
                <a:cs typeface="Times New Roman" panose="02020603050405020304" pitchFamily="18" charset="0"/>
              </a:rPr>
              <a:t>It might not be possible to measure the benefits in financial terms. If you create system which allows the more accurate recording of data concerning medical condition of patients, it might contribute to the alleviation of pain and preservation of life, but would be difficult to put money value on this.</a:t>
            </a:r>
            <a:endParaRPr lang="en-US" altLang="x-none" dirty="0">
              <a:latin typeface="Times New Roman" panose="02020603050405020304" pitchFamily="18" charset="0"/>
              <a:cs typeface="Times New Roman" panose="02020603050405020304" pitchFamily="18" charset="0"/>
            </a:endParaRPr>
          </a:p>
          <a:p>
            <a:pPr lvl="0">
              <a:lnSpc>
                <a:spcPct val="90000"/>
              </a:lnSpc>
            </a:pPr>
            <a:r>
              <a:rPr lang="en-GB" altLang="en-US" b="1" i="1" dirty="0">
                <a:latin typeface="Times New Roman" panose="02020603050405020304" pitchFamily="18" charset="0"/>
                <a:cs typeface="Times New Roman" panose="02020603050405020304" pitchFamily="18" charset="0"/>
              </a:rPr>
              <a:t>Strategic:</a:t>
            </a:r>
            <a:r>
              <a:rPr lang="en-GB" altLang="en-US" i="1" dirty="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Several projects together implement a single strategy. For example, merging two organizations will involve many different activities e.g. physical re-organization of offices, redesigning the corporate image, merging ICT systems etc. Each of these activities could be project within an overarching programme.</a:t>
            </a:r>
            <a:endParaRPr lang="en-GB" altLang="en-US" dirty="0">
              <a:latin typeface="Times New Roman" panose="02020603050405020304" pitchFamily="18" charset="0"/>
              <a:cs typeface="Times New Roman" panose="02020603050405020304" pitchFamily="18" charset="0"/>
            </a:endParaRPr>
          </a:p>
          <a:p>
            <a:pPr lvl="0">
              <a:lnSpc>
                <a:spcPct val="90000"/>
              </a:lnSpc>
            </a:pPr>
            <a:r>
              <a:rPr lang="en-GB" altLang="en-US" b="1" i="1" dirty="0">
                <a:latin typeface="Times New Roman" panose="02020603050405020304" pitchFamily="18" charset="0"/>
                <a:cs typeface="Times New Roman" panose="02020603050405020304" pitchFamily="18" charset="0"/>
              </a:rPr>
              <a:t>Business cycle programmes: </a:t>
            </a:r>
            <a:r>
              <a:rPr lang="en-GB" altLang="en-US" dirty="0">
                <a:latin typeface="Times New Roman" panose="02020603050405020304" pitchFamily="18" charset="0"/>
                <a:cs typeface="Times New Roman" panose="02020603050405020304" pitchFamily="18" charset="0"/>
              </a:rPr>
              <a:t>A portfolio of project that are to take place within a certain time frame e.g. the next financial year</a:t>
            </a:r>
            <a:endParaRPr lang="en-GB" altLang="en-US" dirty="0">
              <a:latin typeface="Times New Roman" panose="02020603050405020304" pitchFamily="18" charset="0"/>
              <a:cs typeface="Times New Roman" panose="02020603050405020304" pitchFamily="18" charset="0"/>
            </a:endParaRPr>
          </a:p>
          <a:p>
            <a:pPr lvl="0">
              <a:lnSpc>
                <a:spcPct val="90000"/>
              </a:lnSpc>
            </a:pPr>
            <a:r>
              <a:rPr lang="en-GB" altLang="en-US" b="1" i="1" dirty="0">
                <a:latin typeface="Times New Roman" panose="02020603050405020304" pitchFamily="18" charset="0"/>
                <a:cs typeface="Times New Roman" panose="02020603050405020304" pitchFamily="18" charset="0"/>
              </a:rPr>
              <a:t>Infrastructure programmes: </a:t>
            </a:r>
            <a:r>
              <a:rPr lang="en-GB" altLang="en-US" dirty="0">
                <a:latin typeface="Times New Roman" panose="02020603050405020304" pitchFamily="18" charset="0"/>
                <a:cs typeface="Times New Roman" panose="02020603050405020304" pitchFamily="18" charset="0"/>
              </a:rPr>
              <a:t>In an organization there may be many different ICT-based applications which share the same hardware/software infrastructure</a:t>
            </a:r>
            <a:endParaRPr lang="en-GB" altLang="en-US" dirty="0">
              <a:latin typeface="Times New Roman" panose="02020603050405020304" pitchFamily="18" charset="0"/>
              <a:cs typeface="Times New Roman" panose="02020603050405020304" pitchFamily="18" charset="0"/>
            </a:endParaRPr>
          </a:p>
          <a:p>
            <a:pPr lvl="0">
              <a:lnSpc>
                <a:spcPct val="90000"/>
              </a:lnSpc>
            </a:pPr>
            <a:r>
              <a:rPr lang="en-GB" altLang="en-US" b="1" i="1" dirty="0">
                <a:latin typeface="Times New Roman" panose="02020603050405020304" pitchFamily="18" charset="0"/>
                <a:cs typeface="Times New Roman" panose="02020603050405020304" pitchFamily="18" charset="0"/>
              </a:rPr>
              <a:t>Research and development programmes:</a:t>
            </a:r>
            <a:r>
              <a:rPr lang="en-GB" altLang="en-US" i="1" dirty="0">
                <a:latin typeface="Times New Roman" panose="02020603050405020304" pitchFamily="18" charset="0"/>
                <a:cs typeface="Times New Roman" panose="02020603050405020304" pitchFamily="18" charset="0"/>
              </a:rPr>
              <a:t> </a:t>
            </a:r>
            <a:r>
              <a:rPr lang="en-GB" altLang="en-US" dirty="0">
                <a:latin typeface="Times New Roman" panose="02020603050405020304" pitchFamily="18" charset="0"/>
                <a:cs typeface="Times New Roman" panose="02020603050405020304" pitchFamily="18" charset="0"/>
              </a:rPr>
              <a:t>In a very innovative environment where new products are being developed, a range of products could be developed some of which are very speculative and high-risk but potentially very profitable and some will have a lower risk but will return a lower profit. Getting the right balance would be key to the organization’s long term success</a:t>
            </a:r>
            <a:endParaRPr lang="en-GB" altLang="en-US" dirty="0">
              <a:latin typeface="Times New Roman" panose="02020603050405020304" pitchFamily="18" charset="0"/>
              <a:cs typeface="Times New Roman" panose="02020603050405020304" pitchFamily="18" charset="0"/>
            </a:endParaRPr>
          </a:p>
          <a:p>
            <a:pPr lvl="0">
              <a:lnSpc>
                <a:spcPct val="90000"/>
              </a:lnSpc>
            </a:pPr>
            <a:r>
              <a:rPr lang="en-GB" altLang="en-US" b="1" i="1" dirty="0">
                <a:latin typeface="Times New Roman" panose="02020603050405020304" pitchFamily="18" charset="0"/>
                <a:cs typeface="Times New Roman" panose="02020603050405020304" pitchFamily="18" charset="0"/>
              </a:rPr>
              <a:t>Innovative partnerships: </a:t>
            </a:r>
            <a:r>
              <a:rPr lang="en-GB" altLang="en-US" dirty="0">
                <a:latin typeface="Times New Roman" panose="02020603050405020304" pitchFamily="18" charset="0"/>
                <a:cs typeface="Times New Roman" panose="02020603050405020304" pitchFamily="18" charset="0"/>
              </a:rPr>
              <a:t>e.g. pre-competitive co-operation to develop new technologies that could be exploited by a whole range of companies</a:t>
            </a:r>
            <a:endParaRPr lang="en-GB" altLang="en-US" dirty="0">
              <a:latin typeface="Times New Roman" panose="02020603050405020304" pitchFamily="18" charset="0"/>
              <a:cs typeface="Times New Roman" panose="02020603050405020304" pitchFamily="18" charset="0"/>
            </a:endParaRPr>
          </a:p>
          <a:p>
            <a:pPr lvl="0" algn="just"/>
            <a:endParaRPr lang="en-US" altLang="x-none" dirty="0">
              <a:latin typeface="Times New Roman" panose="02020603050405020304" pitchFamily="18" charset="0"/>
              <a:cs typeface="Times New Roman" panose="02020603050405020304" pitchFamily="18" charset="0"/>
            </a:endParaRPr>
          </a:p>
          <a:p>
            <a:pPr lvl="0"/>
            <a:endParaRPr lang="en-US" altLang="x-none" dirty="0"/>
          </a:p>
        </p:txBody>
      </p:sp>
      <p:sp>
        <p:nvSpPr>
          <p:cNvPr id="112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x-none" sz="1200" dirty="0"/>
            </a:fld>
            <a:endParaRPr lang="en-US" altLang="x-none"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15363" name="Rectangle 2"/>
          <p:cNvSpPr>
            <a:spLocks noGrp="1" noRot="1" noChangeAspect="1" noTextEdit="1"/>
          </p:cNvSpPr>
          <p:nvPr>
            <p:ph type="sldImg"/>
          </p:nvPr>
        </p:nvSpPr>
        <p:spPr/>
      </p:sp>
      <p:sp>
        <p:nvSpPr>
          <p:cNvPr id="15364" name="Rectangle 3"/>
          <p:cNvSpPr>
            <a:spLocks noGrp="1"/>
          </p:cNvSpPr>
          <p:nvPr>
            <p:ph type="body" idx="1"/>
          </p:nvPr>
        </p:nvSpPr>
        <p:spPr/>
        <p:txBody>
          <a:bodyPr wrap="square" lIns="91440" tIns="45720" rIns="91440" bIns="45720" anchor="t" anchorCtr="0"/>
          <a:p>
            <a:pPr lvl="0" eaLnBrk="1" hangingPunct="1"/>
            <a:r>
              <a:rPr lang="en-GB" altLang="en-US" dirty="0"/>
              <a:t>The programme manager may well have a pool of staff upon which to call. He/she will be concerned with ensuring the best use of staff e.g ensuring that staff have regular work with no periods of enforced idleness between project tasks. The project leader would think in terms of  ‘I need a Java programmer for four weeks’ without being concerned which specific person it is (beyond obvious concerns that they are fully capable).</a:t>
            </a:r>
            <a:endParaRPr lang="en-GB"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D0D5E5EB-F639-47A1-95BB-285DE6D01D99}"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D0D5E5EB-F639-47A1-95BB-285DE6D01D99}"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D0D5E5EB-F639-47A1-95BB-285DE6D01D99}"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D0D5E5EB-F639-47A1-95BB-285DE6D01D99}"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标题和内容">
    <p:bg>
      <p:bgPr>
        <a:solidFill>
          <a:srgbClr val="CEF6D5"/>
        </a:soli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762000" y="1600200"/>
            <a:ext cx="8004048" cy="4572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1" name="Title 10"/>
          <p:cNvSpPr>
            <a:spLocks noGrp="1"/>
          </p:cNvSpPr>
          <p:nvPr>
            <p:ph type="title"/>
          </p:nvPr>
        </p:nvSpPr>
        <p:spPr/>
        <p:txBody>
          <a:bodyPr/>
          <a:lstStyle/>
          <a:p>
            <a:r>
              <a:rPr lang="zh-CN" altLang="en-US"/>
              <a:t>单击此处编辑母版标题样式</a:t>
            </a:r>
            <a:endParaRPr lang="en-US"/>
          </a:p>
        </p:txBody>
      </p:sp>
      <p:sp>
        <p:nvSpPr>
          <p:cNvPr id="7" name="Date Placeholder 11"/>
          <p:cNvSpPr>
            <a:spLocks noGrp="1"/>
          </p:cNvSpPr>
          <p:nvPr>
            <p:ph type="dt" sz="half" idx="2"/>
          </p:nvPr>
        </p:nvSpPr>
        <p:spPr>
          <a:xfrm>
            <a:off x="0" y="0"/>
            <a:ext cx="0" cy="0"/>
          </a:xfr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38435254-472E-4C11-8538-842D5CA0038B}" type="datetimeFigureOut">
              <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Slide Number Placeholder 12"/>
          <p:cNvSpPr>
            <a:spLocks noGrp="1"/>
          </p:cNvSpPr>
          <p:nvPr>
            <p:ph type="sldNum" sz="quarter" idx="4"/>
          </p:nvPr>
        </p:nvSpPr>
        <p:spPr bwMode="auto">
          <a:xfrm>
            <a:off x="3352800" y="6324600"/>
            <a:ext cx="2286000" cy="381000"/>
          </a:xfrm>
          <a:prstGeom prst="rect">
            <a:avLst/>
          </a:prstGeom>
        </p:spPr>
        <p:txBody>
          <a:bodyPr vert="horz" wrap="square" lIns="91440" tIns="45720" rIns="91440" bIns="45720" numCol="1" anchor="t" anchorCtr="0" compatLnSpc="1"/>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6FC2632A-693C-4125-891A-C2FF4B546246}"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Footer Placeholder 13"/>
          <p:cNvSpPr>
            <a:spLocks noGrp="1"/>
          </p:cNvSpPr>
          <p:nvPr>
            <p:ph type="ftr" sz="quarter" idx="3"/>
          </p:nvPr>
        </p:nvSpPr>
        <p:spPr>
          <a:xfrm>
            <a:off x="0" y="0"/>
            <a:ext cx="0" cy="0"/>
          </a:xfr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1"/>
          </p:cNvSpPr>
          <p:nvPr>
            <p:ph type="clipArt" sz="half" idx="2"/>
          </p:nvPr>
        </p:nvSpPr>
        <p:spPr>
          <a:xfrm>
            <a:off x="4648200" y="1981200"/>
            <a:ext cx="38100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sz="3200" b="0" i="0" u="none" strike="noStrike" kern="1200" cap="none" spc="0" normalizeH="0" baseline="0" noProof="0">
              <a:ln>
                <a:noFill/>
              </a:ln>
              <a:solidFill>
                <a:schemeClr val="bg2"/>
              </a:solidFill>
              <a:effectLst/>
              <a:uLnTx/>
              <a:uFillTx/>
              <a:latin typeface="+mn-lt"/>
              <a:ea typeface="+mn-ea"/>
              <a:cs typeface="+mn-cs"/>
            </a:endParaRPr>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D0D5E5EB-F639-47A1-95BB-285DE6D01D99}"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D0D5E5EB-F639-47A1-95BB-285DE6D01D99}"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D0D5E5EB-F639-47A1-95BB-285DE6D01D99}"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D0D5E5EB-F639-47A1-95BB-285DE6D01D99}"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D0D5E5EB-F639-47A1-95BB-285DE6D01D99}"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Slide Number Placeholder 2"/>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D0D5E5EB-F639-47A1-95BB-285DE6D01D99}"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D0D5E5EB-F639-47A1-95BB-285DE6D01D99}"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D0D5E5EB-F639-47A1-95BB-285DE6D01D99}"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bg2"/>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D0D5E5EB-F639-47A1-95BB-285DE6D01D99}"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CEF6D5"/>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57348" name="Rectangle 4"/>
          <p:cNvSpPr>
            <a:spLocks noGrp="1" noChangeArrowheads="1"/>
          </p:cNvSpPr>
          <p:nvPr>
            <p:ph type="sldNum" sz="quarter" idx="4"/>
          </p:nvPr>
        </p:nvSpPr>
        <p:spPr bwMode="auto">
          <a:xfrm>
            <a:off x="3352800" y="6324600"/>
            <a:ext cx="2286000" cy="381000"/>
          </a:xfrm>
          <a:prstGeom prst="rect">
            <a:avLst/>
          </a:prstGeom>
          <a:noFill/>
          <a:ln>
            <a:noFill/>
          </a:ln>
          <a:effectLst/>
        </p:spPr>
        <p:txBody>
          <a:bodyPr vert="horz" wrap="square" lIns="91440" tIns="45720" rIns="91440" bIns="45720" numCol="1" anchor="t" anchorCtr="0" compatLnSpc="1"/>
          <a:lstStyle>
            <a:lvl1pPr algn="r" eaLnBrk="0" hangingPunct="0">
              <a:defRPr sz="1400">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D0D5E5EB-F639-47A1-95BB-285DE6D01D99}"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pic>
        <p:nvPicPr>
          <p:cNvPr id="1029" name="Picture 5" descr="logo_tp"/>
          <p:cNvPicPr>
            <a:picLocks noChangeAspect="1"/>
          </p:cNvPicPr>
          <p:nvPr/>
        </p:nvPicPr>
        <p:blipFill>
          <a:blip r:embed="rId15"/>
          <a:stretch>
            <a:fillRect/>
          </a:stretch>
        </p:blipFill>
        <p:spPr>
          <a:xfrm>
            <a:off x="76200" y="6400800"/>
            <a:ext cx="1295400" cy="358775"/>
          </a:xfrm>
          <a:prstGeom prst="rect">
            <a:avLst/>
          </a:prstGeom>
          <a:noFill/>
          <a:ln w="9525">
            <a:noFill/>
          </a:ln>
        </p:spPr>
      </p:pic>
      <p:sp>
        <p:nvSpPr>
          <p:cNvPr id="1030" name="Rectangle 6"/>
          <p:cNvSpPr>
            <a:spLocks noChangeArrowheads="1"/>
          </p:cNvSpPr>
          <p:nvPr/>
        </p:nvSpPr>
        <p:spPr bwMode="auto">
          <a:xfrm>
            <a:off x="7315200" y="6478588"/>
            <a:ext cx="1828800" cy="227013"/>
          </a:xfrm>
          <a:prstGeom prst="rect">
            <a:avLst/>
          </a:prstGeom>
          <a:noFill/>
          <a:ln>
            <a:noFill/>
          </a:ln>
          <a:effectLst/>
        </p:spPr>
        <p:txBody>
          <a:bodyPr wrap="none"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Char char="©"/>
              <a:defRPr/>
            </a:pPr>
            <a:r>
              <a:rPr kumimoji="0" lang="en-US" altLang="en-US" sz="1200" b="1" i="1" u="none" strike="noStrike" kern="1200" cap="none" spc="0" normalizeH="0" baseline="0" noProof="0">
                <a:ln>
                  <a:noFill/>
                </a:ln>
                <a:solidFill>
                  <a:schemeClr val="tx1"/>
                </a:solidFill>
                <a:effectLst/>
                <a:uLnTx/>
                <a:uFillTx/>
                <a:latin typeface="Book Antiqua" panose="02040602050305030304" pitchFamily="18" charset="0"/>
                <a:ea typeface="+mn-ea"/>
                <a:cs typeface="+mn-cs"/>
              </a:rPr>
              <a:t>The McGraw-Hill Companies, 2005</a:t>
            </a:r>
            <a:endParaRPr kumimoji="0" lang="en-US" altLang="en-US" sz="1200" b="1" i="1" u="none" strike="noStrike" kern="1200" cap="none" spc="0" normalizeH="0" baseline="0" noProof="0">
              <a:ln>
                <a:noFill/>
              </a:ln>
              <a:solidFill>
                <a:schemeClr val="tx1"/>
              </a:solidFill>
              <a:effectLst/>
              <a:uLnTx/>
              <a:uFillTx/>
              <a:latin typeface="Book Antiqua" panose="02040602050305030304" pitchFamily="18" charset="0"/>
              <a:ea typeface="+mn-ea"/>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4400" kern="1200">
          <a:solidFill>
            <a:schemeClr val="bg2"/>
          </a:solidFill>
          <a:latin typeface="+mj-lt"/>
          <a:ea typeface="+mj-ea"/>
          <a:cs typeface="+mj-cs"/>
        </a:defRPr>
      </a:lvl1pPr>
      <a:lvl2pPr algn="ctr" rtl="0" eaLnBrk="0" fontAlgn="base" hangingPunct="0">
        <a:spcBef>
          <a:spcPct val="0"/>
        </a:spcBef>
        <a:spcAft>
          <a:spcPct val="0"/>
        </a:spcAft>
        <a:defRPr sz="4400">
          <a:solidFill>
            <a:schemeClr val="bg2"/>
          </a:solidFill>
          <a:latin typeface="Tahoma" panose="020B0604030504040204" pitchFamily="34" charset="0"/>
        </a:defRPr>
      </a:lvl2pPr>
      <a:lvl3pPr algn="ctr" rtl="0" eaLnBrk="0" fontAlgn="base" hangingPunct="0">
        <a:spcBef>
          <a:spcPct val="0"/>
        </a:spcBef>
        <a:spcAft>
          <a:spcPct val="0"/>
        </a:spcAft>
        <a:defRPr sz="4400">
          <a:solidFill>
            <a:schemeClr val="bg2"/>
          </a:solidFill>
          <a:latin typeface="Tahoma" panose="020B0604030504040204" pitchFamily="34" charset="0"/>
        </a:defRPr>
      </a:lvl3pPr>
      <a:lvl4pPr algn="ctr" rtl="0" eaLnBrk="0" fontAlgn="base" hangingPunct="0">
        <a:spcBef>
          <a:spcPct val="0"/>
        </a:spcBef>
        <a:spcAft>
          <a:spcPct val="0"/>
        </a:spcAft>
        <a:defRPr sz="4400">
          <a:solidFill>
            <a:schemeClr val="bg2"/>
          </a:solidFill>
          <a:latin typeface="Tahoma" panose="020B0604030504040204" pitchFamily="34" charset="0"/>
        </a:defRPr>
      </a:lvl4pPr>
      <a:lvl5pPr algn="ctr" rtl="0" eaLnBrk="0" fontAlgn="base" hangingPunct="0">
        <a:spcBef>
          <a:spcPct val="0"/>
        </a:spcBef>
        <a:spcAft>
          <a:spcPct val="0"/>
        </a:spcAft>
        <a:defRPr sz="4400">
          <a:solidFill>
            <a:schemeClr val="bg2"/>
          </a:solidFill>
          <a:latin typeface="Tahoma" panose="020B0604030504040204" pitchFamily="34" charset="0"/>
        </a:defRPr>
      </a:lvl5pPr>
      <a:lvl6pPr marL="457200" algn="ctr" rtl="0" fontAlgn="base">
        <a:spcBef>
          <a:spcPct val="0"/>
        </a:spcBef>
        <a:spcAft>
          <a:spcPct val="0"/>
        </a:spcAft>
        <a:defRPr sz="4400">
          <a:solidFill>
            <a:schemeClr val="bg2"/>
          </a:solidFill>
          <a:latin typeface="Tahoma" panose="020B0604030504040204" pitchFamily="34" charset="0"/>
        </a:defRPr>
      </a:lvl6pPr>
      <a:lvl7pPr marL="914400" algn="ctr" rtl="0" fontAlgn="base">
        <a:spcBef>
          <a:spcPct val="0"/>
        </a:spcBef>
        <a:spcAft>
          <a:spcPct val="0"/>
        </a:spcAft>
        <a:defRPr sz="4400">
          <a:solidFill>
            <a:schemeClr val="bg2"/>
          </a:solidFill>
          <a:latin typeface="Tahoma" panose="020B0604030504040204" pitchFamily="34" charset="0"/>
        </a:defRPr>
      </a:lvl7pPr>
      <a:lvl8pPr marL="1371600" algn="ctr" rtl="0" fontAlgn="base">
        <a:spcBef>
          <a:spcPct val="0"/>
        </a:spcBef>
        <a:spcAft>
          <a:spcPct val="0"/>
        </a:spcAft>
        <a:defRPr sz="4400">
          <a:solidFill>
            <a:schemeClr val="bg2"/>
          </a:solidFill>
          <a:latin typeface="Tahoma" panose="020B0604030504040204" pitchFamily="34" charset="0"/>
        </a:defRPr>
      </a:lvl8pPr>
      <a:lvl9pPr marL="1828800" algn="ctr" rtl="0" fontAlgn="base">
        <a:spcBef>
          <a:spcPct val="0"/>
        </a:spcBef>
        <a:spcAft>
          <a:spcPct val="0"/>
        </a:spcAft>
        <a:defRPr sz="4400">
          <a:solidFill>
            <a:schemeClr val="bg2"/>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3.xml"/><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4099" name="Rectangle 2"/>
          <p:cNvSpPr/>
          <p:nvPr/>
        </p:nvSpPr>
        <p:spPr>
          <a:xfrm>
            <a:off x="5219700" y="476250"/>
            <a:ext cx="3600450" cy="5473700"/>
          </a:xfrm>
          <a:prstGeom prst="rect">
            <a:avLst/>
          </a:prstGeom>
          <a:noFill/>
          <a:ln w="12700"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eaLnBrk="1" hangingPunct="1">
              <a:spcBef>
                <a:spcPct val="0"/>
              </a:spcBef>
              <a:buNone/>
            </a:pPr>
            <a:endParaRPr lang="en-US" altLang="en-US" sz="1800" dirty="0">
              <a:solidFill>
                <a:schemeClr val="tx1"/>
              </a:solidFill>
              <a:latin typeface="Arial" panose="020B0604020202020204" pitchFamily="34" charset="0"/>
            </a:endParaRPr>
          </a:p>
        </p:txBody>
      </p:sp>
      <p:sp>
        <p:nvSpPr>
          <p:cNvPr id="4100" name="Rectangle 3"/>
          <p:cNvSpPr/>
          <p:nvPr/>
        </p:nvSpPr>
        <p:spPr>
          <a:xfrm>
            <a:off x="5292725" y="2276475"/>
            <a:ext cx="3455988" cy="1104900"/>
          </a:xfrm>
          <a:prstGeom prst="rect">
            <a:avLst/>
          </a:prstGeom>
          <a:noFill/>
          <a:ln w="12700" cap="flat" cmpd="sng">
            <a:solidFill>
              <a:schemeClr val="tx1"/>
            </a:solidFill>
            <a:prstDash val="solid"/>
            <a:miter/>
            <a:headEnd type="none" w="med" len="med"/>
            <a:tailEnd type="none" w="med" len="med"/>
          </a:ln>
        </p:spPr>
        <p:txBody>
          <a:bodyPr lIns="90488" tIns="44450" rIns="90488" bIns="44450">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lgn="ctr">
              <a:spcBef>
                <a:spcPct val="50000"/>
              </a:spcBef>
              <a:buNone/>
            </a:pPr>
            <a:r>
              <a:rPr lang="en-US" altLang="en-US" sz="3300" b="1" dirty="0">
                <a:latin typeface="Arial" panose="020B0604020202020204" pitchFamily="34" charset="0"/>
              </a:rPr>
              <a:t>Project Evaluation</a:t>
            </a:r>
            <a:endParaRPr lang="en-GB" altLang="en-US" sz="3300" b="1" dirty="0">
              <a:latin typeface="Arial" panose="020B0604020202020204" pitchFamily="34" charset="0"/>
            </a:endParaRPr>
          </a:p>
        </p:txBody>
      </p:sp>
      <p:sp>
        <p:nvSpPr>
          <p:cNvPr id="4101" name="Rectangle 4"/>
          <p:cNvSpPr/>
          <p:nvPr/>
        </p:nvSpPr>
        <p:spPr>
          <a:xfrm>
            <a:off x="5724525" y="1379538"/>
            <a:ext cx="2509838" cy="609600"/>
          </a:xfrm>
          <a:prstGeom prst="rect">
            <a:avLst/>
          </a:prstGeom>
          <a:noFill/>
          <a:ln w="12700">
            <a:noFill/>
          </a:ln>
        </p:spPr>
        <p:txBody>
          <a:bodyPr lIns="90488" tIns="44450" rIns="90488" bIns="44450" anchor="ctr" anchorCtr="0"/>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lgn="ctr">
              <a:spcBef>
                <a:spcPct val="0"/>
              </a:spcBef>
              <a:buNone/>
            </a:pPr>
            <a:r>
              <a:rPr lang="en-US" altLang="en-US" sz="3600" b="1" dirty="0"/>
              <a:t>Chapter 3</a:t>
            </a:r>
            <a:endParaRPr lang="en-US" altLang="en-US" sz="3600" b="1" dirty="0"/>
          </a:p>
        </p:txBody>
      </p:sp>
      <p:sp>
        <p:nvSpPr>
          <p:cNvPr id="4102" name="Rectangle 5"/>
          <p:cNvSpPr/>
          <p:nvPr/>
        </p:nvSpPr>
        <p:spPr>
          <a:xfrm>
            <a:off x="0" y="260350"/>
            <a:ext cx="4968875" cy="1770063"/>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lgn="ctr">
              <a:spcBef>
                <a:spcPct val="0"/>
              </a:spcBef>
              <a:buNone/>
            </a:pPr>
            <a:r>
              <a:rPr lang="en-US" altLang="en-US" sz="4000" b="1" dirty="0"/>
              <a:t>Software Project Management</a:t>
            </a:r>
            <a:endParaRPr lang="en-US" altLang="en-US" sz="3600" b="1" dirty="0"/>
          </a:p>
          <a:p>
            <a:pPr marL="0" lvl="0" indent="0" algn="ctr">
              <a:lnSpc>
                <a:spcPct val="70000"/>
              </a:lnSpc>
              <a:spcBef>
                <a:spcPct val="50000"/>
              </a:spcBef>
              <a:buNone/>
            </a:pPr>
            <a:r>
              <a:rPr lang="en-GB" altLang="en-US" sz="2400" b="1" dirty="0"/>
              <a:t>6</a:t>
            </a:r>
            <a:r>
              <a:rPr lang="en-GB" altLang="en-US" sz="2400" b="1" baseline="30000" dirty="0"/>
              <a:t>th</a:t>
            </a:r>
            <a:r>
              <a:rPr lang="en-GB" altLang="en-US" sz="2400" b="1" dirty="0"/>
              <a:t> Edition</a:t>
            </a:r>
            <a:endParaRPr lang="en-US" altLang="en-US" sz="2400" b="1" dirty="0">
              <a:latin typeface="Times New Roman" panose="02020603050405020304" pitchFamily="18" charset="0"/>
            </a:endParaRPr>
          </a:p>
        </p:txBody>
      </p:sp>
      <p:sp>
        <p:nvSpPr>
          <p:cNvPr id="4103" name="Rectangle 6"/>
          <p:cNvSpPr/>
          <p:nvPr/>
        </p:nvSpPr>
        <p:spPr>
          <a:xfrm>
            <a:off x="5751513" y="4941888"/>
            <a:ext cx="2890837" cy="70485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lgn="r">
              <a:spcBef>
                <a:spcPct val="50000"/>
              </a:spcBef>
              <a:buNone/>
            </a:pPr>
            <a:r>
              <a:rPr lang="en-US" altLang="en-US" sz="2000" b="1" dirty="0">
                <a:latin typeface="Arial" panose="020B0604020202020204" pitchFamily="34" charset="0"/>
              </a:rPr>
              <a:t>Project Management Institute</a:t>
            </a:r>
            <a:endParaRPr lang="en-US" altLang="en-US" sz="2400" b="1" dirty="0">
              <a:latin typeface="Arial" panose="020B0604020202020204" pitchFamily="34" charset="0"/>
            </a:endParaRPr>
          </a:p>
        </p:txBody>
      </p:sp>
      <p:sp>
        <p:nvSpPr>
          <p:cNvPr id="4104" name="Rectangle 7"/>
          <p:cNvSpPr/>
          <p:nvPr/>
        </p:nvSpPr>
        <p:spPr>
          <a:xfrm>
            <a:off x="971550" y="6092825"/>
            <a:ext cx="3548063" cy="98425"/>
          </a:xfrm>
          <a:prstGeom prst="rect">
            <a:avLst/>
          </a:prstGeom>
          <a:solidFill>
            <a:srgbClr val="000000"/>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eaLnBrk="1" hangingPunct="1">
              <a:spcBef>
                <a:spcPct val="0"/>
              </a:spcBef>
              <a:buNone/>
            </a:pPr>
            <a:endParaRPr lang="en-US" altLang="en-US" sz="1800" dirty="0">
              <a:solidFill>
                <a:schemeClr val="tx1"/>
              </a:solidFill>
              <a:latin typeface="Arial" panose="020B0604020202020204" pitchFamily="34" charset="0"/>
            </a:endParaRPr>
          </a:p>
        </p:txBody>
      </p:sp>
      <p:sp>
        <p:nvSpPr>
          <p:cNvPr id="4105" name="Rectangle 3"/>
          <p:cNvSpPr/>
          <p:nvPr/>
        </p:nvSpPr>
        <p:spPr>
          <a:xfrm>
            <a:off x="5292725" y="3835400"/>
            <a:ext cx="3455988" cy="596265"/>
          </a:xfrm>
          <a:prstGeom prst="rect">
            <a:avLst/>
          </a:prstGeom>
          <a:noFill/>
          <a:ln w="12700" cap="flat" cmpd="sng">
            <a:solidFill>
              <a:schemeClr val="tx1"/>
            </a:solidFill>
            <a:prstDash val="solid"/>
            <a:miter/>
            <a:headEnd type="none" w="med" len="med"/>
            <a:tailEnd type="none" w="med" len="med"/>
          </a:ln>
        </p:spPr>
        <p:txBody>
          <a:bodyPr lIns="90488" tIns="44450" rIns="90488" bIns="44450">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lgn="ctr">
              <a:spcBef>
                <a:spcPct val="50000"/>
              </a:spcBef>
              <a:buNone/>
            </a:pPr>
            <a:endParaRPr lang="en-GB" altLang="en-US" sz="3300" b="1" dirty="0">
              <a:latin typeface="Arial" panose="020B0604020202020204" pitchFamily="34" charset="0"/>
            </a:endParaRPr>
          </a:p>
        </p:txBody>
      </p:sp>
      <p:pic>
        <p:nvPicPr>
          <p:cNvPr id="4106" name="Picture 1"/>
          <p:cNvPicPr>
            <a:picLocks noChangeAspect="1"/>
          </p:cNvPicPr>
          <p:nvPr/>
        </p:nvPicPr>
        <p:blipFill>
          <a:blip r:embed="rId1"/>
          <a:stretch>
            <a:fillRect/>
          </a:stretch>
        </p:blipFill>
        <p:spPr>
          <a:xfrm>
            <a:off x="1169988" y="2259013"/>
            <a:ext cx="2944812" cy="3795712"/>
          </a:xfrm>
          <a:prstGeom prst="rect">
            <a:avLst/>
          </a:prstGeom>
          <a:noFill/>
          <a:ln w="9525" cap="flat" cmpd="sng">
            <a:solidFill>
              <a:schemeClr val="bg2"/>
            </a:solidFill>
            <a:prstDash val="solid"/>
            <a:miter/>
            <a:headEnd type="none" w="med" len="med"/>
            <a:tailEnd type="none" w="med" len="me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
          </p:nvPr>
        </p:nvSpPr>
        <p:spPr/>
        <p:txBody>
          <a:bodyPr vert="horz" wrap="square" lIns="91440" tIns="45720" rIns="91440" bIns="45720" numCol="1" anchor="t" anchorCtr="0" compatLnSpc="1">
            <a:noAutofit/>
          </a:body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sz="24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For evaluating and managing the projects, the individual projects should be seen as components of a programme. Hence need to do programme management.</a:t>
            </a:r>
            <a:endParaRPr kumimoji="0" lang="en-US" sz="24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sz="24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Effective programme management requires that there is a well defined programme goal and that all the organization’s projects are selected and tuned to contribute this goals.</a:t>
            </a:r>
            <a:endParaRPr kumimoji="0" lang="en-US" sz="24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sz="24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Therefore a project must be evaluated on</a:t>
            </a:r>
            <a:endParaRPr kumimoji="0" lang="en-US" sz="24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2200" b="0" i="1"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How it contributes to programme goals.</a:t>
            </a:r>
            <a:endParaRPr kumimoji="0" lang="en-US" sz="2200" b="0" i="1"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2200" b="0" i="1"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Its viability [capability of developing or useful]</a:t>
            </a:r>
            <a:endParaRPr kumimoji="0" lang="en-US" sz="2200" b="0" i="1"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2200" b="0" i="1"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Timing</a:t>
            </a:r>
            <a:endParaRPr kumimoji="0" lang="en-US" sz="2200" b="0" i="1"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2200" b="0" i="1"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Resourcing</a:t>
            </a:r>
            <a:endParaRPr kumimoji="0" lang="en-US" sz="2200" b="0" i="1"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p:txBody>
      </p:sp>
      <p:sp>
        <p:nvSpPr>
          <p:cNvPr id="12291" name="Title 2"/>
          <p:cNvSpPr>
            <a:spLocks noGrp="1"/>
          </p:cNvSpPr>
          <p:nvPr>
            <p:ph type="title"/>
          </p:nvPr>
        </p:nvSpPr>
        <p:spPr/>
        <p:txBody>
          <a:bodyPr vert="horz" wrap="square" lIns="91440" tIns="45720" rIns="91440" bIns="45720" anchor="ctr" anchorCtr="0"/>
          <a:p>
            <a:r>
              <a:rPr lang="en-US" altLang="x-none" dirty="0"/>
              <a:t>SA - Programme Management</a:t>
            </a:r>
            <a:endParaRPr lang="en-US" altLang="x-non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4"/>
          <p:cNvGraphicFramePr>
            <a:graphicFrameLocks noGrp="1"/>
          </p:cNvGraphicFramePr>
          <p:nvPr>
            <p:ph sz="quarter" idx="1"/>
          </p:nvPr>
        </p:nvGraphicFramePr>
        <p:xfrm>
          <a:off x="762000" y="1196975"/>
          <a:ext cx="8004175" cy="5033963"/>
        </p:xfrm>
        <a:graphic>
          <a:graphicData uri="http://schemas.openxmlformats.org/drawingml/2006/table">
            <a:tbl>
              <a:tblPr firstRow="1" bandRow="1">
                <a:tableStyleId>{B301B821-A1FF-4177-AEE7-76D212191A09}</a:tableStyleId>
              </a:tblPr>
              <a:tblGrid>
                <a:gridCol w="1505744"/>
                <a:gridCol w="6498431"/>
              </a:tblGrid>
              <a:tr h="370817">
                <a:tc>
                  <a:txBody>
                    <a:bodyPr/>
                    <a:lstStyle/>
                    <a:p>
                      <a:r>
                        <a:rPr lang="en-US" sz="1500" dirty="0"/>
                        <a:t>Issues</a:t>
                      </a:r>
                      <a:endParaRPr lang="en-US" sz="1500" dirty="0">
                        <a:solidFill>
                          <a:srgbClr val="000000"/>
                        </a:solidFill>
                        <a:latin typeface="Times New Roman" panose="02020603050405020304" pitchFamily="18" charset="0"/>
                        <a:cs typeface="Times New Roman" panose="02020603050405020304" pitchFamily="18" charset="0"/>
                      </a:endParaRPr>
                    </a:p>
                  </a:txBody>
                  <a:tcPr marT="45717" marB="45717"/>
                </a:tc>
                <a:tc>
                  <a:txBody>
                    <a:bodyPr/>
                    <a:lstStyle/>
                    <a:p>
                      <a:r>
                        <a:rPr lang="en-US" sz="1500" dirty="0"/>
                        <a:t>Typical Questions</a:t>
                      </a:r>
                      <a:endParaRPr lang="en-US" sz="1500" dirty="0">
                        <a:solidFill>
                          <a:srgbClr val="000000"/>
                        </a:solidFill>
                        <a:latin typeface="Times New Roman" panose="02020603050405020304" pitchFamily="18" charset="0"/>
                        <a:cs typeface="Times New Roman" panose="02020603050405020304" pitchFamily="18" charset="0"/>
                      </a:endParaRPr>
                    </a:p>
                  </a:txBody>
                  <a:tcPr marT="45717" marB="45717"/>
                </a:tc>
              </a:tr>
              <a:tr h="777191">
                <a:tc>
                  <a:txBody>
                    <a:bodyPr/>
                    <a:lstStyle/>
                    <a:p>
                      <a:r>
                        <a:rPr lang="en-US" sz="1500" dirty="0"/>
                        <a:t>Objectives</a:t>
                      </a:r>
                      <a:endParaRPr lang="en-US" sz="1500" b="1" dirty="0">
                        <a:solidFill>
                          <a:srgbClr val="000000"/>
                        </a:solidFill>
                        <a:latin typeface="Times New Roman" panose="02020603050405020304" pitchFamily="18" charset="0"/>
                        <a:cs typeface="Times New Roman" panose="02020603050405020304" pitchFamily="18" charset="0"/>
                      </a:endParaRPr>
                    </a:p>
                  </a:txBody>
                  <a:tcPr marT="45717" marB="45717"/>
                </a:tc>
                <a:tc>
                  <a:txBody>
                    <a:bodyPr/>
                    <a:lstStyle/>
                    <a:p>
                      <a:r>
                        <a:rPr lang="en-US" sz="1500" dirty="0"/>
                        <a:t>How will the Proposed system contribute to the organization’s stated objectives? How, for example, might it contribute to an increase in market share?</a:t>
                      </a:r>
                      <a:endParaRPr lang="en-US" sz="1500" dirty="0">
                        <a:solidFill>
                          <a:srgbClr val="000000"/>
                        </a:solidFill>
                        <a:latin typeface="Times New Roman" panose="02020603050405020304" pitchFamily="18" charset="0"/>
                        <a:cs typeface="Times New Roman" panose="02020603050405020304" pitchFamily="18" charset="0"/>
                      </a:endParaRPr>
                    </a:p>
                  </a:txBody>
                  <a:tcPr marT="45717" marB="45717"/>
                </a:tc>
              </a:tr>
              <a:tr h="777191">
                <a:tc>
                  <a:txBody>
                    <a:bodyPr/>
                    <a:lstStyle/>
                    <a:p>
                      <a:r>
                        <a:rPr lang="en-US" sz="1500" dirty="0"/>
                        <a:t>IS Plan</a:t>
                      </a:r>
                      <a:endParaRPr lang="en-US" sz="1500" b="1" dirty="0">
                        <a:solidFill>
                          <a:srgbClr val="000000"/>
                        </a:solidFill>
                        <a:latin typeface="Times New Roman" panose="02020603050405020304" pitchFamily="18" charset="0"/>
                        <a:cs typeface="Times New Roman" panose="02020603050405020304" pitchFamily="18" charset="0"/>
                      </a:endParaRPr>
                    </a:p>
                  </a:txBody>
                  <a:tcPr marT="45717" marB="45717"/>
                </a:tc>
                <a:tc>
                  <a:txBody>
                    <a:bodyPr/>
                    <a:lstStyle/>
                    <a:p>
                      <a:r>
                        <a:rPr lang="en-US" sz="1500" dirty="0"/>
                        <a:t>How does the proposed system fit into the IS plan? Which existing system(s) will it replace/interface with? How it will interact with the systems proposed for later development?</a:t>
                      </a:r>
                      <a:endParaRPr lang="en-US" sz="1500" dirty="0">
                        <a:solidFill>
                          <a:srgbClr val="000000"/>
                        </a:solidFill>
                        <a:latin typeface="Times New Roman" panose="02020603050405020304" pitchFamily="18" charset="0"/>
                        <a:cs typeface="Times New Roman" panose="02020603050405020304" pitchFamily="18" charset="0"/>
                      </a:endParaRPr>
                    </a:p>
                  </a:txBody>
                  <a:tcPr marT="45717" marB="45717"/>
                </a:tc>
              </a:tr>
              <a:tr h="777191">
                <a:tc>
                  <a:txBody>
                    <a:bodyPr/>
                    <a:lstStyle/>
                    <a:p>
                      <a:r>
                        <a:rPr lang="en-US" sz="1500" dirty="0"/>
                        <a:t>Organization Structure</a:t>
                      </a:r>
                      <a:endParaRPr lang="en-US" sz="1500" b="1" dirty="0">
                        <a:solidFill>
                          <a:srgbClr val="000000"/>
                        </a:solidFill>
                        <a:latin typeface="Times New Roman" panose="02020603050405020304" pitchFamily="18" charset="0"/>
                        <a:cs typeface="Times New Roman" panose="02020603050405020304" pitchFamily="18" charset="0"/>
                      </a:endParaRPr>
                    </a:p>
                  </a:txBody>
                  <a:tcPr marT="45717" marB="45717"/>
                </a:tc>
                <a:tc>
                  <a:txBody>
                    <a:bodyPr/>
                    <a:lstStyle/>
                    <a:p>
                      <a:r>
                        <a:rPr lang="en-US" sz="1500" dirty="0"/>
                        <a:t>What effect will the new system have on the existing departmental and organization structure? Will, for example, a new sales order processing system overlap existing sales and stock control function? </a:t>
                      </a:r>
                      <a:endParaRPr lang="en-US" sz="1500" dirty="0">
                        <a:solidFill>
                          <a:srgbClr val="000000"/>
                        </a:solidFill>
                        <a:latin typeface="Times New Roman" panose="02020603050405020304" pitchFamily="18" charset="0"/>
                        <a:cs typeface="Times New Roman" panose="02020603050405020304" pitchFamily="18" charset="0"/>
                      </a:endParaRPr>
                    </a:p>
                  </a:txBody>
                  <a:tcPr marT="45717" marB="45717"/>
                </a:tc>
              </a:tr>
              <a:tr h="777191">
                <a:tc>
                  <a:txBody>
                    <a:bodyPr/>
                    <a:lstStyle/>
                    <a:p>
                      <a:r>
                        <a:rPr lang="en-US" sz="1500" dirty="0"/>
                        <a:t>MIS</a:t>
                      </a:r>
                      <a:endParaRPr lang="en-US" sz="1500" b="1" dirty="0">
                        <a:solidFill>
                          <a:srgbClr val="000000"/>
                        </a:solidFill>
                        <a:latin typeface="Times New Roman" panose="02020603050405020304" pitchFamily="18" charset="0"/>
                        <a:cs typeface="Times New Roman" panose="02020603050405020304" pitchFamily="18" charset="0"/>
                      </a:endParaRPr>
                    </a:p>
                  </a:txBody>
                  <a:tcPr marT="45717" marB="45717"/>
                </a:tc>
                <a:tc>
                  <a:txBody>
                    <a:bodyPr/>
                    <a:lstStyle/>
                    <a:p>
                      <a:r>
                        <a:rPr lang="en-US" sz="1500" dirty="0"/>
                        <a:t>What information will the system provide and at what levels in the organization? In what ways will it complement or enhance existing management information systems?</a:t>
                      </a:r>
                      <a:endParaRPr lang="en-US" sz="1500" dirty="0">
                        <a:solidFill>
                          <a:srgbClr val="000000"/>
                        </a:solidFill>
                        <a:latin typeface="Times New Roman" panose="02020603050405020304" pitchFamily="18" charset="0"/>
                        <a:cs typeface="Times New Roman" panose="02020603050405020304" pitchFamily="18" charset="0"/>
                      </a:endParaRPr>
                    </a:p>
                  </a:txBody>
                  <a:tcPr marT="45717" marB="45717"/>
                </a:tc>
              </a:tr>
              <a:tr h="777191">
                <a:tc>
                  <a:txBody>
                    <a:bodyPr/>
                    <a:lstStyle/>
                    <a:p>
                      <a:r>
                        <a:rPr lang="en-US" sz="1500" dirty="0"/>
                        <a:t>Personnel</a:t>
                      </a:r>
                      <a:endParaRPr lang="en-US" sz="1500" b="1" dirty="0">
                        <a:solidFill>
                          <a:srgbClr val="000000"/>
                        </a:solidFill>
                        <a:latin typeface="Times New Roman" panose="02020603050405020304" pitchFamily="18" charset="0"/>
                        <a:cs typeface="Times New Roman" panose="02020603050405020304" pitchFamily="18" charset="0"/>
                      </a:endParaRPr>
                    </a:p>
                  </a:txBody>
                  <a:tcPr marT="45717" marB="45717"/>
                </a:tc>
                <a:tc>
                  <a:txBody>
                    <a:bodyPr/>
                    <a:lstStyle/>
                    <a:p>
                      <a:r>
                        <a:rPr lang="en-US" sz="1500" dirty="0"/>
                        <a:t>In what way will the proposed system affect manning levels and the existing employees skill base? What are the implications for the organization’s overall policy on staff development? </a:t>
                      </a:r>
                      <a:endParaRPr lang="en-US" sz="1500" dirty="0">
                        <a:solidFill>
                          <a:srgbClr val="000000"/>
                        </a:solidFill>
                        <a:latin typeface="Times New Roman" panose="02020603050405020304" pitchFamily="18" charset="0"/>
                        <a:cs typeface="Times New Roman" panose="02020603050405020304" pitchFamily="18" charset="0"/>
                      </a:endParaRPr>
                    </a:p>
                  </a:txBody>
                  <a:tcPr marT="45717" marB="45717"/>
                </a:tc>
              </a:tr>
              <a:tr h="777191">
                <a:tc>
                  <a:txBody>
                    <a:bodyPr/>
                    <a:lstStyle/>
                    <a:p>
                      <a:r>
                        <a:rPr lang="en-US" sz="1500" dirty="0"/>
                        <a:t>Image</a:t>
                      </a:r>
                      <a:endParaRPr lang="en-US" sz="1500" b="1" dirty="0">
                        <a:solidFill>
                          <a:srgbClr val="000000"/>
                        </a:solidFill>
                        <a:latin typeface="Times New Roman" panose="02020603050405020304" pitchFamily="18" charset="0"/>
                        <a:cs typeface="Times New Roman" panose="02020603050405020304" pitchFamily="18" charset="0"/>
                      </a:endParaRPr>
                    </a:p>
                  </a:txBody>
                  <a:tcPr marT="45717" marB="45717"/>
                </a:tc>
                <a:tc>
                  <a:txBody>
                    <a:bodyPr/>
                    <a:lstStyle/>
                    <a:p>
                      <a:r>
                        <a:rPr lang="en-US" sz="1500" dirty="0"/>
                        <a:t>What, if any, will be the effect on customers’ attitudes towards the organization? Will the adoption of, say, automated systems conflict with objectives of providing a friendly service?</a:t>
                      </a:r>
                      <a:endParaRPr lang="en-US" sz="1500" dirty="0">
                        <a:solidFill>
                          <a:srgbClr val="000000"/>
                        </a:solidFill>
                        <a:latin typeface="Times New Roman" panose="02020603050405020304" pitchFamily="18" charset="0"/>
                        <a:cs typeface="Times New Roman" panose="02020603050405020304" pitchFamily="18" charset="0"/>
                      </a:endParaRPr>
                    </a:p>
                  </a:txBody>
                  <a:tcPr marT="45717" marB="45717"/>
                </a:tc>
              </a:tr>
            </a:tbl>
          </a:graphicData>
        </a:graphic>
      </p:graphicFrame>
      <p:sp>
        <p:nvSpPr>
          <p:cNvPr id="13339" name="Title 2"/>
          <p:cNvSpPr>
            <a:spLocks noGrp="1"/>
          </p:cNvSpPr>
          <p:nvPr>
            <p:ph type="title"/>
          </p:nvPr>
        </p:nvSpPr>
        <p:spPr>
          <a:xfrm>
            <a:off x="762000" y="836613"/>
            <a:ext cx="8001000" cy="288925"/>
          </a:xfrm>
        </p:spPr>
        <p:txBody>
          <a:bodyPr vert="horz" wrap="square" lIns="91440" tIns="45720" rIns="91440" bIns="45720" anchor="ctr" anchorCtr="0"/>
          <a:p>
            <a:r>
              <a:rPr lang="en-US" altLang="x-none" sz="1600" b="1" i="1" dirty="0">
                <a:solidFill>
                  <a:srgbClr val="C00000"/>
                </a:solidFill>
                <a:latin typeface="Times New Roman" panose="02020603050405020304" pitchFamily="18" charset="0"/>
                <a:cs typeface="Times New Roman" panose="02020603050405020304" pitchFamily="18" charset="0"/>
              </a:rPr>
              <a:t>Typical issues and questions to be considered during strategic assessment</a:t>
            </a:r>
            <a:endParaRPr lang="en-US" altLang="x-none" sz="1600" b="1" i="1" dirty="0">
              <a:solidFill>
                <a:srgbClr val="C00000"/>
              </a:solidFill>
              <a:latin typeface="Times New Roman" panose="02020603050405020304" pitchFamily="18" charset="0"/>
              <a:ea typeface="Times New Roman" panose="02020603050405020304" pitchFamily="18" charset="0"/>
            </a:endParaRPr>
          </a:p>
        </p:txBody>
      </p:sp>
      <p:sp>
        <p:nvSpPr>
          <p:cNvPr id="13340" name="Title 2"/>
          <p:cNvSpPr txBox="1"/>
          <p:nvPr/>
        </p:nvSpPr>
        <p:spPr>
          <a:xfrm>
            <a:off x="914400" y="188913"/>
            <a:ext cx="8001000" cy="576262"/>
          </a:xfrm>
          <a:prstGeom prst="rect">
            <a:avLst/>
          </a:prstGeom>
          <a:noFill/>
          <a:ln w="9525">
            <a:noFill/>
          </a:ln>
        </p:spPr>
        <p:txBody>
          <a:bodyPr anchor="b" anchorCtr="0"/>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eaLnBrk="1" hangingPunct="1">
              <a:spcBef>
                <a:spcPct val="0"/>
              </a:spcBef>
              <a:buNone/>
            </a:pPr>
            <a:r>
              <a:rPr lang="en-US" altLang="x-none" sz="3000" dirty="0">
                <a:solidFill>
                  <a:srgbClr val="000000"/>
                </a:solidFill>
              </a:rPr>
              <a:t>SA - Programme Management (contd)</a:t>
            </a:r>
            <a:endParaRPr lang="en-US" altLang="x-none" sz="3000" b="1" i="1" dirty="0">
              <a:solidFill>
                <a:srgbClr val="00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Slide Number Placeholder 4"/>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11267"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GB" altLang="en-US" sz="4000" b="1" i="0" u="none" strike="noStrike" kern="1200" cap="none" spc="0" normalizeH="0" baseline="0" noProof="0" dirty="0">
                <a:ln>
                  <a:noFill/>
                </a:ln>
                <a:solidFill>
                  <a:schemeClr val="bg2"/>
                </a:solidFill>
                <a:effectLst/>
                <a:uLnTx/>
                <a:uFillTx/>
                <a:latin typeface="+mj-lt"/>
                <a:ea typeface="+mj-ea"/>
                <a:cs typeface="+mj-cs"/>
              </a:rPr>
              <a:t>SA - Programme managers versus project managers</a:t>
            </a:r>
            <a:endParaRPr kumimoji="0" lang="en-GB" altLang="en-US" sz="4000" b="1" i="0" u="none" strike="noStrike" kern="1200" cap="none" spc="0" normalizeH="0" baseline="0" noProof="0" dirty="0">
              <a:ln>
                <a:noFill/>
              </a:ln>
              <a:solidFill>
                <a:schemeClr val="bg2"/>
              </a:solidFill>
              <a:effectLst/>
              <a:uLnTx/>
              <a:uFillTx/>
              <a:latin typeface="+mj-lt"/>
              <a:ea typeface="+mj-ea"/>
              <a:cs typeface="+mj-cs"/>
            </a:endParaRPr>
          </a:p>
        </p:txBody>
      </p:sp>
      <p:sp>
        <p:nvSpPr>
          <p:cNvPr id="14340" name="Rectangle 4"/>
          <p:cNvSpPr>
            <a:spLocks noGrp="1"/>
          </p:cNvSpPr>
          <p:nvPr>
            <p:ph sz="half" idx="1"/>
          </p:nvPr>
        </p:nvSpPr>
        <p:spPr>
          <a:xfrm>
            <a:off x="685800" y="1981200"/>
            <a:ext cx="3814763" cy="4114800"/>
          </a:xfrm>
        </p:spPr>
        <p:txBody>
          <a:bodyPr vert="horz" wrap="square" lIns="91440" tIns="45720" rIns="91440" bIns="45720" anchor="t" anchorCtr="0"/>
          <a:p>
            <a:pPr eaLnBrk="1" hangingPunct="1">
              <a:buClrTx/>
              <a:buSzTx/>
              <a:buFontTx/>
              <a:buNone/>
            </a:pPr>
            <a:r>
              <a:rPr lang="en-GB" altLang="en-US" sz="2800" u="sng" dirty="0"/>
              <a:t>Programme manager</a:t>
            </a:r>
            <a:endParaRPr lang="en-GB" altLang="en-US" sz="2800" u="sng" dirty="0"/>
          </a:p>
          <a:p>
            <a:pPr lvl="1" eaLnBrk="1" hangingPunct="1"/>
            <a:r>
              <a:rPr lang="en-GB" altLang="en-US" sz="2400" dirty="0"/>
              <a:t>Many simultaneous projects</a:t>
            </a:r>
            <a:endParaRPr lang="en-GB" altLang="en-US" sz="2400" dirty="0"/>
          </a:p>
          <a:p>
            <a:pPr lvl="1" eaLnBrk="1" hangingPunct="1"/>
            <a:r>
              <a:rPr lang="en-GB" altLang="en-US" sz="2400" dirty="0"/>
              <a:t>Personal relationship with skilled resources</a:t>
            </a:r>
            <a:endParaRPr lang="en-GB" altLang="en-US" sz="2400" dirty="0"/>
          </a:p>
          <a:p>
            <a:pPr lvl="1" eaLnBrk="1" hangingPunct="1"/>
            <a:r>
              <a:rPr lang="en-GB" altLang="en-US" sz="2400" dirty="0"/>
              <a:t>Optimization of resource use</a:t>
            </a:r>
            <a:endParaRPr lang="en-GB" altLang="en-US" sz="2400" dirty="0"/>
          </a:p>
          <a:p>
            <a:pPr lvl="1" eaLnBrk="1" hangingPunct="1"/>
            <a:r>
              <a:rPr lang="en-GB" altLang="en-US" sz="2400" dirty="0"/>
              <a:t>Projects tend to be seen as similar</a:t>
            </a:r>
            <a:endParaRPr lang="en-GB" altLang="en-US" sz="2400" dirty="0"/>
          </a:p>
          <a:p>
            <a:pPr lvl="1" eaLnBrk="1" hangingPunct="1"/>
            <a:endParaRPr lang="en-GB" altLang="en-US" sz="2400" dirty="0"/>
          </a:p>
        </p:txBody>
      </p:sp>
      <p:sp>
        <p:nvSpPr>
          <p:cNvPr id="14341" name="Rectangle 5"/>
          <p:cNvSpPr>
            <a:spLocks noGrp="1"/>
          </p:cNvSpPr>
          <p:nvPr>
            <p:ph sz="half" idx="2"/>
          </p:nvPr>
        </p:nvSpPr>
        <p:spPr>
          <a:xfrm>
            <a:off x="4643438" y="1981200"/>
            <a:ext cx="3814762" cy="4114800"/>
          </a:xfrm>
        </p:spPr>
        <p:txBody>
          <a:bodyPr vert="horz" wrap="square" lIns="91440" tIns="45720" rIns="91440" bIns="45720" anchor="t" anchorCtr="0"/>
          <a:p>
            <a:pPr eaLnBrk="1" hangingPunct="1">
              <a:buClrTx/>
              <a:buSzTx/>
              <a:buFontTx/>
              <a:buNone/>
            </a:pPr>
            <a:r>
              <a:rPr lang="en-GB" altLang="en-US" sz="2800" u="sng" dirty="0"/>
              <a:t>Project manager</a:t>
            </a:r>
            <a:endParaRPr lang="en-GB" altLang="en-US" sz="2800" u="sng" dirty="0"/>
          </a:p>
          <a:p>
            <a:pPr lvl="1" eaLnBrk="1" hangingPunct="1"/>
            <a:r>
              <a:rPr lang="en-GB" altLang="en-US" sz="2400" dirty="0"/>
              <a:t>One project at a time</a:t>
            </a:r>
            <a:endParaRPr lang="en-GB" altLang="en-US" sz="2400" dirty="0"/>
          </a:p>
          <a:p>
            <a:pPr lvl="1" eaLnBrk="1" hangingPunct="1"/>
            <a:r>
              <a:rPr lang="en-GB" altLang="en-US" sz="2400" dirty="0"/>
              <a:t>Impersonal relationship with resources</a:t>
            </a:r>
            <a:endParaRPr lang="en-GB" altLang="en-US" sz="2400" dirty="0"/>
          </a:p>
          <a:p>
            <a:pPr lvl="1" eaLnBrk="1" hangingPunct="1"/>
            <a:r>
              <a:rPr lang="en-GB" altLang="en-US" sz="2400" dirty="0"/>
              <a:t>Minimization of demand for resources</a:t>
            </a:r>
            <a:endParaRPr lang="en-GB" altLang="en-US" sz="2400" dirty="0"/>
          </a:p>
          <a:p>
            <a:pPr lvl="1" eaLnBrk="1" hangingPunct="1"/>
            <a:r>
              <a:rPr lang="en-GB" altLang="en-US" sz="2400" dirty="0"/>
              <a:t>Projects tend to be seen as unique</a:t>
            </a:r>
            <a:endParaRPr lang="en-GB"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Slide Number Placeholder 4"/>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5" name="Content Placeholder 4"/>
          <p:cNvSpPr>
            <a:spLocks noGrp="1"/>
          </p:cNvSpPr>
          <p:nvPr>
            <p:ph sz="half" idx="2"/>
          </p:nvPr>
        </p:nvSpPr>
        <p:spPr>
          <a:xfrm>
            <a:off x="611188" y="1125538"/>
            <a:ext cx="8353425" cy="4114800"/>
          </a:xfrm>
        </p:spPr>
        <p:txBody>
          <a:bodyPr vert="horz" wrap="square" lIns="91440" tIns="45720" rIns="91440" bIns="45720" numCol="1" anchor="t" anchorCtr="0" compatLnSpc="1">
            <a:normAutofit/>
          </a:body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sz="1600" b="1" i="0" u="none" strike="noStrike" kern="1200" cap="none" spc="0" normalizeH="0" baseline="0" noProof="0" dirty="0">
                <a:ln>
                  <a:noFill/>
                </a:ln>
                <a:solidFill>
                  <a:schemeClr val="bg2"/>
                </a:solidFill>
                <a:effectLst/>
                <a:uLnTx/>
                <a:uFillTx/>
                <a:latin typeface="+mn-lt"/>
                <a:ea typeface="+mn-ea"/>
                <a:cs typeface="+mn-cs"/>
              </a:rPr>
              <a:t>The Business Problem</a:t>
            </a:r>
            <a:endParaRPr kumimoji="0" lang="en-US" sz="1600" b="1" i="0" u="none" strike="noStrike" kern="1200" cap="none" spc="0" normalizeH="0" baseline="0" noProof="0" dirty="0">
              <a:ln>
                <a:noFill/>
              </a:ln>
              <a:solidFill>
                <a:schemeClr val="bg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sz="1600" b="0" i="0" u="none" strike="noStrike" kern="1200" cap="none" spc="0" normalizeH="0" baseline="0" noProof="0" dirty="0">
                <a:ln>
                  <a:noFill/>
                </a:ln>
                <a:solidFill>
                  <a:schemeClr val="bg2"/>
                </a:solidFill>
                <a:effectLst/>
                <a:uLnTx/>
                <a:uFillTx/>
                <a:latin typeface="+mn-lt"/>
                <a:ea typeface="+mn-ea"/>
                <a:cs typeface="+mn-cs"/>
              </a:rPr>
              <a:t>Nearly all organizations have more project work to do than people and money to do the work. Often the management team has difficulty saying “no.” Instead, they try to do everything by cramming more work onto the calendars of already overworked project teams .</a:t>
            </a:r>
            <a:endParaRPr kumimoji="0" lang="en-US" sz="1600" b="0" i="0" u="none" strike="noStrike" kern="1200" cap="none" spc="0" normalizeH="0" baseline="0" noProof="0" dirty="0">
              <a:ln>
                <a:noFill/>
              </a:ln>
              <a:solidFill>
                <a:schemeClr val="bg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sz="1600" b="0" i="0" u="none" strike="noStrike" kern="1200" cap="none" spc="0" normalizeH="0" baseline="0" noProof="0" dirty="0">
                <a:ln>
                  <a:noFill/>
                </a:ln>
                <a:solidFill>
                  <a:schemeClr val="bg2"/>
                </a:solidFill>
                <a:effectLst/>
                <a:uLnTx/>
                <a:uFillTx/>
                <a:latin typeface="+mn-lt"/>
                <a:ea typeface="+mn-ea"/>
                <a:cs typeface="+mn-cs"/>
              </a:rPr>
              <a:t>Despite a heavy investment of people and money in projects, the organization still gets poor results because people are working on the wrong projects or on too many projects. Trying to do too much causes </a:t>
            </a:r>
            <a:r>
              <a:rPr kumimoji="0" lang="en-US" sz="1600" b="0" i="1" u="none" strike="noStrike" kern="1200" cap="none" spc="0" normalizeH="0" baseline="0" noProof="0" dirty="0">
                <a:ln>
                  <a:noFill/>
                </a:ln>
                <a:solidFill>
                  <a:schemeClr val="bg2"/>
                </a:solidFill>
                <a:effectLst/>
                <a:uLnTx/>
                <a:uFillTx/>
                <a:latin typeface="+mn-lt"/>
                <a:ea typeface="+mn-ea"/>
                <a:cs typeface="+mn-cs"/>
              </a:rPr>
              <a:t>all</a:t>
            </a:r>
            <a:r>
              <a:rPr kumimoji="0" lang="en-US" sz="1600" b="0" i="0" u="none" strike="noStrike" kern="1200" cap="none" spc="0" normalizeH="0" baseline="0" noProof="0" dirty="0">
                <a:ln>
                  <a:noFill/>
                </a:ln>
                <a:solidFill>
                  <a:schemeClr val="bg2"/>
                </a:solidFill>
                <a:effectLst/>
                <a:uLnTx/>
                <a:uFillTx/>
                <a:latin typeface="+mn-lt"/>
                <a:ea typeface="+mn-ea"/>
                <a:cs typeface="+mn-cs"/>
              </a:rPr>
              <a:t> projects to suffer from delays, cost overruns, or poor quality.</a:t>
            </a:r>
            <a:endParaRPr kumimoji="0" lang="en-US" sz="1600" b="0" i="0" u="none" strike="noStrike" kern="1200" cap="none" spc="0" normalizeH="0" baseline="0" noProof="0" dirty="0">
              <a:ln>
                <a:noFill/>
              </a:ln>
              <a:solidFill>
                <a:schemeClr val="bg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sz="1600" b="1" i="0" u="none" strike="noStrike" kern="1200" cap="none" spc="0" normalizeH="0" baseline="0" noProof="0" dirty="0">
                <a:ln>
                  <a:noFill/>
                </a:ln>
                <a:solidFill>
                  <a:schemeClr val="bg2"/>
                </a:solidFill>
                <a:effectLst/>
                <a:uLnTx/>
                <a:uFillTx/>
                <a:latin typeface="+mn-lt"/>
                <a:ea typeface="+mn-ea"/>
                <a:cs typeface="+mn-cs"/>
              </a:rPr>
              <a:t>The Solution</a:t>
            </a:r>
            <a:endParaRPr kumimoji="0" lang="en-US" sz="1600" b="1" i="0" u="none" strike="noStrike" kern="1200" cap="none" spc="0" normalizeH="0" baseline="0" noProof="0" dirty="0">
              <a:ln>
                <a:noFill/>
              </a:ln>
              <a:solidFill>
                <a:schemeClr val="bg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sz="1600" b="0" i="0" u="none" strike="noStrike" kern="1200" cap="none" spc="0" normalizeH="0" baseline="0" noProof="0" dirty="0">
                <a:ln>
                  <a:noFill/>
                </a:ln>
                <a:solidFill>
                  <a:schemeClr val="bg2"/>
                </a:solidFill>
                <a:effectLst/>
                <a:uLnTx/>
                <a:uFillTx/>
                <a:latin typeface="+mn-lt"/>
                <a:ea typeface="+mn-ea"/>
                <a:cs typeface="+mn-cs"/>
              </a:rPr>
              <a:t>Effective project organizations focus their limited resources on the best projects, declining to do projects that are good but not good enough. </a:t>
            </a:r>
            <a:r>
              <a:rPr kumimoji="0" lang="en-US" sz="1600" b="0" i="0" u="none" strike="noStrike" kern="1200" cap="none" spc="0" normalizeH="0" baseline="0" noProof="0" dirty="0" err="1">
                <a:ln>
                  <a:noFill/>
                </a:ln>
                <a:solidFill>
                  <a:schemeClr val="bg2"/>
                </a:solidFill>
                <a:effectLst/>
                <a:uLnTx/>
                <a:uFillTx/>
                <a:latin typeface="+mn-lt"/>
                <a:ea typeface="+mn-ea"/>
                <a:cs typeface="+mn-cs"/>
              </a:rPr>
              <a:t>PPfM</a:t>
            </a:r>
            <a:r>
              <a:rPr kumimoji="0" lang="en-US" sz="1600" b="0" i="0" u="none" strike="noStrike" kern="1200" cap="none" spc="0" normalizeH="0" baseline="0" noProof="0" dirty="0">
                <a:ln>
                  <a:noFill/>
                </a:ln>
                <a:solidFill>
                  <a:schemeClr val="bg2"/>
                </a:solidFill>
                <a:effectLst/>
                <a:uLnTx/>
                <a:uFillTx/>
                <a:latin typeface="+mn-lt"/>
                <a:ea typeface="+mn-ea"/>
                <a:cs typeface="+mn-cs"/>
              </a:rPr>
              <a:t> enables them to make and implement these tough project selection decisions.</a:t>
            </a:r>
            <a:endParaRPr kumimoji="0" lang="en-US" sz="1600" b="0" i="0" u="none" strike="noStrike" kern="1200" cap="none" spc="0" normalizeH="0" baseline="0" noProof="0" dirty="0">
              <a:ln>
                <a:noFill/>
              </a:ln>
              <a:solidFill>
                <a:schemeClr val="bg2"/>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1600" b="0" i="0" u="none" strike="noStrike" kern="1200" cap="none" spc="0" normalizeH="0" baseline="0" noProof="0" dirty="0" err="1">
                <a:ln>
                  <a:noFill/>
                </a:ln>
                <a:solidFill>
                  <a:schemeClr val="bg2"/>
                </a:solidFill>
                <a:effectLst/>
                <a:uLnTx/>
                <a:uFillTx/>
                <a:latin typeface="+mn-lt"/>
                <a:ea typeface="+mn-ea"/>
                <a:cs typeface="+mn-cs"/>
              </a:rPr>
              <a:t>PPfM</a:t>
            </a:r>
            <a:r>
              <a:rPr kumimoji="0" lang="en-US" sz="1600" b="0" i="0" u="none" strike="noStrike" kern="1200" cap="none" spc="0" normalizeH="0" baseline="0" noProof="0" dirty="0">
                <a:ln>
                  <a:noFill/>
                </a:ln>
                <a:solidFill>
                  <a:schemeClr val="bg2"/>
                </a:solidFill>
                <a:effectLst/>
                <a:uLnTx/>
                <a:uFillTx/>
                <a:latin typeface="+mn-lt"/>
                <a:ea typeface="+mn-ea"/>
                <a:cs typeface="+mn-cs"/>
              </a:rPr>
              <a:t> is a funnel that connects strategic planning to the execution of projects, making the strategic objectives executable. Exhibit 1 shows the </a:t>
            </a:r>
            <a:r>
              <a:rPr kumimoji="0" lang="en-US" sz="1600" b="0" i="0" u="none" strike="noStrike" kern="1200" cap="none" spc="0" normalizeH="0" baseline="0" noProof="0" dirty="0" err="1">
                <a:ln>
                  <a:noFill/>
                </a:ln>
                <a:solidFill>
                  <a:schemeClr val="bg2"/>
                </a:solidFill>
                <a:effectLst/>
                <a:uLnTx/>
                <a:uFillTx/>
                <a:latin typeface="+mn-lt"/>
                <a:ea typeface="+mn-ea"/>
                <a:cs typeface="+mn-cs"/>
              </a:rPr>
              <a:t>PPfM</a:t>
            </a:r>
            <a:r>
              <a:rPr kumimoji="0" lang="en-US" sz="1600" b="0" i="0" u="none" strike="noStrike" kern="1200" cap="none" spc="0" normalizeH="0" baseline="0" noProof="0" dirty="0">
                <a:ln>
                  <a:noFill/>
                </a:ln>
                <a:solidFill>
                  <a:schemeClr val="bg2"/>
                </a:solidFill>
                <a:effectLst/>
                <a:uLnTx/>
                <a:uFillTx/>
                <a:latin typeface="+mn-lt"/>
                <a:ea typeface="+mn-ea"/>
                <a:cs typeface="+mn-cs"/>
              </a:rPr>
              <a:t> funnel.</a:t>
            </a:r>
            <a:endParaRPr kumimoji="0" lang="en-US" sz="1600" b="0" i="0" u="none" strike="noStrike" kern="1200" cap="none" spc="0" normalizeH="0" baseline="0" noProof="0" dirty="0">
              <a:ln>
                <a:noFill/>
              </a:ln>
              <a:solidFill>
                <a:schemeClr val="bg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1600" b="0" i="0" u="none" strike="noStrike" kern="1200" cap="none" spc="0" normalizeH="0" baseline="0" noProof="0" dirty="0">
              <a:ln>
                <a:noFill/>
              </a:ln>
              <a:solidFill>
                <a:schemeClr val="bg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16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p:txBody>
      </p:sp>
      <p:pic>
        <p:nvPicPr>
          <p:cNvPr id="16388" name="Picture 1"/>
          <p:cNvPicPr>
            <a:picLocks noChangeAspect="1"/>
          </p:cNvPicPr>
          <p:nvPr/>
        </p:nvPicPr>
        <p:blipFill>
          <a:blip r:embed="rId1"/>
          <a:stretch>
            <a:fillRect/>
          </a:stretch>
        </p:blipFill>
        <p:spPr>
          <a:xfrm>
            <a:off x="2051685" y="5174615"/>
            <a:ext cx="5341620" cy="1530985"/>
          </a:xfrm>
          <a:prstGeom prst="rect">
            <a:avLst/>
          </a:prstGeom>
          <a:noFill/>
          <a:ln w="9525">
            <a:noFill/>
          </a:ln>
        </p:spPr>
      </p:pic>
      <p:sp>
        <p:nvSpPr>
          <p:cNvPr id="16389" name="Rectangle 2"/>
          <p:cNvSpPr>
            <a:spLocks noGrp="1"/>
          </p:cNvSpPr>
          <p:nvPr>
            <p:ph type="title"/>
          </p:nvPr>
        </p:nvSpPr>
        <p:spPr>
          <a:xfrm>
            <a:off x="611188" y="260350"/>
            <a:ext cx="8353425" cy="844550"/>
          </a:xfrm>
        </p:spPr>
        <p:txBody>
          <a:bodyPr vert="horz" wrap="square" lIns="91440" tIns="45720" rIns="91440" bIns="45720" anchor="ctr" anchorCtr="0"/>
          <a:p>
            <a:pPr eaLnBrk="1" hangingPunct="1"/>
            <a:r>
              <a:rPr lang="en-GB" altLang="en-US" sz="3000" b="1" dirty="0"/>
              <a:t>Project Portfolio Management </a:t>
            </a:r>
            <a:r>
              <a:rPr lang="en-GB" altLang="en-US" sz="2600" b="1" dirty="0"/>
              <a:t>(PPfM)</a:t>
            </a:r>
            <a:endParaRPr lang="en-GB" altLang="en-US" sz="2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Slide Number Placeholder 4"/>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18435" name="Rectangle 2"/>
          <p:cNvSpPr>
            <a:spLocks noGrp="1"/>
          </p:cNvSpPr>
          <p:nvPr>
            <p:ph type="title"/>
          </p:nvPr>
        </p:nvSpPr>
        <p:spPr>
          <a:xfrm>
            <a:off x="611188" y="381000"/>
            <a:ext cx="8353425" cy="1031875"/>
          </a:xfrm>
        </p:spPr>
        <p:txBody>
          <a:bodyPr vert="horz" wrap="square" lIns="91440" tIns="45720" rIns="91440" bIns="45720" anchor="ctr" anchorCtr="0"/>
          <a:p>
            <a:pPr eaLnBrk="1" hangingPunct="1"/>
            <a:r>
              <a:rPr lang="en-GB" altLang="en-US" sz="3000" b="1" dirty="0"/>
              <a:t>Project Portfolio Management (PPfM)</a:t>
            </a:r>
            <a:endParaRPr lang="en-GB" altLang="en-US" sz="3000" b="1" dirty="0"/>
          </a:p>
        </p:txBody>
      </p:sp>
      <p:sp>
        <p:nvSpPr>
          <p:cNvPr id="5" name="Content Placeholder 4"/>
          <p:cNvSpPr>
            <a:spLocks noGrp="1"/>
          </p:cNvSpPr>
          <p:nvPr>
            <p:ph sz="half" idx="2"/>
          </p:nvPr>
        </p:nvSpPr>
        <p:spPr>
          <a:xfrm>
            <a:off x="611188" y="1835150"/>
            <a:ext cx="8353425" cy="4114800"/>
          </a:xfrm>
        </p:spPr>
        <p:txBody>
          <a:bodyPr vert="horz" wrap="square" lIns="91440" tIns="45720" rIns="91440" bIns="45720" numCol="1" anchor="t" anchorCtr="0" compatLnSpc="1">
            <a:normAutofit/>
          </a:body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20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Project portfolio management (</a:t>
            </a:r>
            <a:r>
              <a:rPr kumimoji="0" lang="en-US" sz="2000" b="0" i="0" u="none" strike="noStrike" kern="1200" cap="none" spc="0" normalizeH="0" baseline="0" noProof="0" dirty="0" err="1">
                <a:ln>
                  <a:noFill/>
                </a:ln>
                <a:solidFill>
                  <a:schemeClr val="bg2"/>
                </a:solidFill>
                <a:effectLst/>
                <a:uLnTx/>
                <a:uFillTx/>
                <a:latin typeface="Times New Roman" panose="02020603050405020304" pitchFamily="18" charset="0"/>
                <a:ea typeface="+mn-ea"/>
                <a:cs typeface="Times New Roman" panose="02020603050405020304" pitchFamily="18" charset="0"/>
              </a:rPr>
              <a:t>PPfM</a:t>
            </a:r>
            <a:r>
              <a:rPr kumimoji="0" lang="en-US" sz="20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 is fundamentally different from project and program management. Project and program management are about execution and delivery---doing projects right. In contrast, </a:t>
            </a:r>
            <a:r>
              <a:rPr kumimoji="0" lang="en-US" sz="2000" b="0" i="0" u="none" strike="noStrike" kern="1200" cap="none" spc="0" normalizeH="0" baseline="0" noProof="0" dirty="0" err="1">
                <a:ln>
                  <a:noFill/>
                </a:ln>
                <a:solidFill>
                  <a:schemeClr val="bg2"/>
                </a:solidFill>
                <a:effectLst/>
                <a:uLnTx/>
                <a:uFillTx/>
                <a:latin typeface="Times New Roman" panose="02020603050405020304" pitchFamily="18" charset="0"/>
                <a:ea typeface="+mn-ea"/>
                <a:cs typeface="Times New Roman" panose="02020603050405020304" pitchFamily="18" charset="0"/>
              </a:rPr>
              <a:t>PPfM</a:t>
            </a:r>
            <a:r>
              <a:rPr kumimoji="0" lang="en-US" sz="20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 focuses on doing the right projects at the right time by selecting and managing projects as a portfolio of investments. It requires completely different techniques and perspectives.</a:t>
            </a:r>
            <a:endParaRPr kumimoji="0" lang="en-US" sz="20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20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Good portfolio management increases business value by aligning projects with an organization’s strategic direction, making the best use of limited resources, and building synergies between projects.</a:t>
            </a:r>
            <a:endParaRPr kumimoji="0" lang="en-US" sz="20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20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2" name="Table 1"/>
          <p:cNvGraphicFramePr>
            <a:graphicFrameLocks noGrp="1"/>
          </p:cNvGraphicFramePr>
          <p:nvPr/>
        </p:nvGraphicFramePr>
        <p:xfrm>
          <a:off x="1546225" y="4941888"/>
          <a:ext cx="6096000" cy="1111251"/>
        </p:xfrm>
        <a:graphic>
          <a:graphicData uri="http://schemas.openxmlformats.org/drawingml/2006/table">
            <a:tbl>
              <a:tblPr firstRow="1" bandRow="1">
                <a:tableStyleId>{5940675A-B579-460E-94D1-54222C63F5DA}</a:tableStyleId>
              </a:tblPr>
              <a:tblGrid>
                <a:gridCol w="3048000"/>
                <a:gridCol w="3048000"/>
              </a:tblGrid>
              <a:tr h="370417">
                <a:tc>
                  <a:txBody>
                    <a:bodyPr/>
                    <a:lstStyle/>
                    <a:p>
                      <a:r>
                        <a:rPr lang="en-US" sz="1800" b="1" dirty="0" smtClean="0">
                          <a:solidFill>
                            <a:srgbClr val="000000"/>
                          </a:solidFill>
                        </a:rPr>
                        <a:t>Project Management</a:t>
                      </a:r>
                      <a:endParaRPr lang="en-US" sz="1800" b="1" dirty="0">
                        <a:solidFill>
                          <a:srgbClr val="000000"/>
                        </a:solidFill>
                      </a:endParaRPr>
                    </a:p>
                  </a:txBody>
                  <a:tcPr marT="45668" marB="45668"/>
                </a:tc>
                <a:tc>
                  <a:txBody>
                    <a:bodyPr/>
                    <a:lstStyle/>
                    <a:p>
                      <a:r>
                        <a:rPr lang="en-US" sz="1800" dirty="0" smtClean="0">
                          <a:solidFill>
                            <a:srgbClr val="000000"/>
                          </a:solidFill>
                        </a:rPr>
                        <a:t>Do projects</a:t>
                      </a:r>
                      <a:r>
                        <a:rPr lang="en-US" sz="1800" baseline="0" dirty="0" smtClean="0">
                          <a:solidFill>
                            <a:srgbClr val="000000"/>
                          </a:solidFill>
                        </a:rPr>
                        <a:t> right.</a:t>
                      </a:r>
                      <a:endParaRPr lang="en-US" sz="1800" dirty="0">
                        <a:solidFill>
                          <a:srgbClr val="000000"/>
                        </a:solidFill>
                      </a:endParaRPr>
                    </a:p>
                  </a:txBody>
                  <a:tcPr marT="45668" marB="45668"/>
                </a:tc>
              </a:tr>
              <a:tr h="370417">
                <a:tc>
                  <a:txBody>
                    <a:bodyPr/>
                    <a:lstStyle/>
                    <a:p>
                      <a:r>
                        <a:rPr lang="en-US" sz="1800" b="1" dirty="0" smtClean="0">
                          <a:solidFill>
                            <a:srgbClr val="000000"/>
                          </a:solidFill>
                        </a:rPr>
                        <a:t>Program Management</a:t>
                      </a:r>
                      <a:endParaRPr lang="en-US" sz="1800" b="1" dirty="0">
                        <a:solidFill>
                          <a:srgbClr val="000000"/>
                        </a:solidFill>
                      </a:endParaRPr>
                    </a:p>
                  </a:txBody>
                  <a:tcPr marT="45668" marB="45668"/>
                </a:tc>
                <a:tc>
                  <a:txBody>
                    <a:bodyPr/>
                    <a:lstStyle/>
                    <a:p>
                      <a:r>
                        <a:rPr lang="en-US" sz="1800" dirty="0" smtClean="0">
                          <a:solidFill>
                            <a:srgbClr val="000000"/>
                          </a:solidFill>
                        </a:rPr>
                        <a:t>Do Projects</a:t>
                      </a:r>
                      <a:r>
                        <a:rPr lang="en-US" sz="1800" baseline="0" dirty="0" smtClean="0">
                          <a:solidFill>
                            <a:srgbClr val="000000"/>
                          </a:solidFill>
                        </a:rPr>
                        <a:t> together</a:t>
                      </a:r>
                      <a:endParaRPr lang="en-US" sz="1800" dirty="0">
                        <a:solidFill>
                          <a:srgbClr val="000000"/>
                        </a:solidFill>
                      </a:endParaRPr>
                    </a:p>
                  </a:txBody>
                  <a:tcPr marT="45668" marB="45668"/>
                </a:tc>
              </a:tr>
              <a:tr h="370417">
                <a:tc>
                  <a:txBody>
                    <a:bodyPr/>
                    <a:lstStyle/>
                    <a:p>
                      <a:r>
                        <a:rPr lang="en-US" sz="1800" b="1" dirty="0" smtClean="0">
                          <a:solidFill>
                            <a:srgbClr val="000000"/>
                          </a:solidFill>
                        </a:rPr>
                        <a:t>Portfolio Management</a:t>
                      </a:r>
                      <a:endParaRPr lang="en-US" sz="1800" b="1" dirty="0">
                        <a:solidFill>
                          <a:srgbClr val="000000"/>
                        </a:solidFill>
                      </a:endParaRPr>
                    </a:p>
                  </a:txBody>
                  <a:tcPr marT="45668" marB="45668"/>
                </a:tc>
                <a:tc>
                  <a:txBody>
                    <a:bodyPr/>
                    <a:lstStyle/>
                    <a:p>
                      <a:r>
                        <a:rPr lang="en-US" sz="1800" dirty="0" smtClean="0">
                          <a:solidFill>
                            <a:srgbClr val="000000"/>
                          </a:solidFill>
                        </a:rPr>
                        <a:t>Do the right projects</a:t>
                      </a:r>
                      <a:endParaRPr lang="en-US" sz="1800" dirty="0">
                        <a:solidFill>
                          <a:srgbClr val="000000"/>
                        </a:solidFill>
                      </a:endParaRPr>
                    </a:p>
                  </a:txBody>
                  <a:tcPr marT="45668" marB="45668"/>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
          </p:nvPr>
        </p:nvSpPr>
        <p:spPr>
          <a:xfrm>
            <a:off x="762000" y="1600200"/>
            <a:ext cx="8004175" cy="4876800"/>
          </a:xfrm>
        </p:spPr>
        <p:txBody>
          <a:bodyPr vert="horz" wrap="square" lIns="91440" tIns="45720" rIns="91440" bIns="45720" numCol="1" anchor="t" anchorCtr="0" compatLnSpc="1">
            <a:noAutofit/>
          </a:bodyPr>
          <a:lstStyle/>
          <a:p>
            <a:pPr marL="0" marR="0" lvl="0" indent="0" algn="just" defTabSz="914400" rtl="0" eaLnBrk="0" fontAlgn="base" latinLnBrk="0" hangingPunct="0">
              <a:lnSpc>
                <a:spcPct val="100000"/>
              </a:lnSpc>
              <a:spcBef>
                <a:spcPct val="20000"/>
              </a:spcBef>
              <a:spcAft>
                <a:spcPct val="0"/>
              </a:spcAft>
              <a:buClrTx/>
              <a:buSzTx/>
              <a:buFontTx/>
              <a:buNone/>
              <a:defRPr/>
            </a:pPr>
            <a:r>
              <a:rPr kumimoji="0" lang="en-US" sz="22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Technical Assessment of a proposed system consists of evaluation whether the required functionality can be achieved with current affordable technologies. Organizational policy, aimed at providing a consistent software/hardware infrastructure, is likely to limit the technical solutions considered. The cost of the technology adopted must be taken into account in the cost benefit analysis.</a:t>
            </a:r>
            <a:endParaRPr kumimoji="0" lang="en-US" sz="22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US" sz="22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US" sz="22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Limitations:</a:t>
            </a:r>
            <a:endParaRPr kumimoji="0" lang="en-US" sz="22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22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Nature of solution produced by strategic information system plan.</a:t>
            </a:r>
            <a:endParaRPr kumimoji="0" lang="en-US" sz="22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r>
              <a:rPr kumimoji="0" lang="en-US" sz="22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Cost of solution . Hence undergo cost benefit analysis.</a:t>
            </a:r>
            <a:endParaRPr kumimoji="0" lang="en-US" sz="22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Wingdings" panose="05000000000000000000" pitchFamily="2" charset="2"/>
              <a:buChar char="ü"/>
              <a:defRPr/>
            </a:pPr>
            <a:endParaRPr kumimoji="0" lang="en-US" sz="22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US" sz="22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p:txBody>
      </p:sp>
      <p:sp>
        <p:nvSpPr>
          <p:cNvPr id="20483" name="Title 2"/>
          <p:cNvSpPr>
            <a:spLocks noGrp="1"/>
          </p:cNvSpPr>
          <p:nvPr>
            <p:ph type="title"/>
          </p:nvPr>
        </p:nvSpPr>
        <p:spPr>
          <a:xfrm>
            <a:off x="685800" y="476250"/>
            <a:ext cx="7772400" cy="1143000"/>
          </a:xfrm>
        </p:spPr>
        <p:txBody>
          <a:bodyPr vert="horz" wrap="square" lIns="91440" tIns="45720" rIns="91440" bIns="45720" anchor="ctr" anchorCtr="0"/>
          <a:p>
            <a:r>
              <a:rPr lang="en-US" altLang="zh-CN" dirty="0">
                <a:solidFill>
                  <a:srgbClr val="000000"/>
                </a:solidFill>
                <a:ea typeface="SimSun" panose="02010600030101010101" pitchFamily="2" charset="-122"/>
              </a:rPr>
              <a:t>Technical Assessment</a:t>
            </a:r>
            <a:endParaRPr lang="en-US" altLang="zh-CN" dirty="0">
              <a:solidFill>
                <a:srgbClr val="000000"/>
              </a:solidFill>
              <a:ea typeface="SimSun"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2"/>
          <p:cNvSpPr>
            <a:spLocks noGrp="1"/>
          </p:cNvSpPr>
          <p:nvPr>
            <p:ph type="title"/>
          </p:nvPr>
        </p:nvSpPr>
        <p:spPr>
          <a:xfrm>
            <a:off x="801688" y="115888"/>
            <a:ext cx="7796212" cy="600075"/>
          </a:xfrm>
        </p:spPr>
        <p:txBody>
          <a:bodyPr vert="horz" wrap="square" lIns="91440" tIns="45720" rIns="91440" bIns="45720" anchor="ctr" anchorCtr="0"/>
          <a:p>
            <a:r>
              <a:rPr lang="en-US" altLang="x-none" sz="2500" b="1" dirty="0"/>
              <a:t>Economic Assessment – Why?</a:t>
            </a:r>
            <a:endParaRPr lang="en-US" altLang="x-none" sz="2500" b="1" dirty="0"/>
          </a:p>
        </p:txBody>
      </p:sp>
      <p:sp>
        <p:nvSpPr>
          <p:cNvPr id="8" name="Title 4"/>
          <p:cNvSpPr txBox="1"/>
          <p:nvPr/>
        </p:nvSpPr>
        <p:spPr>
          <a:xfrm>
            <a:off x="825500" y="2535238"/>
            <a:ext cx="7772400" cy="425450"/>
          </a:xfrm>
          <a:prstGeom prst="rect">
            <a:avLst/>
          </a:prstGeom>
        </p:spPr>
        <p:txBody>
          <a:bodyPr anchor="b">
            <a:normAutofit fontScale="90000" lnSpcReduction="20000"/>
          </a:bodyPr>
          <a:lstStyle>
            <a:lvl1pPr algn="l" rtl="0" eaLnBrk="1" latinLnBrk="0" hangingPunct="1">
              <a:spcBef>
                <a:spcPct val="0"/>
              </a:spcBef>
              <a:buNone/>
              <a:defRPr kumimoji="0" sz="4400" kern="1200">
                <a:solidFill>
                  <a:schemeClr val="tx2"/>
                </a:solidFill>
                <a:latin typeface="+mj-lt"/>
                <a:ea typeface="+mj-ea"/>
                <a:cs typeface="+mj-cs"/>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3000" b="1" i="0" u="none" strike="noStrike" kern="1200" cap="none" spc="0" normalizeH="0" baseline="0" noProof="0" dirty="0">
                <a:ln>
                  <a:noFill/>
                </a:ln>
                <a:solidFill>
                  <a:srgbClr val="000000"/>
                </a:solidFill>
                <a:effectLst/>
                <a:uLnTx/>
                <a:uFillTx/>
                <a:latin typeface="+mj-lt"/>
                <a:ea typeface="+mj-ea"/>
                <a:cs typeface="+mj-cs"/>
              </a:rPr>
              <a:t>Economic Assessment – How</a:t>
            </a:r>
            <a:endParaRPr kumimoji="0" lang="en-US" sz="3000" b="0" i="0" u="none" strike="noStrike" kern="1200" cap="none" spc="0" normalizeH="0" baseline="0" noProof="0" dirty="0">
              <a:ln>
                <a:noFill/>
              </a:ln>
              <a:solidFill>
                <a:srgbClr val="000000"/>
              </a:solidFill>
              <a:effectLst/>
              <a:uLnTx/>
              <a:uFillTx/>
              <a:latin typeface="+mj-lt"/>
              <a:ea typeface="+mj-ea"/>
              <a:cs typeface="+mj-cs"/>
            </a:endParaRPr>
          </a:p>
        </p:txBody>
      </p:sp>
      <p:sp>
        <p:nvSpPr>
          <p:cNvPr id="9" name="Rectangle 1027"/>
          <p:cNvSpPr txBox="1">
            <a:spLocks noChangeArrowheads="1"/>
          </p:cNvSpPr>
          <p:nvPr/>
        </p:nvSpPr>
        <p:spPr>
          <a:xfrm>
            <a:off x="827088" y="765175"/>
            <a:ext cx="7772400" cy="1770063"/>
          </a:xfrm>
          <a:prstGeom prst="rect">
            <a:avLst/>
          </a:prstGeom>
          <a:solidFill>
            <a:srgbClr val="A5AB81"/>
          </a:solidFill>
          <a:ln w="19050" cap="flat" cmpd="sng" algn="ctr">
            <a:solidFill>
              <a:srgbClr val="A5AB81">
                <a:shade val="50000"/>
              </a:srgbClr>
            </a:solidFill>
            <a:prstDash val="solid"/>
          </a:ln>
          <a:effectLst/>
        </p:spPr>
        <p:txBody>
          <a:bodyPr>
            <a:normAutofit/>
          </a:bodyPr>
          <a:lstStyle>
            <a:defPPr>
              <a:defRPr lang="en-US"/>
            </a:defPPr>
            <a:lvl1pPr marL="320040" indent="-320040" algn="just">
              <a:spcBef>
                <a:spcPts val="700"/>
              </a:spcBef>
              <a:buClr>
                <a:schemeClr val="tx2"/>
              </a:buClr>
              <a:buSzPct val="60000"/>
              <a:buFont typeface="Wingdings" panose="05000000000000000000"/>
              <a:buChar char=""/>
              <a:defRPr kumimoji="0">
                <a:latin typeface="Times New Roman" panose="02020603050405020304" pitchFamily="18" charset="0"/>
                <a:cs typeface="Times New Roman" panose="02020603050405020304" pitchFamily="18" charset="0"/>
              </a:defRPr>
            </a:lvl1pPr>
            <a:lvl2pPr marL="640080" lvl="1" indent="-274320" algn="just">
              <a:spcBef>
                <a:spcPts val="550"/>
              </a:spcBef>
              <a:buClr>
                <a:schemeClr val="tx2"/>
              </a:buClr>
              <a:buSzPct val="70000"/>
              <a:buFont typeface="Wingdings 2" panose="05020102010507070707"/>
              <a:buChar char=""/>
              <a:defRPr kumimoji="0">
                <a:latin typeface="Times New Roman" panose="02020603050405020304" pitchFamily="18" charset="0"/>
                <a:cs typeface="Times New Roman" panose="02020603050405020304" pitchFamily="18" charset="0"/>
              </a:defRPr>
            </a:lvl2pPr>
            <a:lvl3pPr indent="-228600">
              <a:spcBef>
                <a:spcPts val="500"/>
              </a:spcBef>
              <a:buClr>
                <a:schemeClr val="tx2"/>
              </a:buClr>
              <a:buSzPct val="75000"/>
              <a:buFont typeface="Wingdings" panose="05000000000000000000"/>
              <a:buChar char=""/>
              <a:defRPr kumimoji="0" sz="2300"/>
            </a:lvl3pPr>
            <a:lvl4pPr indent="-228600">
              <a:spcBef>
                <a:spcPts val="400"/>
              </a:spcBef>
              <a:buClr>
                <a:schemeClr val="tx2"/>
              </a:buClr>
              <a:buSzPct val="75000"/>
              <a:buFont typeface="Wingdings" panose="05000000000000000000"/>
              <a:buChar char=""/>
              <a:defRPr kumimoji="0" sz="2000"/>
            </a:lvl4pPr>
            <a:lvl5pPr indent="-228600">
              <a:spcBef>
                <a:spcPts val="400"/>
              </a:spcBef>
              <a:buClr>
                <a:schemeClr val="tx2"/>
              </a:buClr>
              <a:buSzPct val="65000"/>
              <a:buFont typeface="Wingdings" panose="05000000000000000000"/>
              <a:buChar char=""/>
              <a:defRPr kumimoji="0" sz="2000"/>
            </a:lvl5pPr>
            <a:lvl6pPr marL="2103120" indent="-228600">
              <a:spcBef>
                <a:spcPct val="20000"/>
              </a:spcBef>
              <a:buClr>
                <a:schemeClr val="accent1"/>
              </a:buClr>
              <a:buFont typeface="Wingdings" panose="05000000000000000000"/>
              <a:buChar char="§"/>
              <a:defRPr kumimoji="0" baseline="0"/>
            </a:lvl6pPr>
            <a:lvl7pPr marL="2377440" indent="-228600">
              <a:spcBef>
                <a:spcPct val="20000"/>
              </a:spcBef>
              <a:buClr>
                <a:schemeClr val="accent2"/>
              </a:buClr>
              <a:buFont typeface="Wingdings" panose="05000000000000000000"/>
              <a:buChar char="§"/>
              <a:defRPr kumimoji="0" baseline="0"/>
            </a:lvl7pPr>
            <a:lvl8pPr marL="2651760" indent="-228600">
              <a:spcBef>
                <a:spcPct val="20000"/>
              </a:spcBef>
              <a:buClr>
                <a:schemeClr val="accent3"/>
              </a:buClr>
              <a:buFont typeface="Wingdings" panose="05000000000000000000"/>
              <a:buChar char="§"/>
              <a:defRPr kumimoji="0" baseline="0"/>
            </a:lvl8pPr>
            <a:lvl9pPr marL="2926080" indent="-228600">
              <a:spcBef>
                <a:spcPct val="20000"/>
              </a:spcBef>
              <a:buClr>
                <a:schemeClr val="accent4"/>
              </a:buClr>
              <a:buFont typeface="Wingdings" panose="05000000000000000000"/>
              <a:buChar char="§"/>
              <a:defRPr kumimoji="0" baseline="0"/>
            </a:lvl9pPr>
          </a:lstStyle>
          <a:p>
            <a:pPr marL="320040" marR="0" lvl="0" indent="-320040" algn="just" defTabSz="914400" rtl="0" eaLnBrk="1" fontAlgn="auto" latinLnBrk="0" hangingPunct="1">
              <a:lnSpc>
                <a:spcPct val="100000"/>
              </a:lnSpc>
              <a:spcBef>
                <a:spcPts val="700"/>
              </a:spcBef>
              <a:spcAft>
                <a:spcPts val="0"/>
              </a:spcAft>
              <a:buClr>
                <a:srgbClr val="775F55"/>
              </a:buClr>
              <a:buSzPct val="60000"/>
              <a:buFont typeface="Wingdings" panose="05000000000000000000"/>
              <a:buChar char=""/>
              <a:defRPr/>
            </a:pPr>
            <a:r>
              <a:rPr kumimoji="0" lang="en-AU"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Consider whether the project is the best among other options</a:t>
            </a:r>
            <a:endParaRPr kumimoji="0" lang="en-AU"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320040" marR="0" lvl="0" indent="-320040" algn="just" defTabSz="914400" rtl="0" eaLnBrk="1" fontAlgn="auto" latinLnBrk="0" hangingPunct="1">
              <a:lnSpc>
                <a:spcPct val="100000"/>
              </a:lnSpc>
              <a:spcBef>
                <a:spcPts val="700"/>
              </a:spcBef>
              <a:spcAft>
                <a:spcPts val="0"/>
              </a:spcAft>
              <a:buClr>
                <a:srgbClr val="775F55"/>
              </a:buClr>
              <a:buSzPct val="60000"/>
              <a:buFont typeface="Wingdings" panose="05000000000000000000"/>
              <a:buChar char=""/>
              <a:defRPr/>
            </a:pPr>
            <a:r>
              <a:rPr kumimoji="0" lang="en-AU"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Prioritise the projects so that the resources can be allocated effectively if several projects are underway</a:t>
            </a:r>
            <a:endParaRPr kumimoji="0" lang="en-AU"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700"/>
              </a:spcBef>
              <a:spcAft>
                <a:spcPts val="0"/>
              </a:spcAft>
              <a:buClr>
                <a:srgbClr val="775F55"/>
              </a:buClr>
              <a:buSzPct val="60000"/>
              <a:buFont typeface="Wingdings" panose="05000000000000000000"/>
              <a:buNone/>
              <a:defRPr/>
            </a:pPr>
            <a:r>
              <a:rPr kumimoji="0" lang="en-AU"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Note: A common way is to compare the expected costs of development and operation of the system with the benefits of having it in production</a:t>
            </a:r>
            <a:endParaRPr kumimoji="0" lang="en-AU"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700"/>
              </a:spcBef>
              <a:spcAft>
                <a:spcPts val="0"/>
              </a:spcAft>
              <a:buClr>
                <a:srgbClr val="775F55"/>
              </a:buClr>
              <a:buSzPct val="60000"/>
              <a:buFont typeface="Wingdings" panose="05000000000000000000"/>
              <a:buNone/>
              <a:defRPr/>
            </a:pPr>
            <a:endParaRPr kumimoji="0" lang="en-AU"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21509" name="Rectangle 1027"/>
          <p:cNvSpPr txBox="1"/>
          <p:nvPr/>
        </p:nvSpPr>
        <p:spPr>
          <a:xfrm>
            <a:off x="801688" y="2924175"/>
            <a:ext cx="7796212" cy="1873250"/>
          </a:xfrm>
          <a:prstGeom prst="rect">
            <a:avLst/>
          </a:prstGeom>
          <a:solidFill>
            <a:srgbClr val="DD8047"/>
          </a:solidFill>
          <a:ln w="19050" cap="flat" cmpd="sng">
            <a:solidFill>
              <a:srgbClr val="A25C32"/>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319405" lvl="0" indent="-319405" algn="just" eaLnBrk="1" hangingPunct="1">
              <a:spcBef>
                <a:spcPts val="700"/>
              </a:spcBef>
              <a:buClr>
                <a:srgbClr val="775F55"/>
              </a:buClr>
              <a:buSzPct val="60000"/>
              <a:buFont typeface="Wingdings" panose="05000000000000000000" pitchFamily="2" charset="2"/>
              <a:buChar char=""/>
            </a:pPr>
            <a:r>
              <a:rPr lang="en-AU" altLang="en-US" sz="1800" dirty="0">
                <a:solidFill>
                  <a:srgbClr val="000000"/>
                </a:solidFill>
                <a:latin typeface="Times New Roman" panose="02020603050405020304" pitchFamily="18" charset="0"/>
                <a:cs typeface="Times New Roman" panose="02020603050405020304" pitchFamily="18" charset="0"/>
              </a:rPr>
              <a:t>Cost-benefit analysis</a:t>
            </a:r>
            <a:endParaRPr lang="en-AU" altLang="en-US" sz="1800" dirty="0">
              <a:solidFill>
                <a:srgbClr val="000000"/>
              </a:solidFill>
              <a:latin typeface="Times New Roman" panose="02020603050405020304" pitchFamily="18" charset="0"/>
              <a:cs typeface="Times New Roman" panose="02020603050405020304" pitchFamily="18" charset="0"/>
            </a:endParaRPr>
          </a:p>
          <a:p>
            <a:pPr marL="319405" lvl="0" indent="-319405" algn="just" eaLnBrk="1" hangingPunct="1">
              <a:spcBef>
                <a:spcPts val="700"/>
              </a:spcBef>
              <a:buClr>
                <a:srgbClr val="775F55"/>
              </a:buClr>
              <a:buSzPct val="60000"/>
              <a:buFont typeface="Wingdings" panose="05000000000000000000" pitchFamily="2" charset="2"/>
              <a:buChar char=""/>
            </a:pPr>
            <a:r>
              <a:rPr lang="en-AU" altLang="en-US" sz="1800" dirty="0">
                <a:solidFill>
                  <a:srgbClr val="000000"/>
                </a:solidFill>
                <a:latin typeface="Times New Roman" panose="02020603050405020304" pitchFamily="18" charset="0"/>
                <a:cs typeface="Times New Roman" panose="02020603050405020304" pitchFamily="18" charset="0"/>
              </a:rPr>
              <a:t>Cash flow forecasting</a:t>
            </a:r>
            <a:endParaRPr lang="en-AU" altLang="en-US" sz="1800" dirty="0">
              <a:solidFill>
                <a:srgbClr val="000000"/>
              </a:solidFill>
              <a:latin typeface="Times New Roman" panose="02020603050405020304" pitchFamily="18" charset="0"/>
              <a:cs typeface="Times New Roman" panose="02020603050405020304" pitchFamily="18" charset="0"/>
            </a:endParaRPr>
          </a:p>
          <a:p>
            <a:pPr marL="319405" lvl="0" indent="-319405" algn="just" eaLnBrk="1" hangingPunct="1">
              <a:spcBef>
                <a:spcPts val="700"/>
              </a:spcBef>
              <a:buClr>
                <a:srgbClr val="775F55"/>
              </a:buClr>
              <a:buSzPct val="60000"/>
              <a:buFont typeface="Wingdings" panose="05000000000000000000" pitchFamily="2" charset="2"/>
              <a:buChar char=""/>
            </a:pPr>
            <a:r>
              <a:rPr lang="en-AU" altLang="en-US" sz="1800" dirty="0">
                <a:solidFill>
                  <a:srgbClr val="000000"/>
                </a:solidFill>
                <a:latin typeface="Times New Roman" panose="02020603050405020304" pitchFamily="18" charset="0"/>
                <a:cs typeface="Times New Roman" panose="02020603050405020304" pitchFamily="18" charset="0"/>
              </a:rPr>
              <a:t>Various cost-benefit evaluation techniques</a:t>
            </a:r>
            <a:endParaRPr lang="en-US" altLang="en-US" sz="1800" dirty="0">
              <a:solidFill>
                <a:srgbClr val="000000"/>
              </a:solidFill>
              <a:latin typeface="Times New Roman" panose="02020603050405020304" pitchFamily="18" charset="0"/>
              <a:cs typeface="Times New Roman" panose="02020603050405020304" pitchFamily="18" charset="0"/>
            </a:endParaRPr>
          </a:p>
          <a:p>
            <a:pPr marL="640080" lvl="1" indent="-273050" algn="just" eaLnBrk="1" hangingPunct="1">
              <a:spcBef>
                <a:spcPts val="550"/>
              </a:spcBef>
              <a:buClr>
                <a:srgbClr val="775F55"/>
              </a:buClr>
              <a:buSzPct val="70000"/>
              <a:buFont typeface="Wingdings 2" panose="05020102010507070707" pitchFamily="18" charset="2"/>
              <a:buChar char=""/>
            </a:pPr>
            <a:r>
              <a:rPr lang="en-AU" altLang="en-US" sz="1800" dirty="0">
                <a:solidFill>
                  <a:srgbClr val="000000"/>
                </a:solidFill>
                <a:latin typeface="Times New Roman" panose="02020603050405020304" pitchFamily="18" charset="0"/>
                <a:cs typeface="Times New Roman" panose="02020603050405020304" pitchFamily="18" charset="0"/>
              </a:rPr>
              <a:t>Net Profit, Payback Period, ROI ,NPV and IRR</a:t>
            </a:r>
            <a:endParaRPr lang="en-AU" altLang="en-US" sz="1800" dirty="0">
              <a:solidFill>
                <a:srgbClr val="000000"/>
              </a:solidFill>
              <a:latin typeface="Times New Roman" panose="02020603050405020304" pitchFamily="18" charset="0"/>
              <a:ea typeface="Times New Roman" panose="02020603050405020304" pitchFamily="18" charset="0"/>
            </a:endParaRPr>
          </a:p>
        </p:txBody>
      </p:sp>
      <p:sp>
        <p:nvSpPr>
          <p:cNvPr id="11" name="Rectangle 10"/>
          <p:cNvSpPr/>
          <p:nvPr/>
        </p:nvSpPr>
        <p:spPr>
          <a:xfrm>
            <a:off x="801688" y="4832350"/>
            <a:ext cx="7796213" cy="1476375"/>
          </a:xfrm>
          <a:prstGeom prst="rect">
            <a:avLst/>
          </a:prstGeom>
          <a:solidFill>
            <a:srgbClr val="94B6D2">
              <a:tint val="50000"/>
            </a:srgbClr>
          </a:solidFill>
          <a:ln w="10000" cap="flat" cmpd="sng" algn="ctr">
            <a:solidFill>
              <a:srgbClr val="94B6D2"/>
            </a:solidFill>
            <a:prstDash val="solid"/>
          </a:ln>
          <a:effectLst>
            <a:outerShdw blurRad="38100" dist="30000" dir="5400000" rotWithShape="0">
              <a:srgbClr val="000000">
                <a:alpha val="45000"/>
              </a:srgbClr>
            </a:outerShdw>
          </a:effectLst>
        </p:spPr>
        <p:txBody>
          <a:bodyPr>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AU"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Cost-benefit analysis </a:t>
            </a:r>
            <a:r>
              <a:rPr kumimoji="0" lang="en-AU"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is to compare the estimated costs of development and operation of a system with the estimated benefits of putting the system in place.</a:t>
            </a:r>
            <a:endParaRPr kumimoji="0" lang="en-AU"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defRPr/>
            </a:pPr>
            <a:endParaRPr kumimoji="0" lang="en-AU"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defRPr/>
            </a:pPr>
            <a:r>
              <a:rPr kumimoji="0" lang="en-AU"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Why need </a:t>
            </a:r>
            <a:r>
              <a:rPr kumimoji="0" lang="en-AU"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Cash flow forecasting</a:t>
            </a:r>
            <a:r>
              <a:rPr kumimoji="0" lang="en-AU"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It is because the excess of benefits over costs is not sufficient to justify the implementation of a proposed project.</a:t>
            </a:r>
            <a:endParaRPr kumimoji="0" lang="en-US"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976313" y="188913"/>
            <a:ext cx="7786688" cy="527050"/>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000" b="0" i="0" u="none" strike="noStrike" kern="1200" cap="none" spc="0" normalizeH="0" baseline="0" noProof="0" dirty="0">
                <a:ln>
                  <a:noFill/>
                </a:ln>
                <a:solidFill>
                  <a:schemeClr val="bg2"/>
                </a:solidFill>
                <a:effectLst/>
                <a:uLnTx/>
                <a:uFillTx/>
                <a:latin typeface="+mj-lt"/>
                <a:ea typeface="+mj-ea"/>
                <a:cs typeface="+mj-cs"/>
              </a:rPr>
              <a:t>Economic Assessment – Cost Benefit Analysis</a:t>
            </a:r>
            <a:endParaRPr kumimoji="0" lang="en-US" sz="3000" b="0" i="0" u="none" strike="noStrike" kern="1200" cap="none" spc="0" normalizeH="0" baseline="0" noProof="0" dirty="0">
              <a:ln>
                <a:noFill/>
              </a:ln>
              <a:solidFill>
                <a:schemeClr val="bg2"/>
              </a:solidFill>
              <a:effectLst/>
              <a:uLnTx/>
              <a:uFillTx/>
              <a:latin typeface="+mj-lt"/>
              <a:ea typeface="+mj-ea"/>
              <a:cs typeface="+mj-cs"/>
            </a:endParaRPr>
          </a:p>
        </p:txBody>
      </p:sp>
      <p:sp>
        <p:nvSpPr>
          <p:cNvPr id="8" name="Rectangle 1030"/>
          <p:cNvSpPr txBox="1">
            <a:spLocks noChangeArrowheads="1"/>
          </p:cNvSpPr>
          <p:nvPr/>
        </p:nvSpPr>
        <p:spPr>
          <a:xfrm>
            <a:off x="976313" y="715963"/>
            <a:ext cx="7772400" cy="2160588"/>
          </a:xfrm>
          <a:prstGeom prst="rect">
            <a:avLst/>
          </a:prstGeom>
          <a:solidFill>
            <a:srgbClr val="D8B25C"/>
          </a:solidFill>
          <a:ln w="19050" cap="flat" cmpd="sng" algn="ctr">
            <a:solidFill>
              <a:srgbClr val="D8B25C">
                <a:shade val="50000"/>
              </a:srgbClr>
            </a:solidFill>
            <a:prstDash val="solid"/>
          </a:ln>
          <a:effectLst/>
        </p:spPr>
        <p:txBody>
          <a:bodyPr>
            <a:normAutofit lnSpcReduction="10000"/>
          </a:bodyPr>
          <a:lstStyle>
            <a:lvl1pPr marL="320040" indent="-320040" algn="l" rtl="0" eaLnBrk="1" latinLnBrk="0" hangingPunct="1">
              <a:spcBef>
                <a:spcPts val="700"/>
              </a:spcBef>
              <a:buClr>
                <a:schemeClr val="tx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320040" marR="0" lvl="0" indent="-320040" algn="just" defTabSz="914400" rtl="0" eaLnBrk="1" fontAlgn="auto" latinLnBrk="0" hangingPunct="1">
              <a:lnSpc>
                <a:spcPct val="100000"/>
              </a:lnSpc>
              <a:spcBef>
                <a:spcPts val="700"/>
              </a:spcBef>
              <a:spcAft>
                <a:spcPts val="0"/>
              </a:spcAft>
              <a:buClr>
                <a:srgbClr val="775F55"/>
              </a:buClr>
              <a:buSzPct val="60000"/>
              <a:buFont typeface="Wingdings" panose="05000000000000000000"/>
              <a:buChar char=""/>
              <a:defRPr/>
            </a:pPr>
            <a:r>
              <a:rPr kumimoji="0" lang="en-AU"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Costs</a:t>
            </a:r>
            <a:endParaRPr kumimoji="0" lang="en-AU"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640080" marR="0" lvl="1" indent="-274320" algn="just" defTabSz="914400" rtl="0" eaLnBrk="1" fontAlgn="auto" latinLnBrk="0" hangingPunct="1">
              <a:lnSpc>
                <a:spcPct val="100000"/>
              </a:lnSpc>
              <a:spcBef>
                <a:spcPts val="550"/>
              </a:spcBef>
              <a:spcAft>
                <a:spcPts val="0"/>
              </a:spcAft>
              <a:buClr>
                <a:srgbClr val="775F55"/>
              </a:buClr>
              <a:buSzPct val="70000"/>
              <a:buFont typeface="Wingdings 2" panose="05020102010507070707"/>
              <a:buChar char=""/>
              <a:defRPr/>
            </a:pPr>
            <a:r>
              <a:rPr kumimoji="0" lang="en-AU" altLang="en-US" sz="1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Development costs </a:t>
            </a:r>
            <a:r>
              <a:rPr kumimoji="0" lang="en-AU"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AU"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Salaries and employment costs, Hardware/Software Platform cost</a:t>
            </a:r>
            <a:endParaRPr kumimoji="0" lang="en-AU"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640080" marR="0" lvl="1" indent="-274320" algn="just" defTabSz="914400" rtl="0" eaLnBrk="1" fontAlgn="auto" latinLnBrk="0" hangingPunct="1">
              <a:lnSpc>
                <a:spcPct val="100000"/>
              </a:lnSpc>
              <a:spcBef>
                <a:spcPts val="550"/>
              </a:spcBef>
              <a:spcAft>
                <a:spcPts val="0"/>
              </a:spcAft>
              <a:buClr>
                <a:srgbClr val="775F55"/>
              </a:buClr>
              <a:buSzPct val="70000"/>
              <a:buFont typeface="Wingdings 2" panose="05020102010507070707"/>
              <a:buChar char=""/>
              <a:defRPr/>
            </a:pPr>
            <a:r>
              <a:rPr kumimoji="0" lang="en-AU" altLang="en-US" sz="1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Setup costs :</a:t>
            </a:r>
            <a:r>
              <a:rPr kumimoji="0" lang="en-AU"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AU"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Staff training, New Hardware, ancillary equipment, Data base conversion</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640080" marR="0" lvl="1" indent="-274320" algn="just" defTabSz="914400" rtl="0" eaLnBrk="1" fontAlgn="auto" latinLnBrk="0" hangingPunct="1">
              <a:lnSpc>
                <a:spcPct val="100000"/>
              </a:lnSpc>
              <a:spcBef>
                <a:spcPts val="550"/>
              </a:spcBef>
              <a:spcAft>
                <a:spcPts val="0"/>
              </a:spcAft>
              <a:buClr>
                <a:srgbClr val="775F55"/>
              </a:buClr>
              <a:buSzPct val="70000"/>
              <a:buFont typeface="Wingdings 2" panose="05020102010507070707"/>
              <a:buChar char=""/>
              <a:defRPr/>
            </a:pPr>
            <a:r>
              <a:rPr kumimoji="0" lang="en-AU" altLang="en-US" sz="1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Operational costs: </a:t>
            </a:r>
            <a:r>
              <a:rPr kumimoji="0" lang="en-AU"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Support Cost, Hosting cost, Licensing cost, Maintenance/Backup Cost</a:t>
            </a:r>
            <a:endParaRPr kumimoji="0" lang="en-AU"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65760" marR="0" lvl="1" indent="0" algn="just" defTabSz="914400" rtl="0" eaLnBrk="1" fontAlgn="auto" latinLnBrk="0" hangingPunct="1">
              <a:lnSpc>
                <a:spcPct val="100000"/>
              </a:lnSpc>
              <a:spcBef>
                <a:spcPts val="550"/>
              </a:spcBef>
              <a:spcAft>
                <a:spcPts val="0"/>
              </a:spcAft>
              <a:buClr>
                <a:srgbClr val="775F55"/>
              </a:buClr>
              <a:buSzPct val="70000"/>
              <a:buFont typeface="Wingdings 2" panose="05020102010507070707"/>
              <a:buNone/>
              <a:defRPr/>
            </a:pPr>
            <a:endParaRPr kumimoji="0" lang="en-AU"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65760" marR="0" lvl="1" indent="0" algn="just" defTabSz="914400" rtl="0" eaLnBrk="1" fontAlgn="auto" latinLnBrk="0" hangingPunct="1">
              <a:lnSpc>
                <a:spcPct val="100000"/>
              </a:lnSpc>
              <a:spcBef>
                <a:spcPts val="550"/>
              </a:spcBef>
              <a:spcAft>
                <a:spcPts val="0"/>
              </a:spcAft>
              <a:buClr>
                <a:srgbClr val="775F55"/>
              </a:buClr>
              <a:buSzPct val="70000"/>
              <a:buFont typeface="Wingdings 2" panose="05020102010507070707"/>
              <a:buNone/>
              <a:defRPr/>
            </a:pPr>
            <a:endParaRPr kumimoji="0" lang="en-AU"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9" name="Rectangle 3"/>
          <p:cNvSpPr txBox="1">
            <a:spLocks noChangeArrowheads="1"/>
          </p:cNvSpPr>
          <p:nvPr/>
        </p:nvSpPr>
        <p:spPr>
          <a:xfrm>
            <a:off x="976313" y="2876550"/>
            <a:ext cx="7772400" cy="3716338"/>
          </a:xfrm>
          <a:prstGeom prst="rect">
            <a:avLst/>
          </a:prstGeom>
          <a:solidFill>
            <a:srgbClr val="A5AB81"/>
          </a:solidFill>
          <a:ln w="47625" cap="flat" cmpd="dbl" algn="ctr">
            <a:solidFill>
              <a:sysClr val="window" lastClr="FFFFFF"/>
            </a:solidFill>
            <a:prstDash val="solid"/>
          </a:ln>
          <a:effectLst>
            <a:outerShdw blurRad="38100" dist="30000" dir="5400000" rotWithShape="0">
              <a:srgbClr val="000000">
                <a:alpha val="45000"/>
              </a:srgbClr>
            </a:outerShdw>
          </a:effectLst>
        </p:spPr>
        <p:txBody>
          <a:bodyPr>
            <a:normAutofit fontScale="25000" lnSpcReduction="20000"/>
          </a:bodyPr>
          <a:lstStyle>
            <a:lvl1pPr marL="320040" indent="-320040" algn="l" rtl="0" eaLnBrk="1" latinLnBrk="0" hangingPunct="1">
              <a:spcBef>
                <a:spcPts val="700"/>
              </a:spcBef>
              <a:buClr>
                <a:schemeClr val="tx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320040" marR="0" lvl="0" indent="-320040" algn="just" defTabSz="914400" rtl="0" eaLnBrk="1" fontAlgn="auto" latinLnBrk="0" hangingPunct="1">
              <a:lnSpc>
                <a:spcPct val="100000"/>
              </a:lnSpc>
              <a:spcBef>
                <a:spcPts val="700"/>
              </a:spcBef>
              <a:spcAft>
                <a:spcPts val="0"/>
              </a:spcAft>
              <a:buClr>
                <a:srgbClr val="775F55"/>
              </a:buClr>
              <a:buSzPct val="60000"/>
              <a:buFont typeface="Wingdings" panose="05000000000000000000"/>
              <a:buChar char=""/>
              <a:defRPr/>
            </a:pPr>
            <a:r>
              <a:rPr kumimoji="0" lang="en-AU" altLang="en-US" sz="8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Benefits</a:t>
            </a:r>
            <a:endParaRPr kumimoji="0" lang="en-AU" altLang="en-US" sz="8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700"/>
              </a:spcBef>
              <a:spcAft>
                <a:spcPts val="0"/>
              </a:spcAft>
              <a:buClr>
                <a:srgbClr val="775F55"/>
              </a:buClr>
              <a:buSzPct val="60000"/>
              <a:buFont typeface="Wingdings" panose="05000000000000000000"/>
              <a:buNone/>
              <a:defRPr/>
            </a:pPr>
            <a:r>
              <a:rPr kumimoji="0" lang="en-AU"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Benefits are quite difficult to quantify in monetary terms even if they are identified.</a:t>
            </a:r>
            <a:endParaRPr kumimoji="0" lang="en-AU"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20040" marR="0" lvl="0" indent="-320040" algn="just" defTabSz="914400" rtl="0" eaLnBrk="1" fontAlgn="auto" latinLnBrk="0" hangingPunct="1">
              <a:lnSpc>
                <a:spcPct val="100000"/>
              </a:lnSpc>
              <a:spcBef>
                <a:spcPts val="700"/>
              </a:spcBef>
              <a:spcAft>
                <a:spcPts val="0"/>
              </a:spcAft>
              <a:buClr>
                <a:srgbClr val="775F55"/>
              </a:buClr>
              <a:buSzPct val="60000"/>
              <a:buFont typeface="Wingdings" panose="05000000000000000000"/>
              <a:buChar char=""/>
              <a:defRPr/>
            </a:pPr>
            <a:r>
              <a:rPr kumimoji="0" lang="en-AU" altLang="en-US" sz="72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Direct benefits</a:t>
            </a:r>
            <a:r>
              <a:rPr kumimoji="0" lang="en-AU" altLang="en-US" sz="7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AU"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are those accrue directly from the operation of the system.</a:t>
            </a:r>
            <a:endParaRPr kumimoji="0" lang="en-US"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700"/>
              </a:spcBef>
              <a:spcAft>
                <a:spcPts val="0"/>
              </a:spcAft>
              <a:buClr>
                <a:srgbClr val="775F55"/>
              </a:buClr>
              <a:buSzPct val="60000"/>
              <a:buFont typeface="Wingdings" panose="05000000000000000000"/>
              <a:buNone/>
              <a:defRPr/>
            </a:pPr>
            <a:r>
              <a:rPr kumimoji="0" lang="en-US"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Examples:</a:t>
            </a:r>
            <a:endParaRPr kumimoji="0" lang="en-US"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640080" marR="0" lvl="1" indent="-274320" algn="just" defTabSz="914400" rtl="0" eaLnBrk="1" fontAlgn="auto" latinLnBrk="0" hangingPunct="1">
              <a:lnSpc>
                <a:spcPct val="100000"/>
              </a:lnSpc>
              <a:spcBef>
                <a:spcPts val="550"/>
              </a:spcBef>
              <a:spcAft>
                <a:spcPts val="0"/>
              </a:spcAft>
              <a:buClr>
                <a:srgbClr val="775F55"/>
              </a:buClr>
              <a:buSzPct val="70000"/>
              <a:buFont typeface="Wingdings 2" panose="05020102010507070707"/>
              <a:buChar char=""/>
              <a:defRPr/>
            </a:pPr>
            <a:r>
              <a:rPr kumimoji="0" lang="en-AU"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Reduction of staff employment</a:t>
            </a:r>
            <a:endParaRPr kumimoji="0" lang="en-AU"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640080" marR="0" lvl="1" indent="-274320" algn="just" defTabSz="914400" rtl="0" eaLnBrk="1" fontAlgn="auto" latinLnBrk="0" hangingPunct="1">
              <a:lnSpc>
                <a:spcPct val="100000"/>
              </a:lnSpc>
              <a:spcBef>
                <a:spcPts val="550"/>
              </a:spcBef>
              <a:spcAft>
                <a:spcPts val="0"/>
              </a:spcAft>
              <a:buClr>
                <a:srgbClr val="775F55"/>
              </a:buClr>
              <a:buSzPct val="70000"/>
              <a:buFont typeface="Wingdings 2" panose="05020102010507070707"/>
              <a:buChar char=""/>
              <a:defRPr/>
            </a:pPr>
            <a:r>
              <a:rPr kumimoji="0" lang="en-AU"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Re-organization of staff</a:t>
            </a:r>
            <a:endParaRPr kumimoji="0" lang="en-AU"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20040" marR="0" lvl="0" indent="-320040" algn="just" defTabSz="914400" rtl="0" eaLnBrk="1" fontAlgn="auto" latinLnBrk="0" hangingPunct="1">
              <a:lnSpc>
                <a:spcPct val="100000"/>
              </a:lnSpc>
              <a:spcBef>
                <a:spcPts val="700"/>
              </a:spcBef>
              <a:spcAft>
                <a:spcPts val="0"/>
              </a:spcAft>
              <a:buClr>
                <a:srgbClr val="775F55"/>
              </a:buClr>
              <a:buSzPct val="60000"/>
              <a:buFont typeface="Wingdings" panose="05000000000000000000"/>
              <a:buChar char=""/>
              <a:defRPr/>
            </a:pPr>
            <a:r>
              <a:rPr kumimoji="0" lang="en-AU" altLang="en-US" sz="72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Assessable indirect: </a:t>
            </a:r>
            <a:r>
              <a:rPr kumimoji="0" lang="en-AU"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benefits are the secondary benefits.</a:t>
            </a:r>
            <a:endParaRPr kumimoji="0" lang="en-US"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700"/>
              </a:spcBef>
              <a:spcAft>
                <a:spcPts val="0"/>
              </a:spcAft>
              <a:buClr>
                <a:srgbClr val="775F55"/>
              </a:buClr>
              <a:buSzPct val="60000"/>
              <a:buFont typeface="Wingdings" panose="05000000000000000000"/>
              <a:buNone/>
              <a:defRPr/>
            </a:pPr>
            <a:r>
              <a:rPr kumimoji="0" lang="en-US"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Example:</a:t>
            </a:r>
            <a:endParaRPr kumimoji="0" lang="en-US"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640080" marR="0" lvl="1" indent="-274320" algn="just" defTabSz="914400" rtl="0" eaLnBrk="1" fontAlgn="auto" latinLnBrk="0" hangingPunct="1">
              <a:lnSpc>
                <a:spcPct val="100000"/>
              </a:lnSpc>
              <a:spcBef>
                <a:spcPts val="550"/>
              </a:spcBef>
              <a:spcAft>
                <a:spcPts val="0"/>
              </a:spcAft>
              <a:buClr>
                <a:srgbClr val="775F55"/>
              </a:buClr>
              <a:buSzPct val="70000"/>
              <a:buFont typeface="Wingdings 2" panose="05020102010507070707"/>
              <a:buChar char=""/>
              <a:defRPr/>
            </a:pPr>
            <a:r>
              <a:rPr kumimoji="0" lang="en-AU"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Increase of accuracy through a more user-friendly screen</a:t>
            </a:r>
            <a:endParaRPr kumimoji="0" lang="en-AU"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20040" marR="0" lvl="0" indent="-320040" algn="just" defTabSz="914400" rtl="0" eaLnBrk="1" fontAlgn="auto" latinLnBrk="0" hangingPunct="1">
              <a:lnSpc>
                <a:spcPct val="100000"/>
              </a:lnSpc>
              <a:spcBef>
                <a:spcPts val="700"/>
              </a:spcBef>
              <a:spcAft>
                <a:spcPts val="0"/>
              </a:spcAft>
              <a:buClr>
                <a:srgbClr val="775F55"/>
              </a:buClr>
              <a:buSzPct val="60000"/>
              <a:buFont typeface="Wingdings" panose="05000000000000000000"/>
              <a:buChar char=""/>
              <a:defRPr/>
            </a:pPr>
            <a:r>
              <a:rPr kumimoji="0" lang="en-AU" altLang="en-US" sz="72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Intangible benefits: </a:t>
            </a:r>
            <a:r>
              <a:rPr kumimoji="0" lang="en-AU"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relate to those benefits that are longer term in nature or those benefits that are considered very difficult to quantify.</a:t>
            </a:r>
            <a:endParaRPr kumimoji="0" lang="en-US"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700"/>
              </a:spcBef>
              <a:spcAft>
                <a:spcPts val="0"/>
              </a:spcAft>
              <a:buClr>
                <a:srgbClr val="775F55"/>
              </a:buClr>
              <a:buSzPct val="60000"/>
              <a:buFont typeface="Wingdings" panose="05000000000000000000"/>
              <a:buNone/>
              <a:defRPr/>
            </a:pPr>
            <a:r>
              <a:rPr kumimoji="0" lang="en-US"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Example:</a:t>
            </a:r>
            <a:endParaRPr kumimoji="0" lang="en-US"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640080" marR="0" lvl="1" indent="-274320" algn="just" defTabSz="914400" rtl="0" eaLnBrk="1" fontAlgn="auto" latinLnBrk="0" hangingPunct="1">
              <a:lnSpc>
                <a:spcPct val="100000"/>
              </a:lnSpc>
              <a:spcBef>
                <a:spcPts val="550"/>
              </a:spcBef>
              <a:spcAft>
                <a:spcPts val="0"/>
              </a:spcAft>
              <a:buClr>
                <a:srgbClr val="775F55"/>
              </a:buClr>
              <a:buSzPct val="70000"/>
              <a:buFont typeface="Wingdings 2" panose="05020102010507070707"/>
              <a:buChar char=""/>
              <a:defRPr/>
            </a:pPr>
            <a:r>
              <a:rPr kumimoji="0" lang="en-AU"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Enhanced job interest </a:t>
            </a:r>
            <a:r>
              <a:rPr kumimoji="0" lang="en-AU"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sym typeface="Wingdings" panose="05000000000000000000" pitchFamily="2" charset="2"/>
              </a:rPr>
              <a:t></a:t>
            </a:r>
            <a:r>
              <a:rPr kumimoji="0" lang="en-AU"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lower recruitment costs</a:t>
            </a:r>
            <a:endParaRPr kumimoji="0" lang="en-US" altLang="en-US" sz="6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1" fontAlgn="auto" latinLnBrk="0" hangingPunct="1">
              <a:lnSpc>
                <a:spcPct val="100000"/>
              </a:lnSpc>
              <a:spcBef>
                <a:spcPts val="700"/>
              </a:spcBef>
              <a:spcAft>
                <a:spcPts val="0"/>
              </a:spcAft>
              <a:buClr>
                <a:srgbClr val="775F55"/>
              </a:buClr>
              <a:buSzPct val="60000"/>
              <a:buFont typeface="Wingdings" panose="05000000000000000000"/>
              <a:buNone/>
              <a:defRPr/>
            </a:pPr>
            <a:endParaRPr kumimoji="0" lang="en-AU" altLang="en-US" sz="2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itle 2"/>
          <p:cNvSpPr>
            <a:spLocks noGrp="1"/>
          </p:cNvSpPr>
          <p:nvPr>
            <p:ph type="title"/>
          </p:nvPr>
        </p:nvSpPr>
        <p:spPr>
          <a:xfrm>
            <a:off x="684213" y="188913"/>
            <a:ext cx="8078787" cy="742950"/>
          </a:xfrm>
        </p:spPr>
        <p:txBody>
          <a:bodyPr vert="horz" wrap="square" lIns="91440" tIns="45720" rIns="91440" bIns="45720" anchor="ctr" anchorCtr="0"/>
          <a:p>
            <a:r>
              <a:rPr lang="en-US" altLang="x-none" sz="2800" dirty="0"/>
              <a:t>EA– Cash Flow Forecasting</a:t>
            </a:r>
            <a:endParaRPr lang="en-US" altLang="x-none" sz="2800" dirty="0"/>
          </a:p>
        </p:txBody>
      </p:sp>
      <p:sp>
        <p:nvSpPr>
          <p:cNvPr id="25603" name="Text Box 8"/>
          <p:cNvSpPr txBox="1"/>
          <p:nvPr/>
        </p:nvSpPr>
        <p:spPr>
          <a:xfrm rot="-5400000">
            <a:off x="5608638" y="4133850"/>
            <a:ext cx="368300" cy="574675"/>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eaLnBrk="1" hangingPunct="1">
              <a:spcBef>
                <a:spcPct val="50000"/>
              </a:spcBef>
              <a:buNone/>
            </a:pPr>
            <a:r>
              <a:rPr lang="en-US" altLang="en-US" sz="1200" dirty="0">
                <a:solidFill>
                  <a:srgbClr val="000000"/>
                </a:solidFill>
              </a:rPr>
              <a:t>Time</a:t>
            </a:r>
            <a:endParaRPr lang="en-AU" altLang="en-US" sz="1200" dirty="0">
              <a:solidFill>
                <a:srgbClr val="000000"/>
              </a:solidFill>
            </a:endParaRPr>
          </a:p>
        </p:txBody>
      </p:sp>
      <p:cxnSp>
        <p:nvCxnSpPr>
          <p:cNvPr id="14" name="Straight Arrow Connector 13"/>
          <p:cNvCxnSpPr/>
          <p:nvPr/>
        </p:nvCxnSpPr>
        <p:spPr>
          <a:xfrm>
            <a:off x="6008688" y="4437063"/>
            <a:ext cx="431800"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5605" name="Rectangle 3"/>
          <p:cNvSpPr txBox="1"/>
          <p:nvPr/>
        </p:nvSpPr>
        <p:spPr>
          <a:xfrm>
            <a:off x="684213" y="908050"/>
            <a:ext cx="7772400" cy="1770063"/>
          </a:xfrm>
          <a:prstGeom prst="rect">
            <a:avLst/>
          </a:prstGeom>
          <a:solidFill>
            <a:srgbClr val="D8B25C"/>
          </a:solidFill>
          <a:ln w="19050" cap="flat" cmpd="sng">
            <a:solidFill>
              <a:srgbClr val="9E824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319405" lvl="0" indent="-319405" eaLnBrk="1" hangingPunct="1">
              <a:spcBef>
                <a:spcPts val="700"/>
              </a:spcBef>
              <a:buClr>
                <a:srgbClr val="775F55"/>
              </a:buClr>
              <a:buSzPct val="60000"/>
              <a:buFont typeface="Wingdings" panose="05000000000000000000" pitchFamily="2" charset="2"/>
              <a:buChar char=""/>
            </a:pPr>
            <a:r>
              <a:rPr lang="en-AU" altLang="en-US" sz="1800" dirty="0">
                <a:solidFill>
                  <a:srgbClr val="000000"/>
                </a:solidFill>
                <a:latin typeface="Times New Roman" panose="02020603050405020304" pitchFamily="18" charset="0"/>
                <a:cs typeface="Times New Roman" panose="02020603050405020304" pitchFamily="18" charset="0"/>
              </a:rPr>
              <a:t>What?</a:t>
            </a:r>
            <a:endParaRPr lang="en-AU" altLang="en-US" sz="1800" dirty="0">
              <a:solidFill>
                <a:srgbClr val="000000"/>
              </a:solidFill>
              <a:latin typeface="Times New Roman" panose="02020603050405020304" pitchFamily="18" charset="0"/>
              <a:cs typeface="Times New Roman" panose="02020603050405020304" pitchFamily="18" charset="0"/>
            </a:endParaRPr>
          </a:p>
          <a:p>
            <a:pPr marL="640080" lvl="1" indent="-273050" eaLnBrk="1" hangingPunct="1">
              <a:spcBef>
                <a:spcPts val="550"/>
              </a:spcBef>
              <a:buClr>
                <a:srgbClr val="775F55"/>
              </a:buClr>
              <a:buSzPct val="70000"/>
              <a:buFont typeface="Wingdings 2" panose="05020102010507070707" pitchFamily="18" charset="2"/>
              <a:buChar char=""/>
            </a:pPr>
            <a:r>
              <a:rPr lang="en-AU" altLang="en-US" sz="1600" dirty="0">
                <a:solidFill>
                  <a:srgbClr val="000000"/>
                </a:solidFill>
                <a:latin typeface="Times New Roman" panose="02020603050405020304" pitchFamily="18" charset="0"/>
                <a:cs typeface="Times New Roman" panose="02020603050405020304" pitchFamily="18" charset="0"/>
              </a:rPr>
              <a:t>Estimation of the cash flow over time</a:t>
            </a:r>
            <a:endParaRPr lang="en-AU" altLang="en-US" sz="1600" dirty="0">
              <a:solidFill>
                <a:srgbClr val="000000"/>
              </a:solidFill>
              <a:latin typeface="Times New Roman" panose="02020603050405020304" pitchFamily="18" charset="0"/>
              <a:cs typeface="Times New Roman" panose="02020603050405020304" pitchFamily="18" charset="0"/>
            </a:endParaRPr>
          </a:p>
          <a:p>
            <a:pPr marL="319405" lvl="0" indent="-319405" eaLnBrk="1" hangingPunct="1">
              <a:spcBef>
                <a:spcPts val="700"/>
              </a:spcBef>
              <a:buClr>
                <a:srgbClr val="775F55"/>
              </a:buClr>
              <a:buSzPct val="60000"/>
              <a:buFont typeface="Wingdings" panose="05000000000000000000" pitchFamily="2" charset="2"/>
              <a:buChar char=""/>
            </a:pPr>
            <a:r>
              <a:rPr lang="en-AU" altLang="en-US" sz="1800" dirty="0">
                <a:solidFill>
                  <a:srgbClr val="000000"/>
                </a:solidFill>
                <a:latin typeface="Times New Roman" panose="02020603050405020304" pitchFamily="18" charset="0"/>
                <a:cs typeface="Times New Roman" panose="02020603050405020304" pitchFamily="18" charset="0"/>
              </a:rPr>
              <a:t>Why?</a:t>
            </a:r>
            <a:endParaRPr lang="en-AU" altLang="en-US" sz="1800" dirty="0">
              <a:solidFill>
                <a:srgbClr val="000000"/>
              </a:solidFill>
              <a:latin typeface="Times New Roman" panose="02020603050405020304" pitchFamily="18" charset="0"/>
              <a:cs typeface="Times New Roman" panose="02020603050405020304" pitchFamily="18" charset="0"/>
            </a:endParaRPr>
          </a:p>
          <a:p>
            <a:pPr marL="640080" lvl="1" indent="-273050" eaLnBrk="1" hangingPunct="1">
              <a:spcBef>
                <a:spcPts val="550"/>
              </a:spcBef>
              <a:buClr>
                <a:srgbClr val="775F55"/>
              </a:buClr>
              <a:buSzPct val="70000"/>
              <a:buFont typeface="Wingdings 2" panose="05020102010507070707" pitchFamily="18" charset="2"/>
              <a:buChar char=""/>
            </a:pPr>
            <a:r>
              <a:rPr lang="en-AU" altLang="en-US" sz="1600" dirty="0">
                <a:solidFill>
                  <a:srgbClr val="000000"/>
                </a:solidFill>
                <a:latin typeface="Times New Roman" panose="02020603050405020304" pitchFamily="18" charset="0"/>
                <a:cs typeface="Times New Roman" panose="02020603050405020304" pitchFamily="18" charset="0"/>
              </a:rPr>
              <a:t>An excess of estimated benefits over the estimated costs is not sufficient</a:t>
            </a:r>
            <a:endParaRPr lang="en-AU" altLang="en-US" sz="1600" dirty="0">
              <a:solidFill>
                <a:srgbClr val="000000"/>
              </a:solidFill>
              <a:latin typeface="Times New Roman" panose="02020603050405020304" pitchFamily="18" charset="0"/>
              <a:cs typeface="Times New Roman" panose="02020603050405020304" pitchFamily="18" charset="0"/>
            </a:endParaRPr>
          </a:p>
          <a:p>
            <a:pPr marL="640080" lvl="1" indent="-273050" eaLnBrk="1" hangingPunct="1">
              <a:spcBef>
                <a:spcPts val="550"/>
              </a:spcBef>
              <a:buClr>
                <a:srgbClr val="775F55"/>
              </a:buClr>
              <a:buSzPct val="70000"/>
              <a:buFont typeface="Wingdings 2" panose="05020102010507070707" pitchFamily="18" charset="2"/>
              <a:buChar char=""/>
            </a:pPr>
            <a:r>
              <a:rPr lang="en-AU" altLang="en-US" sz="1600" dirty="0">
                <a:solidFill>
                  <a:srgbClr val="000000"/>
                </a:solidFill>
                <a:latin typeface="Times New Roman" panose="02020603050405020304" pitchFamily="18" charset="0"/>
                <a:cs typeface="Times New Roman" panose="02020603050405020304" pitchFamily="18" charset="0"/>
              </a:rPr>
              <a:t>Need detailed estimation of benefits and costs versus time</a:t>
            </a:r>
            <a:endParaRPr lang="en-AU" altLang="en-US" sz="1600" dirty="0">
              <a:solidFill>
                <a:srgbClr val="000000"/>
              </a:solidFill>
              <a:latin typeface="Times New Roman" panose="02020603050405020304" pitchFamily="18" charset="0"/>
              <a:ea typeface="Times New Roman" panose="02020603050405020304" pitchFamily="18" charset="0"/>
            </a:endParaRPr>
          </a:p>
        </p:txBody>
      </p:sp>
      <p:grpSp>
        <p:nvGrpSpPr>
          <p:cNvPr id="25606" name="Group 9"/>
          <p:cNvGrpSpPr/>
          <p:nvPr/>
        </p:nvGrpSpPr>
        <p:grpSpPr>
          <a:xfrm>
            <a:off x="2051050" y="2924175"/>
            <a:ext cx="5470525" cy="2455863"/>
            <a:chOff x="579" y="1344"/>
            <a:chExt cx="5037" cy="2544"/>
          </a:xfrm>
        </p:grpSpPr>
        <p:sp>
          <p:nvSpPr>
            <p:cNvPr id="18" name="Line 4"/>
            <p:cNvSpPr>
              <a:spLocks noChangeShapeType="1"/>
            </p:cNvSpPr>
            <p:nvPr/>
          </p:nvSpPr>
          <p:spPr bwMode="auto">
            <a:xfrm>
              <a:off x="1007" y="1344"/>
              <a:ext cx="0" cy="2544"/>
            </a:xfrm>
            <a:prstGeom prst="line">
              <a:avLst/>
            </a:prstGeom>
            <a:noFill/>
            <a:ln w="9525">
              <a:solidFill>
                <a:sysClr val="windowText" lastClr="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Georgia" panose="02040502050405020303"/>
                <a:ea typeface="+mn-ea"/>
                <a:cs typeface="+mn-cs"/>
              </a:endParaRPr>
            </a:p>
          </p:txBody>
        </p:sp>
        <p:sp>
          <p:nvSpPr>
            <p:cNvPr id="19" name="Line 5"/>
            <p:cNvSpPr>
              <a:spLocks noChangeShapeType="1"/>
            </p:cNvSpPr>
            <p:nvPr/>
          </p:nvSpPr>
          <p:spPr bwMode="auto">
            <a:xfrm>
              <a:off x="816" y="2735"/>
              <a:ext cx="4800" cy="0"/>
            </a:xfrm>
            <a:prstGeom prst="line">
              <a:avLst/>
            </a:prstGeom>
            <a:noFill/>
            <a:ln w="9525">
              <a:solidFill>
                <a:sysClr val="windowText" lastClr="00000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Georgia" panose="02040502050405020303"/>
                <a:ea typeface="+mn-ea"/>
                <a:cs typeface="+mn-cs"/>
              </a:endParaRPr>
            </a:p>
          </p:txBody>
        </p:sp>
        <p:sp>
          <p:nvSpPr>
            <p:cNvPr id="20" name="Freeform 6"/>
            <p:cNvSpPr/>
            <p:nvPr/>
          </p:nvSpPr>
          <p:spPr bwMode="auto">
            <a:xfrm>
              <a:off x="1007" y="1859"/>
              <a:ext cx="4407" cy="1398"/>
            </a:xfrm>
            <a:custGeom>
              <a:avLst/>
              <a:gdLst>
                <a:gd name="T0" fmla="*/ 0 w 4406"/>
                <a:gd name="T1" fmla="*/ 878 h 1399"/>
                <a:gd name="T2" fmla="*/ 274 w 4406"/>
                <a:gd name="T3" fmla="*/ 1310 h 1399"/>
                <a:gd name="T4" fmla="*/ 576 w 4406"/>
                <a:gd name="T5" fmla="*/ 1296 h 1399"/>
                <a:gd name="T6" fmla="*/ 950 w 4406"/>
                <a:gd name="T7" fmla="*/ 691 h 1399"/>
                <a:gd name="T8" fmla="*/ 1238 w 4406"/>
                <a:gd name="T9" fmla="*/ 144 h 1399"/>
                <a:gd name="T10" fmla="*/ 1642 w 4406"/>
                <a:gd name="T11" fmla="*/ 0 h 1399"/>
                <a:gd name="T12" fmla="*/ 2146 w 4406"/>
                <a:gd name="T13" fmla="*/ 144 h 1399"/>
                <a:gd name="T14" fmla="*/ 2736 w 4406"/>
                <a:gd name="T15" fmla="*/ 432 h 1399"/>
                <a:gd name="T16" fmla="*/ 3370 w 4406"/>
                <a:gd name="T17" fmla="*/ 720 h 1399"/>
                <a:gd name="T18" fmla="*/ 3802 w 4406"/>
                <a:gd name="T19" fmla="*/ 907 h 1399"/>
                <a:gd name="T20" fmla="*/ 4133 w 4406"/>
                <a:gd name="T21" fmla="*/ 1051 h 1399"/>
                <a:gd name="T22" fmla="*/ 4406 w 4406"/>
                <a:gd name="T23" fmla="*/ 878 h 13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406" h="1399">
                  <a:moveTo>
                    <a:pt x="0" y="878"/>
                  </a:moveTo>
                  <a:cubicBezTo>
                    <a:pt x="46" y="950"/>
                    <a:pt x="178" y="1240"/>
                    <a:pt x="274" y="1310"/>
                  </a:cubicBezTo>
                  <a:cubicBezTo>
                    <a:pt x="370" y="1380"/>
                    <a:pt x="463" y="1399"/>
                    <a:pt x="576" y="1296"/>
                  </a:cubicBezTo>
                  <a:cubicBezTo>
                    <a:pt x="689" y="1193"/>
                    <a:pt x="840" y="883"/>
                    <a:pt x="950" y="691"/>
                  </a:cubicBezTo>
                  <a:cubicBezTo>
                    <a:pt x="1060" y="499"/>
                    <a:pt x="1123" y="259"/>
                    <a:pt x="1238" y="144"/>
                  </a:cubicBezTo>
                  <a:cubicBezTo>
                    <a:pt x="1353" y="29"/>
                    <a:pt x="1491" y="0"/>
                    <a:pt x="1642" y="0"/>
                  </a:cubicBezTo>
                  <a:cubicBezTo>
                    <a:pt x="1793" y="0"/>
                    <a:pt x="1964" y="72"/>
                    <a:pt x="2146" y="144"/>
                  </a:cubicBezTo>
                  <a:cubicBezTo>
                    <a:pt x="2328" y="216"/>
                    <a:pt x="2532" y="336"/>
                    <a:pt x="2736" y="432"/>
                  </a:cubicBezTo>
                  <a:cubicBezTo>
                    <a:pt x="2940" y="528"/>
                    <a:pt x="3192" y="641"/>
                    <a:pt x="3370" y="720"/>
                  </a:cubicBezTo>
                  <a:cubicBezTo>
                    <a:pt x="3548" y="799"/>
                    <a:pt x="3675" y="852"/>
                    <a:pt x="3802" y="907"/>
                  </a:cubicBezTo>
                  <a:cubicBezTo>
                    <a:pt x="3929" y="962"/>
                    <a:pt x="4032" y="1056"/>
                    <a:pt x="4133" y="1051"/>
                  </a:cubicBezTo>
                  <a:cubicBezTo>
                    <a:pt x="4234" y="1046"/>
                    <a:pt x="4349" y="914"/>
                    <a:pt x="4406" y="878"/>
                  </a:cubicBezTo>
                </a:path>
              </a:pathLst>
            </a:custGeom>
            <a:noFill/>
            <a:ln w="9525" cap="flat" cmpd="sng">
              <a:solidFill>
                <a:sysClr val="windowText" lastClr="000000"/>
              </a:solidFill>
              <a:prstDash val="solid"/>
              <a:miter lim="800000"/>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black"/>
                </a:solidFill>
                <a:effectLst/>
                <a:uLnTx/>
                <a:uFillTx/>
                <a:latin typeface="Georgia" panose="02040502050405020303"/>
                <a:ea typeface="+mn-ea"/>
                <a:cs typeface="+mn-cs"/>
              </a:endParaRPr>
            </a:p>
          </p:txBody>
        </p:sp>
        <p:sp>
          <p:nvSpPr>
            <p:cNvPr id="21" name="Text Box 7"/>
            <p:cNvSpPr txBox="1">
              <a:spLocks noChangeArrowheads="1"/>
            </p:cNvSpPr>
            <p:nvPr/>
          </p:nvSpPr>
          <p:spPr bwMode="auto">
            <a:xfrm flipV="1">
              <a:off x="582" y="2785"/>
              <a:ext cx="341" cy="1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50000"/>
                </a:spcBef>
                <a:defRPr sz="2400">
                  <a:solidFill>
                    <a:schemeClr val="tx1"/>
                  </a:solidFill>
                  <a:latin typeface="Tahoma" panose="020B0604030504040204" pitchFamily="34" charset="0"/>
                </a:defRPr>
              </a:lvl1pPr>
              <a:lvl2pPr marL="742950" indent="-285750">
                <a:spcBef>
                  <a:spcPct val="50000"/>
                </a:spcBef>
                <a:defRPr sz="2400">
                  <a:solidFill>
                    <a:schemeClr val="tx1"/>
                  </a:solidFill>
                  <a:latin typeface="Tahoma" panose="020B0604030504040204" pitchFamily="34" charset="0"/>
                </a:defRPr>
              </a:lvl2pPr>
              <a:lvl3pPr marL="1143000" indent="-228600">
                <a:spcBef>
                  <a:spcPct val="50000"/>
                </a:spcBef>
                <a:defRPr sz="2400">
                  <a:solidFill>
                    <a:schemeClr val="tx1"/>
                  </a:solidFill>
                  <a:latin typeface="Tahoma" panose="020B0604030504040204" pitchFamily="34" charset="0"/>
                </a:defRPr>
              </a:lvl3pPr>
              <a:lvl4pPr marL="1600200" indent="-228600">
                <a:spcBef>
                  <a:spcPct val="50000"/>
                </a:spcBef>
                <a:defRPr sz="2400">
                  <a:solidFill>
                    <a:schemeClr val="tx1"/>
                  </a:solidFill>
                  <a:latin typeface="Tahoma" panose="020B0604030504040204" pitchFamily="34" charset="0"/>
                </a:defRPr>
              </a:lvl4pPr>
              <a:lvl5pPr marL="2057400" indent="-228600">
                <a:spcBef>
                  <a:spcPct val="50000"/>
                </a:spcBef>
                <a:defRPr sz="2400">
                  <a:solidFill>
                    <a:schemeClr val="tx1"/>
                  </a:solidFill>
                  <a:latin typeface="Tahoma" panose="020B0604030504040204" pitchFamily="34" charset="0"/>
                </a:defRPr>
              </a:lvl5pPr>
              <a:lvl6pPr marL="2514600" indent="-228600" eaLnBrk="0" fontAlgn="base" hangingPunct="0">
                <a:spcBef>
                  <a:spcPct val="50000"/>
                </a:spcBef>
                <a:spcAft>
                  <a:spcPct val="0"/>
                </a:spcAft>
                <a:defRPr sz="2400">
                  <a:solidFill>
                    <a:schemeClr val="tx1"/>
                  </a:solidFill>
                  <a:latin typeface="Tahoma" panose="020B0604030504040204" pitchFamily="34" charset="0"/>
                </a:defRPr>
              </a:lvl6pPr>
              <a:lvl7pPr marL="2971800" indent="-228600" eaLnBrk="0" fontAlgn="base" hangingPunct="0">
                <a:spcBef>
                  <a:spcPct val="50000"/>
                </a:spcBef>
                <a:spcAft>
                  <a:spcPct val="0"/>
                </a:spcAft>
                <a:defRPr sz="2400">
                  <a:solidFill>
                    <a:schemeClr val="tx1"/>
                  </a:solidFill>
                  <a:latin typeface="Tahoma" panose="020B0604030504040204" pitchFamily="34" charset="0"/>
                </a:defRPr>
              </a:lvl7pPr>
              <a:lvl8pPr marL="3429000" indent="-228600" eaLnBrk="0" fontAlgn="base" hangingPunct="0">
                <a:spcBef>
                  <a:spcPct val="50000"/>
                </a:spcBef>
                <a:spcAft>
                  <a:spcPct val="0"/>
                </a:spcAft>
                <a:defRPr sz="2400">
                  <a:solidFill>
                    <a:schemeClr val="tx1"/>
                  </a:solidFill>
                  <a:latin typeface="Tahoma" panose="020B0604030504040204" pitchFamily="34" charset="0"/>
                </a:defRPr>
              </a:lvl8pPr>
              <a:lvl9pPr marL="3886200" indent="-228600" eaLnBrk="0" fontAlgn="base" hangingPunct="0">
                <a:spcBef>
                  <a:spcPct val="50000"/>
                </a:spcBef>
                <a:spcAft>
                  <a:spcPct val="0"/>
                </a:spcAft>
                <a:defRPr sz="24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en-US" sz="1200" b="0" i="0" u="none" strike="noStrike" kern="0" cap="none" spc="0" normalizeH="0" baseline="0" noProof="0" dirty="0">
                  <a:ln>
                    <a:noFill/>
                  </a:ln>
                  <a:solidFill>
                    <a:prstClr val="black"/>
                  </a:solidFill>
                  <a:effectLst/>
                  <a:uLnTx/>
                  <a:uFillTx/>
                  <a:latin typeface="Tahoma" panose="020B0604030504040204" pitchFamily="34" charset="0"/>
                  <a:ea typeface="+mn-ea"/>
                  <a:cs typeface="+mn-cs"/>
                </a:rPr>
                <a:t>Expenditure</a:t>
              </a:r>
              <a:endParaRPr kumimoji="0" lang="en-AU" altLang="en-US" sz="1200" b="0" i="0" u="none" strike="noStrike" kern="0" cap="none" spc="0" normalizeH="0" baseline="0" noProof="0" dirty="0">
                <a:ln>
                  <a:noFill/>
                </a:ln>
                <a:solidFill>
                  <a:prstClr val="black"/>
                </a:solidFill>
                <a:effectLst/>
                <a:uLnTx/>
                <a:uFillTx/>
                <a:latin typeface="Tahoma" panose="020B0604030504040204" pitchFamily="34" charset="0"/>
                <a:ea typeface="+mn-ea"/>
                <a:cs typeface="+mn-cs"/>
              </a:endParaRPr>
            </a:p>
          </p:txBody>
        </p:sp>
        <p:sp>
          <p:nvSpPr>
            <p:cNvPr id="22" name="Text Box 8"/>
            <p:cNvSpPr txBox="1">
              <a:spLocks noChangeArrowheads="1"/>
            </p:cNvSpPr>
            <p:nvPr/>
          </p:nvSpPr>
          <p:spPr bwMode="auto">
            <a:xfrm rot="10800000">
              <a:off x="579" y="1776"/>
              <a:ext cx="341"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50000"/>
                </a:spcBef>
                <a:defRPr sz="2400">
                  <a:solidFill>
                    <a:schemeClr val="tx1"/>
                  </a:solidFill>
                  <a:latin typeface="Tahoma" panose="020B0604030504040204" pitchFamily="34" charset="0"/>
                </a:defRPr>
              </a:lvl1pPr>
              <a:lvl2pPr marL="742950" indent="-285750">
                <a:spcBef>
                  <a:spcPct val="50000"/>
                </a:spcBef>
                <a:defRPr sz="2400">
                  <a:solidFill>
                    <a:schemeClr val="tx1"/>
                  </a:solidFill>
                  <a:latin typeface="Tahoma" panose="020B0604030504040204" pitchFamily="34" charset="0"/>
                </a:defRPr>
              </a:lvl2pPr>
              <a:lvl3pPr marL="1143000" indent="-228600">
                <a:spcBef>
                  <a:spcPct val="50000"/>
                </a:spcBef>
                <a:defRPr sz="2400">
                  <a:solidFill>
                    <a:schemeClr val="tx1"/>
                  </a:solidFill>
                  <a:latin typeface="Tahoma" panose="020B0604030504040204" pitchFamily="34" charset="0"/>
                </a:defRPr>
              </a:lvl3pPr>
              <a:lvl4pPr marL="1600200" indent="-228600">
                <a:spcBef>
                  <a:spcPct val="50000"/>
                </a:spcBef>
                <a:defRPr sz="2400">
                  <a:solidFill>
                    <a:schemeClr val="tx1"/>
                  </a:solidFill>
                  <a:latin typeface="Tahoma" panose="020B0604030504040204" pitchFamily="34" charset="0"/>
                </a:defRPr>
              </a:lvl4pPr>
              <a:lvl5pPr marL="2057400" indent="-228600">
                <a:spcBef>
                  <a:spcPct val="50000"/>
                </a:spcBef>
                <a:defRPr sz="2400">
                  <a:solidFill>
                    <a:schemeClr val="tx1"/>
                  </a:solidFill>
                  <a:latin typeface="Tahoma" panose="020B0604030504040204" pitchFamily="34" charset="0"/>
                </a:defRPr>
              </a:lvl5pPr>
              <a:lvl6pPr marL="2514600" indent="-228600" eaLnBrk="0" fontAlgn="base" hangingPunct="0">
                <a:spcBef>
                  <a:spcPct val="50000"/>
                </a:spcBef>
                <a:spcAft>
                  <a:spcPct val="0"/>
                </a:spcAft>
                <a:defRPr sz="2400">
                  <a:solidFill>
                    <a:schemeClr val="tx1"/>
                  </a:solidFill>
                  <a:latin typeface="Tahoma" panose="020B0604030504040204" pitchFamily="34" charset="0"/>
                </a:defRPr>
              </a:lvl6pPr>
              <a:lvl7pPr marL="2971800" indent="-228600" eaLnBrk="0" fontAlgn="base" hangingPunct="0">
                <a:spcBef>
                  <a:spcPct val="50000"/>
                </a:spcBef>
                <a:spcAft>
                  <a:spcPct val="0"/>
                </a:spcAft>
                <a:defRPr sz="2400">
                  <a:solidFill>
                    <a:schemeClr val="tx1"/>
                  </a:solidFill>
                  <a:latin typeface="Tahoma" panose="020B0604030504040204" pitchFamily="34" charset="0"/>
                </a:defRPr>
              </a:lvl7pPr>
              <a:lvl8pPr marL="3429000" indent="-228600" eaLnBrk="0" fontAlgn="base" hangingPunct="0">
                <a:spcBef>
                  <a:spcPct val="50000"/>
                </a:spcBef>
                <a:spcAft>
                  <a:spcPct val="0"/>
                </a:spcAft>
                <a:defRPr sz="2400">
                  <a:solidFill>
                    <a:schemeClr val="tx1"/>
                  </a:solidFill>
                  <a:latin typeface="Tahoma" panose="020B0604030504040204" pitchFamily="34" charset="0"/>
                </a:defRPr>
              </a:lvl8pPr>
              <a:lvl9pPr marL="3886200" indent="-228600" eaLnBrk="0" fontAlgn="base" hangingPunct="0">
                <a:spcBef>
                  <a:spcPct val="50000"/>
                </a:spcBef>
                <a:spcAft>
                  <a:spcPct val="0"/>
                </a:spcAft>
                <a:defRPr sz="24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en-US" sz="1200" b="0" i="0" u="none" strike="noStrike" kern="0" cap="none" spc="0" normalizeH="0" baseline="0" noProof="0" dirty="0">
                  <a:ln>
                    <a:noFill/>
                  </a:ln>
                  <a:solidFill>
                    <a:prstClr val="black"/>
                  </a:solidFill>
                  <a:effectLst/>
                  <a:uLnTx/>
                  <a:uFillTx/>
                  <a:latin typeface="Tahoma" panose="020B0604030504040204" pitchFamily="34" charset="0"/>
                  <a:ea typeface="+mn-ea"/>
                  <a:cs typeface="+mn-cs"/>
                </a:rPr>
                <a:t>Income</a:t>
              </a:r>
              <a:endParaRPr kumimoji="0" lang="en-AU" altLang="en-US" sz="1200" b="0" i="0" u="none" strike="noStrike" kern="0" cap="none" spc="0" normalizeH="0" baseline="0" noProof="0" dirty="0">
                <a:ln>
                  <a:noFill/>
                </a:ln>
                <a:solidFill>
                  <a:prstClr val="black"/>
                </a:solidFill>
                <a:effectLst/>
                <a:uLnTx/>
                <a:uFillTx/>
                <a:latin typeface="Tahoma" panose="020B0604030504040204" pitchFamily="34" charset="0"/>
                <a:ea typeface="+mn-ea"/>
                <a:cs typeface="+mn-cs"/>
              </a:endParaRPr>
            </a:p>
          </p:txBody>
        </p:sp>
      </p:grpSp>
      <p:sp>
        <p:nvSpPr>
          <p:cNvPr id="23" name="Rectangle 22"/>
          <p:cNvSpPr/>
          <p:nvPr/>
        </p:nvSpPr>
        <p:spPr>
          <a:xfrm>
            <a:off x="684213" y="5478463"/>
            <a:ext cx="7632700" cy="830263"/>
          </a:xfrm>
          <a:prstGeom prst="rect">
            <a:avLst/>
          </a:prstGeom>
          <a:solidFill>
            <a:srgbClr val="DD8047"/>
          </a:solidFill>
          <a:ln w="19050" cap="flat" cmpd="sng" algn="ctr">
            <a:solidFill>
              <a:srgbClr val="DD8047">
                <a:shade val="50000"/>
              </a:srgbClr>
            </a:solidFill>
            <a:prstDash val="solid"/>
          </a:ln>
          <a:effectLst/>
        </p:spPr>
        <p:txBody>
          <a:bodyPr>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AU" altLang="en-US" sz="16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Need to spend money at first (e.g. staff salary, employment cost, hardware and software costs) no matter where the money comes from. e.g. resources from company, or money from the bank. If the money is from bank, you need to calculate the interest as well.</a:t>
            </a:r>
            <a:endParaRPr kumimoji="0" lang="en-AU" altLang="en-US" sz="16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2"/>
          <p:cNvSpPr txBox="1"/>
          <p:nvPr/>
        </p:nvSpPr>
        <p:spPr>
          <a:xfrm>
            <a:off x="684213" y="93663"/>
            <a:ext cx="8078787" cy="742950"/>
          </a:xfrm>
          <a:prstGeom prst="rect">
            <a:avLst/>
          </a:prstGeom>
          <a:noFill/>
          <a:ln w="9525">
            <a:noFill/>
          </a:ln>
        </p:spPr>
        <p:txBody>
          <a:bodyPr anchor="b" anchorCtr="0"/>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eaLnBrk="1" hangingPunct="1">
              <a:spcBef>
                <a:spcPct val="0"/>
              </a:spcBef>
              <a:buNone/>
            </a:pPr>
            <a:r>
              <a:rPr lang="en-US" altLang="x-none" sz="2800" dirty="0">
                <a:solidFill>
                  <a:srgbClr val="000000"/>
                </a:solidFill>
              </a:rPr>
              <a:t>EA– Cash Flow Forecasting</a:t>
            </a:r>
            <a:endParaRPr lang="en-US" altLang="x-none" sz="2800" dirty="0">
              <a:solidFill>
                <a:srgbClr val="000000"/>
              </a:solidFill>
            </a:endParaRPr>
          </a:p>
        </p:txBody>
      </p:sp>
      <p:sp>
        <p:nvSpPr>
          <p:cNvPr id="11" name="Rectangle 3"/>
          <p:cNvSpPr txBox="1">
            <a:spLocks noChangeArrowheads="1"/>
          </p:cNvSpPr>
          <p:nvPr/>
        </p:nvSpPr>
        <p:spPr>
          <a:xfrm>
            <a:off x="760413" y="5084763"/>
            <a:ext cx="5467350" cy="1223963"/>
          </a:xfrm>
          <a:prstGeom prst="rect">
            <a:avLst/>
          </a:prstGeom>
        </p:spPr>
        <p:txBody>
          <a:bodyPr>
            <a:normAutofit fontScale="92500" lnSpcReduction="20000"/>
          </a:bodyPr>
          <a:lstStyle>
            <a:lvl1pPr marL="320040" indent="-320040" algn="l" rtl="0" eaLnBrk="1" latinLnBrk="0" hangingPunct="1">
              <a:spcBef>
                <a:spcPts val="700"/>
              </a:spcBef>
              <a:buClr>
                <a:schemeClr val="tx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tx2"/>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tx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tx2"/>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tx2"/>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700"/>
              </a:spcBef>
              <a:spcAft>
                <a:spcPct val="0"/>
              </a:spcAft>
              <a:buClr>
                <a:schemeClr val="tx2"/>
              </a:buClr>
              <a:buSzPct val="60000"/>
              <a:buFont typeface="Wingdings" panose="05000000000000000000"/>
              <a:buNone/>
              <a:defRPr/>
            </a:pPr>
            <a:r>
              <a:rPr kumimoji="0" lang="en-AU" altLang="en-US" sz="17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with Cashflow Forecasting</a:t>
            </a:r>
            <a:endParaRPr kumimoji="0" lang="en-AU" altLang="en-US" sz="17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20040" marR="0" lvl="0" indent="-320040" algn="l" defTabSz="914400" rtl="0" eaLnBrk="1" fontAlgn="base" latinLnBrk="0" hangingPunct="1">
              <a:lnSpc>
                <a:spcPct val="100000"/>
              </a:lnSpc>
              <a:spcBef>
                <a:spcPts val="700"/>
              </a:spcBef>
              <a:spcAft>
                <a:spcPct val="0"/>
              </a:spcAft>
              <a:buClr>
                <a:srgbClr val="000000"/>
              </a:buClr>
              <a:buSzPct val="60000"/>
              <a:buFont typeface="Wingdings" panose="05000000000000000000"/>
              <a:buChar char=""/>
              <a:defRPr/>
            </a:pPr>
            <a:r>
              <a:rPr kumimoji="0" lang="en-AU" altLang="en-US" sz="19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Need to forecast</a:t>
            </a:r>
            <a:r>
              <a:rPr kumimoji="0" lang="en-US" altLang="en-US" sz="19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expenditure and the income</a:t>
            </a:r>
            <a:endParaRPr kumimoji="0" lang="en-AU" altLang="en-US" sz="19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20040" marR="0" lvl="0" indent="-320040" algn="l" defTabSz="914400" rtl="0" eaLnBrk="1" fontAlgn="base" latinLnBrk="0" hangingPunct="1">
              <a:lnSpc>
                <a:spcPct val="100000"/>
              </a:lnSpc>
              <a:spcBef>
                <a:spcPts val="700"/>
              </a:spcBef>
              <a:spcAft>
                <a:spcPct val="0"/>
              </a:spcAft>
              <a:buClr>
                <a:srgbClr val="000000"/>
              </a:buClr>
              <a:buSzPct val="60000"/>
              <a:buFont typeface="Wingdings" panose="05000000000000000000"/>
              <a:buChar char=""/>
              <a:defRPr/>
            </a:pPr>
            <a:r>
              <a:rPr kumimoji="0" lang="en-AU" altLang="en-US" sz="19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Accurate forecast is not easy</a:t>
            </a:r>
            <a:endParaRPr kumimoji="0" lang="en-AU" altLang="en-US" sz="19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20040" marR="0" lvl="0" indent="-320040" algn="l" defTabSz="914400" rtl="0" eaLnBrk="1" fontAlgn="base" latinLnBrk="0" hangingPunct="1">
              <a:lnSpc>
                <a:spcPct val="100000"/>
              </a:lnSpc>
              <a:spcBef>
                <a:spcPts val="700"/>
              </a:spcBef>
              <a:spcAft>
                <a:spcPct val="0"/>
              </a:spcAft>
              <a:buClr>
                <a:srgbClr val="000000"/>
              </a:buClr>
              <a:buSzPct val="60000"/>
              <a:buFont typeface="Wingdings" panose="05000000000000000000"/>
              <a:buChar char=""/>
              <a:defRPr/>
            </a:pPr>
            <a:r>
              <a:rPr kumimoji="0" lang="en-AU" altLang="en-US" sz="19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Need to revise the forecast from time to time</a:t>
            </a:r>
            <a:endParaRPr kumimoji="0" lang="en-AU" altLang="en-US" sz="19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26628" name="TextBox 11"/>
          <p:cNvSpPr txBox="1"/>
          <p:nvPr/>
        </p:nvSpPr>
        <p:spPr>
          <a:xfrm>
            <a:off x="755650" y="836613"/>
            <a:ext cx="3600450" cy="646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spcBef>
                <a:spcPct val="0"/>
              </a:spcBef>
              <a:buNone/>
            </a:pPr>
            <a:r>
              <a:rPr lang="en-US" altLang="x-none" sz="1800" dirty="0">
                <a:solidFill>
                  <a:srgbClr val="000000"/>
                </a:solidFill>
                <a:latin typeface="Arial" panose="020B0604020202020204" pitchFamily="34" charset="0"/>
              </a:rPr>
              <a:t>Example of Cashflow Forecast	</a:t>
            </a:r>
            <a:endParaRPr lang="en-US" altLang="x-none" sz="1800" dirty="0">
              <a:solidFill>
                <a:srgbClr val="000000"/>
              </a:solidFill>
              <a:latin typeface="Arial" panose="020B0604020202020204" pitchFamily="34" charset="0"/>
            </a:endParaRPr>
          </a:p>
        </p:txBody>
      </p:sp>
      <p:sp>
        <p:nvSpPr>
          <p:cNvPr id="26629" name="TextBox 12"/>
          <p:cNvSpPr txBox="1"/>
          <p:nvPr/>
        </p:nvSpPr>
        <p:spPr>
          <a:xfrm>
            <a:off x="7956550" y="5013325"/>
            <a:ext cx="719138" cy="276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spcBef>
                <a:spcPct val="0"/>
              </a:spcBef>
              <a:buNone/>
            </a:pPr>
            <a:r>
              <a:rPr lang="en-US" altLang="x-none" sz="1200" dirty="0">
                <a:solidFill>
                  <a:srgbClr val="000000"/>
                </a:solidFill>
                <a:latin typeface="Times New Roman" panose="02020603050405020304" pitchFamily="18" charset="0"/>
                <a:cs typeface="Times New Roman" panose="02020603050405020304" pitchFamily="18" charset="0"/>
              </a:rPr>
              <a:t>Table  1</a:t>
            </a:r>
            <a:endParaRPr lang="en-US" altLang="x-none" sz="1200" dirty="0">
              <a:solidFill>
                <a:srgbClr val="000000"/>
              </a:solidFill>
              <a:latin typeface="Times New Roman" panose="02020603050405020304" pitchFamily="18" charset="0"/>
              <a:ea typeface="Times New Roman" panose="02020603050405020304" pitchFamily="18" charset="0"/>
            </a:endParaRPr>
          </a:p>
        </p:txBody>
      </p:sp>
      <p:graphicFrame>
        <p:nvGraphicFramePr>
          <p:cNvPr id="7" name="Table 6"/>
          <p:cNvGraphicFramePr>
            <a:graphicFrameLocks noGrp="1"/>
          </p:cNvGraphicFramePr>
          <p:nvPr/>
        </p:nvGraphicFramePr>
        <p:xfrm>
          <a:off x="683568" y="1268760"/>
          <a:ext cx="8001000" cy="3630081"/>
        </p:xfrm>
        <a:graphic>
          <a:graphicData uri="http://schemas.openxmlformats.org/drawingml/2006/table">
            <a:tbl>
              <a:tblPr>
                <a:solidFill>
                  <a:srgbClr val="DD8047"/>
                </a:solidFill>
                <a:effectLst>
                  <a:outerShdw blurRad="38100" dist="25400" dir="5400000" rotWithShape="0">
                    <a:srgbClr val="000000">
                      <a:alpha val="35000"/>
                    </a:srgbClr>
                  </a:outerShdw>
                </a:effectLst>
              </a:tblPr>
              <a:tblGrid>
                <a:gridCol w="475368"/>
                <a:gridCol w="906286"/>
                <a:gridCol w="1541551"/>
                <a:gridCol w="1698978"/>
                <a:gridCol w="1520560"/>
                <a:gridCol w="1858257"/>
              </a:tblGrid>
              <a:tr h="453143">
                <a:tc gridSpan="4">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92075" marR="0">
                        <a:lnSpc>
                          <a:spcPct val="107000"/>
                        </a:lnSpc>
                        <a:spcBef>
                          <a:spcPts val="330"/>
                        </a:spcBef>
                        <a:spcAft>
                          <a:spcPts val="0"/>
                        </a:spcAft>
                      </a:pPr>
                      <a:r>
                        <a:rPr lang="en-US" sz="1700" spc="-5" dirty="0">
                          <a:solidFill>
                            <a:srgbClr val="000000"/>
                          </a:solidFill>
                          <a:effectLst/>
                        </a:rPr>
                        <a:t>Yea</a:t>
                      </a:r>
                      <a:r>
                        <a:rPr lang="en-US" sz="1700" dirty="0">
                          <a:solidFill>
                            <a:srgbClr val="000000"/>
                          </a:solidFill>
                          <a:effectLst/>
                        </a:rPr>
                        <a:t>r                </a:t>
                      </a:r>
                      <a:r>
                        <a:rPr lang="en-US" sz="1700" spc="60" dirty="0">
                          <a:solidFill>
                            <a:srgbClr val="000000"/>
                          </a:solidFill>
                          <a:effectLst/>
                        </a:rPr>
                        <a:t>       </a:t>
                      </a:r>
                      <a:r>
                        <a:rPr lang="en-US" sz="1700" spc="-5" dirty="0">
                          <a:solidFill>
                            <a:srgbClr val="000000"/>
                          </a:solidFill>
                          <a:effectLst/>
                        </a:rPr>
                        <a:t>Projec</a:t>
                      </a:r>
                      <a:r>
                        <a:rPr lang="en-US" sz="1700" dirty="0">
                          <a:solidFill>
                            <a:srgbClr val="000000"/>
                          </a:solidFill>
                          <a:effectLst/>
                        </a:rPr>
                        <a:t>t 1         </a:t>
                      </a:r>
                      <a:r>
                        <a:rPr lang="en-US" sz="1700" spc="175" dirty="0">
                          <a:solidFill>
                            <a:srgbClr val="000000"/>
                          </a:solidFill>
                          <a:effectLst/>
                        </a:rPr>
                        <a:t>    </a:t>
                      </a:r>
                      <a:r>
                        <a:rPr lang="en-US" sz="1700" dirty="0">
                          <a:solidFill>
                            <a:srgbClr val="000000"/>
                          </a:solidFill>
                          <a:effectLst/>
                        </a:rPr>
                        <a:t>P</a:t>
                      </a:r>
                      <a:r>
                        <a:rPr lang="en-US" sz="1700" spc="-5" dirty="0">
                          <a:solidFill>
                            <a:srgbClr val="000000"/>
                          </a:solidFill>
                          <a:effectLst/>
                        </a:rPr>
                        <a:t>rojec</a:t>
                      </a:r>
                      <a:r>
                        <a:rPr lang="en-US" sz="1700" dirty="0">
                          <a:solidFill>
                            <a:srgbClr val="000000"/>
                          </a:solidFill>
                          <a:effectLst/>
                        </a:rPr>
                        <a:t>t 2</a:t>
                      </a:r>
                      <a:endPar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0000" cap="flat" cmpd="sng" algn="ctr">
                      <a:solidFill>
                        <a:srgbClr val="DD8047">
                          <a:tint val="50000"/>
                        </a:srgbClr>
                      </a:solidFill>
                      <a:prstDash val="solid"/>
                    </a:lnL>
                    <a:lnR>
                      <a:noFill/>
                    </a:lnR>
                    <a:lnT w="10000" cap="flat" cmpd="sng" algn="ctr">
                      <a:solidFill>
                        <a:srgbClr val="DD8047">
                          <a:tint val="50000"/>
                        </a:srgbClr>
                      </a:solidFill>
                      <a:prstDash val="solid"/>
                    </a:lnT>
                    <a:lnB>
                      <a:noFill/>
                    </a:lnB>
                    <a:lnTlToBr w="12700" cmpd="sng">
                      <a:noFill/>
                      <a:prstDash val="solid"/>
                    </a:lnTlToBr>
                    <a:lnBlToTr w="12700" cmpd="sng">
                      <a:noFill/>
                      <a:prstDash val="solid"/>
                    </a:lnBlToTr>
                    <a:noFill/>
                  </a:tcPr>
                </a:tc>
                <a:tc hMerge="1">
                  <a:tcPr/>
                </a:tc>
                <a:tc hMerge="1">
                  <a:tcPr/>
                </a:tc>
                <a:tc hMerge="1">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273685" marR="0">
                        <a:lnSpc>
                          <a:spcPct val="107000"/>
                        </a:lnSpc>
                        <a:spcBef>
                          <a:spcPts val="330"/>
                        </a:spcBef>
                        <a:spcAft>
                          <a:spcPts val="0"/>
                        </a:spcAft>
                      </a:pPr>
                      <a:r>
                        <a:rPr lang="en-US" sz="1700" dirty="0">
                          <a:solidFill>
                            <a:srgbClr val="000000"/>
                          </a:solidFill>
                          <a:effectLst/>
                        </a:rPr>
                        <a:t>P</a:t>
                      </a:r>
                      <a:r>
                        <a:rPr lang="en-US" sz="1700" spc="-5" dirty="0">
                          <a:solidFill>
                            <a:srgbClr val="000000"/>
                          </a:solidFill>
                          <a:effectLst/>
                        </a:rPr>
                        <a:t>rojec</a:t>
                      </a:r>
                      <a:r>
                        <a:rPr lang="en-US" sz="1700" dirty="0">
                          <a:solidFill>
                            <a:srgbClr val="000000"/>
                          </a:solidFill>
                          <a:effectLst/>
                        </a:rPr>
                        <a:t>t 3</a:t>
                      </a:r>
                      <a:endPar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w="10000" cap="flat" cmpd="sng" algn="ctr">
                      <a:solidFill>
                        <a:srgbClr val="DD8047">
                          <a:tint val="50000"/>
                        </a:srgbClr>
                      </a:solidFill>
                      <a:prstDash val="soli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354965" marR="0">
                        <a:lnSpc>
                          <a:spcPct val="107000"/>
                        </a:lnSpc>
                        <a:spcBef>
                          <a:spcPts val="330"/>
                        </a:spcBef>
                        <a:spcAft>
                          <a:spcPts val="0"/>
                        </a:spcAft>
                      </a:pPr>
                      <a:r>
                        <a:rPr lang="en-US" sz="1700">
                          <a:solidFill>
                            <a:srgbClr val="000000"/>
                          </a:solidFill>
                          <a:effectLst/>
                        </a:rPr>
                        <a:t>P</a:t>
                      </a:r>
                      <a:r>
                        <a:rPr lang="en-US" sz="1700" spc="-5">
                          <a:solidFill>
                            <a:srgbClr val="000000"/>
                          </a:solidFill>
                          <a:effectLst/>
                        </a:rPr>
                        <a:t>rojec</a:t>
                      </a:r>
                      <a:r>
                        <a:rPr lang="en-US" sz="1700">
                          <a:solidFill>
                            <a:srgbClr val="000000"/>
                          </a:solidFill>
                          <a:effectLst/>
                        </a:rPr>
                        <a:t>t 4</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w="10000" cap="flat" cmpd="sng" algn="ctr">
                      <a:solidFill>
                        <a:srgbClr val="DD8047">
                          <a:tint val="50000"/>
                        </a:srgbClr>
                      </a:solidFill>
                      <a:prstDash val="solid"/>
                    </a:lnR>
                    <a:lnT w="10000" cap="flat" cmpd="sng" algn="ctr">
                      <a:solidFill>
                        <a:srgbClr val="DD8047">
                          <a:tint val="50000"/>
                        </a:srgbClr>
                      </a:solidFill>
                      <a:prstDash val="solid"/>
                    </a:lnT>
                    <a:lnB>
                      <a:noFill/>
                    </a:lnB>
                    <a:lnTlToBr w="12700" cmpd="sng">
                      <a:noFill/>
                      <a:prstDash val="solid"/>
                    </a:lnTlToBr>
                    <a:lnBlToTr w="12700" cmpd="sng">
                      <a:noFill/>
                      <a:prstDash val="solid"/>
                    </a:lnBlToTr>
                    <a:noFill/>
                  </a:tcPr>
                </a:tc>
              </a:tr>
              <a:tr h="408076">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92075" marR="0">
                        <a:lnSpc>
                          <a:spcPct val="107000"/>
                        </a:lnSpc>
                        <a:spcBef>
                          <a:spcPts val="330"/>
                        </a:spcBef>
                        <a:spcAft>
                          <a:spcPts val="0"/>
                        </a:spcAft>
                      </a:pPr>
                      <a:r>
                        <a:rPr lang="en-US" sz="1700">
                          <a:solidFill>
                            <a:srgbClr val="000000"/>
                          </a:solidFill>
                          <a:effectLst/>
                        </a:rPr>
                        <a:t>0</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0000" cap="flat" cmpd="sng" algn="ctr">
                      <a:solidFill>
                        <a:srgbClr val="DD8047">
                          <a:tint val="50000"/>
                        </a:srgbClr>
                      </a:solidFill>
                      <a:prstDash val="solid"/>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ct val="107000"/>
                        </a:lnSpc>
                        <a:spcBef>
                          <a:spcPts val="0"/>
                        </a:spcBef>
                        <a:spcAft>
                          <a:spcPts val="0"/>
                        </a:spcAft>
                      </a:pPr>
                      <a:r>
                        <a:rPr lang="en-US" sz="1200">
                          <a:solidFill>
                            <a:srgbClr val="000000"/>
                          </a:solidFill>
                          <a:effectLst/>
                        </a:rPr>
                        <a:t> </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316865" marR="0">
                        <a:lnSpc>
                          <a:spcPct val="107000"/>
                        </a:lnSpc>
                        <a:spcBef>
                          <a:spcPts val="330"/>
                        </a:spcBef>
                        <a:spcAft>
                          <a:spcPts val="0"/>
                        </a:spcAft>
                      </a:pPr>
                      <a:r>
                        <a:rPr lang="en-US" sz="1700" spc="5" dirty="0">
                          <a:solidFill>
                            <a:srgbClr val="000000"/>
                          </a:solidFill>
                          <a:effectLst/>
                        </a:rPr>
                        <a:t>-100,000</a:t>
                      </a:r>
                      <a:endPar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377190" marR="0">
                        <a:lnSpc>
                          <a:spcPct val="107000"/>
                        </a:lnSpc>
                        <a:spcBef>
                          <a:spcPts val="330"/>
                        </a:spcBef>
                        <a:spcAft>
                          <a:spcPts val="0"/>
                        </a:spcAft>
                      </a:pPr>
                      <a:r>
                        <a:rPr lang="en-US" sz="1700" spc="5" dirty="0">
                          <a:solidFill>
                            <a:srgbClr val="000000"/>
                          </a:solidFill>
                          <a:effectLst/>
                        </a:rPr>
                        <a:t>-1,000,000</a:t>
                      </a:r>
                      <a:endPar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274320" marR="0">
                        <a:lnSpc>
                          <a:spcPct val="107000"/>
                        </a:lnSpc>
                        <a:spcBef>
                          <a:spcPts val="330"/>
                        </a:spcBef>
                        <a:spcAft>
                          <a:spcPts val="0"/>
                        </a:spcAft>
                      </a:pPr>
                      <a:r>
                        <a:rPr lang="en-US" sz="1700" spc="5">
                          <a:solidFill>
                            <a:srgbClr val="000000"/>
                          </a:solidFill>
                          <a:effectLst/>
                        </a:rPr>
                        <a:t>-100,000</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354965" marR="0">
                        <a:lnSpc>
                          <a:spcPct val="107000"/>
                        </a:lnSpc>
                        <a:spcBef>
                          <a:spcPts val="330"/>
                        </a:spcBef>
                        <a:spcAft>
                          <a:spcPts val="0"/>
                        </a:spcAft>
                      </a:pPr>
                      <a:r>
                        <a:rPr lang="en-US" sz="1700" spc="5">
                          <a:solidFill>
                            <a:srgbClr val="000000"/>
                          </a:solidFill>
                          <a:effectLst/>
                        </a:rPr>
                        <a:t>-120,000</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w="10000" cap="flat" cmpd="sng" algn="ctr">
                      <a:solidFill>
                        <a:srgbClr val="DD8047">
                          <a:tint val="50000"/>
                        </a:srgbClr>
                      </a:solidFill>
                      <a:prstDash val="solid"/>
                    </a:lnR>
                    <a:lnT>
                      <a:noFill/>
                    </a:lnT>
                    <a:lnB>
                      <a:noFill/>
                    </a:lnB>
                    <a:lnTlToBr w="12700" cmpd="sng">
                      <a:noFill/>
                      <a:prstDash val="solid"/>
                    </a:lnTlToBr>
                    <a:lnBlToTr w="12700" cmpd="sng">
                      <a:noFill/>
                      <a:prstDash val="solid"/>
                    </a:lnBlToTr>
                    <a:noFill/>
                  </a:tcPr>
                </a:tc>
              </a:tr>
              <a:tr h="453760">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5"/>
                        </a:spcBef>
                        <a:spcAft>
                          <a:spcPts val="0"/>
                        </a:spcAft>
                      </a:pPr>
                      <a:r>
                        <a:rPr lang="en-US" sz="700">
                          <a:solidFill>
                            <a:srgbClr val="000000"/>
                          </a:solidFill>
                          <a:effectLst/>
                        </a:rPr>
                        <a:t> </a:t>
                      </a:r>
                      <a:endParaRPr lang="en-US" sz="1100">
                        <a:solidFill>
                          <a:srgbClr val="000000"/>
                        </a:solidFill>
                        <a:effectLst/>
                      </a:endParaRPr>
                    </a:p>
                    <a:p>
                      <a:pPr marL="92075" marR="0">
                        <a:lnSpc>
                          <a:spcPct val="107000"/>
                        </a:lnSpc>
                        <a:spcBef>
                          <a:spcPts val="0"/>
                        </a:spcBef>
                        <a:spcAft>
                          <a:spcPts val="0"/>
                        </a:spcAft>
                      </a:pPr>
                      <a:r>
                        <a:rPr lang="en-US" sz="1700">
                          <a:solidFill>
                            <a:srgbClr val="000000"/>
                          </a:solidFill>
                          <a:effectLst/>
                        </a:rPr>
                        <a:t>1</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0000" cap="flat" cmpd="sng" algn="ctr">
                      <a:solidFill>
                        <a:srgbClr val="DD8047">
                          <a:tint val="50000"/>
                        </a:srgbClr>
                      </a:solidFill>
                      <a:prstDash val="solid"/>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ct val="107000"/>
                        </a:lnSpc>
                        <a:spcBef>
                          <a:spcPts val="0"/>
                        </a:spcBef>
                        <a:spcAft>
                          <a:spcPts val="0"/>
                        </a:spcAft>
                      </a:pPr>
                      <a:r>
                        <a:rPr lang="en-US" sz="1200">
                          <a:solidFill>
                            <a:srgbClr val="000000"/>
                          </a:solidFill>
                          <a:effectLst/>
                        </a:rPr>
                        <a:t> </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5"/>
                        </a:spcBef>
                        <a:spcAft>
                          <a:spcPts val="0"/>
                        </a:spcAft>
                      </a:pPr>
                      <a:r>
                        <a:rPr lang="en-US" sz="700" dirty="0">
                          <a:solidFill>
                            <a:srgbClr val="000000"/>
                          </a:solidFill>
                          <a:effectLst/>
                        </a:rPr>
                        <a:t> </a:t>
                      </a:r>
                      <a:endParaRPr lang="en-US" sz="1100" dirty="0">
                        <a:solidFill>
                          <a:srgbClr val="000000"/>
                        </a:solidFill>
                        <a:effectLst/>
                      </a:endParaRPr>
                    </a:p>
                    <a:p>
                      <a:pPr marL="454025" marR="0">
                        <a:lnSpc>
                          <a:spcPct val="107000"/>
                        </a:lnSpc>
                        <a:spcBef>
                          <a:spcPts val="0"/>
                        </a:spcBef>
                        <a:spcAft>
                          <a:spcPts val="0"/>
                        </a:spcAft>
                      </a:pPr>
                      <a:r>
                        <a:rPr lang="en-US" sz="1700" spc="5" dirty="0">
                          <a:solidFill>
                            <a:srgbClr val="000000"/>
                          </a:solidFill>
                          <a:effectLst/>
                        </a:rPr>
                        <a:t>10,000</a:t>
                      </a:r>
                      <a:endPar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5"/>
                        </a:spcBef>
                        <a:spcAft>
                          <a:spcPts val="0"/>
                        </a:spcAft>
                      </a:pPr>
                      <a:r>
                        <a:rPr lang="en-US" sz="700" dirty="0">
                          <a:solidFill>
                            <a:srgbClr val="000000"/>
                          </a:solidFill>
                          <a:effectLst/>
                        </a:rPr>
                        <a:t> </a:t>
                      </a:r>
                      <a:endParaRPr lang="en-US" sz="1100" dirty="0">
                        <a:solidFill>
                          <a:srgbClr val="000000"/>
                        </a:solidFill>
                        <a:effectLst/>
                      </a:endParaRPr>
                    </a:p>
                    <a:p>
                      <a:pPr marL="651510" marR="0">
                        <a:lnSpc>
                          <a:spcPct val="107000"/>
                        </a:lnSpc>
                        <a:spcBef>
                          <a:spcPts val="0"/>
                        </a:spcBef>
                        <a:spcAft>
                          <a:spcPts val="0"/>
                        </a:spcAft>
                      </a:pPr>
                      <a:r>
                        <a:rPr lang="en-US" sz="1700" spc="5" dirty="0">
                          <a:solidFill>
                            <a:srgbClr val="000000"/>
                          </a:solidFill>
                          <a:effectLst/>
                        </a:rPr>
                        <a:t>200,000</a:t>
                      </a:r>
                      <a:endPar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5"/>
                        </a:spcBef>
                        <a:spcAft>
                          <a:spcPts val="0"/>
                        </a:spcAft>
                      </a:pPr>
                      <a:r>
                        <a:rPr lang="en-US" sz="700">
                          <a:solidFill>
                            <a:srgbClr val="000000"/>
                          </a:solidFill>
                          <a:effectLst/>
                        </a:rPr>
                        <a:t> </a:t>
                      </a:r>
                      <a:endParaRPr lang="en-US" sz="1100">
                        <a:solidFill>
                          <a:srgbClr val="000000"/>
                        </a:solidFill>
                        <a:effectLst/>
                      </a:endParaRPr>
                    </a:p>
                    <a:p>
                      <a:pPr marL="480695" marR="0">
                        <a:lnSpc>
                          <a:spcPct val="107000"/>
                        </a:lnSpc>
                        <a:spcBef>
                          <a:spcPts val="0"/>
                        </a:spcBef>
                        <a:spcAft>
                          <a:spcPts val="0"/>
                        </a:spcAft>
                      </a:pPr>
                      <a:r>
                        <a:rPr lang="en-US" sz="1700" spc="5">
                          <a:solidFill>
                            <a:srgbClr val="000000"/>
                          </a:solidFill>
                          <a:effectLst/>
                        </a:rPr>
                        <a:t>30,000</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5"/>
                        </a:spcBef>
                        <a:spcAft>
                          <a:spcPts val="0"/>
                        </a:spcAft>
                      </a:pPr>
                      <a:r>
                        <a:rPr lang="en-US" sz="700">
                          <a:solidFill>
                            <a:srgbClr val="000000"/>
                          </a:solidFill>
                          <a:effectLst/>
                        </a:rPr>
                        <a:t> </a:t>
                      </a:r>
                      <a:endParaRPr lang="en-US" sz="1100">
                        <a:solidFill>
                          <a:srgbClr val="000000"/>
                        </a:solidFill>
                        <a:effectLst/>
                      </a:endParaRPr>
                    </a:p>
                    <a:p>
                      <a:pPr marL="562610" marR="0">
                        <a:lnSpc>
                          <a:spcPct val="107000"/>
                        </a:lnSpc>
                        <a:spcBef>
                          <a:spcPts val="0"/>
                        </a:spcBef>
                        <a:spcAft>
                          <a:spcPts val="0"/>
                        </a:spcAft>
                      </a:pPr>
                      <a:r>
                        <a:rPr lang="en-US" sz="1700" spc="5">
                          <a:solidFill>
                            <a:srgbClr val="000000"/>
                          </a:solidFill>
                          <a:effectLst/>
                        </a:rPr>
                        <a:t>30,000</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w="10000" cap="flat" cmpd="sng" algn="ctr">
                      <a:solidFill>
                        <a:srgbClr val="DD8047">
                          <a:tint val="50000"/>
                        </a:srgbClr>
                      </a:solidFill>
                      <a:prstDash val="solid"/>
                    </a:lnR>
                    <a:lnT>
                      <a:noFill/>
                    </a:lnT>
                    <a:lnB>
                      <a:noFill/>
                    </a:lnB>
                    <a:lnTlToBr w="12700" cmpd="sng">
                      <a:noFill/>
                      <a:prstDash val="solid"/>
                    </a:lnTlToBr>
                    <a:lnBlToTr w="12700" cmpd="sng">
                      <a:noFill/>
                      <a:prstDash val="solid"/>
                    </a:lnBlToTr>
                    <a:noFill/>
                  </a:tcPr>
                </a:tc>
              </a:tr>
              <a:tr h="453760">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0"/>
                        </a:spcBef>
                        <a:spcAft>
                          <a:spcPts val="0"/>
                        </a:spcAft>
                      </a:pPr>
                      <a:r>
                        <a:rPr lang="en-US" sz="700">
                          <a:solidFill>
                            <a:srgbClr val="000000"/>
                          </a:solidFill>
                          <a:effectLst/>
                        </a:rPr>
                        <a:t> </a:t>
                      </a:r>
                      <a:endParaRPr lang="en-US" sz="1100">
                        <a:solidFill>
                          <a:srgbClr val="000000"/>
                        </a:solidFill>
                        <a:effectLst/>
                      </a:endParaRPr>
                    </a:p>
                    <a:p>
                      <a:pPr marL="92075" marR="0">
                        <a:lnSpc>
                          <a:spcPct val="107000"/>
                        </a:lnSpc>
                        <a:spcBef>
                          <a:spcPts val="0"/>
                        </a:spcBef>
                        <a:spcAft>
                          <a:spcPts val="0"/>
                        </a:spcAft>
                      </a:pPr>
                      <a:r>
                        <a:rPr lang="en-US" sz="1700">
                          <a:solidFill>
                            <a:srgbClr val="000000"/>
                          </a:solidFill>
                          <a:effectLst/>
                        </a:rPr>
                        <a:t>2</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0000" cap="flat" cmpd="sng" algn="ctr">
                      <a:solidFill>
                        <a:srgbClr val="DD8047">
                          <a:tint val="50000"/>
                        </a:srgbClr>
                      </a:solidFill>
                      <a:prstDash val="solid"/>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ct val="107000"/>
                        </a:lnSpc>
                        <a:spcBef>
                          <a:spcPts val="0"/>
                        </a:spcBef>
                        <a:spcAft>
                          <a:spcPts val="0"/>
                        </a:spcAft>
                      </a:pPr>
                      <a:r>
                        <a:rPr lang="en-US" sz="1200">
                          <a:solidFill>
                            <a:srgbClr val="000000"/>
                          </a:solidFill>
                          <a:effectLst/>
                        </a:rPr>
                        <a:t> </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0"/>
                        </a:spcBef>
                        <a:spcAft>
                          <a:spcPts val="0"/>
                        </a:spcAft>
                      </a:pPr>
                      <a:r>
                        <a:rPr lang="en-US" sz="700" dirty="0">
                          <a:solidFill>
                            <a:srgbClr val="000000"/>
                          </a:solidFill>
                          <a:effectLst/>
                        </a:rPr>
                        <a:t> </a:t>
                      </a:r>
                      <a:endParaRPr lang="en-US" sz="1100" dirty="0">
                        <a:solidFill>
                          <a:srgbClr val="000000"/>
                        </a:solidFill>
                        <a:effectLst/>
                      </a:endParaRPr>
                    </a:p>
                    <a:p>
                      <a:pPr marL="454025" marR="0">
                        <a:lnSpc>
                          <a:spcPct val="107000"/>
                        </a:lnSpc>
                        <a:spcBef>
                          <a:spcPts val="0"/>
                        </a:spcBef>
                        <a:spcAft>
                          <a:spcPts val="0"/>
                        </a:spcAft>
                      </a:pPr>
                      <a:r>
                        <a:rPr lang="en-US" sz="1700" spc="5" dirty="0">
                          <a:solidFill>
                            <a:srgbClr val="000000"/>
                          </a:solidFill>
                          <a:effectLst/>
                        </a:rPr>
                        <a:t>10,000</a:t>
                      </a:r>
                      <a:endPar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0"/>
                        </a:spcBef>
                        <a:spcAft>
                          <a:spcPts val="0"/>
                        </a:spcAft>
                      </a:pPr>
                      <a:r>
                        <a:rPr lang="en-US" sz="700">
                          <a:solidFill>
                            <a:srgbClr val="000000"/>
                          </a:solidFill>
                          <a:effectLst/>
                        </a:rPr>
                        <a:t> </a:t>
                      </a:r>
                      <a:endParaRPr lang="en-US" sz="1100">
                        <a:solidFill>
                          <a:srgbClr val="000000"/>
                        </a:solidFill>
                        <a:effectLst/>
                      </a:endParaRPr>
                    </a:p>
                    <a:p>
                      <a:pPr marL="651510" marR="0">
                        <a:lnSpc>
                          <a:spcPct val="107000"/>
                        </a:lnSpc>
                        <a:spcBef>
                          <a:spcPts val="0"/>
                        </a:spcBef>
                        <a:spcAft>
                          <a:spcPts val="0"/>
                        </a:spcAft>
                      </a:pPr>
                      <a:r>
                        <a:rPr lang="en-US" sz="1700" spc="5">
                          <a:solidFill>
                            <a:srgbClr val="000000"/>
                          </a:solidFill>
                          <a:effectLst/>
                        </a:rPr>
                        <a:t>200,000</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0"/>
                        </a:spcBef>
                        <a:spcAft>
                          <a:spcPts val="0"/>
                        </a:spcAft>
                      </a:pPr>
                      <a:r>
                        <a:rPr lang="en-US" sz="700">
                          <a:solidFill>
                            <a:srgbClr val="000000"/>
                          </a:solidFill>
                          <a:effectLst/>
                        </a:rPr>
                        <a:t> </a:t>
                      </a:r>
                      <a:endParaRPr lang="en-US" sz="1100">
                        <a:solidFill>
                          <a:srgbClr val="000000"/>
                        </a:solidFill>
                        <a:effectLst/>
                      </a:endParaRPr>
                    </a:p>
                    <a:p>
                      <a:pPr marL="480695" marR="0">
                        <a:lnSpc>
                          <a:spcPct val="107000"/>
                        </a:lnSpc>
                        <a:spcBef>
                          <a:spcPts val="0"/>
                        </a:spcBef>
                        <a:spcAft>
                          <a:spcPts val="0"/>
                        </a:spcAft>
                      </a:pPr>
                      <a:r>
                        <a:rPr lang="en-US" sz="1700" spc="5">
                          <a:solidFill>
                            <a:srgbClr val="000000"/>
                          </a:solidFill>
                          <a:effectLst/>
                        </a:rPr>
                        <a:t>30,000</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0"/>
                        </a:spcBef>
                        <a:spcAft>
                          <a:spcPts val="0"/>
                        </a:spcAft>
                      </a:pPr>
                      <a:r>
                        <a:rPr lang="en-US" sz="700">
                          <a:solidFill>
                            <a:srgbClr val="000000"/>
                          </a:solidFill>
                          <a:effectLst/>
                        </a:rPr>
                        <a:t> </a:t>
                      </a:r>
                      <a:endParaRPr lang="en-US" sz="1100">
                        <a:solidFill>
                          <a:srgbClr val="000000"/>
                        </a:solidFill>
                        <a:effectLst/>
                      </a:endParaRPr>
                    </a:p>
                    <a:p>
                      <a:pPr marL="562610" marR="0">
                        <a:lnSpc>
                          <a:spcPct val="107000"/>
                        </a:lnSpc>
                        <a:spcBef>
                          <a:spcPts val="0"/>
                        </a:spcBef>
                        <a:spcAft>
                          <a:spcPts val="0"/>
                        </a:spcAft>
                      </a:pPr>
                      <a:r>
                        <a:rPr lang="en-US" sz="1700" spc="5">
                          <a:solidFill>
                            <a:srgbClr val="000000"/>
                          </a:solidFill>
                          <a:effectLst/>
                        </a:rPr>
                        <a:t>30,000</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w="10000" cap="flat" cmpd="sng" algn="ctr">
                      <a:solidFill>
                        <a:srgbClr val="DD8047">
                          <a:tint val="50000"/>
                        </a:srgbClr>
                      </a:solidFill>
                      <a:prstDash val="solid"/>
                    </a:lnR>
                    <a:lnT>
                      <a:noFill/>
                    </a:lnT>
                    <a:lnB>
                      <a:noFill/>
                    </a:lnB>
                    <a:lnTlToBr w="12700" cmpd="sng">
                      <a:noFill/>
                      <a:prstDash val="solid"/>
                    </a:lnTlToBr>
                    <a:lnBlToTr w="12700" cmpd="sng">
                      <a:noFill/>
                      <a:prstDash val="solid"/>
                    </a:lnBlToTr>
                    <a:noFill/>
                  </a:tcPr>
                </a:tc>
              </a:tr>
              <a:tr h="453760">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5"/>
                        </a:spcBef>
                        <a:spcAft>
                          <a:spcPts val="0"/>
                        </a:spcAft>
                      </a:pPr>
                      <a:r>
                        <a:rPr lang="en-US" sz="700">
                          <a:solidFill>
                            <a:srgbClr val="000000"/>
                          </a:solidFill>
                          <a:effectLst/>
                        </a:rPr>
                        <a:t> </a:t>
                      </a:r>
                      <a:endParaRPr lang="en-US" sz="1100">
                        <a:solidFill>
                          <a:srgbClr val="000000"/>
                        </a:solidFill>
                        <a:effectLst/>
                      </a:endParaRPr>
                    </a:p>
                    <a:p>
                      <a:pPr marL="92075" marR="0">
                        <a:lnSpc>
                          <a:spcPct val="107000"/>
                        </a:lnSpc>
                        <a:spcBef>
                          <a:spcPts val="0"/>
                        </a:spcBef>
                        <a:spcAft>
                          <a:spcPts val="0"/>
                        </a:spcAft>
                      </a:pPr>
                      <a:r>
                        <a:rPr lang="en-US" sz="1700">
                          <a:solidFill>
                            <a:srgbClr val="000000"/>
                          </a:solidFill>
                          <a:effectLst/>
                        </a:rPr>
                        <a:t>3</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0000" cap="flat" cmpd="sng" algn="ctr">
                      <a:solidFill>
                        <a:srgbClr val="DD8047">
                          <a:tint val="50000"/>
                        </a:srgbClr>
                      </a:solidFill>
                      <a:prstDash val="solid"/>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ct val="107000"/>
                        </a:lnSpc>
                        <a:spcBef>
                          <a:spcPts val="0"/>
                        </a:spcBef>
                        <a:spcAft>
                          <a:spcPts val="0"/>
                        </a:spcAft>
                      </a:pPr>
                      <a:r>
                        <a:rPr lang="en-US" sz="1200">
                          <a:solidFill>
                            <a:srgbClr val="000000"/>
                          </a:solidFill>
                          <a:effectLst/>
                        </a:rPr>
                        <a:t> </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5"/>
                        </a:spcBef>
                        <a:spcAft>
                          <a:spcPts val="0"/>
                        </a:spcAft>
                      </a:pPr>
                      <a:r>
                        <a:rPr lang="en-US" sz="700" dirty="0">
                          <a:solidFill>
                            <a:srgbClr val="000000"/>
                          </a:solidFill>
                          <a:effectLst/>
                        </a:rPr>
                        <a:t> </a:t>
                      </a:r>
                      <a:endParaRPr lang="en-US" sz="1100" dirty="0">
                        <a:solidFill>
                          <a:srgbClr val="000000"/>
                        </a:solidFill>
                        <a:effectLst/>
                      </a:endParaRPr>
                    </a:p>
                    <a:p>
                      <a:pPr marL="454025" marR="0">
                        <a:lnSpc>
                          <a:spcPct val="107000"/>
                        </a:lnSpc>
                        <a:spcBef>
                          <a:spcPts val="0"/>
                        </a:spcBef>
                        <a:spcAft>
                          <a:spcPts val="0"/>
                        </a:spcAft>
                      </a:pPr>
                      <a:r>
                        <a:rPr lang="en-US" sz="1700" spc="5" dirty="0">
                          <a:solidFill>
                            <a:srgbClr val="000000"/>
                          </a:solidFill>
                          <a:effectLst/>
                        </a:rPr>
                        <a:t>10,000</a:t>
                      </a:r>
                      <a:endPar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5"/>
                        </a:spcBef>
                        <a:spcAft>
                          <a:spcPts val="0"/>
                        </a:spcAft>
                      </a:pPr>
                      <a:r>
                        <a:rPr lang="en-US" sz="700">
                          <a:solidFill>
                            <a:srgbClr val="000000"/>
                          </a:solidFill>
                          <a:effectLst/>
                        </a:rPr>
                        <a:t> </a:t>
                      </a:r>
                      <a:endParaRPr lang="en-US" sz="1100">
                        <a:solidFill>
                          <a:srgbClr val="000000"/>
                        </a:solidFill>
                        <a:effectLst/>
                      </a:endParaRPr>
                    </a:p>
                    <a:p>
                      <a:pPr marL="651510" marR="0">
                        <a:lnSpc>
                          <a:spcPct val="107000"/>
                        </a:lnSpc>
                        <a:spcBef>
                          <a:spcPts val="0"/>
                        </a:spcBef>
                        <a:spcAft>
                          <a:spcPts val="0"/>
                        </a:spcAft>
                      </a:pPr>
                      <a:r>
                        <a:rPr lang="en-US" sz="1700" spc="5">
                          <a:solidFill>
                            <a:srgbClr val="000000"/>
                          </a:solidFill>
                          <a:effectLst/>
                        </a:rPr>
                        <a:t>200,000</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5"/>
                        </a:spcBef>
                        <a:spcAft>
                          <a:spcPts val="0"/>
                        </a:spcAft>
                      </a:pPr>
                      <a:r>
                        <a:rPr lang="en-US" sz="700">
                          <a:solidFill>
                            <a:srgbClr val="000000"/>
                          </a:solidFill>
                          <a:effectLst/>
                        </a:rPr>
                        <a:t> </a:t>
                      </a:r>
                      <a:endParaRPr lang="en-US" sz="1100">
                        <a:solidFill>
                          <a:srgbClr val="000000"/>
                        </a:solidFill>
                        <a:effectLst/>
                      </a:endParaRPr>
                    </a:p>
                    <a:p>
                      <a:pPr marL="480695" marR="0">
                        <a:lnSpc>
                          <a:spcPct val="107000"/>
                        </a:lnSpc>
                        <a:spcBef>
                          <a:spcPts val="0"/>
                        </a:spcBef>
                        <a:spcAft>
                          <a:spcPts val="0"/>
                        </a:spcAft>
                      </a:pPr>
                      <a:r>
                        <a:rPr lang="en-US" sz="1700" spc="5">
                          <a:solidFill>
                            <a:srgbClr val="000000"/>
                          </a:solidFill>
                          <a:effectLst/>
                        </a:rPr>
                        <a:t>30,000</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5"/>
                        </a:spcBef>
                        <a:spcAft>
                          <a:spcPts val="0"/>
                        </a:spcAft>
                      </a:pPr>
                      <a:r>
                        <a:rPr lang="en-US" sz="700">
                          <a:solidFill>
                            <a:srgbClr val="000000"/>
                          </a:solidFill>
                          <a:effectLst/>
                        </a:rPr>
                        <a:t> </a:t>
                      </a:r>
                      <a:endParaRPr lang="en-US" sz="1100">
                        <a:solidFill>
                          <a:srgbClr val="000000"/>
                        </a:solidFill>
                        <a:effectLst/>
                      </a:endParaRPr>
                    </a:p>
                    <a:p>
                      <a:pPr marL="562610" marR="0">
                        <a:lnSpc>
                          <a:spcPct val="107000"/>
                        </a:lnSpc>
                        <a:spcBef>
                          <a:spcPts val="0"/>
                        </a:spcBef>
                        <a:spcAft>
                          <a:spcPts val="0"/>
                        </a:spcAft>
                      </a:pPr>
                      <a:r>
                        <a:rPr lang="en-US" sz="1700" spc="5">
                          <a:solidFill>
                            <a:srgbClr val="000000"/>
                          </a:solidFill>
                          <a:effectLst/>
                        </a:rPr>
                        <a:t>30,000</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w="10000" cap="flat" cmpd="sng" algn="ctr">
                      <a:solidFill>
                        <a:srgbClr val="DD8047">
                          <a:tint val="50000"/>
                        </a:srgbClr>
                      </a:solidFill>
                      <a:prstDash val="solid"/>
                    </a:lnR>
                    <a:lnT>
                      <a:noFill/>
                    </a:lnT>
                    <a:lnB>
                      <a:noFill/>
                    </a:lnB>
                    <a:lnTlToBr w="12700" cmpd="sng">
                      <a:noFill/>
                      <a:prstDash val="solid"/>
                    </a:lnTlToBr>
                    <a:lnBlToTr w="12700" cmpd="sng">
                      <a:noFill/>
                      <a:prstDash val="solid"/>
                    </a:lnBlToTr>
                    <a:noFill/>
                  </a:tcPr>
                </a:tc>
              </a:tr>
              <a:tr h="453760">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0"/>
                        </a:spcBef>
                        <a:spcAft>
                          <a:spcPts val="0"/>
                        </a:spcAft>
                      </a:pPr>
                      <a:r>
                        <a:rPr lang="en-US" sz="700">
                          <a:solidFill>
                            <a:srgbClr val="000000"/>
                          </a:solidFill>
                          <a:effectLst/>
                        </a:rPr>
                        <a:t> </a:t>
                      </a:r>
                      <a:endParaRPr lang="en-US" sz="1100">
                        <a:solidFill>
                          <a:srgbClr val="000000"/>
                        </a:solidFill>
                        <a:effectLst/>
                      </a:endParaRPr>
                    </a:p>
                    <a:p>
                      <a:pPr marL="92075" marR="0">
                        <a:lnSpc>
                          <a:spcPct val="107000"/>
                        </a:lnSpc>
                        <a:spcBef>
                          <a:spcPts val="0"/>
                        </a:spcBef>
                        <a:spcAft>
                          <a:spcPts val="0"/>
                        </a:spcAft>
                      </a:pPr>
                      <a:r>
                        <a:rPr lang="en-US" sz="1700">
                          <a:solidFill>
                            <a:srgbClr val="000000"/>
                          </a:solidFill>
                          <a:effectLst/>
                        </a:rPr>
                        <a:t>4</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0000" cap="flat" cmpd="sng" algn="ctr">
                      <a:solidFill>
                        <a:srgbClr val="DD8047">
                          <a:tint val="50000"/>
                        </a:srgbClr>
                      </a:solidFill>
                      <a:prstDash val="solid"/>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ct val="107000"/>
                        </a:lnSpc>
                        <a:spcBef>
                          <a:spcPts val="0"/>
                        </a:spcBef>
                        <a:spcAft>
                          <a:spcPts val="0"/>
                        </a:spcAft>
                      </a:pPr>
                      <a:r>
                        <a:rPr lang="en-US" sz="1200">
                          <a:solidFill>
                            <a:srgbClr val="000000"/>
                          </a:solidFill>
                          <a:effectLst/>
                        </a:rPr>
                        <a:t> </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0"/>
                        </a:spcBef>
                        <a:spcAft>
                          <a:spcPts val="0"/>
                        </a:spcAft>
                      </a:pPr>
                      <a:r>
                        <a:rPr lang="en-US" sz="700" dirty="0">
                          <a:solidFill>
                            <a:srgbClr val="000000"/>
                          </a:solidFill>
                          <a:effectLst/>
                        </a:rPr>
                        <a:t> </a:t>
                      </a:r>
                      <a:endParaRPr lang="en-US" sz="1100" dirty="0">
                        <a:solidFill>
                          <a:srgbClr val="000000"/>
                        </a:solidFill>
                        <a:effectLst/>
                      </a:endParaRPr>
                    </a:p>
                    <a:p>
                      <a:pPr marL="454025" marR="0">
                        <a:lnSpc>
                          <a:spcPct val="107000"/>
                        </a:lnSpc>
                        <a:spcBef>
                          <a:spcPts val="0"/>
                        </a:spcBef>
                        <a:spcAft>
                          <a:spcPts val="0"/>
                        </a:spcAft>
                      </a:pPr>
                      <a:r>
                        <a:rPr lang="en-US" sz="1700" spc="5" dirty="0">
                          <a:solidFill>
                            <a:srgbClr val="000000"/>
                          </a:solidFill>
                          <a:effectLst/>
                        </a:rPr>
                        <a:t>20,000</a:t>
                      </a:r>
                      <a:endPar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0"/>
                        </a:spcBef>
                        <a:spcAft>
                          <a:spcPts val="0"/>
                        </a:spcAft>
                      </a:pPr>
                      <a:r>
                        <a:rPr lang="en-US" sz="700">
                          <a:solidFill>
                            <a:srgbClr val="000000"/>
                          </a:solidFill>
                          <a:effectLst/>
                        </a:rPr>
                        <a:t> </a:t>
                      </a:r>
                      <a:endParaRPr lang="en-US" sz="1100">
                        <a:solidFill>
                          <a:srgbClr val="000000"/>
                        </a:solidFill>
                        <a:effectLst/>
                      </a:endParaRPr>
                    </a:p>
                    <a:p>
                      <a:pPr marL="651510" marR="0">
                        <a:lnSpc>
                          <a:spcPct val="107000"/>
                        </a:lnSpc>
                        <a:spcBef>
                          <a:spcPts val="0"/>
                        </a:spcBef>
                        <a:spcAft>
                          <a:spcPts val="0"/>
                        </a:spcAft>
                      </a:pPr>
                      <a:r>
                        <a:rPr lang="en-US" sz="1700" spc="5">
                          <a:solidFill>
                            <a:srgbClr val="000000"/>
                          </a:solidFill>
                          <a:effectLst/>
                        </a:rPr>
                        <a:t>200,000</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0"/>
                        </a:spcBef>
                        <a:spcAft>
                          <a:spcPts val="0"/>
                        </a:spcAft>
                      </a:pPr>
                      <a:r>
                        <a:rPr lang="en-US" sz="700">
                          <a:solidFill>
                            <a:srgbClr val="000000"/>
                          </a:solidFill>
                          <a:effectLst/>
                        </a:rPr>
                        <a:t> </a:t>
                      </a:r>
                      <a:endParaRPr lang="en-US" sz="1100">
                        <a:solidFill>
                          <a:srgbClr val="000000"/>
                        </a:solidFill>
                        <a:effectLst/>
                      </a:endParaRPr>
                    </a:p>
                    <a:p>
                      <a:pPr marL="480695" marR="0">
                        <a:lnSpc>
                          <a:spcPct val="107000"/>
                        </a:lnSpc>
                        <a:spcBef>
                          <a:spcPts val="0"/>
                        </a:spcBef>
                        <a:spcAft>
                          <a:spcPts val="0"/>
                        </a:spcAft>
                      </a:pPr>
                      <a:r>
                        <a:rPr lang="en-US" sz="1700" spc="5">
                          <a:solidFill>
                            <a:srgbClr val="000000"/>
                          </a:solidFill>
                          <a:effectLst/>
                        </a:rPr>
                        <a:t>30,000</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0"/>
                        </a:spcBef>
                        <a:spcAft>
                          <a:spcPts val="0"/>
                        </a:spcAft>
                      </a:pPr>
                      <a:r>
                        <a:rPr lang="en-US" sz="700">
                          <a:solidFill>
                            <a:srgbClr val="000000"/>
                          </a:solidFill>
                          <a:effectLst/>
                        </a:rPr>
                        <a:t> </a:t>
                      </a:r>
                      <a:endParaRPr lang="en-US" sz="1100">
                        <a:solidFill>
                          <a:srgbClr val="000000"/>
                        </a:solidFill>
                        <a:effectLst/>
                      </a:endParaRPr>
                    </a:p>
                    <a:p>
                      <a:pPr marL="562610" marR="0">
                        <a:lnSpc>
                          <a:spcPct val="107000"/>
                        </a:lnSpc>
                        <a:spcBef>
                          <a:spcPts val="0"/>
                        </a:spcBef>
                        <a:spcAft>
                          <a:spcPts val="0"/>
                        </a:spcAft>
                      </a:pPr>
                      <a:r>
                        <a:rPr lang="en-US" sz="1700" spc="5">
                          <a:solidFill>
                            <a:srgbClr val="000000"/>
                          </a:solidFill>
                          <a:effectLst/>
                        </a:rPr>
                        <a:t>30,000</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w="10000" cap="flat" cmpd="sng" algn="ctr">
                      <a:solidFill>
                        <a:srgbClr val="DD8047">
                          <a:tint val="50000"/>
                        </a:srgbClr>
                      </a:solidFill>
                      <a:prstDash val="solid"/>
                    </a:lnR>
                    <a:lnT>
                      <a:noFill/>
                    </a:lnT>
                    <a:lnB>
                      <a:noFill/>
                    </a:lnB>
                    <a:lnTlToBr w="12700" cmpd="sng">
                      <a:noFill/>
                      <a:prstDash val="solid"/>
                    </a:lnTlToBr>
                    <a:lnBlToTr w="12700" cmpd="sng">
                      <a:noFill/>
                      <a:prstDash val="solid"/>
                    </a:lnBlToTr>
                    <a:noFill/>
                  </a:tcPr>
                </a:tc>
              </a:tr>
              <a:tr h="453760">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5"/>
                        </a:spcBef>
                        <a:spcAft>
                          <a:spcPts val="0"/>
                        </a:spcAft>
                      </a:pPr>
                      <a:r>
                        <a:rPr lang="en-US" sz="700">
                          <a:solidFill>
                            <a:srgbClr val="000000"/>
                          </a:solidFill>
                          <a:effectLst/>
                        </a:rPr>
                        <a:t> </a:t>
                      </a:r>
                      <a:endParaRPr lang="en-US" sz="1100">
                        <a:solidFill>
                          <a:srgbClr val="000000"/>
                        </a:solidFill>
                        <a:effectLst/>
                      </a:endParaRPr>
                    </a:p>
                    <a:p>
                      <a:pPr marL="92075" marR="0">
                        <a:lnSpc>
                          <a:spcPct val="107000"/>
                        </a:lnSpc>
                        <a:spcBef>
                          <a:spcPts val="0"/>
                        </a:spcBef>
                        <a:spcAft>
                          <a:spcPts val="0"/>
                        </a:spcAft>
                      </a:pPr>
                      <a:r>
                        <a:rPr lang="en-US" sz="1700">
                          <a:solidFill>
                            <a:srgbClr val="000000"/>
                          </a:solidFill>
                          <a:effectLst/>
                        </a:rPr>
                        <a:t>5</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0000" cap="flat" cmpd="sng" algn="ctr">
                      <a:solidFill>
                        <a:srgbClr val="DD8047">
                          <a:tint val="50000"/>
                        </a:srgbClr>
                      </a:solidFill>
                      <a:prstDash val="solid"/>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ct val="107000"/>
                        </a:lnSpc>
                        <a:spcBef>
                          <a:spcPts val="0"/>
                        </a:spcBef>
                        <a:spcAft>
                          <a:spcPts val="0"/>
                        </a:spcAft>
                      </a:pPr>
                      <a:r>
                        <a:rPr lang="en-US" sz="1200">
                          <a:solidFill>
                            <a:srgbClr val="000000"/>
                          </a:solidFill>
                          <a:effectLst/>
                        </a:rPr>
                        <a:t> </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5"/>
                        </a:spcBef>
                        <a:spcAft>
                          <a:spcPts val="0"/>
                        </a:spcAft>
                      </a:pPr>
                      <a:r>
                        <a:rPr lang="en-US" sz="700" dirty="0">
                          <a:solidFill>
                            <a:srgbClr val="000000"/>
                          </a:solidFill>
                          <a:effectLst/>
                        </a:rPr>
                        <a:t> </a:t>
                      </a:r>
                      <a:endParaRPr lang="en-US" sz="1100" dirty="0">
                        <a:solidFill>
                          <a:srgbClr val="000000"/>
                        </a:solidFill>
                        <a:effectLst/>
                      </a:endParaRPr>
                    </a:p>
                    <a:p>
                      <a:pPr marL="316865" marR="0">
                        <a:lnSpc>
                          <a:spcPct val="107000"/>
                        </a:lnSpc>
                        <a:spcBef>
                          <a:spcPts val="0"/>
                        </a:spcBef>
                        <a:spcAft>
                          <a:spcPts val="0"/>
                        </a:spcAft>
                      </a:pPr>
                      <a:r>
                        <a:rPr lang="en-US" sz="1700" spc="5" dirty="0">
                          <a:solidFill>
                            <a:srgbClr val="000000"/>
                          </a:solidFill>
                          <a:effectLst/>
                        </a:rPr>
                        <a:t>100,000</a:t>
                      </a:r>
                      <a:endPar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5"/>
                        </a:spcBef>
                        <a:spcAft>
                          <a:spcPts val="0"/>
                        </a:spcAft>
                      </a:pPr>
                      <a:r>
                        <a:rPr lang="en-US" sz="700">
                          <a:solidFill>
                            <a:srgbClr val="000000"/>
                          </a:solidFill>
                          <a:effectLst/>
                        </a:rPr>
                        <a:t> </a:t>
                      </a:r>
                      <a:endParaRPr lang="en-US" sz="1100">
                        <a:solidFill>
                          <a:srgbClr val="000000"/>
                        </a:solidFill>
                        <a:effectLst/>
                      </a:endParaRPr>
                    </a:p>
                    <a:p>
                      <a:pPr marL="650875" marR="0">
                        <a:lnSpc>
                          <a:spcPct val="107000"/>
                        </a:lnSpc>
                        <a:spcBef>
                          <a:spcPts val="0"/>
                        </a:spcBef>
                        <a:spcAft>
                          <a:spcPts val="0"/>
                        </a:spcAft>
                      </a:pPr>
                      <a:r>
                        <a:rPr lang="en-US" sz="1700" spc="5">
                          <a:solidFill>
                            <a:srgbClr val="000000"/>
                          </a:solidFill>
                          <a:effectLst/>
                        </a:rPr>
                        <a:t>300,000</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5"/>
                        </a:spcBef>
                        <a:spcAft>
                          <a:spcPts val="0"/>
                        </a:spcAft>
                      </a:pPr>
                      <a:r>
                        <a:rPr lang="en-US" sz="700">
                          <a:solidFill>
                            <a:srgbClr val="000000"/>
                          </a:solidFill>
                          <a:effectLst/>
                        </a:rPr>
                        <a:t> </a:t>
                      </a:r>
                      <a:endParaRPr lang="en-US" sz="1100">
                        <a:solidFill>
                          <a:srgbClr val="000000"/>
                        </a:solidFill>
                        <a:effectLst/>
                      </a:endParaRPr>
                    </a:p>
                    <a:p>
                      <a:pPr marL="480060" marR="0">
                        <a:lnSpc>
                          <a:spcPct val="107000"/>
                        </a:lnSpc>
                        <a:spcBef>
                          <a:spcPts val="0"/>
                        </a:spcBef>
                        <a:spcAft>
                          <a:spcPts val="0"/>
                        </a:spcAft>
                      </a:pPr>
                      <a:r>
                        <a:rPr lang="en-US" sz="1700" spc="5">
                          <a:solidFill>
                            <a:srgbClr val="000000"/>
                          </a:solidFill>
                          <a:effectLst/>
                        </a:rPr>
                        <a:t>30,000</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5"/>
                        </a:spcBef>
                        <a:spcAft>
                          <a:spcPts val="0"/>
                        </a:spcAft>
                      </a:pPr>
                      <a:r>
                        <a:rPr lang="en-US" sz="700">
                          <a:solidFill>
                            <a:srgbClr val="000000"/>
                          </a:solidFill>
                          <a:effectLst/>
                        </a:rPr>
                        <a:t> </a:t>
                      </a:r>
                      <a:endParaRPr lang="en-US" sz="1100">
                        <a:solidFill>
                          <a:srgbClr val="000000"/>
                        </a:solidFill>
                        <a:effectLst/>
                      </a:endParaRPr>
                    </a:p>
                    <a:p>
                      <a:pPr marL="561975" marR="0">
                        <a:lnSpc>
                          <a:spcPct val="107000"/>
                        </a:lnSpc>
                        <a:spcBef>
                          <a:spcPts val="0"/>
                        </a:spcBef>
                        <a:spcAft>
                          <a:spcPts val="0"/>
                        </a:spcAft>
                      </a:pPr>
                      <a:r>
                        <a:rPr lang="en-US" sz="1700" spc="5">
                          <a:solidFill>
                            <a:srgbClr val="000000"/>
                          </a:solidFill>
                          <a:effectLst/>
                        </a:rPr>
                        <a:t>75,000</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w="10000" cap="flat" cmpd="sng" algn="ctr">
                      <a:solidFill>
                        <a:srgbClr val="DD8047">
                          <a:tint val="50000"/>
                        </a:srgbClr>
                      </a:solidFill>
                      <a:prstDash val="solid"/>
                    </a:lnR>
                    <a:lnT>
                      <a:noFill/>
                    </a:lnT>
                    <a:lnB>
                      <a:noFill/>
                    </a:lnB>
                    <a:lnTlToBr w="12700" cmpd="sng">
                      <a:noFill/>
                      <a:prstDash val="solid"/>
                    </a:lnTlToBr>
                    <a:lnBlToTr w="12700" cmpd="sng">
                      <a:noFill/>
                      <a:prstDash val="solid"/>
                    </a:lnBlToTr>
                    <a:noFill/>
                  </a:tcPr>
                </a:tc>
              </a:tr>
              <a:tr h="500062">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0"/>
                        </a:spcBef>
                        <a:spcAft>
                          <a:spcPts val="0"/>
                        </a:spcAft>
                      </a:pPr>
                      <a:r>
                        <a:rPr lang="en-US" sz="700">
                          <a:solidFill>
                            <a:srgbClr val="000000"/>
                          </a:solidFill>
                          <a:effectLst/>
                        </a:rPr>
                        <a:t> </a:t>
                      </a:r>
                      <a:endParaRPr lang="en-US" sz="1100">
                        <a:solidFill>
                          <a:srgbClr val="000000"/>
                        </a:solidFill>
                        <a:effectLst/>
                      </a:endParaRPr>
                    </a:p>
                    <a:p>
                      <a:pPr marL="92075" marR="0">
                        <a:lnSpc>
                          <a:spcPct val="107000"/>
                        </a:lnSpc>
                        <a:spcBef>
                          <a:spcPts val="0"/>
                        </a:spcBef>
                        <a:spcAft>
                          <a:spcPts val="0"/>
                        </a:spcAft>
                      </a:pPr>
                      <a:r>
                        <a:rPr lang="en-US" sz="1700" spc="5">
                          <a:solidFill>
                            <a:srgbClr val="000000"/>
                          </a:solidFill>
                          <a:effectLst/>
                        </a:rPr>
                        <a:t>Net</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w="10000" cap="flat" cmpd="sng" algn="ctr">
                      <a:solidFill>
                        <a:srgbClr val="DD8047">
                          <a:tint val="50000"/>
                        </a:srgbClr>
                      </a:solidFill>
                      <a:prstDash val="solid"/>
                    </a:lnL>
                    <a:lnR>
                      <a:noFill/>
                    </a:lnR>
                    <a:lnT>
                      <a:noFill/>
                    </a:lnT>
                    <a:lnB w="10000" cap="flat" cmpd="sng" algn="ctr">
                      <a:solidFill>
                        <a:srgbClr val="DD8047">
                          <a:tint val="50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0"/>
                        </a:spcBef>
                        <a:spcAft>
                          <a:spcPts val="0"/>
                        </a:spcAft>
                      </a:pPr>
                      <a:r>
                        <a:rPr lang="en-US" sz="700">
                          <a:solidFill>
                            <a:srgbClr val="000000"/>
                          </a:solidFill>
                          <a:effectLst/>
                        </a:rPr>
                        <a:t> </a:t>
                      </a:r>
                      <a:endParaRPr lang="en-US" sz="1100">
                        <a:solidFill>
                          <a:srgbClr val="000000"/>
                        </a:solidFill>
                        <a:effectLst/>
                      </a:endParaRPr>
                    </a:p>
                    <a:p>
                      <a:pPr marL="34290" marR="0">
                        <a:lnSpc>
                          <a:spcPct val="107000"/>
                        </a:lnSpc>
                        <a:spcBef>
                          <a:spcPts val="0"/>
                        </a:spcBef>
                        <a:spcAft>
                          <a:spcPts val="0"/>
                        </a:spcAft>
                      </a:pPr>
                      <a:r>
                        <a:rPr lang="en-US" sz="1700" spc="5">
                          <a:solidFill>
                            <a:srgbClr val="000000"/>
                          </a:solidFill>
                          <a:effectLst/>
                        </a:rPr>
                        <a:t>Pr</a:t>
                      </a:r>
                      <a:r>
                        <a:rPr lang="en-US" sz="1700" spc="-5">
                          <a:solidFill>
                            <a:srgbClr val="000000"/>
                          </a:solidFill>
                          <a:effectLst/>
                        </a:rPr>
                        <a:t>o</a:t>
                      </a:r>
                      <a:r>
                        <a:rPr lang="en-US" sz="1700">
                          <a:solidFill>
                            <a:srgbClr val="000000"/>
                          </a:solidFill>
                          <a:effectLst/>
                        </a:rPr>
                        <a:t>f</a:t>
                      </a:r>
                      <a:r>
                        <a:rPr lang="en-US" sz="1700" spc="5">
                          <a:solidFill>
                            <a:srgbClr val="000000"/>
                          </a:solidFill>
                          <a:effectLst/>
                        </a:rPr>
                        <a:t>it</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w="10000" cap="flat" cmpd="sng" algn="ctr">
                      <a:solidFill>
                        <a:srgbClr val="DD8047">
                          <a:tint val="50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0"/>
                        </a:spcBef>
                        <a:spcAft>
                          <a:spcPts val="0"/>
                        </a:spcAft>
                      </a:pPr>
                      <a:r>
                        <a:rPr lang="en-US" sz="700" dirty="0">
                          <a:solidFill>
                            <a:srgbClr val="000000"/>
                          </a:solidFill>
                          <a:effectLst/>
                        </a:rPr>
                        <a:t> </a:t>
                      </a:r>
                      <a:endParaRPr lang="en-US" sz="1100" dirty="0">
                        <a:solidFill>
                          <a:srgbClr val="000000"/>
                        </a:solidFill>
                        <a:effectLst/>
                      </a:endParaRPr>
                    </a:p>
                    <a:p>
                      <a:pPr marL="456565" marR="0">
                        <a:lnSpc>
                          <a:spcPct val="107000"/>
                        </a:lnSpc>
                        <a:spcBef>
                          <a:spcPts val="0"/>
                        </a:spcBef>
                        <a:spcAft>
                          <a:spcPts val="0"/>
                        </a:spcAft>
                      </a:pPr>
                      <a:r>
                        <a:rPr lang="en-US" sz="1700" spc="5" dirty="0">
                          <a:solidFill>
                            <a:srgbClr val="000000"/>
                          </a:solidFill>
                          <a:effectLst/>
                        </a:rPr>
                        <a:t>50,000</a:t>
                      </a:r>
                      <a:endPar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w="10000" cap="flat" cmpd="sng" algn="ctr">
                      <a:solidFill>
                        <a:srgbClr val="DD8047">
                          <a:tint val="50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0"/>
                        </a:spcBef>
                        <a:spcAft>
                          <a:spcPts val="0"/>
                        </a:spcAft>
                      </a:pPr>
                      <a:r>
                        <a:rPr lang="en-US" sz="700">
                          <a:solidFill>
                            <a:srgbClr val="000000"/>
                          </a:solidFill>
                          <a:effectLst/>
                        </a:rPr>
                        <a:t> </a:t>
                      </a:r>
                      <a:endParaRPr lang="en-US" sz="1100">
                        <a:solidFill>
                          <a:srgbClr val="000000"/>
                        </a:solidFill>
                        <a:effectLst/>
                      </a:endParaRPr>
                    </a:p>
                    <a:p>
                      <a:pPr marL="653415" marR="0">
                        <a:lnSpc>
                          <a:spcPct val="107000"/>
                        </a:lnSpc>
                        <a:spcBef>
                          <a:spcPts val="0"/>
                        </a:spcBef>
                        <a:spcAft>
                          <a:spcPts val="0"/>
                        </a:spcAft>
                      </a:pPr>
                      <a:r>
                        <a:rPr lang="en-US" sz="1700" spc="5">
                          <a:solidFill>
                            <a:srgbClr val="000000"/>
                          </a:solidFill>
                          <a:effectLst/>
                        </a:rPr>
                        <a:t>100,000</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w="10000" cap="flat" cmpd="sng" algn="ctr">
                      <a:solidFill>
                        <a:srgbClr val="DD8047">
                          <a:tint val="50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0"/>
                        </a:spcBef>
                        <a:spcAft>
                          <a:spcPts val="0"/>
                        </a:spcAft>
                      </a:pPr>
                      <a:r>
                        <a:rPr lang="en-US" sz="700">
                          <a:solidFill>
                            <a:srgbClr val="000000"/>
                          </a:solidFill>
                          <a:effectLst/>
                        </a:rPr>
                        <a:t> </a:t>
                      </a:r>
                      <a:endParaRPr lang="en-US" sz="1100">
                        <a:solidFill>
                          <a:srgbClr val="000000"/>
                        </a:solidFill>
                        <a:effectLst/>
                      </a:endParaRPr>
                    </a:p>
                    <a:p>
                      <a:pPr marL="481965" marR="0">
                        <a:lnSpc>
                          <a:spcPct val="107000"/>
                        </a:lnSpc>
                        <a:spcBef>
                          <a:spcPts val="0"/>
                        </a:spcBef>
                        <a:spcAft>
                          <a:spcPts val="0"/>
                        </a:spcAft>
                      </a:pPr>
                      <a:r>
                        <a:rPr lang="en-US" sz="1700" spc="5">
                          <a:solidFill>
                            <a:srgbClr val="000000"/>
                          </a:solidFill>
                          <a:effectLst/>
                        </a:rPr>
                        <a:t>50,000</a:t>
                      </a:r>
                      <a:endParaRPr lang="en-US" sz="11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a:noFill/>
                    </a:lnR>
                    <a:lnT>
                      <a:noFill/>
                    </a:lnT>
                    <a:lnB w="10000" cap="flat" cmpd="sng" algn="ctr">
                      <a:solidFill>
                        <a:srgbClr val="DD8047">
                          <a:tint val="50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lt1"/>
                          </a:solidFill>
                          <a:latin typeface="Georgia" panose="02040502050405020303"/>
                        </a:defRPr>
                      </a:lvl1pPr>
                      <a:lvl2pPr marL="457200" algn="l" defTabSz="914400" rtl="0" eaLnBrk="1" latinLnBrk="0" hangingPunct="1">
                        <a:defRPr sz="1800" kern="1200">
                          <a:solidFill>
                            <a:schemeClr val="lt1"/>
                          </a:solidFill>
                          <a:latin typeface="Georgia" panose="02040502050405020303"/>
                        </a:defRPr>
                      </a:lvl2pPr>
                      <a:lvl3pPr marL="914400" algn="l" defTabSz="914400" rtl="0" eaLnBrk="1" latinLnBrk="0" hangingPunct="1">
                        <a:defRPr sz="1800" kern="1200">
                          <a:solidFill>
                            <a:schemeClr val="lt1"/>
                          </a:solidFill>
                          <a:latin typeface="Georgia" panose="02040502050405020303"/>
                        </a:defRPr>
                      </a:lvl3pPr>
                      <a:lvl4pPr marL="1371600" algn="l" defTabSz="914400" rtl="0" eaLnBrk="1" latinLnBrk="0" hangingPunct="1">
                        <a:defRPr sz="1800" kern="1200">
                          <a:solidFill>
                            <a:schemeClr val="lt1"/>
                          </a:solidFill>
                          <a:latin typeface="Georgia" panose="02040502050405020303"/>
                        </a:defRPr>
                      </a:lvl4pPr>
                      <a:lvl5pPr marL="1828800" algn="l" defTabSz="914400" rtl="0" eaLnBrk="1" latinLnBrk="0" hangingPunct="1">
                        <a:defRPr sz="1800" kern="1200">
                          <a:solidFill>
                            <a:schemeClr val="lt1"/>
                          </a:solidFill>
                          <a:latin typeface="Georgia" panose="02040502050405020303"/>
                        </a:defRPr>
                      </a:lvl5pPr>
                      <a:lvl6pPr marL="2286000" algn="l" defTabSz="914400" rtl="0" eaLnBrk="1" latinLnBrk="0" hangingPunct="1">
                        <a:defRPr sz="1800" kern="1200">
                          <a:solidFill>
                            <a:schemeClr val="lt1"/>
                          </a:solidFill>
                          <a:latin typeface="Georgia" panose="02040502050405020303"/>
                        </a:defRPr>
                      </a:lvl6pPr>
                      <a:lvl7pPr marL="2743200" algn="l" defTabSz="914400" rtl="0" eaLnBrk="1" latinLnBrk="0" hangingPunct="1">
                        <a:defRPr sz="1800" kern="1200">
                          <a:solidFill>
                            <a:schemeClr val="lt1"/>
                          </a:solidFill>
                          <a:latin typeface="Georgia" panose="02040502050405020303"/>
                        </a:defRPr>
                      </a:lvl7pPr>
                      <a:lvl8pPr marL="3200400" algn="l" defTabSz="914400" rtl="0" eaLnBrk="1" latinLnBrk="0" hangingPunct="1">
                        <a:defRPr sz="1800" kern="1200">
                          <a:solidFill>
                            <a:schemeClr val="lt1"/>
                          </a:solidFill>
                          <a:latin typeface="Georgia" panose="02040502050405020303"/>
                        </a:defRPr>
                      </a:lvl8pPr>
                      <a:lvl9pPr marL="3657600" algn="l" defTabSz="914400" rtl="0" eaLnBrk="1" latinLnBrk="0" hangingPunct="1">
                        <a:defRPr sz="1800" kern="1200">
                          <a:solidFill>
                            <a:schemeClr val="lt1"/>
                          </a:solidFill>
                          <a:latin typeface="Georgia" panose="02040502050405020303"/>
                        </a:defRPr>
                      </a:lvl9pPr>
                    </a:lstStyle>
                    <a:p>
                      <a:pPr marL="0" marR="0">
                        <a:lnSpc>
                          <a:spcPts val="700"/>
                        </a:lnSpc>
                        <a:spcBef>
                          <a:spcPts val="0"/>
                        </a:spcBef>
                        <a:spcAft>
                          <a:spcPts val="0"/>
                        </a:spcAft>
                      </a:pPr>
                      <a:r>
                        <a:rPr lang="en-US" sz="700" dirty="0">
                          <a:solidFill>
                            <a:srgbClr val="000000"/>
                          </a:solidFill>
                          <a:effectLst/>
                        </a:rPr>
                        <a:t> </a:t>
                      </a:r>
                      <a:endParaRPr lang="en-US" sz="1100" dirty="0">
                        <a:solidFill>
                          <a:srgbClr val="000000"/>
                        </a:solidFill>
                        <a:effectLst/>
                      </a:endParaRPr>
                    </a:p>
                    <a:p>
                      <a:pPr marL="562610" marR="0">
                        <a:lnSpc>
                          <a:spcPct val="107000"/>
                        </a:lnSpc>
                        <a:spcBef>
                          <a:spcPts val="0"/>
                        </a:spcBef>
                        <a:spcAft>
                          <a:spcPts val="0"/>
                        </a:spcAft>
                      </a:pPr>
                      <a:r>
                        <a:rPr lang="en-US" sz="1700" spc="5" dirty="0">
                          <a:solidFill>
                            <a:srgbClr val="000000"/>
                          </a:solidFill>
                          <a:effectLst/>
                        </a:rPr>
                        <a:t>75,000</a:t>
                      </a:r>
                      <a:endParaRPr lang="en-US" sz="11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0" marR="0" marT="0" marB="0">
                    <a:lnL>
                      <a:noFill/>
                    </a:lnL>
                    <a:lnR w="10000" cap="flat" cmpd="sng" algn="ctr">
                      <a:solidFill>
                        <a:srgbClr val="DD8047">
                          <a:tint val="50000"/>
                        </a:srgbClr>
                      </a:solidFill>
                      <a:prstDash val="solid"/>
                    </a:lnR>
                    <a:lnT>
                      <a:noFill/>
                    </a:lnT>
                    <a:lnB w="10000" cap="flat" cmpd="sng" algn="ctr">
                      <a:solidFill>
                        <a:srgbClr val="DD8047">
                          <a:tint val="50000"/>
                        </a:srgbClr>
                      </a:solidFill>
                      <a:prstDash val="soli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6147" name="Rectangle 2"/>
          <p:cNvSpPr>
            <a:spLocks noGrp="1"/>
          </p:cNvSpPr>
          <p:nvPr>
            <p:ph type="title"/>
          </p:nvPr>
        </p:nvSpPr>
        <p:spPr>
          <a:xfrm>
            <a:off x="684213" y="0"/>
            <a:ext cx="7772400" cy="1143000"/>
          </a:xfrm>
        </p:spPr>
        <p:txBody>
          <a:bodyPr vert="horz" wrap="square" lIns="91440" tIns="45720" rIns="91440" bIns="45720" anchor="ctr" anchorCtr="0"/>
          <a:p>
            <a:pPr eaLnBrk="1" hangingPunct="1"/>
            <a:r>
              <a:rPr lang="en-GB" altLang="en-US" u="sng" dirty="0"/>
              <a:t>Objectives – Lecture 5 </a:t>
            </a:r>
            <a:endParaRPr lang="en-GB" altLang="en-US" u="sng" dirty="0"/>
          </a:p>
        </p:txBody>
      </p:sp>
      <p:sp>
        <p:nvSpPr>
          <p:cNvPr id="6148" name="Rectangle 3"/>
          <p:cNvSpPr>
            <a:spLocks noGrp="1"/>
          </p:cNvSpPr>
          <p:nvPr>
            <p:ph idx="1"/>
          </p:nvPr>
        </p:nvSpPr>
        <p:spPr>
          <a:xfrm>
            <a:off x="684213" y="981075"/>
            <a:ext cx="7772400" cy="5343525"/>
          </a:xfrm>
        </p:spPr>
        <p:txBody>
          <a:bodyPr vert="horz" wrap="square" lIns="91440" tIns="45720" rIns="91440" bIns="45720" anchor="t" anchorCtr="0"/>
          <a:p>
            <a:pPr marL="457200" indent="-457200">
              <a:buFont typeface="Wingdings" panose="05000000000000000000" pitchFamily="2" charset="2"/>
              <a:buChar char="p"/>
            </a:pPr>
            <a:r>
              <a:rPr lang="en-US" dirty="0" smtClean="0">
                <a:sym typeface="+mn-ea"/>
              </a:rPr>
              <a:t>Introduction</a:t>
            </a:r>
            <a:endParaRPr lang="en-US" dirty="0" smtClean="0"/>
          </a:p>
          <a:p>
            <a:pPr marL="457200" indent="-457200">
              <a:buFont typeface="Wingdings" panose="05000000000000000000" pitchFamily="2" charset="2"/>
              <a:buChar char="p"/>
            </a:pPr>
            <a:r>
              <a:rPr lang="en-US" dirty="0" smtClean="0">
                <a:sym typeface="+mn-ea"/>
              </a:rPr>
              <a:t>Business case</a:t>
            </a:r>
            <a:endParaRPr lang="en-US" dirty="0" smtClean="0"/>
          </a:p>
          <a:p>
            <a:pPr marL="457200" indent="-457200">
              <a:buFont typeface="Wingdings" panose="05000000000000000000" pitchFamily="2" charset="2"/>
              <a:buChar char="p"/>
            </a:pPr>
            <a:r>
              <a:rPr lang="en-US" dirty="0" smtClean="0">
                <a:sym typeface="+mn-ea"/>
              </a:rPr>
              <a:t>Project portfolio management</a:t>
            </a:r>
            <a:endParaRPr lang="en-US" dirty="0" smtClean="0"/>
          </a:p>
          <a:p>
            <a:pPr marL="457200" indent="-457200">
              <a:buFont typeface="Wingdings" panose="05000000000000000000" pitchFamily="2" charset="2"/>
              <a:buChar char="p"/>
            </a:pPr>
            <a:r>
              <a:rPr lang="en-US" dirty="0" smtClean="0">
                <a:sym typeface="+mn-ea"/>
              </a:rPr>
              <a:t>Evaluation of Individual Projects</a:t>
            </a:r>
            <a:endParaRPr lang="en-US" dirty="0" smtClean="0"/>
          </a:p>
          <a:p>
            <a:pPr marL="457200" indent="-457200">
              <a:buFont typeface="Wingdings" panose="05000000000000000000" pitchFamily="2" charset="2"/>
              <a:buChar char="p"/>
            </a:pPr>
            <a:r>
              <a:rPr lang="en-US" dirty="0" smtClean="0">
                <a:sym typeface="+mn-ea"/>
              </a:rPr>
              <a:t>Cost benefit evaluation techniques</a:t>
            </a:r>
            <a:endParaRPr lang="en-US" altLang="zh-CN" dirty="0">
              <a:solidFill>
                <a:srgbClr val="000000"/>
              </a:solidFill>
              <a:ea typeface="SimSun" panose="02010600030101010101" pitchFamily="2" charset="-122"/>
            </a:endParaRPr>
          </a:p>
          <a:p>
            <a:pPr marL="457200" indent="-457200">
              <a:buFont typeface="Wingdings" panose="05000000000000000000" pitchFamily="2" charset="2"/>
              <a:buChar char="p"/>
            </a:pPr>
            <a:r>
              <a:rPr lang="en-US" altLang="zh-CN" dirty="0">
                <a:solidFill>
                  <a:srgbClr val="000000"/>
                </a:solidFill>
                <a:ea typeface="SimSun" panose="02010600030101010101" pitchFamily="2" charset="-122"/>
              </a:rPr>
              <a:t>Project Evaluation</a:t>
            </a:r>
            <a:endParaRPr lang="en-US" altLang="zh-CN" dirty="0">
              <a:solidFill>
                <a:srgbClr val="000000"/>
              </a:solidFill>
              <a:ea typeface="SimSun" panose="02010600030101010101" pitchFamily="2" charset="-122"/>
            </a:endParaRPr>
          </a:p>
          <a:p>
            <a:pPr marL="1097280" lvl="1" indent="-457200">
              <a:buFont typeface="Wingdings" panose="05000000000000000000" pitchFamily="2" charset="2"/>
              <a:buChar char="p"/>
            </a:pPr>
            <a:r>
              <a:rPr lang="en-US" altLang="zh-CN" dirty="0">
                <a:solidFill>
                  <a:srgbClr val="000000"/>
                </a:solidFill>
                <a:ea typeface="SimSun" panose="02010600030101010101" pitchFamily="2" charset="-122"/>
              </a:rPr>
              <a:t>Strategic Assessment</a:t>
            </a:r>
            <a:endParaRPr lang="en-US" altLang="zh-CN" dirty="0">
              <a:solidFill>
                <a:srgbClr val="000000"/>
              </a:solidFill>
              <a:ea typeface="SimSun" panose="02010600030101010101" pitchFamily="2" charset="-122"/>
            </a:endParaRPr>
          </a:p>
          <a:p>
            <a:pPr marL="1097280" lvl="1" indent="-457200">
              <a:buFont typeface="Wingdings" panose="05000000000000000000" pitchFamily="2" charset="2"/>
              <a:buChar char="p"/>
            </a:pPr>
            <a:r>
              <a:rPr lang="en-US" altLang="zh-CN" dirty="0">
                <a:solidFill>
                  <a:srgbClr val="000000"/>
                </a:solidFill>
                <a:ea typeface="SimSun" panose="02010600030101010101" pitchFamily="2" charset="-122"/>
              </a:rPr>
              <a:t>Technical Assessment</a:t>
            </a:r>
            <a:endParaRPr lang="en-US" altLang="zh-CN" dirty="0">
              <a:solidFill>
                <a:srgbClr val="000000"/>
              </a:solidFill>
              <a:ea typeface="SimSun" panose="02010600030101010101" pitchFamily="2" charset="-122"/>
            </a:endParaRPr>
          </a:p>
          <a:p>
            <a:pPr marL="1097280" lvl="1" indent="-457200">
              <a:buFont typeface="Wingdings" panose="05000000000000000000" pitchFamily="2" charset="2"/>
              <a:buChar char="p"/>
            </a:pPr>
            <a:r>
              <a:rPr lang="en-US" altLang="zh-CN" dirty="0">
                <a:solidFill>
                  <a:srgbClr val="000000"/>
                </a:solidFill>
                <a:ea typeface="SimSun" panose="02010600030101010101" pitchFamily="2" charset="-122"/>
              </a:rPr>
              <a:t>Economic Assessment</a:t>
            </a:r>
            <a:endParaRPr lang="en-US" altLang="zh-CN" dirty="0">
              <a:solidFill>
                <a:srgbClr val="000000"/>
              </a:solidFill>
              <a:ea typeface="SimSun" panose="02010600030101010101" pitchFamily="2" charset="-122"/>
            </a:endParaRPr>
          </a:p>
          <a:p>
            <a:pPr marL="1371600" lvl="2" indent="-457200">
              <a:buFont typeface="Wingdings" panose="05000000000000000000" pitchFamily="2" charset="2"/>
              <a:buChar char="p"/>
            </a:pPr>
            <a:r>
              <a:rPr lang="en-US" altLang="zh-CN" dirty="0">
                <a:solidFill>
                  <a:srgbClr val="000000"/>
                </a:solidFill>
                <a:ea typeface="SimSun" panose="02010600030101010101" pitchFamily="2" charset="-122"/>
              </a:rPr>
              <a:t>Cost-Benefit Analysis</a:t>
            </a:r>
            <a:endParaRPr lang="en-US" altLang="zh-CN" dirty="0">
              <a:solidFill>
                <a:srgbClr val="000000"/>
              </a:solidFill>
              <a:ea typeface="SimSun" panose="02010600030101010101" pitchFamily="2" charset="-122"/>
            </a:endParaRPr>
          </a:p>
          <a:p>
            <a:pPr marL="1371600" lvl="2" indent="-457200">
              <a:buFont typeface="Wingdings" panose="05000000000000000000" pitchFamily="2" charset="2"/>
              <a:buChar char="p"/>
            </a:pPr>
            <a:r>
              <a:rPr lang="en-US" altLang="zh-CN" dirty="0">
                <a:solidFill>
                  <a:srgbClr val="000000"/>
                </a:solidFill>
                <a:ea typeface="SimSun" panose="02010600030101010101" pitchFamily="2" charset="-122"/>
              </a:rPr>
              <a:t>Cash Flow Forecasting</a:t>
            </a:r>
            <a:endParaRPr lang="en-US" altLang="zh-CN" dirty="0">
              <a:solidFill>
                <a:srgbClr val="000000"/>
              </a:solidFill>
              <a:ea typeface="SimSun" panose="02010600030101010101" pitchFamily="2" charset="-122"/>
            </a:endParaRPr>
          </a:p>
          <a:p>
            <a:pPr marL="457200" indent="-457200">
              <a:buFont typeface="Wingdings" panose="05000000000000000000" pitchFamily="2" charset="2"/>
              <a:buChar char="p"/>
            </a:pPr>
            <a:endParaRPr lang="en-US" altLang="zh-CN" dirty="0">
              <a:solidFill>
                <a:srgbClr val="000000"/>
              </a:solidFill>
              <a:ea typeface="SimSun"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Slide Number Placeholder 4"/>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27651" name="Rectangle 2"/>
          <p:cNvSpPr>
            <a:spLocks noGrp="1"/>
          </p:cNvSpPr>
          <p:nvPr>
            <p:ph type="title"/>
          </p:nvPr>
        </p:nvSpPr>
        <p:spPr>
          <a:xfrm>
            <a:off x="684213" y="260350"/>
            <a:ext cx="7772400" cy="1143000"/>
          </a:xfrm>
        </p:spPr>
        <p:txBody>
          <a:bodyPr vert="horz" wrap="square" lIns="91440" tIns="45720" rIns="91440" bIns="45720" anchor="ctr" anchorCtr="0"/>
          <a:p>
            <a:pPr eaLnBrk="1" hangingPunct="1"/>
            <a:r>
              <a:rPr lang="en-GB" altLang="en-US" b="1" dirty="0"/>
              <a:t>Net profit</a:t>
            </a:r>
            <a:endParaRPr lang="en-GB" altLang="en-US" b="1" dirty="0"/>
          </a:p>
        </p:txBody>
      </p:sp>
      <p:sp>
        <p:nvSpPr>
          <p:cNvPr id="27652" name="Rectangle 35"/>
          <p:cNvSpPr>
            <a:spLocks noGrp="1"/>
          </p:cNvSpPr>
          <p:nvPr>
            <p:ph type="body" sz="half" idx="1"/>
          </p:nvPr>
        </p:nvSpPr>
        <p:spPr>
          <a:xfrm>
            <a:off x="4787900" y="1557338"/>
            <a:ext cx="4038600" cy="4525962"/>
          </a:xfrm>
        </p:spPr>
        <p:txBody>
          <a:bodyPr vert="horz" wrap="square" lIns="91440" tIns="45720" rIns="91440" bIns="45720" anchor="t" anchorCtr="0"/>
          <a:p>
            <a:pPr eaLnBrk="1" hangingPunct="1">
              <a:buClrTx/>
              <a:buSzTx/>
              <a:buFontTx/>
              <a:buNone/>
            </a:pPr>
            <a:r>
              <a:rPr lang="en-GB" altLang="en-US" sz="2800" dirty="0"/>
              <a:t>‘Year 0’ represents all the costs before system is operation</a:t>
            </a:r>
            <a:endParaRPr lang="en-GB" altLang="en-US" sz="2800" dirty="0"/>
          </a:p>
          <a:p>
            <a:pPr eaLnBrk="1" hangingPunct="1">
              <a:buClrTx/>
              <a:buSzTx/>
              <a:buFontTx/>
              <a:buNone/>
            </a:pPr>
            <a:r>
              <a:rPr lang="en-GB" altLang="en-US" sz="2800" dirty="0"/>
              <a:t>‘Cash-flow’ is value of income less outgoing </a:t>
            </a:r>
            <a:endParaRPr lang="en-GB" altLang="en-US" sz="2800" dirty="0"/>
          </a:p>
          <a:p>
            <a:pPr eaLnBrk="1" hangingPunct="1">
              <a:buClrTx/>
              <a:buSzTx/>
              <a:buFontTx/>
              <a:buNone/>
            </a:pPr>
            <a:r>
              <a:rPr lang="en-GB" altLang="en-US" sz="2800" dirty="0"/>
              <a:t>Net profit value of all the cash-flows for the lifetime of the application</a:t>
            </a:r>
            <a:endParaRPr lang="en-GB" altLang="en-US" sz="2800" dirty="0"/>
          </a:p>
        </p:txBody>
      </p:sp>
      <p:graphicFrame>
        <p:nvGraphicFramePr>
          <p:cNvPr id="31881" name="Group 137"/>
          <p:cNvGraphicFramePr>
            <a:graphicFrameLocks noGrp="1"/>
          </p:cNvGraphicFramePr>
          <p:nvPr>
            <p:ph type="clipArt" sz="half" idx="1"/>
          </p:nvPr>
        </p:nvGraphicFramePr>
        <p:xfrm>
          <a:off x="395288" y="1557338"/>
          <a:ext cx="3600450" cy="4665663"/>
        </p:xfrm>
        <a:graphic>
          <a:graphicData uri="http://schemas.openxmlformats.org/drawingml/2006/table">
            <a:tbl>
              <a:tblPr/>
              <a:tblGrid>
                <a:gridCol w="1430337"/>
                <a:gridCol w="2170113"/>
              </a:tblGrid>
              <a:tr h="549188">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Year</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Cash-flow</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01">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0</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-100,000</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776">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1</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10,000</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01">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2</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10,000</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188">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3</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10,000</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01">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4</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20,000</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776">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5</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100,000</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930">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Net profit</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50,000</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marT="45713" marB="457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29699" name="Rectangle 4"/>
          <p:cNvSpPr/>
          <p:nvPr/>
        </p:nvSpPr>
        <p:spPr>
          <a:xfrm>
            <a:off x="395288" y="0"/>
            <a:ext cx="8229600"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lgn="ctr" eaLnBrk="1" hangingPunct="1">
              <a:spcBef>
                <a:spcPct val="0"/>
              </a:spcBef>
              <a:buNone/>
            </a:pPr>
            <a:r>
              <a:rPr lang="en-GB" altLang="en-US" sz="4400" b="1" dirty="0"/>
              <a:t>Pay back period</a:t>
            </a:r>
            <a:endParaRPr lang="en-GB" altLang="en-US" sz="4400" b="1" dirty="0"/>
          </a:p>
        </p:txBody>
      </p:sp>
      <p:sp>
        <p:nvSpPr>
          <p:cNvPr id="29700" name="Rectangle 5"/>
          <p:cNvSpPr/>
          <p:nvPr/>
        </p:nvSpPr>
        <p:spPr>
          <a:xfrm>
            <a:off x="0" y="1125538"/>
            <a:ext cx="8826500" cy="4525962"/>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342900" lvl="0" indent="-342900" eaLnBrk="1" hangingPunct="1">
              <a:buNone/>
            </a:pPr>
            <a:r>
              <a:rPr lang="en-GB" altLang="en-US" sz="2800" dirty="0"/>
              <a:t>  This is the time it takes to start generating a surplus of income over outgoings. What would it be below?</a:t>
            </a:r>
            <a:endParaRPr lang="en-GB" altLang="en-US" sz="2800" dirty="0"/>
          </a:p>
        </p:txBody>
      </p:sp>
      <p:graphicFrame>
        <p:nvGraphicFramePr>
          <p:cNvPr id="35898" name="Group 58"/>
          <p:cNvGraphicFramePr>
            <a:graphicFrameLocks noGrp="1"/>
          </p:cNvGraphicFramePr>
          <p:nvPr/>
        </p:nvGraphicFramePr>
        <p:xfrm>
          <a:off x="611188" y="2420938"/>
          <a:ext cx="8066088" cy="3814765"/>
        </p:xfrm>
        <a:graphic>
          <a:graphicData uri="http://schemas.openxmlformats.org/drawingml/2006/table">
            <a:tbl>
              <a:tblPr/>
              <a:tblGrid>
                <a:gridCol w="2000250"/>
                <a:gridCol w="3032125"/>
                <a:gridCol w="3033712"/>
              </a:tblGrid>
              <a:tr h="520700">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Year</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Cash-flow</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Accumulated</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0</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rgbClr val="CC0000"/>
                          </a:solidFill>
                          <a:effectLst/>
                          <a:latin typeface="Tahoma" panose="020B0604030504040204" pitchFamily="34" charset="0"/>
                        </a:rPr>
                        <a:t>-</a:t>
                      </a:r>
                      <a:r>
                        <a:rPr kumimoji="0" lang="en-GB" altLang="en-US" sz="2400" b="0" i="0" u="none" strike="noStrike" cap="none" normalizeH="0" baseline="0">
                          <a:ln>
                            <a:noFill/>
                          </a:ln>
                          <a:solidFill>
                            <a:srgbClr val="FF6699"/>
                          </a:solidFill>
                          <a:effectLst/>
                          <a:latin typeface="Tahoma" panose="020B0604030504040204" pitchFamily="34" charset="0"/>
                        </a:rPr>
                        <a:t>100,000</a:t>
                      </a:r>
                      <a:endParaRPr kumimoji="0" lang="en-GB" altLang="en-US" sz="2400" b="0" i="0" u="none" strike="noStrike" cap="none" normalizeH="0" baseline="0">
                        <a:ln>
                          <a:noFill/>
                        </a:ln>
                        <a:solidFill>
                          <a:srgbClr val="FF6699"/>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rgbClr val="FF6699"/>
                          </a:solidFill>
                          <a:effectLst/>
                          <a:latin typeface="Tahoma" panose="020B0604030504040204" pitchFamily="34" charset="0"/>
                        </a:rPr>
                        <a:t>-100,000</a:t>
                      </a:r>
                      <a:endParaRPr kumimoji="0" lang="en-GB" altLang="en-US" sz="2400" b="0" i="0" u="none" strike="noStrike" cap="none" normalizeH="0" baseline="0">
                        <a:ln>
                          <a:noFill/>
                        </a:ln>
                        <a:solidFill>
                          <a:srgbClr val="FF6699"/>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1</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10,000</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rgbClr val="FF6699"/>
                          </a:solidFill>
                          <a:effectLst/>
                          <a:latin typeface="Tahoma" panose="020B0604030504040204" pitchFamily="34" charset="0"/>
                        </a:rPr>
                        <a:t>-90,000</a:t>
                      </a:r>
                      <a:endParaRPr kumimoji="0" lang="en-GB" altLang="en-US" sz="2400" b="0" i="0" u="none" strike="noStrike" cap="none" normalizeH="0" baseline="0">
                        <a:ln>
                          <a:noFill/>
                        </a:ln>
                        <a:solidFill>
                          <a:srgbClr val="FF6699"/>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2</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10,000</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rgbClr val="FF6699"/>
                          </a:solidFill>
                          <a:effectLst/>
                          <a:latin typeface="Tahoma" panose="020B0604030504040204" pitchFamily="34" charset="0"/>
                        </a:rPr>
                        <a:t>-80,000</a:t>
                      </a:r>
                      <a:endParaRPr kumimoji="0" lang="en-GB" altLang="en-US" sz="2400" b="0" i="0" u="none" strike="noStrike" cap="none" normalizeH="0" baseline="0">
                        <a:ln>
                          <a:noFill/>
                        </a:ln>
                        <a:solidFill>
                          <a:srgbClr val="FF6699"/>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3</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10,000</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rgbClr val="FF6699"/>
                          </a:solidFill>
                          <a:effectLst/>
                          <a:latin typeface="Tahoma" panose="020B0604030504040204" pitchFamily="34" charset="0"/>
                        </a:rPr>
                        <a:t>-70,000</a:t>
                      </a:r>
                      <a:endParaRPr kumimoji="0" lang="en-GB" altLang="en-US" sz="2400" b="0" i="0" u="none" strike="noStrike" cap="none" normalizeH="0" baseline="0">
                        <a:ln>
                          <a:noFill/>
                        </a:ln>
                        <a:solidFill>
                          <a:srgbClr val="FF6699"/>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7688">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4</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20,000</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rgbClr val="FF6699"/>
                          </a:solidFill>
                          <a:effectLst/>
                          <a:latin typeface="Tahoma" panose="020B0604030504040204" pitchFamily="34" charset="0"/>
                        </a:rPr>
                        <a:t>-50,000</a:t>
                      </a:r>
                      <a:endParaRPr kumimoji="0" lang="en-GB" altLang="en-US" sz="2400" b="0" i="0" u="none" strike="noStrike" cap="none" normalizeH="0" baseline="0">
                        <a:ln>
                          <a:noFill/>
                        </a:ln>
                        <a:solidFill>
                          <a:srgbClr val="FF6699"/>
                        </a:solidFill>
                        <a:effectLst/>
                        <a:latin typeface="Tahoma" panose="020B060403050404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5</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100,000</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bg2"/>
                          </a:solidFill>
                          <a:latin typeface="Tahoma" panose="020B0604030504040204" pitchFamily="34" charset="0"/>
                        </a:defRPr>
                      </a:lvl1pPr>
                      <a:lvl2pPr>
                        <a:spcBef>
                          <a:spcPct val="20000"/>
                        </a:spcBef>
                        <a:defRPr sz="2400">
                          <a:solidFill>
                            <a:schemeClr val="bg2"/>
                          </a:solidFill>
                          <a:latin typeface="Tahoma" panose="020B0604030504040204" pitchFamily="34" charset="0"/>
                        </a:defRPr>
                      </a:lvl2pPr>
                      <a:lvl3pPr>
                        <a:spcBef>
                          <a:spcPct val="20000"/>
                        </a:spcBef>
                        <a:defRPr sz="2000">
                          <a:solidFill>
                            <a:schemeClr val="bg2"/>
                          </a:solidFill>
                          <a:latin typeface="Tahoma" panose="020B0604030504040204" pitchFamily="34" charset="0"/>
                        </a:defRPr>
                      </a:lvl3pPr>
                      <a:lvl4pPr>
                        <a:spcBef>
                          <a:spcPct val="20000"/>
                        </a:spcBef>
                        <a:defRPr>
                          <a:solidFill>
                            <a:schemeClr val="bg2"/>
                          </a:solidFill>
                          <a:latin typeface="Tahoma" panose="020B0604030504040204" pitchFamily="34" charset="0"/>
                        </a:defRPr>
                      </a:lvl4pPr>
                      <a:lvl5pPr>
                        <a:spcBef>
                          <a:spcPct val="20000"/>
                        </a:spcBef>
                        <a:defRPr>
                          <a:solidFill>
                            <a:schemeClr val="bg2"/>
                          </a:solidFill>
                          <a:latin typeface="Tahoma" panose="020B0604030504040204" pitchFamily="34" charset="0"/>
                        </a:defRPr>
                      </a:lvl5pPr>
                      <a:lvl6pPr fontAlgn="base">
                        <a:spcBef>
                          <a:spcPct val="20000"/>
                        </a:spcBef>
                        <a:spcAft>
                          <a:spcPct val="0"/>
                        </a:spcAft>
                        <a:defRPr>
                          <a:solidFill>
                            <a:schemeClr val="bg2"/>
                          </a:solidFill>
                          <a:latin typeface="Tahoma" panose="020B0604030504040204" pitchFamily="34" charset="0"/>
                        </a:defRPr>
                      </a:lvl6pPr>
                      <a:lvl7pPr fontAlgn="base">
                        <a:spcBef>
                          <a:spcPct val="20000"/>
                        </a:spcBef>
                        <a:spcAft>
                          <a:spcPct val="0"/>
                        </a:spcAft>
                        <a:defRPr>
                          <a:solidFill>
                            <a:schemeClr val="bg2"/>
                          </a:solidFill>
                          <a:latin typeface="Tahoma" panose="020B0604030504040204" pitchFamily="34" charset="0"/>
                        </a:defRPr>
                      </a:lvl7pPr>
                      <a:lvl8pPr fontAlgn="base">
                        <a:spcBef>
                          <a:spcPct val="20000"/>
                        </a:spcBef>
                        <a:spcAft>
                          <a:spcPct val="0"/>
                        </a:spcAft>
                        <a:defRPr>
                          <a:solidFill>
                            <a:schemeClr val="bg2"/>
                          </a:solidFill>
                          <a:latin typeface="Tahoma" panose="020B0604030504040204" pitchFamily="34" charset="0"/>
                        </a:defRPr>
                      </a:lvl8pPr>
                      <a:lvl9pPr fontAlgn="base">
                        <a:spcBef>
                          <a:spcPct val="20000"/>
                        </a:spcBef>
                        <a:spcAft>
                          <a:spcPct val="0"/>
                        </a:spcAft>
                        <a:defRPr>
                          <a:solidFill>
                            <a:schemeClr val="bg2"/>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0" lang="en-GB" altLang="en-US" sz="2400" b="0" i="0" u="none" strike="noStrike" cap="none" normalizeH="0" baseline="0">
                          <a:ln>
                            <a:noFill/>
                          </a:ln>
                          <a:solidFill>
                            <a:schemeClr val="bg2"/>
                          </a:solidFill>
                          <a:effectLst/>
                          <a:latin typeface="Tahoma" panose="020B0604030504040204" pitchFamily="34" charset="0"/>
                        </a:rPr>
                        <a:t>50,000</a:t>
                      </a:r>
                      <a:endParaRPr kumimoji="0" lang="en-GB" altLang="en-US" sz="2400" b="0" i="0" u="none" strike="noStrike" cap="none" normalizeH="0" baseline="0">
                        <a:ln>
                          <a:noFill/>
                        </a:ln>
                        <a:solidFill>
                          <a:schemeClr val="bg2"/>
                        </a:solidFill>
                        <a:effectLst/>
                        <a:latin typeface="Tahoma" panose="020B060403050404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35" name="TextBox 5"/>
          <p:cNvSpPr txBox="1"/>
          <p:nvPr/>
        </p:nvSpPr>
        <p:spPr>
          <a:xfrm>
            <a:off x="6732588" y="5846763"/>
            <a:ext cx="1943100" cy="2460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spcBef>
                <a:spcPct val="0"/>
              </a:spcBef>
              <a:buNone/>
            </a:pPr>
            <a:r>
              <a:rPr lang="en-US" altLang="x-none" sz="1000" dirty="0">
                <a:solidFill>
                  <a:srgbClr val="FF0000"/>
                </a:solidFill>
                <a:latin typeface="Arial" panose="020B0604020202020204" pitchFamily="34" charset="0"/>
              </a:rPr>
              <a:t>Payback Period  = 4.5 years</a:t>
            </a:r>
            <a:endParaRPr lang="en-US" altLang="x-none" sz="1000" dirty="0">
              <a:solidFill>
                <a:srgbClr val="FF0000"/>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Slide Number Placeholder 4"/>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31747" name="Rectangle 2"/>
          <p:cNvSpPr>
            <a:spLocks noGrp="1"/>
          </p:cNvSpPr>
          <p:nvPr>
            <p:ph type="title"/>
          </p:nvPr>
        </p:nvSpPr>
        <p:spPr>
          <a:xfrm>
            <a:off x="684213" y="188913"/>
            <a:ext cx="7772400" cy="1143000"/>
          </a:xfrm>
        </p:spPr>
        <p:txBody>
          <a:bodyPr vert="horz" wrap="square" lIns="91440" tIns="45720" rIns="91440" bIns="45720" anchor="ctr" anchorCtr="0"/>
          <a:p>
            <a:pPr eaLnBrk="1" hangingPunct="1"/>
            <a:r>
              <a:rPr lang="en-GB" altLang="en-US" dirty="0"/>
              <a:t>Return on investment (ROI)</a:t>
            </a:r>
            <a:endParaRPr lang="en-GB" altLang="en-US" dirty="0"/>
          </a:p>
        </p:txBody>
      </p:sp>
      <p:sp>
        <p:nvSpPr>
          <p:cNvPr id="31748" name="Rectangle 3"/>
          <p:cNvSpPr>
            <a:spLocks noGrp="1"/>
          </p:cNvSpPr>
          <p:nvPr>
            <p:ph type="body" sz="half" idx="1"/>
          </p:nvPr>
        </p:nvSpPr>
        <p:spPr>
          <a:xfrm>
            <a:off x="1331913" y="1700213"/>
            <a:ext cx="1450975" cy="820737"/>
          </a:xfrm>
        </p:spPr>
        <p:txBody>
          <a:bodyPr vert="horz" wrap="square" lIns="91440" tIns="45720" rIns="91440" bIns="45720" anchor="t" anchorCtr="0"/>
          <a:p>
            <a:pPr eaLnBrk="1" hangingPunct="1">
              <a:buClrTx/>
              <a:buSzTx/>
              <a:buFontTx/>
              <a:buNone/>
            </a:pPr>
            <a:r>
              <a:rPr lang="en-GB" altLang="en-US" sz="2800" dirty="0"/>
              <a:t>ROI = </a:t>
            </a:r>
            <a:endParaRPr lang="en-GB" altLang="en-US" sz="2800" dirty="0"/>
          </a:p>
        </p:txBody>
      </p:sp>
      <p:sp>
        <p:nvSpPr>
          <p:cNvPr id="31749" name="Text Box 7"/>
          <p:cNvSpPr txBox="1"/>
          <p:nvPr/>
        </p:nvSpPr>
        <p:spPr>
          <a:xfrm>
            <a:off x="3059113" y="1628775"/>
            <a:ext cx="3084512" cy="8223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eaLnBrk="1" hangingPunct="1">
              <a:spcBef>
                <a:spcPct val="0"/>
              </a:spcBef>
              <a:buNone/>
            </a:pPr>
            <a:r>
              <a:rPr lang="en-GB" altLang="en-US" sz="2400" u="sng" dirty="0">
                <a:latin typeface="Arial" panose="020B0604020202020204" pitchFamily="34" charset="0"/>
              </a:rPr>
              <a:t>Average annual profit</a:t>
            </a:r>
            <a:endParaRPr lang="en-GB" altLang="en-US" sz="2400" u="sng" dirty="0">
              <a:latin typeface="Arial" panose="020B0604020202020204" pitchFamily="34" charset="0"/>
            </a:endParaRPr>
          </a:p>
          <a:p>
            <a:pPr marL="0" lvl="0" indent="0" eaLnBrk="1" hangingPunct="1">
              <a:spcBef>
                <a:spcPct val="0"/>
              </a:spcBef>
              <a:buNone/>
            </a:pPr>
            <a:r>
              <a:rPr lang="en-GB" altLang="en-US" sz="2400" dirty="0">
                <a:latin typeface="Arial" panose="020B0604020202020204" pitchFamily="34" charset="0"/>
              </a:rPr>
              <a:t>Total investment</a:t>
            </a:r>
            <a:endParaRPr lang="en-GB" altLang="en-US" sz="2400" dirty="0">
              <a:latin typeface="Arial" panose="020B0604020202020204" pitchFamily="34" charset="0"/>
            </a:endParaRPr>
          </a:p>
        </p:txBody>
      </p:sp>
      <p:sp>
        <p:nvSpPr>
          <p:cNvPr id="31750" name="Text Box 8"/>
          <p:cNvSpPr txBox="1"/>
          <p:nvPr/>
        </p:nvSpPr>
        <p:spPr>
          <a:xfrm>
            <a:off x="6011863" y="1484313"/>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eaLnBrk="1" hangingPunct="1">
              <a:spcBef>
                <a:spcPct val="0"/>
              </a:spcBef>
              <a:buNone/>
            </a:pPr>
            <a:endParaRPr lang="en-US" altLang="en-US" sz="2400" dirty="0">
              <a:solidFill>
                <a:schemeClr val="tx1"/>
              </a:solidFill>
              <a:latin typeface="Arial" panose="020B0604020202020204" pitchFamily="34" charset="0"/>
            </a:endParaRPr>
          </a:p>
        </p:txBody>
      </p:sp>
      <p:sp>
        <p:nvSpPr>
          <p:cNvPr id="31751" name="Text Box 9"/>
          <p:cNvSpPr txBox="1"/>
          <p:nvPr/>
        </p:nvSpPr>
        <p:spPr>
          <a:xfrm>
            <a:off x="6443663" y="1700213"/>
            <a:ext cx="981075"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eaLnBrk="1" hangingPunct="1">
              <a:spcBef>
                <a:spcPct val="0"/>
              </a:spcBef>
              <a:buNone/>
            </a:pPr>
            <a:r>
              <a:rPr lang="en-GB" altLang="en-US" sz="2400" dirty="0">
                <a:latin typeface="Arial" panose="020B0604020202020204" pitchFamily="34" charset="0"/>
              </a:rPr>
              <a:t>X 100</a:t>
            </a:r>
            <a:endParaRPr lang="en-GB" altLang="en-US" sz="2400" dirty="0">
              <a:latin typeface="Arial" panose="020B0604020202020204" pitchFamily="34" charset="0"/>
            </a:endParaRPr>
          </a:p>
        </p:txBody>
      </p:sp>
      <p:sp>
        <p:nvSpPr>
          <p:cNvPr id="31752" name="Text Box 10"/>
          <p:cNvSpPr txBox="1"/>
          <p:nvPr/>
        </p:nvSpPr>
        <p:spPr>
          <a:xfrm>
            <a:off x="900113" y="3068638"/>
            <a:ext cx="7005637" cy="2952750"/>
          </a:xfrm>
          <a:prstGeom prst="rect">
            <a:avLst/>
          </a:prstGeom>
          <a:noFill/>
          <a:ln w="9525" cap="flat" cmpd="sng">
            <a:solidFill>
              <a:schemeClr val="bg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eaLnBrk="1" hangingPunct="1">
              <a:spcBef>
                <a:spcPct val="0"/>
              </a:spcBef>
              <a:buNone/>
            </a:pPr>
            <a:r>
              <a:rPr lang="en-GB" altLang="en-US" sz="2800" dirty="0">
                <a:latin typeface="Arial" panose="020B0604020202020204" pitchFamily="34" charset="0"/>
              </a:rPr>
              <a:t>In the previous example</a:t>
            </a:r>
            <a:endParaRPr lang="en-GB" altLang="en-US" sz="2800" dirty="0">
              <a:latin typeface="Arial" panose="020B0604020202020204" pitchFamily="34" charset="0"/>
            </a:endParaRPr>
          </a:p>
          <a:p>
            <a:pPr marL="0" lvl="0" indent="0" eaLnBrk="1" hangingPunct="1">
              <a:spcBef>
                <a:spcPct val="0"/>
              </a:spcBef>
              <a:buNone/>
            </a:pPr>
            <a:endParaRPr lang="en-GB" altLang="en-US" sz="900" dirty="0">
              <a:latin typeface="Arial" panose="020B0604020202020204" pitchFamily="34" charset="0"/>
            </a:endParaRPr>
          </a:p>
          <a:p>
            <a:pPr marL="0" lvl="0" indent="0" eaLnBrk="1" hangingPunct="1">
              <a:spcBef>
                <a:spcPct val="0"/>
              </a:spcBef>
            </a:pPr>
            <a:r>
              <a:rPr lang="en-GB" altLang="en-US" sz="2800" dirty="0">
                <a:latin typeface="Arial" panose="020B0604020202020204" pitchFamily="34" charset="0"/>
              </a:rPr>
              <a:t>  average annual profit </a:t>
            </a:r>
            <a:br>
              <a:rPr lang="en-GB" altLang="en-US" sz="2800" dirty="0">
                <a:latin typeface="Arial" panose="020B0604020202020204" pitchFamily="34" charset="0"/>
              </a:rPr>
            </a:br>
            <a:r>
              <a:rPr lang="en-GB" altLang="en-US" sz="2800" dirty="0">
                <a:latin typeface="Arial" panose="020B0604020202020204" pitchFamily="34" charset="0"/>
              </a:rPr>
              <a:t>	= 50,000/5  </a:t>
            </a:r>
            <a:br>
              <a:rPr lang="en-GB" altLang="en-US" sz="2800" dirty="0">
                <a:latin typeface="Arial" panose="020B0604020202020204" pitchFamily="34" charset="0"/>
              </a:rPr>
            </a:br>
            <a:r>
              <a:rPr lang="en-GB" altLang="en-US" sz="2800" dirty="0">
                <a:latin typeface="Arial" panose="020B0604020202020204" pitchFamily="34" charset="0"/>
              </a:rPr>
              <a:t>	= 10,000</a:t>
            </a:r>
            <a:endParaRPr lang="en-GB" altLang="en-US" sz="2800" dirty="0">
              <a:latin typeface="Arial" panose="020B0604020202020204" pitchFamily="34" charset="0"/>
            </a:endParaRPr>
          </a:p>
          <a:p>
            <a:pPr marL="0" lvl="0" indent="0" eaLnBrk="1" hangingPunct="1">
              <a:spcBef>
                <a:spcPct val="0"/>
              </a:spcBef>
              <a:buNone/>
            </a:pPr>
            <a:endParaRPr lang="en-GB" altLang="en-US" sz="1000" dirty="0">
              <a:latin typeface="Arial" panose="020B0604020202020204" pitchFamily="34" charset="0"/>
            </a:endParaRPr>
          </a:p>
          <a:p>
            <a:pPr marL="0" lvl="0" indent="0" eaLnBrk="1" hangingPunct="1">
              <a:spcBef>
                <a:spcPct val="0"/>
              </a:spcBef>
            </a:pPr>
            <a:r>
              <a:rPr lang="en-GB" altLang="en-US" sz="2800" dirty="0">
                <a:latin typeface="Arial" panose="020B0604020202020204" pitchFamily="34" charset="0"/>
              </a:rPr>
              <a:t> ROI 	= 10,000/100,000 X 100			=  10% </a:t>
            </a:r>
            <a:endParaRPr lang="en-GB" altLang="en-US" sz="2800" dirty="0">
              <a:solidFill>
                <a:schemeClr val="tx1"/>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7"/>
          <p:cNvSpPr>
            <a:spLocks noGrp="1"/>
          </p:cNvSpPr>
          <p:nvPr>
            <p:ph type="title"/>
          </p:nvPr>
        </p:nvSpPr>
        <p:spPr>
          <a:xfrm>
            <a:off x="762000" y="381000"/>
            <a:ext cx="8001000" cy="600075"/>
          </a:xfrm>
        </p:spPr>
        <p:txBody>
          <a:bodyPr vert="horz" wrap="square" lIns="91440" tIns="45720" rIns="91440" bIns="45720" anchor="ctr" anchorCtr="0"/>
          <a:p>
            <a:r>
              <a:rPr lang="en-US" altLang="x-none" sz="2600" dirty="0"/>
              <a:t>Cost Benefit Evaluation Techniques</a:t>
            </a:r>
            <a:endParaRPr lang="en-US" altLang="x-none" sz="2600" dirty="0"/>
          </a:p>
        </p:txBody>
      </p:sp>
      <p:graphicFrame>
        <p:nvGraphicFramePr>
          <p:cNvPr id="4" name="Table 4"/>
          <p:cNvGraphicFramePr>
            <a:graphicFrameLocks noGrp="1"/>
          </p:cNvGraphicFramePr>
          <p:nvPr>
            <p:ph sz="quarter" idx="1"/>
          </p:nvPr>
        </p:nvGraphicFramePr>
        <p:xfrm>
          <a:off x="179388" y="1268413"/>
          <a:ext cx="8856663" cy="4752975"/>
        </p:xfrm>
        <a:graphic>
          <a:graphicData uri="http://schemas.openxmlformats.org/drawingml/2006/table">
            <a:tbl>
              <a:tblPr firstRow="1" bandRow="1">
                <a:tableStyleId>{5C22544A-7EE6-4342-B048-85BDC9FD1C3A}</a:tableStyleId>
              </a:tblPr>
              <a:tblGrid>
                <a:gridCol w="1668460"/>
                <a:gridCol w="3678958"/>
                <a:gridCol w="3509243"/>
              </a:tblGrid>
              <a:tr h="549869">
                <a:tc>
                  <a:txBody>
                    <a:bodyPr/>
                    <a:lstStyle/>
                    <a:p>
                      <a:r>
                        <a:rPr lang="en-US" sz="1800" dirty="0"/>
                        <a:t>Technique</a:t>
                      </a:r>
                      <a:endParaRPr lang="en-US" sz="1800" dirty="0"/>
                    </a:p>
                  </a:txBody>
                  <a:tcPr marL="91437" marR="91437" marT="45724" marB="45724"/>
                </a:tc>
                <a:tc>
                  <a:txBody>
                    <a:bodyPr/>
                    <a:lstStyle/>
                    <a:p>
                      <a:r>
                        <a:rPr lang="en-US" sz="1800" dirty="0"/>
                        <a:t>Advantages</a:t>
                      </a:r>
                      <a:endParaRPr lang="en-US" sz="1800" dirty="0"/>
                    </a:p>
                  </a:txBody>
                  <a:tcPr marL="91437" marR="91437" marT="45724" marB="45724"/>
                </a:tc>
                <a:tc>
                  <a:txBody>
                    <a:bodyPr/>
                    <a:lstStyle/>
                    <a:p>
                      <a:r>
                        <a:rPr lang="en-US" sz="1800" dirty="0"/>
                        <a:t>Disadvantages</a:t>
                      </a:r>
                      <a:endParaRPr lang="en-US" sz="1800" dirty="0"/>
                    </a:p>
                  </a:txBody>
                  <a:tcPr marL="91437" marR="91437" marT="45724" marB="45724"/>
                </a:tc>
              </a:tr>
              <a:tr h="1401035">
                <a:tc>
                  <a:txBody>
                    <a:bodyPr/>
                    <a:lstStyle/>
                    <a:p>
                      <a:r>
                        <a:rPr lang="en-US" sz="1800" dirty="0"/>
                        <a:t>Net Profit</a:t>
                      </a:r>
                      <a:endParaRPr lang="en-US" sz="1800" dirty="0"/>
                    </a:p>
                  </a:txBody>
                  <a:tcPr marL="91437" marR="91437" marT="45724" marB="45724"/>
                </a:tc>
                <a:tc>
                  <a:txBody>
                    <a:bodyPr/>
                    <a:lstStyle/>
                    <a:p>
                      <a:r>
                        <a:rPr lang="en-US" sz="1700" dirty="0">
                          <a:latin typeface="Times New Roman" panose="02020603050405020304" pitchFamily="18" charset="0"/>
                          <a:cs typeface="Times New Roman" panose="02020603050405020304" pitchFamily="18" charset="0"/>
                        </a:rPr>
                        <a:t>Simple to Use</a:t>
                      </a:r>
                      <a:endParaRPr lang="en-US" sz="1700" dirty="0">
                        <a:latin typeface="Times New Roman" panose="02020603050405020304" pitchFamily="18" charset="0"/>
                        <a:cs typeface="Times New Roman" panose="02020603050405020304" pitchFamily="18" charset="0"/>
                      </a:endParaRPr>
                    </a:p>
                  </a:txBody>
                  <a:tcPr marL="91437" marR="91437" marT="45724" marB="45724"/>
                </a:tc>
                <a:tc>
                  <a:txBody>
                    <a:bodyPr/>
                    <a:lstStyle/>
                    <a:p>
                      <a:r>
                        <a:rPr lang="en-US" sz="1700" dirty="0">
                          <a:latin typeface="Times New Roman" panose="02020603050405020304" pitchFamily="18" charset="0"/>
                          <a:cs typeface="Times New Roman" panose="02020603050405020304" pitchFamily="18" charset="0"/>
                        </a:rPr>
                        <a:t>-Does not show profit relative to size of investment </a:t>
                      </a:r>
                      <a:r>
                        <a:rPr lang="en-US" sz="1700" dirty="0" smtClean="0">
                          <a:latin typeface="Times New Roman" panose="02020603050405020304" pitchFamily="18" charset="0"/>
                          <a:cs typeface="Times New Roman" panose="02020603050405020304" pitchFamily="18" charset="0"/>
                        </a:rPr>
                        <a:t>-</a:t>
                      </a:r>
                      <a:r>
                        <a:rPr lang="en-US" sz="1700" dirty="0">
                          <a:latin typeface="Times New Roman" panose="02020603050405020304" pitchFamily="18" charset="0"/>
                          <a:cs typeface="Times New Roman" panose="02020603050405020304" pitchFamily="18" charset="0"/>
                        </a:rPr>
                        <a:t>Ignores the Timing of cash </a:t>
                      </a:r>
                      <a:r>
                        <a:rPr lang="en-US" sz="1700" dirty="0" smtClean="0">
                          <a:latin typeface="Times New Roman" panose="02020603050405020304" pitchFamily="18" charset="0"/>
                          <a:cs typeface="Times New Roman" panose="02020603050405020304" pitchFamily="18" charset="0"/>
                        </a:rPr>
                        <a:t>flow</a:t>
                      </a:r>
                      <a:endParaRPr lang="en-US" sz="1700" dirty="0">
                        <a:latin typeface="Times New Roman" panose="02020603050405020304" pitchFamily="18" charset="0"/>
                        <a:cs typeface="Times New Roman" panose="02020603050405020304" pitchFamily="18" charset="0"/>
                      </a:endParaRPr>
                    </a:p>
                  </a:txBody>
                  <a:tcPr marL="91437" marR="91437" marT="45724" marB="45724"/>
                </a:tc>
              </a:tr>
              <a:tr h="1401035">
                <a:tc>
                  <a:txBody>
                    <a:bodyPr/>
                    <a:lstStyle/>
                    <a:p>
                      <a:r>
                        <a:rPr lang="en-US" sz="1800" dirty="0"/>
                        <a:t>Payback Period</a:t>
                      </a:r>
                      <a:endParaRPr lang="en-US" sz="1800" dirty="0"/>
                    </a:p>
                  </a:txBody>
                  <a:tcPr marL="91437" marR="91437" marT="45724" marB="45724"/>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altLang="en-US" sz="1700" dirty="0">
                          <a:latin typeface="Times New Roman" panose="02020603050405020304" pitchFamily="18" charset="0"/>
                          <a:cs typeface="Times New Roman" panose="02020603050405020304" pitchFamily="18" charset="0"/>
                        </a:rPr>
                        <a:t>-Simple to calculate, not particular sensitive to small forecasting errors.</a:t>
                      </a:r>
                      <a:endParaRPr lang="en-AU" altLang="en-US" sz="17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AU" altLang="en-US" sz="1700" dirty="0">
                          <a:latin typeface="Times New Roman" panose="02020603050405020304" pitchFamily="18" charset="0"/>
                          <a:cs typeface="Times New Roman" panose="02020603050405020304" pitchFamily="18" charset="0"/>
                        </a:rPr>
                        <a:t>-Give some idea of cashflow impact</a:t>
                      </a:r>
                      <a:endParaRPr lang="en-AU" altLang="en-US" sz="1700" dirty="0">
                        <a:latin typeface="Times New Roman" panose="02020603050405020304" pitchFamily="18" charset="0"/>
                        <a:cs typeface="Times New Roman" panose="02020603050405020304" pitchFamily="18" charset="0"/>
                      </a:endParaRPr>
                    </a:p>
                    <a:p>
                      <a:endParaRPr lang="en-US" sz="1700" dirty="0">
                        <a:latin typeface="Times New Roman" panose="02020603050405020304" pitchFamily="18" charset="0"/>
                        <a:cs typeface="Times New Roman" panose="02020603050405020304" pitchFamily="18" charset="0"/>
                      </a:endParaRPr>
                    </a:p>
                  </a:txBody>
                  <a:tcPr marL="91437" marR="91437" marT="45724" marB="45724"/>
                </a:tc>
                <a:tc>
                  <a:txBody>
                    <a:bodyPr/>
                    <a:lstStyle/>
                    <a:p>
                      <a:r>
                        <a:rPr lang="en-AU" altLang="en-US" sz="1700" dirty="0">
                          <a:latin typeface="Times New Roman" panose="02020603050405020304" pitchFamily="18" charset="0"/>
                          <a:cs typeface="Times New Roman" panose="02020603050405020304" pitchFamily="18" charset="0"/>
                        </a:rPr>
                        <a:t>-Ignores any income (or expenditure) after the payback period.</a:t>
                      </a:r>
                      <a:endParaRPr lang="en-AU" altLang="en-US" sz="1700" dirty="0">
                        <a:latin typeface="Times New Roman" panose="02020603050405020304" pitchFamily="18" charset="0"/>
                        <a:cs typeface="Times New Roman" panose="02020603050405020304" pitchFamily="18" charset="0"/>
                      </a:endParaRPr>
                    </a:p>
                    <a:p>
                      <a:r>
                        <a:rPr lang="en-US" sz="1700" dirty="0">
                          <a:latin typeface="Times New Roman" panose="02020603050405020304" pitchFamily="18" charset="0"/>
                          <a:cs typeface="Times New Roman" panose="02020603050405020304" pitchFamily="18" charset="0"/>
                        </a:rPr>
                        <a:t>-Ignores overall profitability of project</a:t>
                      </a:r>
                      <a:endParaRPr lang="en-US" sz="1700" dirty="0">
                        <a:latin typeface="Times New Roman" panose="02020603050405020304" pitchFamily="18" charset="0"/>
                        <a:cs typeface="Times New Roman" panose="02020603050405020304" pitchFamily="18" charset="0"/>
                      </a:endParaRPr>
                    </a:p>
                  </a:txBody>
                  <a:tcPr marL="91437" marR="91437" marT="45724" marB="45724"/>
                </a:tc>
              </a:tr>
              <a:tr h="140103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AU" altLang="en-US" sz="1800" dirty="0"/>
                        <a:t>Return on Investment (ROI)</a:t>
                      </a:r>
                      <a:endParaRPr lang="en-AU" altLang="en-US" sz="1800" dirty="0"/>
                    </a:p>
                    <a:p>
                      <a:endParaRPr lang="en-US" sz="1800" dirty="0"/>
                    </a:p>
                  </a:txBody>
                  <a:tcPr marL="91437" marR="91437" marT="45724" marB="45724"/>
                </a:tc>
                <a:tc>
                  <a:txBody>
                    <a:bodyPr/>
                    <a:lstStyle/>
                    <a:p>
                      <a:r>
                        <a:rPr lang="en-AU" altLang="en-US" sz="1700" dirty="0">
                          <a:latin typeface="Times New Roman" panose="02020603050405020304" pitchFamily="18" charset="0"/>
                          <a:cs typeface="Times New Roman" panose="02020603050405020304" pitchFamily="18" charset="0"/>
                        </a:rPr>
                        <a:t>simple and easy to calculate, quite popular</a:t>
                      </a:r>
                      <a:endParaRPr lang="en-US" sz="1700" dirty="0">
                        <a:latin typeface="Times New Roman" panose="02020603050405020304" pitchFamily="18" charset="0"/>
                        <a:cs typeface="Times New Roman" panose="02020603050405020304" pitchFamily="18" charset="0"/>
                      </a:endParaRPr>
                    </a:p>
                  </a:txBody>
                  <a:tcPr marL="91437" marR="91437" marT="45724" marB="45724"/>
                </a:tc>
                <a:tc>
                  <a:txBody>
                    <a:bodyPr/>
                    <a:lstStyle/>
                    <a:p>
                      <a:r>
                        <a:rPr lang="en-AU" altLang="en-US" sz="1700" dirty="0">
                          <a:latin typeface="Times New Roman" panose="02020603050405020304" pitchFamily="18" charset="0"/>
                          <a:cs typeface="Times New Roman" panose="02020603050405020304" pitchFamily="18" charset="0"/>
                        </a:rPr>
                        <a:t>-Ignores the timing of the cash flow.</a:t>
                      </a:r>
                      <a:br>
                        <a:rPr lang="en-AU" altLang="en-US" sz="1700" dirty="0">
                          <a:latin typeface="Times New Roman" panose="02020603050405020304" pitchFamily="18" charset="0"/>
                          <a:cs typeface="Times New Roman" panose="02020603050405020304" pitchFamily="18" charset="0"/>
                        </a:rPr>
                      </a:br>
                      <a:r>
                        <a:rPr lang="en-AU" altLang="en-US" sz="1700" dirty="0">
                          <a:latin typeface="Times New Roman" panose="02020603050405020304" pitchFamily="18" charset="0"/>
                          <a:cs typeface="Times New Roman" panose="02020603050405020304" pitchFamily="18" charset="0"/>
                        </a:rPr>
                        <a:t>-Potentially very misleading because rate of return bears no relationship with the current interest rates</a:t>
                      </a:r>
                      <a:endParaRPr lang="en-US" sz="1700" dirty="0">
                        <a:latin typeface="Times New Roman" panose="02020603050405020304" pitchFamily="18" charset="0"/>
                        <a:cs typeface="Times New Roman" panose="02020603050405020304" pitchFamily="18" charset="0"/>
                      </a:endParaRPr>
                    </a:p>
                  </a:txBody>
                  <a:tcPr marL="91437" marR="91437" marT="45724" marB="45724"/>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35843" name="Rectangle 2"/>
          <p:cNvSpPr>
            <a:spLocks noGrp="1"/>
          </p:cNvSpPr>
          <p:nvPr>
            <p:ph type="title"/>
          </p:nvPr>
        </p:nvSpPr>
        <p:spPr>
          <a:xfrm>
            <a:off x="755650" y="260350"/>
            <a:ext cx="7772400" cy="1143000"/>
          </a:xfrm>
        </p:spPr>
        <p:txBody>
          <a:bodyPr vert="horz" wrap="square" lIns="91440" tIns="45720" rIns="91440" bIns="45720" anchor="ctr" anchorCtr="0"/>
          <a:p>
            <a:pPr eaLnBrk="1" hangingPunct="1"/>
            <a:r>
              <a:rPr lang="en-GB" altLang="en-US" b="1" dirty="0"/>
              <a:t>Net present value</a:t>
            </a:r>
            <a:endParaRPr lang="en-GB" altLang="en-US" b="1" dirty="0"/>
          </a:p>
        </p:txBody>
      </p:sp>
      <p:sp>
        <p:nvSpPr>
          <p:cNvPr id="35844" name="Rectangle 3"/>
          <p:cNvSpPr>
            <a:spLocks noGrp="1"/>
          </p:cNvSpPr>
          <p:nvPr>
            <p:ph idx="1"/>
          </p:nvPr>
        </p:nvSpPr>
        <p:spPr>
          <a:xfrm>
            <a:off x="755650" y="1700213"/>
            <a:ext cx="7772400" cy="4114800"/>
          </a:xfrm>
        </p:spPr>
        <p:txBody>
          <a:bodyPr vert="horz" wrap="square" lIns="91440" tIns="45720" rIns="91440" bIns="45720" anchor="t" anchorCtr="0"/>
          <a:p>
            <a:pPr eaLnBrk="1" hangingPunct="1">
              <a:lnSpc>
                <a:spcPct val="90000"/>
              </a:lnSpc>
              <a:buNone/>
            </a:pPr>
            <a:r>
              <a:rPr lang="en-GB" altLang="en-US" sz="2800" dirty="0"/>
              <a:t>	Would you rather I gave you £100 today or in 12 months time?</a:t>
            </a:r>
            <a:endParaRPr lang="en-GB" altLang="en-US" sz="2800" dirty="0"/>
          </a:p>
          <a:p>
            <a:pPr eaLnBrk="1" hangingPunct="1">
              <a:lnSpc>
                <a:spcPct val="90000"/>
              </a:lnSpc>
              <a:buNone/>
            </a:pPr>
            <a:endParaRPr lang="en-GB" altLang="en-US" sz="900" dirty="0"/>
          </a:p>
          <a:p>
            <a:pPr eaLnBrk="1" hangingPunct="1">
              <a:lnSpc>
                <a:spcPct val="90000"/>
              </a:lnSpc>
              <a:buNone/>
            </a:pPr>
            <a:r>
              <a:rPr lang="en-GB" altLang="en-US" sz="2800" dirty="0"/>
              <a:t>	If I gave you £100 now you </a:t>
            </a:r>
            <a:r>
              <a:rPr lang="en-GB" altLang="en-US" sz="2800" i="1" dirty="0"/>
              <a:t>could</a:t>
            </a:r>
            <a:r>
              <a:rPr lang="en-GB" altLang="en-US" sz="2800" dirty="0"/>
              <a:t> put it in savings account and get interest on it.</a:t>
            </a:r>
            <a:endParaRPr lang="en-GB" altLang="en-US" sz="2800" dirty="0"/>
          </a:p>
          <a:p>
            <a:pPr eaLnBrk="1" hangingPunct="1">
              <a:lnSpc>
                <a:spcPct val="90000"/>
              </a:lnSpc>
              <a:buNone/>
            </a:pPr>
            <a:endParaRPr lang="en-GB" altLang="en-US" sz="900" dirty="0"/>
          </a:p>
          <a:p>
            <a:pPr eaLnBrk="1" hangingPunct="1">
              <a:lnSpc>
                <a:spcPct val="90000"/>
              </a:lnSpc>
              <a:buNone/>
            </a:pPr>
            <a:r>
              <a:rPr lang="en-GB" altLang="en-US" sz="2800" dirty="0"/>
              <a:t>	If the interest rate was 10% how much would I have to invest now to get £100 in a year’s time?</a:t>
            </a:r>
            <a:endParaRPr lang="en-GB" altLang="en-US" sz="2800" dirty="0"/>
          </a:p>
          <a:p>
            <a:pPr eaLnBrk="1" hangingPunct="1">
              <a:lnSpc>
                <a:spcPct val="90000"/>
              </a:lnSpc>
              <a:buNone/>
            </a:pPr>
            <a:endParaRPr lang="en-GB" altLang="en-US" sz="900" dirty="0"/>
          </a:p>
          <a:p>
            <a:pPr eaLnBrk="1" hangingPunct="1">
              <a:lnSpc>
                <a:spcPct val="90000"/>
              </a:lnSpc>
              <a:buNone/>
            </a:pPr>
            <a:r>
              <a:rPr lang="en-GB" altLang="en-US" sz="2800" dirty="0"/>
              <a:t>	This figure is the </a:t>
            </a:r>
            <a:r>
              <a:rPr lang="en-GB" altLang="en-US" sz="2800" i="1" dirty="0"/>
              <a:t>net present value</a:t>
            </a:r>
            <a:r>
              <a:rPr lang="en-GB" altLang="en-US" sz="2800" dirty="0"/>
              <a:t> of £100 in one year’s time</a:t>
            </a:r>
            <a:endParaRPr lang="en-GB"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2"/>
          <p:cNvSpPr>
            <a:spLocks noGrp="1"/>
          </p:cNvSpPr>
          <p:nvPr>
            <p:ph type="title"/>
          </p:nvPr>
        </p:nvSpPr>
        <p:spPr>
          <a:xfrm>
            <a:off x="762000" y="381000"/>
            <a:ext cx="8001000" cy="744538"/>
          </a:xfrm>
        </p:spPr>
        <p:txBody>
          <a:bodyPr vert="horz" wrap="square" lIns="91440" tIns="45720" rIns="91440" bIns="45720" anchor="ctr" anchorCtr="0"/>
          <a:p>
            <a:r>
              <a:rPr lang="en-US" altLang="x-none" sz="2600" b="1" dirty="0">
                <a:latin typeface="Times New Roman" panose="02020603050405020304" pitchFamily="18" charset="0"/>
                <a:cs typeface="Times New Roman" panose="02020603050405020304" pitchFamily="18" charset="0"/>
              </a:rPr>
              <a:t>Cost Benefit Evaluation Techniques - NPV</a:t>
            </a:r>
            <a:endParaRPr lang="en-US" altLang="x-none" sz="2600" b="1" dirty="0">
              <a:latin typeface="Times New Roman" panose="02020603050405020304" pitchFamily="18" charset="0"/>
              <a:ea typeface="Times New Roman" panose="02020603050405020304" pitchFamily="18" charset="0"/>
            </a:endParaRPr>
          </a:p>
        </p:txBody>
      </p:sp>
      <p:sp>
        <p:nvSpPr>
          <p:cNvPr id="37891" name="Rectangle 3"/>
          <p:cNvSpPr txBox="1"/>
          <p:nvPr/>
        </p:nvSpPr>
        <p:spPr>
          <a:xfrm>
            <a:off x="520700" y="1155700"/>
            <a:ext cx="8242300" cy="205740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319405" lvl="0" indent="-319405" eaLnBrk="1" hangingPunct="1">
              <a:lnSpc>
                <a:spcPct val="90000"/>
              </a:lnSpc>
              <a:spcBef>
                <a:spcPts val="700"/>
              </a:spcBef>
              <a:buClr>
                <a:schemeClr val="tx2"/>
              </a:buClr>
              <a:buSzPct val="60000"/>
              <a:buFont typeface="Wingdings" panose="05000000000000000000" pitchFamily="2" charset="2"/>
              <a:buNone/>
            </a:pPr>
            <a:r>
              <a:rPr lang="en-AU" altLang="en-US" sz="1800" b="1" dirty="0">
                <a:solidFill>
                  <a:srgbClr val="000000"/>
                </a:solidFill>
                <a:latin typeface="Times New Roman" panose="02020603050405020304" pitchFamily="18" charset="0"/>
                <a:cs typeface="Times New Roman" panose="02020603050405020304" pitchFamily="18" charset="0"/>
              </a:rPr>
              <a:t>Net present value (NPV)</a:t>
            </a:r>
            <a:endParaRPr lang="en-AU" altLang="en-US" sz="1800" b="1" dirty="0">
              <a:solidFill>
                <a:srgbClr val="000000"/>
              </a:solidFill>
              <a:latin typeface="Times New Roman" panose="02020603050405020304" pitchFamily="18" charset="0"/>
              <a:cs typeface="Times New Roman" panose="02020603050405020304" pitchFamily="18" charset="0"/>
            </a:endParaRPr>
          </a:p>
          <a:p>
            <a:pPr marL="319405" lvl="0" indent="-319405" eaLnBrk="1" hangingPunct="1">
              <a:lnSpc>
                <a:spcPct val="90000"/>
              </a:lnSpc>
              <a:spcBef>
                <a:spcPts val="700"/>
              </a:spcBef>
              <a:buSzPct val="60000"/>
              <a:buFont typeface="Wingdings" panose="05000000000000000000" pitchFamily="2" charset="2"/>
              <a:buChar char=""/>
            </a:pPr>
            <a:r>
              <a:rPr lang="en-AU" altLang="en-US" sz="1800" dirty="0">
                <a:solidFill>
                  <a:srgbClr val="000000"/>
                </a:solidFill>
                <a:latin typeface="Times New Roman" panose="02020603050405020304" pitchFamily="18" charset="0"/>
                <a:cs typeface="Times New Roman" panose="02020603050405020304" pitchFamily="18" charset="0"/>
              </a:rPr>
              <a:t>It is the sum of the present values of all future amounts.</a:t>
            </a:r>
            <a:endParaRPr lang="en-AU" altLang="en-US" sz="1800" dirty="0">
              <a:solidFill>
                <a:srgbClr val="000000"/>
              </a:solidFill>
              <a:latin typeface="Times New Roman" panose="02020603050405020304" pitchFamily="18" charset="0"/>
              <a:cs typeface="Times New Roman" panose="02020603050405020304" pitchFamily="18" charset="0"/>
            </a:endParaRPr>
          </a:p>
          <a:p>
            <a:pPr marL="319405" lvl="0" indent="-319405" eaLnBrk="1" hangingPunct="1">
              <a:lnSpc>
                <a:spcPct val="90000"/>
              </a:lnSpc>
              <a:spcBef>
                <a:spcPts val="700"/>
              </a:spcBef>
              <a:buSzPct val="60000"/>
              <a:buFont typeface="Wingdings" panose="05000000000000000000" pitchFamily="2" charset="2"/>
              <a:buChar char=""/>
            </a:pPr>
            <a:r>
              <a:rPr lang="en-AU" altLang="en-US" sz="1800" i="1" dirty="0">
                <a:solidFill>
                  <a:srgbClr val="000000"/>
                </a:solidFill>
                <a:latin typeface="Times New Roman" panose="02020603050405020304" pitchFamily="18" charset="0"/>
                <a:cs typeface="Times New Roman" panose="02020603050405020304" pitchFamily="18" charset="0"/>
              </a:rPr>
              <a:t>Present value</a:t>
            </a:r>
            <a:r>
              <a:rPr lang="en-AU" altLang="en-US" sz="1800" dirty="0">
                <a:solidFill>
                  <a:srgbClr val="000000"/>
                </a:solidFill>
                <a:latin typeface="Times New Roman" panose="02020603050405020304" pitchFamily="18" charset="0"/>
                <a:cs typeface="Times New Roman" panose="02020603050405020304" pitchFamily="18" charset="0"/>
              </a:rPr>
              <a:t> is the value which a future amount is worth at present</a:t>
            </a:r>
            <a:endParaRPr lang="en-AU" altLang="en-US" sz="1800" i="1" dirty="0">
              <a:solidFill>
                <a:srgbClr val="000000"/>
              </a:solidFill>
              <a:latin typeface="Times New Roman" panose="02020603050405020304" pitchFamily="18" charset="0"/>
              <a:cs typeface="Times New Roman" panose="02020603050405020304" pitchFamily="18" charset="0"/>
            </a:endParaRPr>
          </a:p>
          <a:p>
            <a:pPr marL="319405" lvl="0" indent="-319405" eaLnBrk="1" hangingPunct="1">
              <a:lnSpc>
                <a:spcPct val="90000"/>
              </a:lnSpc>
              <a:spcBef>
                <a:spcPts val="700"/>
              </a:spcBef>
              <a:buSzPct val="60000"/>
              <a:buFont typeface="Wingdings" panose="05000000000000000000" pitchFamily="2" charset="2"/>
              <a:buChar char=""/>
            </a:pPr>
            <a:r>
              <a:rPr lang="en-AU" altLang="en-US" sz="1800" dirty="0">
                <a:solidFill>
                  <a:srgbClr val="000000"/>
                </a:solidFill>
                <a:latin typeface="Times New Roman" panose="02020603050405020304" pitchFamily="18" charset="0"/>
                <a:cs typeface="Times New Roman" panose="02020603050405020304" pitchFamily="18" charset="0"/>
              </a:rPr>
              <a:t>It takes into account the profitability of a project and the timing of the cash flows</a:t>
            </a:r>
            <a:endParaRPr lang="en-AU" altLang="en-US" sz="1800" dirty="0">
              <a:solidFill>
                <a:srgbClr val="000000"/>
              </a:solidFill>
              <a:latin typeface="Times New Roman" panose="02020603050405020304" pitchFamily="18" charset="0"/>
              <a:cs typeface="Times New Roman" panose="02020603050405020304" pitchFamily="18" charset="0"/>
            </a:endParaRPr>
          </a:p>
          <a:p>
            <a:pPr marL="319405" lvl="0" indent="-319405" eaLnBrk="1" hangingPunct="1">
              <a:lnSpc>
                <a:spcPct val="90000"/>
              </a:lnSpc>
              <a:spcBef>
                <a:spcPts val="700"/>
              </a:spcBef>
              <a:buSzPct val="60000"/>
              <a:buFont typeface="Wingdings" panose="05000000000000000000" pitchFamily="2" charset="2"/>
              <a:buChar char=""/>
            </a:pPr>
            <a:r>
              <a:rPr lang="en-AU" altLang="en-US" sz="1800" dirty="0">
                <a:solidFill>
                  <a:srgbClr val="000000"/>
                </a:solidFill>
                <a:latin typeface="Times New Roman" panose="02020603050405020304" pitchFamily="18" charset="0"/>
                <a:cs typeface="Times New Roman" panose="02020603050405020304" pitchFamily="18" charset="0"/>
              </a:rPr>
              <a:t>Sum of all incoming/outgoing payments , discounted using an interest rate, to a fixed point in time (the present)</a:t>
            </a:r>
            <a:endParaRPr lang="en-AU" altLang="en-US" sz="1800" dirty="0">
              <a:solidFill>
                <a:srgbClr val="000000"/>
              </a:solidFill>
              <a:latin typeface="Times New Roman" panose="02020603050405020304" pitchFamily="18" charset="0"/>
              <a:cs typeface="Times New Roman" panose="02020603050405020304" pitchFamily="18" charset="0"/>
            </a:endParaRPr>
          </a:p>
          <a:p>
            <a:pPr marL="319405" lvl="0" indent="-319405" eaLnBrk="1" hangingPunct="1">
              <a:lnSpc>
                <a:spcPct val="90000"/>
              </a:lnSpc>
              <a:spcBef>
                <a:spcPts val="700"/>
              </a:spcBef>
              <a:buClr>
                <a:schemeClr val="tx2"/>
              </a:buClr>
              <a:buSzPct val="60000"/>
              <a:buFont typeface="Wingdings" panose="05000000000000000000" pitchFamily="2" charset="2"/>
              <a:buChar char=""/>
            </a:pPr>
            <a:endParaRPr lang="en-AU" altLang="en-US" sz="1800" dirty="0">
              <a:solidFill>
                <a:srgbClr val="000000"/>
              </a:solidFill>
              <a:latin typeface="Times New Roman" panose="02020603050405020304" pitchFamily="18" charset="0"/>
              <a:ea typeface="Times New Roman" panose="02020603050405020304" pitchFamily="18" charset="0"/>
            </a:endParaRPr>
          </a:p>
        </p:txBody>
      </p:sp>
      <p:sp>
        <p:nvSpPr>
          <p:cNvPr id="37892" name="TextBox 3"/>
          <p:cNvSpPr txBox="1"/>
          <p:nvPr/>
        </p:nvSpPr>
        <p:spPr>
          <a:xfrm>
            <a:off x="520700" y="3508375"/>
            <a:ext cx="8242300" cy="2584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spcBef>
                <a:spcPct val="0"/>
              </a:spcBef>
              <a:buNone/>
            </a:pPr>
            <a:r>
              <a:rPr lang="en-US" altLang="en-US" sz="1800" b="1" i="1" dirty="0">
                <a:solidFill>
                  <a:srgbClr val="000000"/>
                </a:solidFill>
                <a:latin typeface="Times New Roman" panose="02020603050405020304" pitchFamily="18" charset="0"/>
                <a:cs typeface="Times New Roman" panose="02020603050405020304" pitchFamily="18" charset="0"/>
              </a:rPr>
              <a:t>Discount rate</a:t>
            </a:r>
            <a:r>
              <a:rPr lang="en-US" altLang="en-US" sz="1800" b="1" dirty="0">
                <a:solidFill>
                  <a:srgbClr val="000000"/>
                </a:solidFill>
                <a:latin typeface="Times New Roman" panose="02020603050405020304" pitchFamily="18" charset="0"/>
                <a:cs typeface="Times New Roman" panose="02020603050405020304" pitchFamily="18" charset="0"/>
              </a:rPr>
              <a:t> </a:t>
            </a:r>
            <a:r>
              <a:rPr lang="en-US" altLang="en-US" sz="1800" dirty="0">
                <a:solidFill>
                  <a:srgbClr val="000000"/>
                </a:solidFill>
                <a:latin typeface="Times New Roman" panose="02020603050405020304" pitchFamily="18" charset="0"/>
                <a:cs typeface="Times New Roman" panose="02020603050405020304" pitchFamily="18" charset="0"/>
              </a:rPr>
              <a:t>is the annual rate by which we discount future earning</a:t>
            </a:r>
            <a:endParaRPr lang="en-US" altLang="en-US" sz="1800" dirty="0">
              <a:solidFill>
                <a:srgbClr val="000000"/>
              </a:solidFill>
              <a:latin typeface="Times New Roman" panose="02020603050405020304" pitchFamily="18" charset="0"/>
              <a:cs typeface="Times New Roman" panose="02020603050405020304" pitchFamily="18" charset="0"/>
            </a:endParaRPr>
          </a:p>
          <a:p>
            <a:pPr marL="0" lvl="0" indent="0">
              <a:spcBef>
                <a:spcPct val="0"/>
              </a:spcBef>
              <a:buNone/>
            </a:pPr>
            <a:r>
              <a:rPr lang="en-US" altLang="en-US" sz="1800" dirty="0">
                <a:solidFill>
                  <a:srgbClr val="000000"/>
                </a:solidFill>
                <a:latin typeface="Times New Roman" panose="02020603050405020304" pitchFamily="18" charset="0"/>
                <a:cs typeface="Times New Roman" panose="02020603050405020304" pitchFamily="18" charset="0"/>
              </a:rPr>
              <a:t>e.g. We could invest $100 in a bank today &amp; have $100 plus interest in a years time. If we say value of $100 in a years time is $91, means $100 in a years time is equal to $91 now.</a:t>
            </a:r>
            <a:endParaRPr lang="en-US" altLang="en-US" sz="1800" dirty="0">
              <a:solidFill>
                <a:srgbClr val="000000"/>
              </a:solidFill>
              <a:latin typeface="Times New Roman" panose="02020603050405020304" pitchFamily="18" charset="0"/>
              <a:cs typeface="Times New Roman" panose="02020603050405020304" pitchFamily="18" charset="0"/>
            </a:endParaRPr>
          </a:p>
          <a:p>
            <a:pPr marL="0" lvl="0" indent="0">
              <a:spcBef>
                <a:spcPct val="0"/>
              </a:spcBef>
              <a:buNone/>
            </a:pPr>
            <a:r>
              <a:rPr lang="en-US" altLang="en-US" sz="1800" dirty="0">
                <a:solidFill>
                  <a:srgbClr val="000000"/>
                </a:solidFill>
                <a:latin typeface="Times New Roman" panose="02020603050405020304" pitchFamily="18" charset="0"/>
                <a:cs typeface="Times New Roman" panose="02020603050405020304" pitchFamily="18" charset="0"/>
              </a:rPr>
              <a:t>The equivalence of $91 now and $100 in a year means we are discounting future income by approx. 10%. The rate by which we discount future earning is called discount rate.</a:t>
            </a:r>
            <a:endParaRPr lang="en-US" altLang="en-US" sz="1800" dirty="0">
              <a:solidFill>
                <a:srgbClr val="000000"/>
              </a:solidFill>
              <a:latin typeface="Times New Roman" panose="02020603050405020304" pitchFamily="18" charset="0"/>
              <a:cs typeface="Times New Roman" panose="02020603050405020304" pitchFamily="18" charset="0"/>
            </a:endParaRPr>
          </a:p>
          <a:p>
            <a:pPr marL="0" lvl="0" indent="0">
              <a:spcBef>
                <a:spcPct val="0"/>
              </a:spcBef>
              <a:buNone/>
            </a:pPr>
            <a:endParaRPr lang="en-US" altLang="en-US" sz="1800" dirty="0">
              <a:solidFill>
                <a:srgbClr val="000000"/>
              </a:solidFill>
              <a:latin typeface="Times New Roman" panose="02020603050405020304" pitchFamily="18" charset="0"/>
              <a:cs typeface="Times New Roman" panose="02020603050405020304" pitchFamily="18" charset="0"/>
            </a:endParaRPr>
          </a:p>
          <a:p>
            <a:pPr marL="0" lvl="0" indent="0">
              <a:spcBef>
                <a:spcPct val="0"/>
              </a:spcBef>
              <a:buNone/>
            </a:pPr>
            <a:endParaRPr lang="en-US" altLang="x-none" sz="1800" dirty="0">
              <a:solidFill>
                <a:srgbClr val="00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itle 2"/>
          <p:cNvSpPr>
            <a:spLocks noGrp="1"/>
          </p:cNvSpPr>
          <p:nvPr>
            <p:ph type="title"/>
          </p:nvPr>
        </p:nvSpPr>
        <p:spPr>
          <a:xfrm>
            <a:off x="762000" y="381000"/>
            <a:ext cx="8001000" cy="527050"/>
          </a:xfrm>
        </p:spPr>
        <p:txBody>
          <a:bodyPr vert="horz" wrap="square" lIns="91440" tIns="45720" rIns="91440" bIns="45720" anchor="ctr" anchorCtr="0"/>
          <a:p>
            <a:r>
              <a:rPr lang="en-US" altLang="x-none" sz="2600" b="1" dirty="0">
                <a:latin typeface="Times New Roman" panose="02020603050405020304" pitchFamily="18" charset="0"/>
                <a:cs typeface="Times New Roman" panose="02020603050405020304" pitchFamily="18" charset="0"/>
              </a:rPr>
              <a:t>Cost Benefit Evaluation Techniques - NPV</a:t>
            </a:r>
            <a:endParaRPr lang="en-US" altLang="x-none" sz="2600" dirty="0"/>
          </a:p>
        </p:txBody>
      </p:sp>
      <p:sp>
        <p:nvSpPr>
          <p:cNvPr id="38915" name="Content Placeholder 3"/>
          <p:cNvSpPr>
            <a:spLocks noGrp="1"/>
          </p:cNvSpPr>
          <p:nvPr>
            <p:ph sz="quarter" idx="1"/>
          </p:nvPr>
        </p:nvSpPr>
        <p:spPr>
          <a:xfrm>
            <a:off x="762000" y="944563"/>
            <a:ext cx="8004175" cy="4572000"/>
          </a:xfrm>
        </p:spPr>
        <p:txBody>
          <a:bodyPr vert="horz" wrap="square" lIns="91440" tIns="45720" rIns="91440" bIns="45720" anchor="t" anchorCtr="0"/>
          <a:p>
            <a:pPr marL="0" indent="0">
              <a:buClrTx/>
              <a:buSzTx/>
              <a:buFontTx/>
              <a:buNone/>
            </a:pPr>
            <a:r>
              <a:rPr lang="en-US" altLang="en-US" dirty="0"/>
              <a:t>Let </a:t>
            </a:r>
            <a:r>
              <a:rPr lang="en-US" altLang="en-US" i="1" dirty="0"/>
              <a:t>n</a:t>
            </a:r>
            <a:r>
              <a:rPr lang="en-US" altLang="en-US" dirty="0"/>
              <a:t> be the number of year and </a:t>
            </a:r>
            <a:r>
              <a:rPr lang="en-US" altLang="en-US" i="1" dirty="0"/>
              <a:t>r</a:t>
            </a:r>
            <a:r>
              <a:rPr lang="en-US" altLang="en-US" dirty="0"/>
              <a:t> be the discount rate, the present value (PV) is given by</a:t>
            </a:r>
            <a:endParaRPr lang="en-US" altLang="en-US" dirty="0"/>
          </a:p>
          <a:p>
            <a:pPr marL="0" indent="0">
              <a:buClrTx/>
              <a:buSzTx/>
              <a:buFontTx/>
              <a:buNone/>
            </a:pPr>
            <a:endParaRPr lang="en-US" altLang="x-none" dirty="0"/>
          </a:p>
        </p:txBody>
      </p:sp>
      <p:pic>
        <p:nvPicPr>
          <p:cNvPr id="38916" name="Picture 4"/>
          <p:cNvPicPr>
            <a:picLocks noChangeAspect="1"/>
          </p:cNvPicPr>
          <p:nvPr/>
        </p:nvPicPr>
        <p:blipFill>
          <a:blip r:embed="rId1"/>
          <a:stretch>
            <a:fillRect/>
          </a:stretch>
        </p:blipFill>
        <p:spPr>
          <a:xfrm>
            <a:off x="684213" y="3132138"/>
            <a:ext cx="604837" cy="368300"/>
          </a:xfrm>
          <a:prstGeom prst="rect">
            <a:avLst/>
          </a:prstGeom>
          <a:noFill/>
          <a:ln w="9525">
            <a:noFill/>
          </a:ln>
        </p:spPr>
      </p:pic>
      <p:graphicFrame>
        <p:nvGraphicFramePr>
          <p:cNvPr id="38917" name="Object 4"/>
          <p:cNvGraphicFramePr>
            <a:graphicFrameLocks noChangeAspect="1"/>
          </p:cNvGraphicFramePr>
          <p:nvPr/>
        </p:nvGraphicFramePr>
        <p:xfrm>
          <a:off x="2667000" y="1989138"/>
          <a:ext cx="3733800" cy="1198562"/>
        </p:xfrm>
        <a:graphic>
          <a:graphicData uri="http://schemas.openxmlformats.org/presentationml/2006/ole">
            <mc:AlternateContent xmlns:mc="http://schemas.openxmlformats.org/markup-compatibility/2006">
              <mc:Choice xmlns:v="urn:schemas-microsoft-com:vml" Requires="v">
                <p:oleObj spid="_x0000_s3076" name="" r:id="rId2" imgW="1308100" imgH="419100" progId="Equation.3">
                  <p:embed/>
                </p:oleObj>
              </mc:Choice>
              <mc:Fallback>
                <p:oleObj name="" r:id="rId2" imgW="1308100" imgH="419100" progId="Equation.3">
                  <p:embed/>
                  <p:pic>
                    <p:nvPicPr>
                      <p:cNvPr id="0" name="Picture 3075"/>
                      <p:cNvPicPr/>
                      <p:nvPr/>
                    </p:nvPicPr>
                    <p:blipFill>
                      <a:blip r:embed="rId3"/>
                      <a:stretch>
                        <a:fillRect/>
                      </a:stretch>
                    </p:blipFill>
                    <p:spPr>
                      <a:xfrm>
                        <a:off x="2667000" y="1989138"/>
                        <a:ext cx="3733800" cy="1198562"/>
                      </a:xfrm>
                      <a:prstGeom prst="rect">
                        <a:avLst/>
                      </a:prstGeom>
                      <a:noFill/>
                      <a:ln w="38100">
                        <a:noFill/>
                        <a:miter/>
                      </a:ln>
                    </p:spPr>
                  </p:pic>
                </p:oleObj>
              </mc:Fallback>
            </mc:AlternateContent>
          </a:graphicData>
        </a:graphic>
      </p:graphicFrame>
      <p:sp>
        <p:nvSpPr>
          <p:cNvPr id="38918" name="TextBox 10"/>
          <p:cNvSpPr txBox="1"/>
          <p:nvPr/>
        </p:nvSpPr>
        <p:spPr>
          <a:xfrm>
            <a:off x="546100" y="3141663"/>
            <a:ext cx="7697788" cy="28622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spcBef>
                <a:spcPct val="0"/>
              </a:spcBef>
              <a:buNone/>
            </a:pPr>
            <a:r>
              <a:rPr lang="en-US" altLang="x-none" sz="1800" dirty="0">
                <a:solidFill>
                  <a:srgbClr val="000000"/>
                </a:solidFill>
                <a:latin typeface="Times New Roman" panose="02020603050405020304" pitchFamily="18" charset="0"/>
                <a:cs typeface="Times New Roman" panose="02020603050405020304" pitchFamily="18" charset="0"/>
              </a:rPr>
              <a:t>               is know as discount factor</a:t>
            </a:r>
            <a:endParaRPr lang="en-US" altLang="x-none" sz="1800" dirty="0">
              <a:solidFill>
                <a:srgbClr val="000000"/>
              </a:solidFill>
              <a:latin typeface="Times New Roman" panose="02020603050405020304" pitchFamily="18" charset="0"/>
              <a:cs typeface="Times New Roman" panose="02020603050405020304" pitchFamily="18" charset="0"/>
            </a:endParaRPr>
          </a:p>
          <a:p>
            <a:pPr marL="0" lvl="0" indent="0">
              <a:spcBef>
                <a:spcPct val="0"/>
              </a:spcBef>
              <a:buNone/>
            </a:pPr>
            <a:r>
              <a:rPr lang="en-US" altLang="x-none" sz="1800" dirty="0">
                <a:solidFill>
                  <a:srgbClr val="000000"/>
                </a:solidFill>
                <a:latin typeface="Times New Roman" panose="02020603050405020304" pitchFamily="18" charset="0"/>
                <a:cs typeface="Times New Roman" panose="02020603050405020304" pitchFamily="18" charset="0"/>
              </a:rPr>
              <a:t>- In case of  10% discount rate and one year</a:t>
            </a:r>
            <a:endParaRPr lang="en-US" altLang="x-none" sz="1800" dirty="0">
              <a:solidFill>
                <a:srgbClr val="000000"/>
              </a:solidFill>
              <a:latin typeface="Times New Roman" panose="02020603050405020304" pitchFamily="18" charset="0"/>
              <a:cs typeface="Times New Roman" panose="02020603050405020304" pitchFamily="18" charset="0"/>
            </a:endParaRPr>
          </a:p>
          <a:p>
            <a:pPr marL="0" lvl="0" indent="0">
              <a:spcBef>
                <a:spcPct val="0"/>
              </a:spcBef>
              <a:buNone/>
            </a:pPr>
            <a:r>
              <a:rPr lang="en-US" altLang="x-none" sz="1800" dirty="0">
                <a:solidFill>
                  <a:srgbClr val="000000"/>
                </a:solidFill>
                <a:latin typeface="Times New Roman" panose="02020603050405020304" pitchFamily="18" charset="0"/>
                <a:cs typeface="Times New Roman" panose="02020603050405020304" pitchFamily="18" charset="0"/>
              </a:rPr>
              <a:t>	-Discount factor = 1/(1+0.10) = 0.9091</a:t>
            </a:r>
            <a:endParaRPr lang="en-US" altLang="x-none" sz="1800" dirty="0">
              <a:solidFill>
                <a:srgbClr val="000000"/>
              </a:solidFill>
              <a:latin typeface="Times New Roman" panose="02020603050405020304" pitchFamily="18" charset="0"/>
              <a:cs typeface="Times New Roman" panose="02020603050405020304" pitchFamily="18" charset="0"/>
            </a:endParaRPr>
          </a:p>
          <a:p>
            <a:pPr marL="0" lvl="0" indent="0">
              <a:spcBef>
                <a:spcPct val="0"/>
              </a:spcBef>
              <a:buNone/>
            </a:pPr>
            <a:endParaRPr lang="en-US" altLang="x-none" sz="1800" dirty="0">
              <a:solidFill>
                <a:srgbClr val="000000"/>
              </a:solidFill>
              <a:latin typeface="Times New Roman" panose="02020603050405020304" pitchFamily="18" charset="0"/>
              <a:cs typeface="Times New Roman" panose="02020603050405020304" pitchFamily="18" charset="0"/>
            </a:endParaRPr>
          </a:p>
          <a:p>
            <a:pPr marL="0" lvl="0" indent="0">
              <a:spcBef>
                <a:spcPct val="0"/>
              </a:spcBef>
              <a:buNone/>
            </a:pPr>
            <a:r>
              <a:rPr lang="en-US" altLang="x-none" sz="1800" dirty="0">
                <a:solidFill>
                  <a:srgbClr val="000000"/>
                </a:solidFill>
                <a:latin typeface="Times New Roman" panose="02020603050405020304" pitchFamily="18" charset="0"/>
                <a:cs typeface="Times New Roman" panose="02020603050405020304" pitchFamily="18" charset="0"/>
              </a:rPr>
              <a:t>- In case of  10% discount rate and two years</a:t>
            </a:r>
            <a:endParaRPr lang="en-US" altLang="x-none" sz="1800" dirty="0">
              <a:solidFill>
                <a:srgbClr val="000000"/>
              </a:solidFill>
              <a:latin typeface="Times New Roman" panose="02020603050405020304" pitchFamily="18" charset="0"/>
              <a:cs typeface="Times New Roman" panose="02020603050405020304" pitchFamily="18" charset="0"/>
            </a:endParaRPr>
          </a:p>
          <a:p>
            <a:pPr marL="0" lvl="0" indent="0">
              <a:spcBef>
                <a:spcPct val="0"/>
              </a:spcBef>
              <a:buNone/>
            </a:pPr>
            <a:r>
              <a:rPr lang="en-US" altLang="x-none" sz="1800" dirty="0">
                <a:solidFill>
                  <a:srgbClr val="000000"/>
                </a:solidFill>
                <a:latin typeface="Times New Roman" panose="02020603050405020304" pitchFamily="18" charset="0"/>
                <a:cs typeface="Times New Roman" panose="02020603050405020304" pitchFamily="18" charset="0"/>
              </a:rPr>
              <a:t>	-Discount factor = 1/(1.10 * 1.10) = 0.8294</a:t>
            </a:r>
            <a:endParaRPr lang="en-US" altLang="x-none" sz="1800" dirty="0">
              <a:solidFill>
                <a:srgbClr val="000000"/>
              </a:solidFill>
              <a:latin typeface="Times New Roman" panose="02020603050405020304" pitchFamily="18" charset="0"/>
              <a:cs typeface="Times New Roman" panose="02020603050405020304" pitchFamily="18" charset="0"/>
            </a:endParaRPr>
          </a:p>
          <a:p>
            <a:pPr marL="0" lvl="0" indent="0">
              <a:spcBef>
                <a:spcPct val="0"/>
              </a:spcBef>
              <a:buNone/>
            </a:pPr>
            <a:endParaRPr lang="en-US" altLang="x-none" sz="1800" dirty="0">
              <a:solidFill>
                <a:srgbClr val="000000"/>
              </a:solidFill>
              <a:latin typeface="Times New Roman" panose="02020603050405020304" pitchFamily="18" charset="0"/>
              <a:cs typeface="Times New Roman" panose="02020603050405020304" pitchFamily="18" charset="0"/>
            </a:endParaRPr>
          </a:p>
          <a:p>
            <a:pPr marL="0" lvl="0" indent="0">
              <a:spcBef>
                <a:spcPct val="0"/>
              </a:spcBef>
              <a:buNone/>
            </a:pPr>
            <a:endParaRPr lang="en-US" altLang="x-none" sz="1800" dirty="0">
              <a:solidFill>
                <a:srgbClr val="000000"/>
              </a:solidFill>
              <a:latin typeface="Times New Roman" panose="02020603050405020304" pitchFamily="18" charset="0"/>
              <a:cs typeface="Times New Roman" panose="02020603050405020304" pitchFamily="18" charset="0"/>
            </a:endParaRPr>
          </a:p>
          <a:p>
            <a:pPr marL="0" lvl="0" indent="0">
              <a:spcBef>
                <a:spcPct val="0"/>
              </a:spcBef>
              <a:buNone/>
            </a:pPr>
            <a:endParaRPr lang="en-US" altLang="x-none" sz="1800" dirty="0">
              <a:solidFill>
                <a:srgbClr val="000000"/>
              </a:solidFill>
              <a:latin typeface="Times New Roman" panose="02020603050405020304" pitchFamily="18" charset="0"/>
              <a:cs typeface="Times New Roman" panose="02020603050405020304" pitchFamily="18" charset="0"/>
            </a:endParaRPr>
          </a:p>
          <a:p>
            <a:pPr marL="0" lvl="0" indent="0">
              <a:spcBef>
                <a:spcPct val="0"/>
              </a:spcBef>
              <a:buNone/>
            </a:pPr>
            <a:endParaRPr lang="en-US" altLang="x-none" sz="1800" dirty="0">
              <a:solidFill>
                <a:srgbClr val="00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2"/>
          <p:cNvSpPr>
            <a:spLocks noGrp="1"/>
          </p:cNvSpPr>
          <p:nvPr>
            <p:ph type="title"/>
          </p:nvPr>
        </p:nvSpPr>
        <p:spPr>
          <a:xfrm>
            <a:off x="762000" y="381000"/>
            <a:ext cx="8001000" cy="671513"/>
          </a:xfrm>
        </p:spPr>
        <p:txBody>
          <a:bodyPr vert="horz" wrap="square" lIns="91440" tIns="45720" rIns="91440" bIns="45720" anchor="ctr" anchorCtr="0"/>
          <a:p>
            <a:r>
              <a:rPr lang="en-US" altLang="x-none" sz="2600" b="1" dirty="0">
                <a:latin typeface="Times New Roman" panose="02020603050405020304" pitchFamily="18" charset="0"/>
                <a:cs typeface="Times New Roman" panose="02020603050405020304" pitchFamily="18" charset="0"/>
              </a:rPr>
              <a:t>Cost Benefit Evaluation Techniques - NPV</a:t>
            </a:r>
            <a:endParaRPr lang="en-US" altLang="x-none" sz="2600" dirty="0"/>
          </a:p>
        </p:txBody>
      </p:sp>
      <p:graphicFrame>
        <p:nvGraphicFramePr>
          <p:cNvPr id="12" name="Table 4"/>
          <p:cNvGraphicFramePr/>
          <p:nvPr/>
        </p:nvGraphicFramePr>
        <p:xfrm>
          <a:off x="749300" y="4941888"/>
          <a:ext cx="8026401" cy="1736725"/>
        </p:xfrm>
        <a:graphic>
          <a:graphicData uri="http://schemas.openxmlformats.org/drawingml/2006/table">
            <a:tbl>
              <a:tblPr firstRow="1" bandRow="1">
                <a:tableStyleId>{5C22544A-7EE6-4342-B048-85BDC9FD1C3A}</a:tableStyleId>
              </a:tblPr>
              <a:tblGrid>
                <a:gridCol w="2044461"/>
                <a:gridCol w="2801668"/>
                <a:gridCol w="3180272"/>
              </a:tblGrid>
              <a:tr h="365626">
                <a:tc>
                  <a:txBody>
                    <a:bodyPr/>
                    <a:lstStyle/>
                    <a:p>
                      <a:r>
                        <a:rPr lang="en-US" sz="1800" dirty="0"/>
                        <a:t>Technique</a:t>
                      </a:r>
                      <a:endParaRPr lang="en-US" sz="1800" dirty="0"/>
                    </a:p>
                  </a:txBody>
                  <a:tcPr marL="91433" marR="91433" marT="45703" marB="45703"/>
                </a:tc>
                <a:tc>
                  <a:txBody>
                    <a:bodyPr/>
                    <a:lstStyle/>
                    <a:p>
                      <a:r>
                        <a:rPr lang="en-US" sz="1800" dirty="0"/>
                        <a:t>Advantages</a:t>
                      </a:r>
                      <a:endParaRPr lang="en-US" sz="1800" dirty="0"/>
                    </a:p>
                  </a:txBody>
                  <a:tcPr marL="91433" marR="91433" marT="45703" marB="45703"/>
                </a:tc>
                <a:tc>
                  <a:txBody>
                    <a:bodyPr/>
                    <a:lstStyle/>
                    <a:p>
                      <a:r>
                        <a:rPr lang="en-US" sz="1800" dirty="0"/>
                        <a:t>Disadvantages</a:t>
                      </a:r>
                      <a:endParaRPr lang="en-US" sz="1800" dirty="0"/>
                    </a:p>
                  </a:txBody>
                  <a:tcPr marL="91433" marR="91433" marT="45703" marB="45703"/>
                </a:tc>
              </a:tr>
              <a:tr h="1371099">
                <a:tc>
                  <a:txBody>
                    <a:bodyPr/>
                    <a:lstStyle/>
                    <a:p>
                      <a:r>
                        <a:rPr lang="en-US" sz="1800" dirty="0"/>
                        <a:t>Net Present Value</a:t>
                      </a:r>
                      <a:endParaRPr lang="en-US" sz="1800" dirty="0"/>
                    </a:p>
                  </a:txBody>
                  <a:tcPr marL="91433" marR="91433" marT="45703" marB="45703"/>
                </a:tc>
                <a:tc>
                  <a:txBody>
                    <a:bodyPr/>
                    <a:lstStyle/>
                    <a:p>
                      <a:r>
                        <a:rPr lang="en-AU" altLang="en-US" sz="1400" dirty="0">
                          <a:latin typeface="Times New Roman" panose="02020603050405020304" pitchFamily="18" charset="0"/>
                          <a:cs typeface="Times New Roman" panose="02020603050405020304" pitchFamily="18" charset="0"/>
                        </a:rPr>
                        <a:t>-Takes into account the profitability.</a:t>
                      </a:r>
                      <a:endParaRPr lang="en-AU" altLang="en-US" sz="1400" dirty="0">
                        <a:latin typeface="Times New Roman" panose="02020603050405020304" pitchFamily="18" charset="0"/>
                        <a:cs typeface="Times New Roman" panose="02020603050405020304" pitchFamily="18" charset="0"/>
                      </a:endParaRPr>
                    </a:p>
                    <a:p>
                      <a:r>
                        <a:rPr lang="en-AU" sz="1400" dirty="0">
                          <a:latin typeface="Times New Roman" panose="02020603050405020304" pitchFamily="18" charset="0"/>
                          <a:cs typeface="Times New Roman" panose="02020603050405020304" pitchFamily="18" charset="0"/>
                        </a:rPr>
                        <a:t>-Consider the timings of payments.</a:t>
                      </a:r>
                      <a:endParaRPr lang="en-AU" sz="1400" dirty="0">
                        <a:latin typeface="Times New Roman" panose="02020603050405020304" pitchFamily="18" charset="0"/>
                        <a:cs typeface="Times New Roman" panose="02020603050405020304" pitchFamily="18" charset="0"/>
                      </a:endParaRPr>
                    </a:p>
                    <a:p>
                      <a:r>
                        <a:rPr lang="en-AU" sz="1400" dirty="0">
                          <a:latin typeface="Times New Roman" panose="02020603050405020304" pitchFamily="18" charset="0"/>
                          <a:cs typeface="Times New Roman" panose="02020603050405020304" pitchFamily="18" charset="0"/>
                        </a:rPr>
                        <a:t>-Consider economic situation through discount rate.</a:t>
                      </a:r>
                      <a:endParaRPr lang="en-US" sz="1400" dirty="0">
                        <a:latin typeface="Times New Roman" panose="02020603050405020304" pitchFamily="18" charset="0"/>
                        <a:cs typeface="Times New Roman" panose="02020603050405020304" pitchFamily="18" charset="0"/>
                      </a:endParaRPr>
                    </a:p>
                  </a:txBody>
                  <a:tcPr marL="91433" marR="91433" marT="45703" marB="45703"/>
                </a:tc>
                <a:tc>
                  <a:txBody>
                    <a:bodyPr/>
                    <a:lstStyle/>
                    <a:p>
                      <a:pPr marL="0" marR="0" lvl="2" indent="0" algn="l" defTabSz="914400" rtl="0" eaLnBrk="1" fontAlgn="auto" latinLnBrk="0" hangingPunct="1">
                        <a:lnSpc>
                          <a:spcPct val="100000"/>
                        </a:lnSpc>
                        <a:spcBef>
                          <a:spcPts val="0"/>
                        </a:spcBef>
                        <a:spcAft>
                          <a:spcPts val="0"/>
                        </a:spcAft>
                        <a:buClrTx/>
                        <a:buSzTx/>
                        <a:buFontTx/>
                        <a:buNone/>
                        <a:defRPr/>
                      </a:pPr>
                      <a:r>
                        <a:rPr lang="en-AU" altLang="en-US" sz="1400" dirty="0">
                          <a:latin typeface="Times New Roman" panose="02020603050405020304" pitchFamily="18" charset="0"/>
                          <a:cs typeface="Times New Roman" panose="02020603050405020304" pitchFamily="18" charset="0"/>
                        </a:rPr>
                        <a:t>-Hard to select an appropriate discount rate.</a:t>
                      </a:r>
                      <a:br>
                        <a:rPr lang="en-AU" altLang="en-US" sz="1400" dirty="0">
                          <a:latin typeface="Times New Roman" panose="02020603050405020304" pitchFamily="18" charset="0"/>
                          <a:cs typeface="Times New Roman" panose="02020603050405020304" pitchFamily="18" charset="0"/>
                        </a:rPr>
                      </a:br>
                      <a:r>
                        <a:rPr lang="en-AU" altLang="en-US" sz="1400" dirty="0">
                          <a:latin typeface="Times New Roman" panose="02020603050405020304" pitchFamily="18" charset="0"/>
                          <a:cs typeface="Times New Roman" panose="02020603050405020304" pitchFamily="18" charset="0"/>
                        </a:rPr>
                        <a:t>-</a:t>
                      </a:r>
                      <a:r>
                        <a:rPr kumimoji="0" lang="en-AU" altLang="en-US" sz="1400" kern="1200" dirty="0">
                          <a:solidFill>
                            <a:schemeClr val="dk1"/>
                          </a:solidFill>
                          <a:latin typeface="Times New Roman" panose="02020603050405020304" pitchFamily="18" charset="0"/>
                          <a:ea typeface="+mn-ea"/>
                          <a:cs typeface="Times New Roman" panose="02020603050405020304" pitchFamily="18" charset="0"/>
                        </a:rPr>
                        <a:t>May not be directly comparable with earnings from other investments or the costs of borrowing capital</a:t>
                      </a:r>
                      <a:endParaRPr kumimoji="0" lang="en-AU" altLang="en-US" sz="1400" kern="1200" dirty="0">
                        <a:solidFill>
                          <a:schemeClr val="dk1"/>
                        </a:solidFill>
                        <a:latin typeface="Times New Roman" panose="02020603050405020304" pitchFamily="18" charset="0"/>
                        <a:ea typeface="+mn-ea"/>
                        <a:cs typeface="Times New Roman" panose="02020603050405020304" pitchFamily="18" charset="0"/>
                      </a:endParaRPr>
                    </a:p>
                    <a:p>
                      <a:pPr marL="0" lvl="2" indent="0"/>
                      <a:endParaRPr lang="en-AU" altLang="en-US" sz="1400" dirty="0">
                        <a:latin typeface="Times New Roman" panose="02020603050405020304" pitchFamily="18" charset="0"/>
                        <a:cs typeface="Times New Roman" panose="02020603050405020304" pitchFamily="18" charset="0"/>
                      </a:endParaRPr>
                    </a:p>
                  </a:txBody>
                  <a:tcPr marL="91433" marR="91433" marT="45703" marB="45703"/>
                </a:tc>
              </a:tr>
            </a:tbl>
          </a:graphicData>
        </a:graphic>
      </p:graphicFrame>
      <p:sp>
        <p:nvSpPr>
          <p:cNvPr id="6" name="TextBox 5"/>
          <p:cNvSpPr txBox="1"/>
          <p:nvPr/>
        </p:nvSpPr>
        <p:spPr>
          <a:xfrm>
            <a:off x="762000" y="4179888"/>
            <a:ext cx="7673975" cy="538163"/>
          </a:xfrm>
          <a:prstGeom prst="rect">
            <a:avLst/>
          </a:prstGeom>
          <a:noFill/>
        </p:spPr>
        <p:txBody>
          <a:bodyPr>
            <a:spAutoFit/>
          </a:bodyPr>
          <a:lstStyle/>
          <a:p>
            <a:pPr marR="0" defTabSz="914400">
              <a:buClrTx/>
              <a:buSzTx/>
              <a:buFontTx/>
              <a:buNone/>
              <a:defRPr/>
            </a:pPr>
            <a:r>
              <a:rPr kumimoji="0" lang="en-US" sz="1450" b="1" kern="1200" cap="none" spc="0" normalizeH="0" baseline="0" noProof="0" dirty="0">
                <a:solidFill>
                  <a:srgbClr val="000000"/>
                </a:solidFill>
                <a:latin typeface="Times New Roman" panose="02020603050405020304" pitchFamily="18" charset="0"/>
                <a:ea typeface="+mn-ea"/>
                <a:cs typeface="Times New Roman" panose="02020603050405020304" pitchFamily="18" charset="0"/>
              </a:rPr>
              <a:t>Though Project 1 and 2 have same initial investment and net profits but significant different in NPV value. This difference in NPV reflects, we must wait longer for the bulk of income.</a:t>
            </a:r>
            <a:endParaRPr kumimoji="0" lang="en-US" sz="1450" b="1" kern="1200" cap="none" spc="0" normalizeH="0" baseline="0" noProof="0" dirty="0">
              <a:solidFill>
                <a:srgbClr val="000000"/>
              </a:solidFill>
              <a:latin typeface="Times New Roman" panose="02020603050405020304" pitchFamily="18" charset="0"/>
              <a:ea typeface="+mn-ea"/>
              <a:cs typeface="Times New Roman" panose="02020603050405020304" pitchFamily="18" charset="0"/>
            </a:endParaRPr>
          </a:p>
        </p:txBody>
      </p:sp>
      <p:graphicFrame>
        <p:nvGraphicFramePr>
          <p:cNvPr id="7" name="Table 6"/>
          <p:cNvGraphicFramePr>
            <a:graphicFrameLocks noGrp="1"/>
          </p:cNvGraphicFramePr>
          <p:nvPr/>
        </p:nvGraphicFramePr>
        <p:xfrm>
          <a:off x="749300" y="1125538"/>
          <a:ext cx="7673975" cy="2879726"/>
        </p:xfrm>
        <a:graphic>
          <a:graphicData uri="http://schemas.openxmlformats.org/drawingml/2006/table">
            <a:tbl>
              <a:tblPr/>
              <a:tblGrid>
                <a:gridCol w="1126455"/>
                <a:gridCol w="1126455"/>
                <a:gridCol w="1126455"/>
                <a:gridCol w="1595666"/>
                <a:gridCol w="1290876"/>
                <a:gridCol w="1408067"/>
              </a:tblGrid>
              <a:tr h="823766">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b="1" u="none" strike="noStrike" dirty="0">
                          <a:effectLst/>
                          <a:latin typeface="Times New Roman" panose="02020603050405020304" pitchFamily="18" charset="0"/>
                          <a:cs typeface="Times New Roman" panose="02020603050405020304" pitchFamily="18" charset="0"/>
                        </a:rPr>
                        <a:t>Year</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b="1" u="none" strike="noStrike" dirty="0">
                          <a:effectLst/>
                          <a:latin typeface="Times New Roman" panose="02020603050405020304" pitchFamily="18" charset="0"/>
                          <a:cs typeface="Times New Roman" panose="02020603050405020304" pitchFamily="18" charset="0"/>
                        </a:rPr>
                        <a:t>Cashflow</a:t>
                      </a:r>
                      <a:endParaRPr lang="en-US" sz="1200" b="1" u="none" strike="noStrike" dirty="0">
                        <a:effectLst/>
                        <a:latin typeface="Times New Roman" panose="02020603050405020304" pitchFamily="18" charset="0"/>
                        <a:cs typeface="Times New Roman" panose="02020603050405020304" pitchFamily="18" charset="0"/>
                      </a:endParaRPr>
                    </a:p>
                    <a:p>
                      <a:pPr algn="ctr" fontAlgn="ctr"/>
                      <a:r>
                        <a:rPr lang="en-US" sz="1200" b="1" i="0" u="none" strike="noStrike" dirty="0">
                          <a:solidFill>
                            <a:srgbClr val="000000"/>
                          </a:solidFill>
                          <a:effectLst/>
                          <a:latin typeface="Times New Roman" panose="02020603050405020304" pitchFamily="18" charset="0"/>
                          <a:cs typeface="Times New Roman" panose="02020603050405020304" pitchFamily="18" charset="0"/>
                        </a:rPr>
                        <a:t>Project 1</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b="1" u="none" strike="noStrike" dirty="0">
                          <a:effectLst/>
                          <a:latin typeface="Times New Roman" panose="02020603050405020304" pitchFamily="18" charset="0"/>
                          <a:cs typeface="Times New Roman" panose="02020603050405020304" pitchFamily="18" charset="0"/>
                        </a:rPr>
                        <a:t>Cashflow</a:t>
                      </a:r>
                      <a:endParaRPr lang="en-US" sz="1200" b="1" u="none" strike="noStrike" dirty="0">
                        <a:effectLst/>
                        <a:latin typeface="Times New Roman" panose="02020603050405020304" pitchFamily="18" charset="0"/>
                        <a:cs typeface="Times New Roman" panose="02020603050405020304" pitchFamily="18" charset="0"/>
                      </a:endParaRPr>
                    </a:p>
                    <a:p>
                      <a:pPr algn="ctr" fontAlgn="ctr"/>
                      <a:r>
                        <a:rPr lang="en-US" sz="1200" b="1" i="0" u="none" strike="noStrike" dirty="0">
                          <a:solidFill>
                            <a:srgbClr val="000000"/>
                          </a:solidFill>
                          <a:effectLst/>
                          <a:latin typeface="Times New Roman" panose="02020603050405020304" pitchFamily="18" charset="0"/>
                          <a:cs typeface="Times New Roman" panose="02020603050405020304" pitchFamily="18" charset="0"/>
                        </a:rPr>
                        <a:t>Project 2</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pt-BR" sz="1200" b="1" u="none" strike="noStrike" dirty="0">
                          <a:effectLst/>
                          <a:latin typeface="Times New Roman" panose="02020603050405020304" pitchFamily="18" charset="0"/>
                          <a:cs typeface="Times New Roman" panose="02020603050405020304" pitchFamily="18" charset="0"/>
                        </a:rPr>
                        <a:t>Discount Factor (10%) PV = 1/(1+r)</a:t>
                      </a:r>
                      <a:r>
                        <a:rPr lang="pt-BR" sz="1200" b="1" u="none" strike="noStrike" baseline="30000" dirty="0">
                          <a:effectLst/>
                          <a:latin typeface="Times New Roman" panose="02020603050405020304" pitchFamily="18" charset="0"/>
                          <a:cs typeface="Times New Roman" panose="02020603050405020304" pitchFamily="18" charset="0"/>
                        </a:rPr>
                        <a:t>n</a:t>
                      </a:r>
                      <a:endParaRPr lang="pt-BR"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b="1" u="none" strike="noStrike" dirty="0">
                          <a:effectLst/>
                          <a:latin typeface="Times New Roman" panose="02020603050405020304" pitchFamily="18" charset="0"/>
                          <a:cs typeface="Times New Roman" panose="02020603050405020304" pitchFamily="18" charset="0"/>
                        </a:rPr>
                        <a:t>Discounted Cashflow Project 1</a:t>
                      </a:r>
                      <a:endParaRPr lang="en-US" sz="1200" b="1" u="none" strike="noStrike" dirty="0">
                        <a:effectLst/>
                        <a:latin typeface="Times New Roman" panose="02020603050405020304" pitchFamily="18" charset="0"/>
                        <a:cs typeface="Times New Roman" panose="02020603050405020304" pitchFamily="18" charset="0"/>
                      </a:endParaRPr>
                    </a:p>
                    <a:p>
                      <a:pPr algn="ctr" fontAlgn="ctr"/>
                      <a:r>
                        <a:rPr lang="en-US" sz="1200" b="1" i="0" u="none" strike="noStrike" dirty="0">
                          <a:solidFill>
                            <a:srgbClr val="000000"/>
                          </a:solidFill>
                          <a:effectLst/>
                          <a:latin typeface="Times New Roman" panose="02020603050405020304" pitchFamily="18" charset="0"/>
                          <a:cs typeface="Times New Roman" panose="02020603050405020304" pitchFamily="18" charset="0"/>
                        </a:rPr>
                        <a:t>(cash flow * discount factor)</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b="1" u="none" strike="noStrike" dirty="0">
                          <a:effectLst/>
                          <a:latin typeface="Times New Roman" panose="02020603050405020304" pitchFamily="18" charset="0"/>
                          <a:cs typeface="Times New Roman" panose="02020603050405020304" pitchFamily="18" charset="0"/>
                        </a:rPr>
                        <a:t>Discounted Cashflow Project 2</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r>
              <a:tr h="230748">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-100,000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-100,000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-100,000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-100,000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r>
              <a:tr h="230748">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10,000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30,000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0.9091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9091</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27273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r>
              <a:tr h="230748">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10,000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30,000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0.8264</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8264</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24792</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r>
              <a:tr h="230748">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dirty="0">
                          <a:effectLst/>
                          <a:latin typeface="Times New Roman" panose="02020603050405020304" pitchFamily="18" charset="0"/>
                          <a:cs typeface="Times New Roman" panose="02020603050405020304" pitchFamily="18" charset="0"/>
                        </a:rPr>
                        <a:t>10,000</a:t>
                      </a: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30,000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0.7513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7513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22539</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r>
              <a:tr h="230748">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4</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20,000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30,000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0.683</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13,660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20490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r>
              <a:tr h="242284">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5</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100,000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30,000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0.6209</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62,090</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18627</a:t>
                      </a:r>
                      <a:endParaRPr lang="en-US" sz="12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r>
              <a:tr h="417652">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Net profit</a:t>
                      </a:r>
                      <a:endParaRPr lang="en-US"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50,000</a:t>
                      </a:r>
                      <a:endParaRPr lang="en-US"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50,000</a:t>
                      </a:r>
                      <a:endParaRPr lang="en-US"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 </a:t>
                      </a:r>
                      <a:endParaRPr lang="en-US"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 </a:t>
                      </a:r>
                      <a:endParaRPr lang="en-US"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 </a:t>
                      </a:r>
                      <a:endParaRPr lang="en-US"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r>
              <a:tr h="242284">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NPV</a:t>
                      </a:r>
                      <a:endParaRPr lang="en-US"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 </a:t>
                      </a:r>
                      <a:endParaRPr lang="en-US"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dirty="0">
                          <a:effectLst/>
                          <a:latin typeface="Times New Roman" panose="02020603050405020304" pitchFamily="18" charset="0"/>
                          <a:cs typeface="Times New Roman" panose="02020603050405020304" pitchFamily="18" charset="0"/>
                        </a:rPr>
                        <a:t> </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a:effectLst/>
                          <a:latin typeface="Times New Roman" panose="02020603050405020304" pitchFamily="18" charset="0"/>
                          <a:cs typeface="Times New Roman" panose="02020603050405020304" pitchFamily="18" charset="0"/>
                        </a:rPr>
                        <a:t> </a:t>
                      </a:r>
                      <a:endParaRPr lang="en-US" sz="12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dirty="0">
                          <a:effectLst/>
                          <a:latin typeface="Times New Roman" panose="02020603050405020304" pitchFamily="18" charset="0"/>
                          <a:cs typeface="Times New Roman" panose="02020603050405020304" pitchFamily="18" charset="0"/>
                        </a:rPr>
                        <a:t>618</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c>
                  <a:txBody>
                    <a:bodyPr/>
                    <a:lstStyle>
                      <a:lvl1pPr marL="0" algn="l" defTabSz="914400" rtl="0" eaLnBrk="1" latinLnBrk="0" hangingPunct="1">
                        <a:defRPr sz="1800" kern="1200">
                          <a:solidFill>
                            <a:schemeClr val="dk1"/>
                          </a:solidFill>
                          <a:latin typeface="Georgia" panose="02040502050405020303"/>
                        </a:defRPr>
                      </a:lvl1pPr>
                      <a:lvl2pPr marL="457200" algn="l" defTabSz="914400" rtl="0" eaLnBrk="1" latinLnBrk="0" hangingPunct="1">
                        <a:defRPr sz="1800" kern="1200">
                          <a:solidFill>
                            <a:schemeClr val="dk1"/>
                          </a:solidFill>
                          <a:latin typeface="Georgia" panose="02040502050405020303"/>
                        </a:defRPr>
                      </a:lvl2pPr>
                      <a:lvl3pPr marL="914400" algn="l" defTabSz="914400" rtl="0" eaLnBrk="1" latinLnBrk="0" hangingPunct="1">
                        <a:defRPr sz="1800" kern="1200">
                          <a:solidFill>
                            <a:schemeClr val="dk1"/>
                          </a:solidFill>
                          <a:latin typeface="Georgia" panose="02040502050405020303"/>
                        </a:defRPr>
                      </a:lvl3pPr>
                      <a:lvl4pPr marL="1371600" algn="l" defTabSz="914400" rtl="0" eaLnBrk="1" latinLnBrk="0" hangingPunct="1">
                        <a:defRPr sz="1800" kern="1200">
                          <a:solidFill>
                            <a:schemeClr val="dk1"/>
                          </a:solidFill>
                          <a:latin typeface="Georgia" panose="02040502050405020303"/>
                        </a:defRPr>
                      </a:lvl4pPr>
                      <a:lvl5pPr marL="1828800" algn="l" defTabSz="914400" rtl="0" eaLnBrk="1" latinLnBrk="0" hangingPunct="1">
                        <a:defRPr sz="1800" kern="1200">
                          <a:solidFill>
                            <a:schemeClr val="dk1"/>
                          </a:solidFill>
                          <a:latin typeface="Georgia" panose="02040502050405020303"/>
                        </a:defRPr>
                      </a:lvl5pPr>
                      <a:lvl6pPr marL="2286000" algn="l" defTabSz="914400" rtl="0" eaLnBrk="1" latinLnBrk="0" hangingPunct="1">
                        <a:defRPr sz="1800" kern="1200">
                          <a:solidFill>
                            <a:schemeClr val="dk1"/>
                          </a:solidFill>
                          <a:latin typeface="Georgia" panose="02040502050405020303"/>
                        </a:defRPr>
                      </a:lvl6pPr>
                      <a:lvl7pPr marL="2743200" algn="l" defTabSz="914400" rtl="0" eaLnBrk="1" latinLnBrk="0" hangingPunct="1">
                        <a:defRPr sz="1800" kern="1200">
                          <a:solidFill>
                            <a:schemeClr val="dk1"/>
                          </a:solidFill>
                          <a:latin typeface="Georgia" panose="02040502050405020303"/>
                        </a:defRPr>
                      </a:lvl7pPr>
                      <a:lvl8pPr marL="3200400" algn="l" defTabSz="914400" rtl="0" eaLnBrk="1" latinLnBrk="0" hangingPunct="1">
                        <a:defRPr sz="1800" kern="1200">
                          <a:solidFill>
                            <a:schemeClr val="dk1"/>
                          </a:solidFill>
                          <a:latin typeface="Georgia" panose="02040502050405020303"/>
                        </a:defRPr>
                      </a:lvl8pPr>
                      <a:lvl9pPr marL="3657600" algn="l" defTabSz="914400" rtl="0" eaLnBrk="1" latinLnBrk="0" hangingPunct="1">
                        <a:defRPr sz="1800" kern="1200">
                          <a:solidFill>
                            <a:schemeClr val="dk1"/>
                          </a:solidFill>
                          <a:latin typeface="Georgia" panose="02040502050405020303"/>
                        </a:defRPr>
                      </a:lvl9pPr>
                    </a:lstStyle>
                    <a:p>
                      <a:pPr algn="ctr" fontAlgn="ctr"/>
                      <a:r>
                        <a:rPr lang="en-US" sz="1200" u="none" strike="noStrike" dirty="0">
                          <a:effectLst/>
                          <a:latin typeface="Times New Roman" panose="02020603050405020304" pitchFamily="18" charset="0"/>
                          <a:cs typeface="Times New Roman" panose="02020603050405020304" pitchFamily="18" charset="0"/>
                        </a:rPr>
                        <a:t>13,721</a:t>
                      </a:r>
                      <a:endParaRPr lang="en-US" sz="1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3"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4B6D2">
                        <a:tint val="20000"/>
                      </a:srgbClr>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Footer Placeholder 3"/>
          <p:cNvSpPr txBox="1">
            <a:spLocks noGrp="1"/>
          </p:cNvSpPr>
          <p:nvPr>
            <p:ph type="ftr" sz="quarter" idx="10"/>
          </p:nvPr>
        </p:nvSpPr>
        <p:spPr>
          <a:xfrm>
            <a:off x="3132138" y="6165850"/>
            <a:ext cx="2895600" cy="457200"/>
          </a:xfrm>
        </p:spPr>
        <p:txBody>
          <a:bodyPr wrap="none" lIns="92075" tIns="46038" rIns="92075" bIns="46038" anchor="ctr" anchorCtr="0"/>
          <a:p>
            <a:pPr marL="0" indent="0" algn="ctr" defTabSz="914400">
              <a:spcBef>
                <a:spcPct val="0"/>
              </a:spcBef>
              <a:buClrTx/>
              <a:buSzTx/>
              <a:buFontTx/>
              <a:buNone/>
            </a:pPr>
            <a:r>
              <a:rPr lang="en-US" altLang="x-none" sz="1000" dirty="0">
                <a:solidFill>
                  <a:srgbClr val="FFFF99"/>
                </a:solidFill>
                <a:latin typeface="Times New Roman" panose="02020603050405020304" pitchFamily="18" charset="0"/>
              </a:rPr>
              <a:t>SPM (5e) Project evaluation and programme management© The McGraw-Hill Companies, 2009</a:t>
            </a:r>
            <a:endParaRPr lang="en-US" altLang="x-none" sz="1000" dirty="0">
              <a:solidFill>
                <a:srgbClr val="FFFF99"/>
              </a:solidFill>
              <a:latin typeface="Times New Roman" panose="02020603050405020304" pitchFamily="18" charset="0"/>
            </a:endParaRPr>
          </a:p>
        </p:txBody>
      </p:sp>
      <p:sp>
        <p:nvSpPr>
          <p:cNvPr id="41987" name="Slide Number Placeholder 4"/>
          <p:cNvSpPr txBox="1">
            <a:spLocks noGrp="1"/>
          </p:cNvSpPr>
          <p:nvPr>
            <p:ph type="sldNum" sz="quarter" idx="11"/>
          </p:nvPr>
        </p:nvSpPr>
        <p:spPr/>
        <p:txBody>
          <a:bodyPr wrap="none" lIns="92075" tIns="46038" rIns="92075" bIns="46038" anchor="ctr" anchorCtr="0"/>
          <a:p>
            <a:pPr marL="0" indent="0" algn="r" defTabSz="914400">
              <a:spcBef>
                <a:spcPct val="0"/>
              </a:spcBef>
              <a:buClrTx/>
              <a:buSzTx/>
              <a:buFont typeface="Arial" panose="020B0604020202020204" pitchFamily="34" charset="0"/>
              <a:buNone/>
            </a:pPr>
            <a:fld id="{9A0DB2DC-4C9A-4742-B13C-FB6460FD3503}" type="slidenum">
              <a:rPr lang="en-US" altLang="x-none" sz="1400" dirty="0">
                <a:solidFill>
                  <a:srgbClr val="FFFF99"/>
                </a:solidFill>
                <a:latin typeface="Times New Roman" panose="02020603050405020304" pitchFamily="18" charset="0"/>
              </a:rPr>
            </a:fld>
            <a:endParaRPr lang="en-US" altLang="x-none" sz="1400" dirty="0">
              <a:solidFill>
                <a:srgbClr val="FFFF99"/>
              </a:solidFill>
              <a:latin typeface="Times New Roman" panose="02020603050405020304" pitchFamily="18" charset="0"/>
            </a:endParaRPr>
          </a:p>
        </p:txBody>
      </p:sp>
      <p:sp>
        <p:nvSpPr>
          <p:cNvPr id="41988" name="Rectangle 2"/>
          <p:cNvSpPr>
            <a:spLocks noGrp="1"/>
          </p:cNvSpPr>
          <p:nvPr>
            <p:ph type="title"/>
          </p:nvPr>
        </p:nvSpPr>
        <p:spPr/>
        <p:txBody>
          <a:bodyPr vert="horz" wrap="square" lIns="92075" tIns="46038" rIns="92075" bIns="46038" anchor="ctr" anchorCtr="0"/>
          <a:p>
            <a:r>
              <a:rPr dirty="0"/>
              <a:t>Internal rate of return</a:t>
            </a:r>
            <a:endParaRPr dirty="0"/>
          </a:p>
        </p:txBody>
      </p:sp>
      <p:sp>
        <p:nvSpPr>
          <p:cNvPr id="41989" name="Rectangle 3"/>
          <p:cNvSpPr>
            <a:spLocks noGrp="1"/>
          </p:cNvSpPr>
          <p:nvPr>
            <p:ph idx="1"/>
          </p:nvPr>
        </p:nvSpPr>
        <p:spPr/>
        <p:txBody>
          <a:bodyPr vert="horz" wrap="square" lIns="92075" tIns="46038" rIns="92075" bIns="46038" anchor="t" anchorCtr="0"/>
          <a:p>
            <a:r>
              <a:rPr dirty="0"/>
              <a:t>Internal rate of return (IRR) is the discount rate that would produce an NPV of 0 for the project</a:t>
            </a:r>
            <a:endParaRPr dirty="0"/>
          </a:p>
          <a:p>
            <a:r>
              <a:rPr dirty="0"/>
              <a:t>Can be used to compare different investment opportunities ( bank, rebort system, gold, mutual fund etc)</a:t>
            </a:r>
            <a:endParaRPr dirty="0"/>
          </a:p>
          <a:p>
            <a:r>
              <a:rPr dirty="0"/>
              <a:t>There is a Microsoft Excel function which can be used to calculate</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Footer Placeholder 3"/>
          <p:cNvSpPr txBox="1">
            <a:spLocks noGrp="1"/>
          </p:cNvSpPr>
          <p:nvPr>
            <p:ph type="ftr" sz="quarter" idx="10"/>
          </p:nvPr>
        </p:nvSpPr>
        <p:spPr>
          <a:xfrm>
            <a:off x="3132138" y="6165850"/>
            <a:ext cx="2895600" cy="457200"/>
          </a:xfrm>
        </p:spPr>
        <p:txBody>
          <a:bodyPr wrap="none" lIns="92075" tIns="46038" rIns="92075" bIns="46038" anchor="ctr" anchorCtr="0"/>
          <a:p>
            <a:pPr marL="0" indent="0" algn="ctr" defTabSz="914400">
              <a:spcBef>
                <a:spcPct val="0"/>
              </a:spcBef>
              <a:buClrTx/>
              <a:buSzTx/>
              <a:buFontTx/>
              <a:buNone/>
            </a:pPr>
            <a:r>
              <a:rPr lang="en-US" altLang="x-none" sz="1000" dirty="0">
                <a:solidFill>
                  <a:srgbClr val="FFFF99"/>
                </a:solidFill>
                <a:latin typeface="Times New Roman" panose="02020603050405020304" pitchFamily="18" charset="0"/>
              </a:rPr>
              <a:t>SPM (5e) Project evaluation and programme management© The McGraw-Hill Companies, 2009</a:t>
            </a:r>
            <a:endParaRPr lang="en-US" altLang="x-none" sz="1000" dirty="0">
              <a:solidFill>
                <a:srgbClr val="FFFF99"/>
              </a:solidFill>
              <a:latin typeface="Times New Roman" panose="02020603050405020304" pitchFamily="18" charset="0"/>
            </a:endParaRPr>
          </a:p>
        </p:txBody>
      </p:sp>
      <p:sp>
        <p:nvSpPr>
          <p:cNvPr id="44035" name="Slide Number Placeholder 4"/>
          <p:cNvSpPr txBox="1">
            <a:spLocks noGrp="1"/>
          </p:cNvSpPr>
          <p:nvPr>
            <p:ph type="sldNum" sz="quarter" idx="11"/>
          </p:nvPr>
        </p:nvSpPr>
        <p:spPr/>
        <p:txBody>
          <a:bodyPr wrap="none" lIns="92075" tIns="46038" rIns="92075" bIns="46038" anchor="ctr" anchorCtr="0"/>
          <a:p>
            <a:pPr marL="0" indent="0" algn="r" defTabSz="914400">
              <a:spcBef>
                <a:spcPct val="0"/>
              </a:spcBef>
              <a:buClrTx/>
              <a:buSzTx/>
              <a:buFont typeface="Arial" panose="020B0604020202020204" pitchFamily="34" charset="0"/>
              <a:buNone/>
            </a:pPr>
            <a:fld id="{9A0DB2DC-4C9A-4742-B13C-FB6460FD3503}" type="slidenum">
              <a:rPr lang="en-US" altLang="x-none" sz="1400" dirty="0">
                <a:solidFill>
                  <a:srgbClr val="FFFF99"/>
                </a:solidFill>
                <a:latin typeface="Times New Roman" panose="02020603050405020304" pitchFamily="18" charset="0"/>
              </a:rPr>
            </a:fld>
            <a:endParaRPr lang="en-US" altLang="x-none" sz="1400" dirty="0">
              <a:solidFill>
                <a:srgbClr val="FFFF99"/>
              </a:solidFill>
              <a:latin typeface="Times New Roman" panose="02020603050405020304" pitchFamily="18" charset="0"/>
            </a:endParaRPr>
          </a:p>
        </p:txBody>
      </p:sp>
      <p:sp>
        <p:nvSpPr>
          <p:cNvPr id="44036" name="Rectangle 2"/>
          <p:cNvSpPr>
            <a:spLocks noGrp="1"/>
          </p:cNvSpPr>
          <p:nvPr>
            <p:ph type="title"/>
          </p:nvPr>
        </p:nvSpPr>
        <p:spPr/>
        <p:txBody>
          <a:bodyPr vert="horz" wrap="square" lIns="92075" tIns="46038" rIns="92075" bIns="46038" anchor="ctr" anchorCtr="0"/>
          <a:p>
            <a:r>
              <a:rPr sz="3200" dirty="0"/>
              <a:t>Dealing with uncertainty: Risk evaluation</a:t>
            </a:r>
            <a:endParaRPr sz="3200" dirty="0"/>
          </a:p>
        </p:txBody>
      </p:sp>
      <p:sp>
        <p:nvSpPr>
          <p:cNvPr id="44037" name="Rectangle 3"/>
          <p:cNvSpPr>
            <a:spLocks noGrp="1"/>
          </p:cNvSpPr>
          <p:nvPr>
            <p:ph idx="1"/>
          </p:nvPr>
        </p:nvSpPr>
        <p:spPr/>
        <p:txBody>
          <a:bodyPr vert="horz" wrap="square" lIns="92075" tIns="46038" rIns="92075" bIns="46038" anchor="t" anchorCtr="0"/>
          <a:p>
            <a:r>
              <a:rPr dirty="0"/>
              <a:t>project A might appear to give a better return than B but could be riskier</a:t>
            </a:r>
            <a:endParaRPr dirty="0"/>
          </a:p>
          <a:p>
            <a:r>
              <a:rPr dirty="0"/>
              <a:t>Could draw up draw a project risk matrix for each project to assess risks – see next overhead</a:t>
            </a:r>
            <a:endParaRPr dirty="0"/>
          </a:p>
          <a:p>
            <a:r>
              <a:rPr dirty="0"/>
              <a:t>For riskier projects could use higher discount rates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
          </p:nvPr>
        </p:nvSpPr>
        <p:spPr>
          <a:xfrm>
            <a:off x="685800" y="1412875"/>
            <a:ext cx="8004175" cy="4565650"/>
          </a:xfrm>
        </p:spPr>
        <p:txBody>
          <a:bodyPr vert="horz" wrap="square" lIns="91440" tIns="45720" rIns="91440" bIns="45720" numCol="1" anchor="t" anchorCtr="0" compatLnSpc="1">
            <a:noAutofit/>
          </a:bodyPr>
          <a:lstStyle/>
          <a:p>
            <a:pPr marL="0" marR="0" lvl="0" indent="0" algn="just" defTabSz="914400" rtl="0" eaLnBrk="0" fontAlgn="base" latinLnBrk="0" hangingPunct="0">
              <a:lnSpc>
                <a:spcPct val="100000"/>
              </a:lnSpc>
              <a:spcBef>
                <a:spcPct val="20000"/>
              </a:spcBef>
              <a:spcAft>
                <a:spcPct val="0"/>
              </a:spcAft>
              <a:buClrTx/>
              <a:buSzTx/>
              <a:buFontTx/>
              <a:buNone/>
              <a:defRPr/>
            </a:pPr>
            <a:r>
              <a:rPr kumimoji="0" lang="en-US" sz="2400" b="0" i="0" u="none" strike="noStrike" kern="1200" cap="none" spc="0" normalizeH="0" baseline="0" noProof="0" dirty="0">
                <a:ln>
                  <a:noFill/>
                </a:ln>
                <a:solidFill>
                  <a:schemeClr val="bg2"/>
                </a:solidFill>
                <a:effectLst/>
                <a:uLnTx/>
                <a:uFillTx/>
                <a:ea typeface="+mn-ea"/>
                <a:cs typeface="+mn-lt"/>
              </a:rPr>
              <a:t>A business case may be presented for several potential projects but there may be money, staff or time for only some of the projects. Managers need some way of deciding which projects to select. This is part of </a:t>
            </a:r>
            <a:r>
              <a:rPr kumimoji="0" lang="en-US" sz="2400" b="1" i="1" u="none" strike="noStrike" kern="1200" cap="none" spc="0" normalizeH="0" baseline="0" noProof="0" dirty="0">
                <a:ln>
                  <a:noFill/>
                </a:ln>
                <a:solidFill>
                  <a:schemeClr val="bg2"/>
                </a:solidFill>
                <a:effectLst/>
                <a:uLnTx/>
                <a:uFillTx/>
                <a:ea typeface="+mn-ea"/>
                <a:cs typeface="+mn-lt"/>
              </a:rPr>
              <a:t>portfolio management</a:t>
            </a:r>
            <a:r>
              <a:rPr kumimoji="0" lang="en-US" sz="2400" b="0" i="0" u="none" strike="noStrike" kern="1200" cap="none" spc="0" normalizeH="0" baseline="0" noProof="0" dirty="0">
                <a:ln>
                  <a:noFill/>
                </a:ln>
                <a:solidFill>
                  <a:schemeClr val="bg2"/>
                </a:solidFill>
                <a:effectLst/>
                <a:uLnTx/>
                <a:uFillTx/>
                <a:ea typeface="+mn-ea"/>
                <a:cs typeface="+mn-lt"/>
              </a:rPr>
              <a:t>. This chapter will discuss some ways in which projects can be evaluated and compared for inclusion in a project portfolio.</a:t>
            </a:r>
            <a:endParaRPr kumimoji="0" lang="en-US" sz="2400" b="0" i="0" u="none" strike="noStrike" kern="1200" cap="none" spc="0" normalizeH="0" baseline="0" noProof="0" dirty="0">
              <a:ln>
                <a:noFill/>
              </a:ln>
              <a:solidFill>
                <a:schemeClr val="bg2"/>
              </a:solidFill>
              <a:effectLst/>
              <a:uLnTx/>
              <a:uFillTx/>
              <a:ea typeface="+mn-ea"/>
              <a:cs typeface="+mn-lt"/>
            </a:endParaRP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US" sz="2400" b="0" i="0" u="none" strike="noStrike" kern="1200" cap="none" spc="0" normalizeH="0" baseline="0" noProof="0" dirty="0">
              <a:ln>
                <a:noFill/>
              </a:ln>
              <a:solidFill>
                <a:schemeClr val="bg2"/>
              </a:solidFill>
              <a:effectLst/>
              <a:uLnTx/>
              <a:uFillTx/>
              <a:ea typeface="+mn-ea"/>
              <a:cs typeface="+mn-lt"/>
            </a:endParaRPr>
          </a:p>
          <a:p>
            <a:pPr algn="just"/>
            <a:r>
              <a:rPr lang="en-US" sz="2400" dirty="0" smtClean="0">
                <a:cs typeface="+mn-lt"/>
                <a:sym typeface="+mn-ea"/>
              </a:rPr>
              <a:t>Managers need some way of deciding which projects to select.</a:t>
            </a:r>
            <a:endParaRPr lang="en-US" sz="2400" dirty="0" smtClean="0">
              <a:cs typeface="+mn-lt"/>
              <a:sym typeface="+mn-ea"/>
            </a:endParaRPr>
          </a:p>
          <a:p>
            <a:pPr marL="0" indent="0" algn="just">
              <a:buNone/>
            </a:pPr>
            <a:endParaRPr lang="en-US" sz="2400" dirty="0" smtClean="0">
              <a:cs typeface="+mn-lt"/>
            </a:endParaRPr>
          </a:p>
          <a:p>
            <a:pPr algn="just"/>
            <a:r>
              <a:rPr lang="en-US" sz="2400" dirty="0" smtClean="0">
                <a:cs typeface="+mn-lt"/>
                <a:sym typeface="+mn-ea"/>
              </a:rPr>
              <a:t>This chapter will discuss some ways in which projects can be evaluated  and compared for selection.</a:t>
            </a:r>
            <a:endParaRPr lang="en-US" sz="2400" dirty="0">
              <a:cs typeface="+mn-lt"/>
            </a:endParaRP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US" sz="18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US" sz="18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US" sz="18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p:txBody>
      </p:sp>
      <p:sp>
        <p:nvSpPr>
          <p:cNvPr id="8195" name="Title 2"/>
          <p:cNvSpPr>
            <a:spLocks noGrp="1"/>
          </p:cNvSpPr>
          <p:nvPr>
            <p:ph type="title"/>
          </p:nvPr>
        </p:nvSpPr>
        <p:spPr>
          <a:xfrm>
            <a:off x="685800" y="404813"/>
            <a:ext cx="7772400" cy="1143000"/>
          </a:xfrm>
        </p:spPr>
        <p:txBody>
          <a:bodyPr vert="horz" wrap="square" lIns="91440" tIns="45720" rIns="91440" bIns="45720" anchor="ctr" anchorCtr="0"/>
          <a:p>
            <a:r>
              <a:rPr lang="en-US" altLang="zh-CN" dirty="0">
                <a:solidFill>
                  <a:srgbClr val="000000"/>
                </a:solidFill>
                <a:ea typeface="SimSun" panose="02010600030101010101" pitchFamily="2" charset="-122"/>
              </a:rPr>
              <a:t>Introduction</a:t>
            </a:r>
            <a:endParaRPr lang="en-US" altLang="zh-CN" dirty="0">
              <a:solidFill>
                <a:srgbClr val="000000"/>
              </a:solidFill>
              <a:ea typeface="SimSun"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Footer Placeholder 1"/>
          <p:cNvSpPr txBox="1">
            <a:spLocks noGrp="1"/>
          </p:cNvSpPr>
          <p:nvPr>
            <p:ph type="ftr" sz="quarter" idx="10"/>
          </p:nvPr>
        </p:nvSpPr>
        <p:spPr>
          <a:xfrm>
            <a:off x="3132138" y="6165850"/>
            <a:ext cx="2895600" cy="457200"/>
          </a:xfrm>
        </p:spPr>
        <p:txBody>
          <a:bodyPr wrap="none" lIns="92075" tIns="46038" rIns="92075" bIns="46038" anchor="ctr" anchorCtr="0"/>
          <a:p>
            <a:pPr marL="0" indent="0" algn="ctr" defTabSz="914400">
              <a:spcBef>
                <a:spcPct val="0"/>
              </a:spcBef>
              <a:buClrTx/>
              <a:buSzTx/>
              <a:buFontTx/>
              <a:buNone/>
            </a:pPr>
            <a:r>
              <a:rPr lang="en-US" altLang="x-none" sz="1000" dirty="0">
                <a:solidFill>
                  <a:srgbClr val="FFFF99"/>
                </a:solidFill>
                <a:latin typeface="Times New Roman" panose="02020603050405020304" pitchFamily="18" charset="0"/>
              </a:rPr>
              <a:t>SPM (5e) Project evaluation and programme management© The McGraw-Hill Companies, 2009</a:t>
            </a:r>
            <a:endParaRPr lang="en-US" altLang="x-none" sz="1000" dirty="0">
              <a:solidFill>
                <a:srgbClr val="FFFF99"/>
              </a:solidFill>
              <a:latin typeface="Times New Roman" panose="02020603050405020304" pitchFamily="18" charset="0"/>
            </a:endParaRPr>
          </a:p>
        </p:txBody>
      </p:sp>
      <p:sp>
        <p:nvSpPr>
          <p:cNvPr id="45059" name="Slide Number Placeholder 2"/>
          <p:cNvSpPr txBox="1">
            <a:spLocks noGrp="1"/>
          </p:cNvSpPr>
          <p:nvPr>
            <p:ph type="sldNum" sz="quarter" idx="11"/>
          </p:nvPr>
        </p:nvSpPr>
        <p:spPr/>
        <p:txBody>
          <a:bodyPr wrap="none" lIns="92075" tIns="46038" rIns="92075" bIns="46038" anchor="ctr" anchorCtr="0"/>
          <a:p>
            <a:pPr marL="0" indent="0" algn="r" defTabSz="914400">
              <a:spcBef>
                <a:spcPct val="0"/>
              </a:spcBef>
              <a:buClrTx/>
              <a:buSzTx/>
              <a:buFont typeface="Arial" panose="020B0604020202020204" pitchFamily="34" charset="0"/>
              <a:buNone/>
            </a:pPr>
            <a:fld id="{9A0DB2DC-4C9A-4742-B13C-FB6460FD3503}" type="slidenum">
              <a:rPr lang="en-US" altLang="x-none" sz="1400" dirty="0">
                <a:solidFill>
                  <a:srgbClr val="FFFF99"/>
                </a:solidFill>
                <a:latin typeface="Times New Roman" panose="02020603050405020304" pitchFamily="18" charset="0"/>
              </a:rPr>
            </a:fld>
            <a:endParaRPr lang="en-US" altLang="x-none" sz="1400" dirty="0">
              <a:solidFill>
                <a:srgbClr val="FFFF99"/>
              </a:solidFill>
              <a:latin typeface="Times New Roman" panose="02020603050405020304" pitchFamily="18" charset="0"/>
            </a:endParaRPr>
          </a:p>
        </p:txBody>
      </p:sp>
      <p:sp>
        <p:nvSpPr>
          <p:cNvPr id="45060" name="Rectangle 2"/>
          <p:cNvSpPr>
            <a:spLocks noGrp="1"/>
          </p:cNvSpPr>
          <p:nvPr>
            <p:ph type="title" idx="4294967295"/>
          </p:nvPr>
        </p:nvSpPr>
        <p:spPr>
          <a:xfrm>
            <a:off x="0" y="0"/>
            <a:ext cx="7772400" cy="1143000"/>
          </a:xfrm>
        </p:spPr>
        <p:txBody>
          <a:bodyPr vert="horz" wrap="square" lIns="92075" tIns="46038" rIns="92075" bIns="46038" anchor="ctr" anchorCtr="0"/>
          <a:p>
            <a:r>
              <a:rPr dirty="0"/>
              <a:t>Example of a project risk matrix</a:t>
            </a:r>
            <a:endParaRPr dirty="0"/>
          </a:p>
        </p:txBody>
      </p:sp>
      <p:pic>
        <p:nvPicPr>
          <p:cNvPr id="45061" name="Picture 5" descr="Table 2"/>
          <p:cNvPicPr>
            <a:picLocks noChangeAspect="1"/>
          </p:cNvPicPr>
          <p:nvPr/>
        </p:nvPicPr>
        <p:blipFill>
          <a:blip r:embed="rId1"/>
          <a:stretch>
            <a:fillRect/>
          </a:stretch>
        </p:blipFill>
        <p:spPr>
          <a:xfrm>
            <a:off x="684213" y="1700213"/>
            <a:ext cx="7799387" cy="338455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Footer Placeholder 1"/>
          <p:cNvSpPr txBox="1">
            <a:spLocks noGrp="1"/>
          </p:cNvSpPr>
          <p:nvPr>
            <p:ph type="ftr" sz="quarter" idx="10"/>
          </p:nvPr>
        </p:nvSpPr>
        <p:spPr>
          <a:xfrm>
            <a:off x="3132138" y="6165850"/>
            <a:ext cx="2895600" cy="457200"/>
          </a:xfrm>
        </p:spPr>
        <p:txBody>
          <a:bodyPr wrap="none" lIns="92075" tIns="46038" rIns="92075" bIns="46038" anchor="ctr" anchorCtr="0"/>
          <a:p>
            <a:pPr marL="0" indent="0" algn="ctr" defTabSz="914400">
              <a:spcBef>
                <a:spcPct val="0"/>
              </a:spcBef>
              <a:buClrTx/>
              <a:buSzTx/>
              <a:buFontTx/>
              <a:buNone/>
            </a:pPr>
            <a:r>
              <a:rPr lang="en-US" altLang="x-none" sz="1000" dirty="0">
                <a:solidFill>
                  <a:srgbClr val="FFFF99"/>
                </a:solidFill>
                <a:latin typeface="Times New Roman" panose="02020603050405020304" pitchFamily="18" charset="0"/>
              </a:rPr>
              <a:t>SPM (5e) Project evaluation and programme management© The McGraw-Hill Companies, 2009</a:t>
            </a:r>
            <a:endParaRPr lang="en-US" altLang="x-none" sz="1000" dirty="0">
              <a:solidFill>
                <a:srgbClr val="FFFF99"/>
              </a:solidFill>
              <a:latin typeface="Times New Roman" panose="02020603050405020304" pitchFamily="18" charset="0"/>
            </a:endParaRPr>
          </a:p>
        </p:txBody>
      </p:sp>
      <p:sp>
        <p:nvSpPr>
          <p:cNvPr id="47107" name="Slide Number Placeholder 2"/>
          <p:cNvSpPr txBox="1">
            <a:spLocks noGrp="1"/>
          </p:cNvSpPr>
          <p:nvPr>
            <p:ph type="sldNum" sz="quarter" idx="11"/>
          </p:nvPr>
        </p:nvSpPr>
        <p:spPr/>
        <p:txBody>
          <a:bodyPr wrap="none" lIns="92075" tIns="46038" rIns="92075" bIns="46038" anchor="ctr" anchorCtr="0"/>
          <a:p>
            <a:pPr marL="0" indent="0" algn="r" defTabSz="914400">
              <a:spcBef>
                <a:spcPct val="0"/>
              </a:spcBef>
              <a:buClrTx/>
              <a:buSzTx/>
              <a:buFont typeface="Arial" panose="020B0604020202020204" pitchFamily="34" charset="0"/>
              <a:buNone/>
            </a:pPr>
            <a:fld id="{9A0DB2DC-4C9A-4742-B13C-FB6460FD3503}" type="slidenum">
              <a:rPr lang="en-US" altLang="x-none" sz="1400" dirty="0">
                <a:solidFill>
                  <a:srgbClr val="FFFF99"/>
                </a:solidFill>
                <a:latin typeface="Times New Roman" panose="02020603050405020304" pitchFamily="18" charset="0"/>
              </a:rPr>
            </a:fld>
            <a:endParaRPr lang="en-US" altLang="x-none" sz="1400" dirty="0">
              <a:solidFill>
                <a:srgbClr val="FFFF99"/>
              </a:solidFill>
              <a:latin typeface="Times New Roman" panose="02020603050405020304" pitchFamily="18" charset="0"/>
            </a:endParaRPr>
          </a:p>
        </p:txBody>
      </p:sp>
      <p:sp>
        <p:nvSpPr>
          <p:cNvPr id="47108" name="Rectangle 2"/>
          <p:cNvSpPr>
            <a:spLocks noGrp="1"/>
          </p:cNvSpPr>
          <p:nvPr>
            <p:ph type="title" idx="4294967295"/>
          </p:nvPr>
        </p:nvSpPr>
        <p:spPr>
          <a:xfrm>
            <a:off x="0" y="0"/>
            <a:ext cx="9144000" cy="1143000"/>
          </a:xfrm>
        </p:spPr>
        <p:txBody>
          <a:bodyPr vert="horz" wrap="square" lIns="92075" tIns="46038" rIns="92075" bIns="46038" anchor="ctr" anchorCtr="0"/>
          <a:p>
            <a:r>
              <a:rPr dirty="0"/>
              <a:t>Decision trees</a:t>
            </a:r>
            <a:endParaRPr dirty="0"/>
          </a:p>
        </p:txBody>
      </p:sp>
      <p:pic>
        <p:nvPicPr>
          <p:cNvPr id="47109" name="Picture 4" descr="02-02"/>
          <p:cNvPicPr>
            <a:picLocks noChangeAspect="1"/>
          </p:cNvPicPr>
          <p:nvPr/>
        </p:nvPicPr>
        <p:blipFill>
          <a:blip r:embed="rId1"/>
          <a:stretch>
            <a:fillRect/>
          </a:stretch>
        </p:blipFill>
        <p:spPr>
          <a:xfrm>
            <a:off x="1187450" y="1168400"/>
            <a:ext cx="6623050" cy="5068888"/>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Business case</a:t>
            </a:r>
            <a:endParaRPr lang="en-US" b="1" u="sng" dirty="0"/>
          </a:p>
        </p:txBody>
      </p:sp>
      <p:sp>
        <p:nvSpPr>
          <p:cNvPr id="3" name="Content Placeholder 2"/>
          <p:cNvSpPr>
            <a:spLocks noGrp="1"/>
          </p:cNvSpPr>
          <p:nvPr>
            <p:ph idx="1"/>
          </p:nvPr>
        </p:nvSpPr>
        <p:spPr/>
        <p:txBody>
          <a:bodyPr/>
          <a:lstStyle/>
          <a:p>
            <a:pPr algn="just"/>
            <a:r>
              <a:rPr lang="en-US" dirty="0" smtClean="0"/>
              <a:t>The objective of business case is to provide a justification for the project by showing that the benefits of the project will exceed the costs of development, implementation and operation.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0985"/>
            <a:ext cx="7772400" cy="1143000"/>
          </a:xfrm>
        </p:spPr>
        <p:txBody>
          <a:bodyPr/>
          <a:lstStyle/>
          <a:p>
            <a:r>
              <a:rPr lang="en-US" b="1" u="sng" dirty="0"/>
              <a:t>Business case</a:t>
            </a:r>
            <a:endParaRPr lang="en-US" dirty="0"/>
          </a:p>
        </p:txBody>
      </p:sp>
      <p:sp>
        <p:nvSpPr>
          <p:cNvPr id="3" name="Content Placeholder 2"/>
          <p:cNvSpPr>
            <a:spLocks noGrp="1"/>
          </p:cNvSpPr>
          <p:nvPr>
            <p:ph idx="1"/>
          </p:nvPr>
        </p:nvSpPr>
        <p:spPr>
          <a:xfrm>
            <a:off x="685800" y="1485265"/>
            <a:ext cx="7772400" cy="4114800"/>
          </a:xfrm>
        </p:spPr>
        <p:txBody>
          <a:bodyPr>
            <a:normAutofit fontScale="92500" lnSpcReduction="20000"/>
          </a:bodyPr>
          <a:lstStyle/>
          <a:p>
            <a:pPr algn="just"/>
            <a:r>
              <a:rPr lang="en-US" dirty="0" smtClean="0"/>
              <a:t>A typical business case contain</a:t>
            </a:r>
            <a:endParaRPr lang="en-US" dirty="0" smtClean="0"/>
          </a:p>
          <a:p>
            <a:pPr lvl="1" algn="just"/>
            <a:r>
              <a:rPr lang="en-US" dirty="0" smtClean="0"/>
              <a:t>Introduction and background to the proposal</a:t>
            </a:r>
            <a:endParaRPr lang="en-US" dirty="0" smtClean="0"/>
          </a:p>
          <a:p>
            <a:pPr lvl="1" algn="just"/>
            <a:r>
              <a:rPr lang="en-US" dirty="0" smtClean="0"/>
              <a:t>The proposed project</a:t>
            </a:r>
            <a:endParaRPr lang="en-US" dirty="0" smtClean="0"/>
          </a:p>
          <a:p>
            <a:pPr lvl="1" algn="just"/>
            <a:r>
              <a:rPr lang="en-US" dirty="0" smtClean="0"/>
              <a:t>The market</a:t>
            </a:r>
            <a:endParaRPr lang="en-US" dirty="0" smtClean="0"/>
          </a:p>
          <a:p>
            <a:pPr lvl="1" algn="just"/>
            <a:r>
              <a:rPr lang="en-US" dirty="0" smtClean="0"/>
              <a:t>Organizational and operational infrastructure</a:t>
            </a:r>
            <a:endParaRPr lang="en-US" dirty="0" smtClean="0"/>
          </a:p>
          <a:p>
            <a:pPr lvl="1" algn="just"/>
            <a:r>
              <a:rPr lang="en-US" dirty="0" smtClean="0"/>
              <a:t>The benefits</a:t>
            </a:r>
            <a:endParaRPr lang="en-US" dirty="0" smtClean="0"/>
          </a:p>
          <a:p>
            <a:pPr lvl="1" algn="just"/>
            <a:r>
              <a:rPr lang="en-US" dirty="0" smtClean="0"/>
              <a:t>Outline implementation plan</a:t>
            </a:r>
            <a:endParaRPr lang="en-US" dirty="0" smtClean="0"/>
          </a:p>
          <a:p>
            <a:pPr lvl="1" algn="just"/>
            <a:r>
              <a:rPr lang="en-US" dirty="0" smtClean="0"/>
              <a:t>Costs</a:t>
            </a:r>
            <a:endParaRPr lang="en-US" dirty="0" smtClean="0"/>
          </a:p>
          <a:p>
            <a:pPr lvl="1" algn="just"/>
            <a:r>
              <a:rPr lang="en-US" dirty="0" smtClean="0"/>
              <a:t>The financial case</a:t>
            </a:r>
            <a:endParaRPr lang="en-US" dirty="0" smtClean="0"/>
          </a:p>
          <a:p>
            <a:pPr lvl="1" algn="just"/>
            <a:r>
              <a:rPr lang="en-US" dirty="0" smtClean="0"/>
              <a:t>Risks</a:t>
            </a:r>
            <a:endParaRPr lang="en-US" dirty="0" smtClean="0"/>
          </a:p>
          <a:p>
            <a:pPr lvl="1" algn="just"/>
            <a:r>
              <a:rPr lang="en-US" dirty="0" smtClean="0"/>
              <a:t>Management plan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Project Portfolio Management</a:t>
            </a:r>
            <a:endParaRPr lang="en-US" b="1" u="sng" dirty="0"/>
          </a:p>
        </p:txBody>
      </p:sp>
      <p:sp>
        <p:nvSpPr>
          <p:cNvPr id="3" name="Content Placeholder 2"/>
          <p:cNvSpPr>
            <a:spLocks noGrp="1"/>
          </p:cNvSpPr>
          <p:nvPr>
            <p:ph idx="1"/>
          </p:nvPr>
        </p:nvSpPr>
        <p:spPr/>
        <p:txBody>
          <a:bodyPr/>
          <a:lstStyle/>
          <a:p>
            <a:pPr algn="just"/>
            <a:r>
              <a:rPr lang="en-US" dirty="0" smtClean="0"/>
              <a:t>Project portfolio provides an overview of all the projects that an organization is undertaking or considering.</a:t>
            </a:r>
            <a:endParaRPr lang="en-US" dirty="0" smtClean="0"/>
          </a:p>
          <a:p>
            <a:pPr algn="just"/>
            <a:r>
              <a:rPr lang="en-US" dirty="0" smtClean="0"/>
              <a:t>It prioritizes the allocation of resources to projects and decides which new projects should be accepted and  which </a:t>
            </a:r>
            <a:r>
              <a:rPr lang="en-US" dirty="0"/>
              <a:t>should be </a:t>
            </a:r>
            <a:r>
              <a:rPr lang="en-US" dirty="0" smtClean="0"/>
              <a:t>dropped.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Project Portfolio Management</a:t>
            </a:r>
            <a:endParaRPr lang="en-US" dirty="0"/>
          </a:p>
        </p:txBody>
      </p:sp>
      <p:sp>
        <p:nvSpPr>
          <p:cNvPr id="3" name="Content Placeholder 2"/>
          <p:cNvSpPr>
            <a:spLocks noGrp="1"/>
          </p:cNvSpPr>
          <p:nvPr>
            <p:ph idx="1"/>
          </p:nvPr>
        </p:nvSpPr>
        <p:spPr/>
        <p:txBody>
          <a:bodyPr/>
          <a:lstStyle/>
          <a:p>
            <a:pPr algn="just"/>
            <a:r>
              <a:rPr lang="en-US" dirty="0" smtClean="0"/>
              <a:t>The concerns of project portfolio management include</a:t>
            </a:r>
            <a:endParaRPr lang="en-US" dirty="0" smtClean="0"/>
          </a:p>
          <a:p>
            <a:pPr lvl="1" algn="just"/>
            <a:r>
              <a:rPr lang="en-US" dirty="0" smtClean="0"/>
              <a:t>Identifying which project proposals are worth implementation.</a:t>
            </a:r>
            <a:endParaRPr lang="en-US" dirty="0" smtClean="0"/>
          </a:p>
          <a:p>
            <a:pPr lvl="1" algn="just"/>
            <a:r>
              <a:rPr lang="en-US" dirty="0" smtClean="0"/>
              <a:t>Assessing the amount of risk of failure that a potential project has.</a:t>
            </a:r>
            <a:endParaRPr lang="en-US" dirty="0" smtClean="0"/>
          </a:p>
          <a:p>
            <a:pPr lvl="1" algn="just"/>
            <a:r>
              <a:rPr lang="en-US" dirty="0" smtClean="0"/>
              <a:t>Deciding how to share limited resources.</a:t>
            </a:r>
            <a:endParaRPr lang="en-US" dirty="0" smtClean="0"/>
          </a:p>
          <a:p>
            <a:pPr lvl="1" algn="just"/>
            <a:r>
              <a:rPr lang="en-US" dirty="0" smtClean="0"/>
              <a:t>Ensuring that projects do not duplicate work.</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Evaluation of Individual Projects</a:t>
            </a:r>
            <a:endParaRPr lang="en-US" b="1" u="sng" dirty="0"/>
          </a:p>
        </p:txBody>
      </p:sp>
      <p:graphicFrame>
        <p:nvGraphicFramePr>
          <p:cNvPr id="5" name="Content Placeholder 4"/>
          <p:cNvGraphicFramePr>
            <a:graphicFrameLocks noGrp="1"/>
          </p:cNvGraphicFramePr>
          <p:nvPr>
            <p:ph idx="1"/>
          </p:nvPr>
        </p:nvGraphicFramePr>
        <p:xfrm>
          <a:off x="457200" y="1988820"/>
          <a:ext cx="8229600" cy="452596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sz="quarter" idx="1"/>
          </p:nvPr>
        </p:nvSpPr>
        <p:spPr>
          <a:xfrm>
            <a:off x="762000" y="1600200"/>
            <a:ext cx="8004175" cy="5141913"/>
          </a:xfrm>
        </p:spPr>
        <p:txBody>
          <a:bodyPr vert="horz" wrap="square" lIns="91440" tIns="45720" rIns="91440" bIns="45720" numCol="1" anchor="t" anchorCtr="0" compatLnSpc="1">
            <a:noAutofit/>
          </a:bodyPr>
          <a:lstStyle/>
          <a:p>
            <a:pPr marL="0" marR="0" lvl="0" indent="0" algn="just" defTabSz="914400" rtl="0" eaLnBrk="0" fontAlgn="base" latinLnBrk="0" hangingPunct="0">
              <a:lnSpc>
                <a:spcPct val="100000"/>
              </a:lnSpc>
              <a:spcBef>
                <a:spcPct val="20000"/>
              </a:spcBef>
              <a:spcAft>
                <a:spcPct val="0"/>
              </a:spcAft>
              <a:buClrTx/>
              <a:buSzTx/>
              <a:buFontTx/>
              <a:buNone/>
              <a:defRPr/>
            </a:pPr>
            <a:r>
              <a:rPr kumimoji="0" lang="en-US" sz="18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Not all projects can be assessed on some numeric values like quantified costs or benefits rather an assessment based on fulfillment of strategic objectives when combined with other projects, can also take place.</a:t>
            </a:r>
            <a:endParaRPr kumimoji="0" lang="en-US" sz="18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US" sz="2200" b="1"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Programme Management:</a:t>
            </a:r>
            <a:r>
              <a:rPr kumimoji="0" lang="en-US" sz="18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 is defines as follows</a:t>
            </a:r>
            <a:endParaRPr kumimoji="0" lang="en-US" sz="18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GB" altLang="en-US" sz="1800" b="0" i="1" u="none" strike="noStrike" kern="1200" cap="none" spc="0" normalizeH="0" baseline="0" noProof="0" dirty="0">
                <a:ln>
                  <a:noFill/>
                </a:ln>
                <a:solidFill>
                  <a:schemeClr val="bg2"/>
                </a:solidFill>
                <a:effectLst/>
                <a:uLnTx/>
                <a:uFillTx/>
                <a:latin typeface="+mn-lt"/>
                <a:ea typeface="+mn-ea"/>
                <a:cs typeface="+mn-cs"/>
              </a:rPr>
              <a:t>‘a group of projects that are managed in a co-ordinated way to gain benefits that would not be possible were the projects to be managed independently’</a:t>
            </a:r>
            <a:r>
              <a:rPr kumimoji="0" lang="en-GB" altLang="en-US" sz="1800" b="0" i="0" u="none" strike="noStrike" kern="1200" cap="none" spc="0" normalizeH="0" baseline="0" noProof="0" dirty="0">
                <a:ln>
                  <a:noFill/>
                </a:ln>
                <a:solidFill>
                  <a:schemeClr val="bg2"/>
                </a:solidFill>
                <a:effectLst/>
                <a:uLnTx/>
                <a:uFillTx/>
                <a:latin typeface="+mn-lt"/>
                <a:ea typeface="+mn-ea"/>
                <a:cs typeface="+mn-cs"/>
              </a:rPr>
              <a:t>  Ferns.</a:t>
            </a:r>
            <a:endParaRPr kumimoji="0" lang="en-GB" altLang="en-US" sz="1800" b="0" i="0" u="none" strike="noStrike" kern="1200" cap="none" spc="0" normalizeH="0" baseline="0" noProof="0" dirty="0">
              <a:ln>
                <a:noFill/>
              </a:ln>
              <a:solidFill>
                <a:schemeClr val="bg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GB" altLang="en-US" sz="1800" b="0" i="0" u="none" strike="noStrike" kern="1200" cap="none" spc="0" normalizeH="0" baseline="0" noProof="0" dirty="0">
                <a:ln>
                  <a:noFill/>
                </a:ln>
                <a:solidFill>
                  <a:schemeClr val="bg2"/>
                </a:solidFill>
                <a:effectLst/>
                <a:uLnTx/>
                <a:uFillTx/>
                <a:latin typeface="+mn-lt"/>
                <a:ea typeface="+mn-ea"/>
                <a:cs typeface="+mn-cs"/>
              </a:rPr>
              <a:t>“a collection of projects that all contribute to the same overall organizational goal”</a:t>
            </a:r>
            <a:endParaRPr kumimoji="0" lang="en-GB" altLang="en-US" sz="1800" b="0" i="0" u="none" strike="noStrike" kern="1200" cap="none" spc="0" normalizeH="0" baseline="0" noProof="0" dirty="0">
              <a:ln>
                <a:noFill/>
              </a:ln>
              <a:solidFill>
                <a:schemeClr val="bg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en-GB" altLang="en-US" sz="18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Programmes may be.</a:t>
            </a:r>
            <a:endParaRPr kumimoji="0" lang="en-GB" altLang="en-US" sz="18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GB" altLang="en-US" sz="1800" b="0" i="1"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Strategic</a:t>
            </a:r>
            <a:endParaRPr kumimoji="0" lang="en-GB" altLang="en-US" sz="1800" b="0" i="1"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GB" altLang="en-US" sz="1800" b="0" i="1"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Business cycle programmes</a:t>
            </a:r>
            <a:endParaRPr kumimoji="0" lang="en-GB" altLang="en-US" sz="1800" b="0" i="1"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GB" altLang="en-US" sz="1800" b="0" i="1"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Infrastructure programmes</a:t>
            </a:r>
            <a:endParaRPr kumimoji="0" lang="en-GB" altLang="en-US" sz="1800" b="0" i="1"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GB" altLang="en-US" sz="1800" b="0" i="1"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Research and development programmes</a:t>
            </a:r>
            <a:endParaRPr kumimoji="0" lang="en-GB" altLang="en-US" sz="1800" b="0" i="1"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GB" altLang="en-US" sz="1800" b="0" i="1"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rPr>
              <a:t>Innovative partnerships</a:t>
            </a:r>
            <a:endParaRPr kumimoji="0" lang="en-GB" altLang="en-US" sz="1800" b="0" i="1"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US" sz="1800" b="0" i="0" u="none" strike="noStrike" kern="1200" cap="none" spc="0" normalizeH="0" baseline="0" noProof="0" dirty="0">
              <a:ln>
                <a:noFill/>
              </a:ln>
              <a:solidFill>
                <a:schemeClr val="bg2"/>
              </a:solidFill>
              <a:effectLst/>
              <a:uLnTx/>
              <a:uFillTx/>
              <a:latin typeface="Times New Roman" panose="02020603050405020304" pitchFamily="18" charset="0"/>
              <a:ea typeface="+mn-ea"/>
              <a:cs typeface="Times New Roman" panose="02020603050405020304" pitchFamily="18" charset="0"/>
            </a:endParaRPr>
          </a:p>
        </p:txBody>
      </p:sp>
      <p:sp>
        <p:nvSpPr>
          <p:cNvPr id="10243" name="Title 2"/>
          <p:cNvSpPr>
            <a:spLocks noGrp="1"/>
          </p:cNvSpPr>
          <p:nvPr>
            <p:ph type="title"/>
          </p:nvPr>
        </p:nvSpPr>
        <p:spPr>
          <a:xfrm>
            <a:off x="685800" y="333375"/>
            <a:ext cx="7772400" cy="1143000"/>
          </a:xfrm>
        </p:spPr>
        <p:txBody>
          <a:bodyPr vert="horz" wrap="square" lIns="91440" tIns="45720" rIns="91440" bIns="45720" anchor="ctr" anchorCtr="0"/>
          <a:p>
            <a:r>
              <a:rPr lang="en-US" altLang="zh-CN" dirty="0">
                <a:solidFill>
                  <a:srgbClr val="000000"/>
                </a:solidFill>
                <a:ea typeface="SimSun" panose="02010600030101010101" pitchFamily="2" charset="-122"/>
              </a:rPr>
              <a:t>Strategic Assessment - SA</a:t>
            </a:r>
            <a:endParaRPr lang="en-US" altLang="zh-CN" dirty="0">
              <a:solidFill>
                <a:srgbClr val="000000"/>
              </a:solidFill>
              <a:ea typeface="SimSun" panose="02010600030101010101" pitchFamily="2" charset="-122"/>
            </a:endParaRPr>
          </a:p>
        </p:txBody>
      </p:sp>
    </p:spTree>
  </p:cSld>
  <p:clrMapOvr>
    <a:masterClrMapping/>
  </p:clrMapOvr>
</p:sld>
</file>

<file path=ppt/theme/theme1.xml><?xml version="1.0" encoding="utf-8"?>
<a:theme xmlns:a="http://schemas.openxmlformats.org/drawingml/2006/main" name="McGraw-Hill Presentation for PowerPoint">
  <a:themeElements>
    <a:clrScheme name="">
      <a:dk1>
        <a:srgbClr val="000033"/>
      </a:dk1>
      <a:lt1>
        <a:srgbClr val="CCCCFF"/>
      </a:lt1>
      <a:dk2>
        <a:srgbClr val="000066"/>
      </a:dk2>
      <a:lt2>
        <a:srgbClr val="CCCCFF"/>
      </a:lt2>
      <a:accent1>
        <a:srgbClr val="003399"/>
      </a:accent1>
      <a:accent2>
        <a:srgbClr val="CCCCFF"/>
      </a:accent2>
      <a:accent3>
        <a:srgbClr val="AAAAB8"/>
      </a:accent3>
      <a:accent4>
        <a:srgbClr val="AEAEDA"/>
      </a:accent4>
      <a:accent5>
        <a:srgbClr val="AAADCA"/>
      </a:accent5>
      <a:accent6>
        <a:srgbClr val="B9B9E7"/>
      </a:accent6>
      <a:hlink>
        <a:srgbClr val="CCCCFF"/>
      </a:hlink>
      <a:folHlink>
        <a:srgbClr val="CCCCFF"/>
      </a:folHlink>
    </a:clrScheme>
    <a:fontScheme name="McGraw-Hill Presentation for PowerPo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McGraw-Hill Presentation for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Graw-Hill Presentation for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Graw-Hill Presentation for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Graw-Hill Presentation for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Graw-Hill Presentation for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Graw-Hill Presentation for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8">
        <a:dk1>
          <a:srgbClr val="000033"/>
        </a:dk1>
        <a:lt1>
          <a:srgbClr val="CCCCFF"/>
        </a:lt1>
        <a:dk2>
          <a:srgbClr val="000066"/>
        </a:dk2>
        <a:lt2>
          <a:srgbClr val="CCCCFF"/>
        </a:lt2>
        <a:accent1>
          <a:srgbClr val="CCCCFF"/>
        </a:accent1>
        <a:accent2>
          <a:srgbClr val="3333CC"/>
        </a:accent2>
        <a:accent3>
          <a:srgbClr val="AAAAB8"/>
        </a:accent3>
        <a:accent4>
          <a:srgbClr val="AEAEDA"/>
        </a:accent4>
        <a:accent5>
          <a:srgbClr val="E2E2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14396</Words>
  <Application>WPS Presentation</Application>
  <PresentationFormat/>
  <Paragraphs>725</Paragraphs>
  <Slides>31</Slides>
  <Notes>18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6" baseType="lpstr">
      <vt:lpstr>Arial</vt:lpstr>
      <vt:lpstr>SimSun</vt:lpstr>
      <vt:lpstr>Wingdings</vt:lpstr>
      <vt:lpstr>Times New Roman</vt:lpstr>
      <vt:lpstr>Book Antiqua</vt:lpstr>
      <vt:lpstr>Tahoma</vt:lpstr>
      <vt:lpstr>Microsoft YaHei</vt:lpstr>
      <vt:lpstr>Arial Unicode MS</vt:lpstr>
      <vt:lpstr>Wingdings</vt:lpstr>
      <vt:lpstr>Wingdings 2</vt:lpstr>
      <vt:lpstr>Wingdings 2</vt:lpstr>
      <vt:lpstr>Georgia</vt:lpstr>
      <vt:lpstr>Calibri</vt:lpstr>
      <vt:lpstr>McGraw-Hill Presentation for PowerPoint</vt:lpstr>
      <vt:lpstr>Equation.3</vt:lpstr>
      <vt:lpstr>PowerPoint 演示文稿</vt:lpstr>
      <vt:lpstr>Objectives – Lecture 5 </vt:lpstr>
      <vt:lpstr>Introduction</vt:lpstr>
      <vt:lpstr>Business case</vt:lpstr>
      <vt:lpstr>Business case</vt:lpstr>
      <vt:lpstr>Project Portfolio Management</vt:lpstr>
      <vt:lpstr>Project Portfolio Management</vt:lpstr>
      <vt:lpstr>Evaluation of Individual Projects</vt:lpstr>
      <vt:lpstr>Strategic Assessment - SA</vt:lpstr>
      <vt:lpstr>SA - Programme Management</vt:lpstr>
      <vt:lpstr>Typical issues and questions to be considered during strategic assessment</vt:lpstr>
      <vt:lpstr>SA - Programme managers versus project managers</vt:lpstr>
      <vt:lpstr>Project Portfolio Management (PPfM)</vt:lpstr>
      <vt:lpstr>Project Portfolio Management (PPfM)</vt:lpstr>
      <vt:lpstr>Technical Assessment</vt:lpstr>
      <vt:lpstr>Economic Assessment – Why?</vt:lpstr>
      <vt:lpstr>Economic Assessment – Cost Benefit Analysis</vt:lpstr>
      <vt:lpstr>EA– Cash Flow Forecasting</vt:lpstr>
      <vt:lpstr>PowerPoint 演示文稿</vt:lpstr>
      <vt:lpstr>Net profit</vt:lpstr>
      <vt:lpstr>PowerPoint 演示文稿</vt:lpstr>
      <vt:lpstr>Return on investment (ROI)</vt:lpstr>
      <vt:lpstr>Cost Benefit Evaluation Techniques</vt:lpstr>
      <vt:lpstr>Net present value</vt:lpstr>
      <vt:lpstr>Cost Benefit Evaluation Techniques - NPV</vt:lpstr>
      <vt:lpstr>Cost Benefit Evaluation Techniques - NPV</vt:lpstr>
      <vt:lpstr>Cost Benefit Evaluation Techniques - NPV</vt:lpstr>
      <vt:lpstr>Internal rate of return</vt:lpstr>
      <vt:lpstr>Dealing with uncertainty: Risk evaluation</vt:lpstr>
      <vt:lpstr>Example of a project risk matrix</vt:lpstr>
      <vt:lpstr>Decision trees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Bob Hughes</dc:creator>
  <cp:lastModifiedBy>Muhammad Minhal Raza</cp:lastModifiedBy>
  <cp:revision>56</cp:revision>
  <dcterms:created xsi:type="dcterms:W3CDTF">2005-07-08T09:37:00Z</dcterms:created>
  <dcterms:modified xsi:type="dcterms:W3CDTF">2024-11-13T10:56:46Z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91D83F622CCD4927807018E86ADDD6D1_12</vt:lpwstr>
  </property>
  <property fmtid="{D5CDD505-2E9C-101B-9397-08002B2CF9AE}" pid="3" name="KSOProductBuildVer">
    <vt:lpwstr>1033-12.2.0.18607</vt:lpwstr>
  </property>
</Properties>
</file>