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86" r:id="rId1"/>
    <p:sldMasterId id="2147483706" r:id="rId2"/>
    <p:sldMasterId id="2147483712" r:id="rId3"/>
    <p:sldMasterId id="2147483724" r:id="rId4"/>
    <p:sldMasterId id="2147483794" r:id="rId5"/>
  </p:sldMasterIdLst>
  <p:notesMasterIdLst>
    <p:notesMasterId r:id="rId53"/>
  </p:notesMasterIdLst>
  <p:handoutMasterIdLst>
    <p:handoutMasterId r:id="rId54"/>
  </p:handoutMasterIdLst>
  <p:sldIdLst>
    <p:sldId id="446" r:id="rId6"/>
    <p:sldId id="449" r:id="rId7"/>
    <p:sldId id="453" r:id="rId8"/>
    <p:sldId id="454" r:id="rId9"/>
    <p:sldId id="450" r:id="rId10"/>
    <p:sldId id="460" r:id="rId11"/>
    <p:sldId id="448" r:id="rId12"/>
    <p:sldId id="461" r:id="rId13"/>
    <p:sldId id="266" r:id="rId14"/>
    <p:sldId id="470" r:id="rId15"/>
    <p:sldId id="471" r:id="rId16"/>
    <p:sldId id="307" r:id="rId17"/>
    <p:sldId id="308" r:id="rId18"/>
    <p:sldId id="309" r:id="rId19"/>
    <p:sldId id="462" r:id="rId20"/>
    <p:sldId id="463" r:id="rId21"/>
    <p:sldId id="464" r:id="rId22"/>
    <p:sldId id="459" r:id="rId23"/>
    <p:sldId id="466" r:id="rId24"/>
    <p:sldId id="467" r:id="rId25"/>
    <p:sldId id="468" r:id="rId26"/>
    <p:sldId id="376" r:id="rId27"/>
    <p:sldId id="377" r:id="rId28"/>
    <p:sldId id="378" r:id="rId29"/>
    <p:sldId id="379" r:id="rId30"/>
    <p:sldId id="482" r:id="rId31"/>
    <p:sldId id="481" r:id="rId32"/>
    <p:sldId id="485" r:id="rId33"/>
    <p:sldId id="486" r:id="rId34"/>
    <p:sldId id="487" r:id="rId35"/>
    <p:sldId id="488" r:id="rId36"/>
    <p:sldId id="474" r:id="rId37"/>
    <p:sldId id="479" r:id="rId38"/>
    <p:sldId id="480" r:id="rId39"/>
    <p:sldId id="476" r:id="rId40"/>
    <p:sldId id="477" r:id="rId41"/>
    <p:sldId id="478" r:id="rId42"/>
    <p:sldId id="475" r:id="rId43"/>
    <p:sldId id="483" r:id="rId44"/>
    <p:sldId id="489" r:id="rId45"/>
    <p:sldId id="490" r:id="rId46"/>
    <p:sldId id="491" r:id="rId47"/>
    <p:sldId id="492" r:id="rId48"/>
    <p:sldId id="493" r:id="rId49"/>
    <p:sldId id="494" r:id="rId50"/>
    <p:sldId id="469" r:id="rId51"/>
    <p:sldId id="49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99002-E0C0-4B13-971B-C2E7C9B64002}">
          <p14:sldIdLst>
            <p14:sldId id="446"/>
            <p14:sldId id="449"/>
            <p14:sldId id="453"/>
            <p14:sldId id="454"/>
            <p14:sldId id="450"/>
            <p14:sldId id="460"/>
            <p14:sldId id="448"/>
            <p14:sldId id="461"/>
            <p14:sldId id="266"/>
            <p14:sldId id="470"/>
            <p14:sldId id="471"/>
            <p14:sldId id="307"/>
            <p14:sldId id="308"/>
            <p14:sldId id="309"/>
            <p14:sldId id="462"/>
            <p14:sldId id="463"/>
            <p14:sldId id="464"/>
            <p14:sldId id="459"/>
            <p14:sldId id="466"/>
            <p14:sldId id="467"/>
            <p14:sldId id="468"/>
            <p14:sldId id="376"/>
            <p14:sldId id="377"/>
            <p14:sldId id="378"/>
            <p14:sldId id="379"/>
            <p14:sldId id="482"/>
            <p14:sldId id="481"/>
            <p14:sldId id="485"/>
            <p14:sldId id="486"/>
            <p14:sldId id="487"/>
            <p14:sldId id="488"/>
            <p14:sldId id="474"/>
            <p14:sldId id="479"/>
            <p14:sldId id="480"/>
            <p14:sldId id="476"/>
            <p14:sldId id="477"/>
            <p14:sldId id="478"/>
            <p14:sldId id="475"/>
            <p14:sldId id="483"/>
            <p14:sldId id="489"/>
            <p14:sldId id="490"/>
            <p14:sldId id="491"/>
            <p14:sldId id="492"/>
            <p14:sldId id="493"/>
            <p14:sldId id="494"/>
            <p14:sldId id="469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F6A"/>
    <a:srgbClr val="8C5896"/>
    <a:srgbClr val="7C6560"/>
    <a:srgbClr val="29282D"/>
    <a:srgbClr val="E288B6"/>
    <a:srgbClr val="D75078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8/10/relationships/authors" Target="authors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498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5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6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08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16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3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73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8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04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23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098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121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2546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24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47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454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24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43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xmlns="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xmlns="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xmlns="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5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hyperlink" Target="mailto:sobia.iftikhar@nu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xmlns="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structure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week 0ne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xmlns="" id="{9EE89211-E8A4-EC9F-3947-40C95DA40703}"/>
              </a:ext>
            </a:extLst>
          </p:cNvPr>
          <p:cNvSpPr txBox="1">
            <a:spLocks/>
          </p:cNvSpPr>
          <p:nvPr/>
        </p:nvSpPr>
        <p:spPr>
          <a:xfrm>
            <a:off x="7853082" y="5375646"/>
            <a:ext cx="4098773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4572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Details:</a:t>
            </a:r>
          </a:p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sobia.iftikhar@nu.edu.pk</a:t>
            </a:r>
            <a:endParaRPr 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GCR:  </a:t>
            </a:r>
          </a:p>
          <a:p>
            <a:pPr>
              <a:lnSpc>
                <a:spcPct val="150000"/>
              </a:lnSpc>
            </a:pPr>
            <a:endParaRPr lang="en-US" sz="2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1953" y="594901"/>
            <a:ext cx="2093131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Constants</a:t>
            </a:r>
            <a:endParaRPr sz="3267"/>
          </a:p>
        </p:txBody>
      </p:sp>
      <p:sp>
        <p:nvSpPr>
          <p:cNvPr id="3" name="object 3"/>
          <p:cNvSpPr txBox="1"/>
          <p:nvPr/>
        </p:nvSpPr>
        <p:spPr>
          <a:xfrm>
            <a:off x="206518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602" y="1605195"/>
            <a:ext cx="7840596" cy="721034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0800"/>
              </a:lnSpc>
              <a:spcBef>
                <a:spcPts val="64"/>
              </a:spcBef>
            </a:pPr>
            <a:r>
              <a:rPr sz="236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are declared with </a:t>
            </a:r>
            <a:r>
              <a:rPr sz="236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sz="236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sz="236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front.  </a:t>
            </a:r>
            <a:r>
              <a:rPr sz="236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specification of the </a:t>
            </a:r>
            <a:r>
              <a:rPr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sz="236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sz="2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360" spc="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6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compulsory:</a:t>
            </a:r>
            <a:endParaRPr sz="23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56131" y="2613105"/>
            <a:ext cx="7592786" cy="1322038"/>
            <a:chOff x="1115733" y="2879255"/>
            <a:chExt cx="8366125" cy="1456690"/>
          </a:xfrm>
          <a:solidFill>
            <a:srgbClr val="B38F6A"/>
          </a:solidFill>
        </p:grpSpPr>
        <p:sp>
          <p:nvSpPr>
            <p:cNvPr id="6" name="object 6"/>
            <p:cNvSpPr/>
            <p:nvPr/>
          </p:nvSpPr>
          <p:spPr>
            <a:xfrm>
              <a:off x="1124699" y="2888221"/>
              <a:ext cx="8347709" cy="1438275"/>
            </a:xfrm>
            <a:custGeom>
              <a:avLst/>
              <a:gdLst/>
              <a:ahLst/>
              <a:cxnLst/>
              <a:rect l="l" t="t" r="r" b="b"/>
              <a:pathLst>
                <a:path w="8347709" h="1438275">
                  <a:moveTo>
                    <a:pt x="8347621" y="1257731"/>
                  </a:moveTo>
                  <a:lnTo>
                    <a:pt x="8347621" y="0"/>
                  </a:lnTo>
                  <a:lnTo>
                    <a:pt x="0" y="0"/>
                  </a:lnTo>
                  <a:lnTo>
                    <a:pt x="0" y="1437767"/>
                  </a:lnTo>
                  <a:lnTo>
                    <a:pt x="7304176" y="1437766"/>
                  </a:lnTo>
                  <a:lnTo>
                    <a:pt x="8347621" y="12577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2879255"/>
              <a:ext cx="8366125" cy="1456055"/>
            </a:xfrm>
            <a:custGeom>
              <a:avLst/>
              <a:gdLst/>
              <a:ahLst/>
              <a:cxnLst/>
              <a:rect l="l" t="t" r="r" b="b"/>
              <a:pathLst>
                <a:path w="8366125" h="1456054">
                  <a:moveTo>
                    <a:pt x="8365566" y="1271054"/>
                  </a:moveTo>
                  <a:lnTo>
                    <a:pt x="8365566" y="4013"/>
                  </a:lnTo>
                  <a:lnTo>
                    <a:pt x="836154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86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7621" y="17945"/>
                  </a:lnTo>
                  <a:lnTo>
                    <a:pt x="8347621" y="8966"/>
                  </a:lnTo>
                  <a:lnTo>
                    <a:pt x="8356587" y="8966"/>
                  </a:lnTo>
                  <a:lnTo>
                    <a:pt x="8356587" y="1275793"/>
                  </a:lnTo>
                  <a:lnTo>
                    <a:pt x="8362416" y="1274787"/>
                  </a:lnTo>
                  <a:lnTo>
                    <a:pt x="8365566" y="1271054"/>
                  </a:lnTo>
                  <a:close/>
                </a:path>
                <a:path w="8366125" h="145605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6125" h="1456054">
                  <a:moveTo>
                    <a:pt x="17932" y="143776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7767"/>
                  </a:lnTo>
                  <a:lnTo>
                    <a:pt x="17932" y="1437767"/>
                  </a:lnTo>
                  <a:close/>
                </a:path>
                <a:path w="8366125" h="1456054">
                  <a:moveTo>
                    <a:pt x="7313142" y="1455699"/>
                  </a:moveTo>
                  <a:lnTo>
                    <a:pt x="7313142" y="1446733"/>
                  </a:lnTo>
                  <a:lnTo>
                    <a:pt x="7311605" y="1437893"/>
                  </a:lnTo>
                  <a:lnTo>
                    <a:pt x="8966" y="1437767"/>
                  </a:lnTo>
                  <a:lnTo>
                    <a:pt x="8966" y="1446733"/>
                  </a:lnTo>
                  <a:lnTo>
                    <a:pt x="17932" y="1446733"/>
                  </a:lnTo>
                  <a:lnTo>
                    <a:pt x="17932" y="1455699"/>
                  </a:lnTo>
                  <a:lnTo>
                    <a:pt x="7313142" y="1455699"/>
                  </a:lnTo>
                  <a:close/>
                </a:path>
                <a:path w="8366125" h="1456054">
                  <a:moveTo>
                    <a:pt x="17932" y="1455699"/>
                  </a:moveTo>
                  <a:lnTo>
                    <a:pt x="17932" y="1446733"/>
                  </a:lnTo>
                  <a:lnTo>
                    <a:pt x="8966" y="1446733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6125" h="1456054">
                  <a:moveTo>
                    <a:pt x="7312341" y="1437766"/>
                  </a:moveTo>
                  <a:lnTo>
                    <a:pt x="7311605" y="1437766"/>
                  </a:lnTo>
                  <a:lnTo>
                    <a:pt x="7312341" y="1437766"/>
                  </a:lnTo>
                  <a:close/>
                </a:path>
                <a:path w="8366125" h="1456054">
                  <a:moveTo>
                    <a:pt x="7313142" y="1446733"/>
                  </a:moveTo>
                  <a:lnTo>
                    <a:pt x="7313142" y="1437766"/>
                  </a:lnTo>
                  <a:lnTo>
                    <a:pt x="7311605" y="1437893"/>
                  </a:lnTo>
                  <a:lnTo>
                    <a:pt x="7313142" y="1446733"/>
                  </a:lnTo>
                  <a:close/>
                </a:path>
                <a:path w="8366125" h="1456054">
                  <a:moveTo>
                    <a:pt x="8356587" y="1266697"/>
                  </a:moveTo>
                  <a:lnTo>
                    <a:pt x="8355063" y="1257858"/>
                  </a:lnTo>
                  <a:lnTo>
                    <a:pt x="7312341" y="1437766"/>
                  </a:lnTo>
                  <a:lnTo>
                    <a:pt x="7313142" y="1437766"/>
                  </a:lnTo>
                  <a:lnTo>
                    <a:pt x="7313142" y="1455699"/>
                  </a:lnTo>
                  <a:lnTo>
                    <a:pt x="7314666" y="1455572"/>
                  </a:lnTo>
                  <a:lnTo>
                    <a:pt x="8347621" y="1277340"/>
                  </a:lnTo>
                  <a:lnTo>
                    <a:pt x="8347621" y="1266697"/>
                  </a:lnTo>
                  <a:lnTo>
                    <a:pt x="8356587" y="1266697"/>
                  </a:lnTo>
                  <a:close/>
                </a:path>
                <a:path w="8366125" h="1456054">
                  <a:moveTo>
                    <a:pt x="8356587" y="17945"/>
                  </a:moveTo>
                  <a:lnTo>
                    <a:pt x="8356587" y="8966"/>
                  </a:lnTo>
                  <a:lnTo>
                    <a:pt x="8347621" y="8966"/>
                  </a:lnTo>
                  <a:lnTo>
                    <a:pt x="8347621" y="17945"/>
                  </a:lnTo>
                  <a:lnTo>
                    <a:pt x="8356587" y="17945"/>
                  </a:lnTo>
                  <a:close/>
                </a:path>
                <a:path w="8366125" h="1456054">
                  <a:moveTo>
                    <a:pt x="8356587" y="1266697"/>
                  </a:moveTo>
                  <a:lnTo>
                    <a:pt x="8356587" y="17945"/>
                  </a:lnTo>
                  <a:lnTo>
                    <a:pt x="8347621" y="17945"/>
                  </a:lnTo>
                  <a:lnTo>
                    <a:pt x="8347621" y="1259142"/>
                  </a:lnTo>
                  <a:lnTo>
                    <a:pt x="8355063" y="1257858"/>
                  </a:lnTo>
                  <a:lnTo>
                    <a:pt x="8356587" y="1266697"/>
                  </a:lnTo>
                  <a:close/>
                </a:path>
                <a:path w="8366125" h="1456054">
                  <a:moveTo>
                    <a:pt x="8356587" y="1275793"/>
                  </a:moveTo>
                  <a:lnTo>
                    <a:pt x="8356587" y="1266697"/>
                  </a:lnTo>
                  <a:lnTo>
                    <a:pt x="8347621" y="1266697"/>
                  </a:lnTo>
                  <a:lnTo>
                    <a:pt x="8347621" y="1277340"/>
                  </a:lnTo>
                  <a:lnTo>
                    <a:pt x="8356587" y="127579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8428875" y="4145953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39">
                  <a:moveTo>
                    <a:pt x="1043444" y="0"/>
                  </a:moveTo>
                  <a:lnTo>
                    <a:pt x="951547" y="2157"/>
                  </a:lnTo>
                  <a:lnTo>
                    <a:pt x="870953" y="4314"/>
                  </a:lnTo>
                  <a:lnTo>
                    <a:pt x="596312" y="12923"/>
                  </a:lnTo>
                  <a:lnTo>
                    <a:pt x="558807" y="13782"/>
                  </a:lnTo>
                  <a:lnTo>
                    <a:pt x="524364" y="14210"/>
                  </a:lnTo>
                  <a:lnTo>
                    <a:pt x="491803" y="14146"/>
                  </a:lnTo>
                  <a:lnTo>
                    <a:pt x="459949" y="13529"/>
                  </a:lnTo>
                  <a:lnTo>
                    <a:pt x="393647" y="10390"/>
                  </a:lnTo>
                  <a:lnTo>
                    <a:pt x="316040" y="4302"/>
                  </a:lnTo>
                  <a:lnTo>
                    <a:pt x="270052" y="0"/>
                  </a:lnTo>
                  <a:lnTo>
                    <a:pt x="0" y="180035"/>
                  </a:lnTo>
                  <a:lnTo>
                    <a:pt x="104344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8418969" y="4136821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53" y="18195"/>
                  </a:moveTo>
                  <a:lnTo>
                    <a:pt x="966579" y="20131"/>
                  </a:lnTo>
                  <a:lnTo>
                    <a:pt x="931426" y="21061"/>
                  </a:lnTo>
                  <a:lnTo>
                    <a:pt x="50135" y="173120"/>
                  </a:lnTo>
                  <a:lnTo>
                    <a:pt x="14884" y="196621"/>
                  </a:lnTo>
                  <a:lnTo>
                    <a:pt x="9906" y="189153"/>
                  </a:lnTo>
                  <a:lnTo>
                    <a:pt x="4927" y="181698"/>
                  </a:lnTo>
                  <a:lnTo>
                    <a:pt x="1409" y="184048"/>
                  </a:lnTo>
                  <a:lnTo>
                    <a:pt x="0" y="188556"/>
                  </a:lnTo>
                  <a:lnTo>
                    <a:pt x="3136" y="196405"/>
                  </a:lnTo>
                  <a:lnTo>
                    <a:pt x="7264" y="198716"/>
                  </a:lnTo>
                  <a:lnTo>
                    <a:pt x="1053553" y="18195"/>
                  </a:lnTo>
                  <a:close/>
                </a:path>
                <a:path w="1062990" h="198754">
                  <a:moveTo>
                    <a:pt x="1062736" y="12928"/>
                  </a:moveTo>
                  <a:lnTo>
                    <a:pt x="1061834" y="3606"/>
                  </a:lnTo>
                  <a:lnTo>
                    <a:pt x="1057833" y="63"/>
                  </a:lnTo>
                  <a:lnTo>
                    <a:pt x="966579" y="2190"/>
                  </a:lnTo>
                  <a:lnTo>
                    <a:pt x="890008" y="4217"/>
                  </a:lnTo>
                  <a:lnTo>
                    <a:pt x="822481" y="6194"/>
                  </a:lnTo>
                  <a:lnTo>
                    <a:pt x="763028" y="8072"/>
                  </a:lnTo>
                  <a:lnTo>
                    <a:pt x="664476" y="11326"/>
                  </a:lnTo>
                  <a:lnTo>
                    <a:pt x="623441" y="12601"/>
                  </a:lnTo>
                  <a:lnTo>
                    <a:pt x="586610" y="13575"/>
                  </a:lnTo>
                  <a:lnTo>
                    <a:pt x="553016" y="14196"/>
                  </a:lnTo>
                  <a:lnTo>
                    <a:pt x="521690" y="14414"/>
                  </a:lnTo>
                  <a:lnTo>
                    <a:pt x="479027" y="13927"/>
                  </a:lnTo>
                  <a:lnTo>
                    <a:pt x="437001" y="12429"/>
                  </a:lnTo>
                  <a:lnTo>
                    <a:pt x="391580" y="9731"/>
                  </a:lnTo>
                  <a:lnTo>
                    <a:pt x="340438" y="5704"/>
                  </a:lnTo>
                  <a:lnTo>
                    <a:pt x="278765" y="0"/>
                  </a:lnTo>
                  <a:lnTo>
                    <a:pt x="276707" y="520"/>
                  </a:lnTo>
                  <a:lnTo>
                    <a:pt x="4927" y="181698"/>
                  </a:lnTo>
                  <a:lnTo>
                    <a:pt x="8369" y="186861"/>
                  </a:lnTo>
                  <a:lnTo>
                    <a:pt x="8369" y="180327"/>
                  </a:lnTo>
                  <a:lnTo>
                    <a:pt x="50135" y="173120"/>
                  </a:lnTo>
                  <a:lnTo>
                    <a:pt x="279082" y="20489"/>
                  </a:lnTo>
                  <a:lnTo>
                    <a:pt x="279082" y="18059"/>
                  </a:lnTo>
                  <a:lnTo>
                    <a:pt x="279958" y="9131"/>
                  </a:lnTo>
                  <a:lnTo>
                    <a:pt x="284937" y="16586"/>
                  </a:lnTo>
                  <a:lnTo>
                    <a:pt x="284937" y="18599"/>
                  </a:lnTo>
                  <a:lnTo>
                    <a:pt x="338881" y="23579"/>
                  </a:lnTo>
                  <a:lnTo>
                    <a:pt x="390332" y="27629"/>
                  </a:lnTo>
                  <a:lnTo>
                    <a:pt x="436144" y="30348"/>
                  </a:lnTo>
                  <a:lnTo>
                    <a:pt x="479454" y="31878"/>
                  </a:lnTo>
                  <a:lnTo>
                    <a:pt x="521690" y="32346"/>
                  </a:lnTo>
                  <a:lnTo>
                    <a:pt x="553253" y="32128"/>
                  </a:lnTo>
                  <a:lnTo>
                    <a:pt x="587017" y="31506"/>
                  </a:lnTo>
                  <a:lnTo>
                    <a:pt x="623958" y="30531"/>
                  </a:lnTo>
                  <a:lnTo>
                    <a:pt x="665053" y="29255"/>
                  </a:lnTo>
                  <a:lnTo>
                    <a:pt x="763612" y="25999"/>
                  </a:lnTo>
                  <a:lnTo>
                    <a:pt x="823029" y="24121"/>
                  </a:lnTo>
                  <a:lnTo>
                    <a:pt x="890507" y="22144"/>
                  </a:lnTo>
                  <a:lnTo>
                    <a:pt x="931426" y="21061"/>
                  </a:lnTo>
                  <a:lnTo>
                    <a:pt x="1051801" y="292"/>
                  </a:lnTo>
                  <a:lnTo>
                    <a:pt x="1053350" y="9131"/>
                  </a:lnTo>
                  <a:lnTo>
                    <a:pt x="1053553" y="18097"/>
                  </a:lnTo>
                  <a:lnTo>
                    <a:pt x="1059497" y="17170"/>
                  </a:lnTo>
                  <a:lnTo>
                    <a:pt x="1062736" y="12928"/>
                  </a:lnTo>
                  <a:close/>
                </a:path>
                <a:path w="1062990" h="198754">
                  <a:moveTo>
                    <a:pt x="50135" y="173120"/>
                  </a:moveTo>
                  <a:lnTo>
                    <a:pt x="8369" y="180327"/>
                  </a:lnTo>
                  <a:lnTo>
                    <a:pt x="9906" y="189166"/>
                  </a:lnTo>
                  <a:lnTo>
                    <a:pt x="14884" y="196621"/>
                  </a:lnTo>
                  <a:lnTo>
                    <a:pt x="50135" y="173120"/>
                  </a:lnTo>
                  <a:close/>
                </a:path>
                <a:path w="1062990" h="198754">
                  <a:moveTo>
                    <a:pt x="9906" y="189166"/>
                  </a:moveTo>
                  <a:lnTo>
                    <a:pt x="8369" y="180327"/>
                  </a:lnTo>
                  <a:lnTo>
                    <a:pt x="8369" y="186861"/>
                  </a:lnTo>
                  <a:lnTo>
                    <a:pt x="9906" y="189166"/>
                  </a:lnTo>
                  <a:close/>
                </a:path>
                <a:path w="1062990" h="198754">
                  <a:moveTo>
                    <a:pt x="284937" y="16586"/>
                  </a:moveTo>
                  <a:lnTo>
                    <a:pt x="279958" y="9131"/>
                  </a:lnTo>
                  <a:lnTo>
                    <a:pt x="279082" y="18059"/>
                  </a:lnTo>
                  <a:lnTo>
                    <a:pt x="282284" y="18354"/>
                  </a:lnTo>
                  <a:lnTo>
                    <a:pt x="284937" y="16586"/>
                  </a:lnTo>
                  <a:close/>
                </a:path>
                <a:path w="1062990" h="198754">
                  <a:moveTo>
                    <a:pt x="282284" y="18354"/>
                  </a:moveTo>
                  <a:lnTo>
                    <a:pt x="279082" y="18059"/>
                  </a:lnTo>
                  <a:lnTo>
                    <a:pt x="279082" y="20489"/>
                  </a:lnTo>
                  <a:lnTo>
                    <a:pt x="282284" y="18354"/>
                  </a:lnTo>
                  <a:close/>
                </a:path>
                <a:path w="1062990" h="198754">
                  <a:moveTo>
                    <a:pt x="284937" y="18599"/>
                  </a:moveTo>
                  <a:lnTo>
                    <a:pt x="284937" y="16586"/>
                  </a:lnTo>
                  <a:lnTo>
                    <a:pt x="282284" y="18354"/>
                  </a:lnTo>
                  <a:lnTo>
                    <a:pt x="284937" y="18599"/>
                  </a:lnTo>
                  <a:close/>
                </a:path>
                <a:path w="1062990" h="198754">
                  <a:moveTo>
                    <a:pt x="1053553" y="18097"/>
                  </a:moveTo>
                  <a:lnTo>
                    <a:pt x="1053350" y="9131"/>
                  </a:lnTo>
                  <a:lnTo>
                    <a:pt x="1051826" y="292"/>
                  </a:lnTo>
                  <a:lnTo>
                    <a:pt x="931426" y="21061"/>
                  </a:lnTo>
                  <a:lnTo>
                    <a:pt x="967023" y="20119"/>
                  </a:lnTo>
                  <a:lnTo>
                    <a:pt x="1053553" y="1809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65659"/>
              </p:ext>
            </p:extLst>
          </p:nvPr>
        </p:nvGraphicFramePr>
        <p:xfrm>
          <a:off x="2451014" y="2621001"/>
          <a:ext cx="6915629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78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524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31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93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216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pi =</a:t>
                      </a:r>
                      <a:r>
                        <a:rPr sz="1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3.1415;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55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170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PI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8987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maxSize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100;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integer</a:t>
                      </a:r>
                      <a:r>
                        <a:rPr sz="1700" spc="-3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9563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lastLetter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’z’;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75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700" spc="-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last </a:t>
                      </a: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lowercase</a:t>
                      </a:r>
                      <a:r>
                        <a:rPr sz="1700" spc="-10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letter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8216">
                <a:tc>
                  <a:txBody>
                    <a:bodyPr/>
                    <a:lstStyle/>
                    <a:p>
                      <a:pPr marL="31750">
                        <a:lnSpc>
                          <a:spcPts val="1870"/>
                        </a:lnSpc>
                      </a:pPr>
                      <a:r>
                        <a:rPr sz="170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String word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70"/>
                        </a:lnSpc>
                      </a:pP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0"/>
                        </a:lnSpc>
                      </a:pPr>
                      <a:r>
                        <a:rPr sz="1700" spc="-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 </a:t>
                      </a:r>
                      <a:r>
                        <a:rPr sz="170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1700" spc="-4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0089903" y="6248079"/>
            <a:ext cx="274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14</a:t>
            </a:r>
            <a:endParaRPr sz="127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629" y="594901"/>
            <a:ext cx="3412864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String</a:t>
            </a:r>
            <a:r>
              <a:rPr sz="3267" spc="-59" dirty="0">
                <a:solidFill>
                  <a:srgbClr val="000000"/>
                </a:solidFill>
              </a:rPr>
              <a:t> </a:t>
            </a:r>
            <a:r>
              <a:rPr sz="3267" spc="-9" dirty="0">
                <a:solidFill>
                  <a:srgbClr val="000000"/>
                </a:solidFill>
              </a:rPr>
              <a:t>operators</a:t>
            </a:r>
            <a:endParaRPr sz="3267"/>
          </a:p>
        </p:txBody>
      </p:sp>
      <p:grpSp>
        <p:nvGrpSpPr>
          <p:cNvPr id="3" name="object 3"/>
          <p:cNvGrpSpPr/>
          <p:nvPr/>
        </p:nvGrpSpPr>
        <p:grpSpPr>
          <a:xfrm>
            <a:off x="2256131" y="1633887"/>
            <a:ext cx="7918973" cy="3108442"/>
            <a:chOff x="1115733" y="1800301"/>
            <a:chExt cx="8725535" cy="2894330"/>
          </a:xfrm>
          <a:solidFill>
            <a:srgbClr val="B38F6A"/>
          </a:solidFill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2875915"/>
            </a:xfrm>
            <a:custGeom>
              <a:avLst/>
              <a:gdLst/>
              <a:ahLst/>
              <a:cxnLst/>
              <a:rect l="l" t="t" r="r" b="b"/>
              <a:pathLst>
                <a:path w="8706485" h="2875915">
                  <a:moveTo>
                    <a:pt x="8706434" y="251672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7617333" y="2875521"/>
                  </a:lnTo>
                  <a:lnTo>
                    <a:pt x="8706434" y="251672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2893695"/>
            </a:xfrm>
            <a:custGeom>
              <a:avLst/>
              <a:gdLst/>
              <a:ahLst/>
              <a:cxnLst/>
              <a:rect l="l" t="t" r="r" b="b"/>
              <a:pathLst>
                <a:path w="8724900" h="2893695">
                  <a:moveTo>
                    <a:pt x="8724366" y="252956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66"/>
                  </a:lnTo>
                  <a:lnTo>
                    <a:pt x="8966" y="28934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535123"/>
                  </a:lnTo>
                  <a:lnTo>
                    <a:pt x="8721877" y="2532989"/>
                  </a:lnTo>
                  <a:lnTo>
                    <a:pt x="8724366" y="2529560"/>
                  </a:lnTo>
                  <a:close/>
                </a:path>
                <a:path w="8724900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8724900" h="2893695">
                  <a:moveTo>
                    <a:pt x="7624841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66"/>
                  </a:lnTo>
                  <a:lnTo>
                    <a:pt x="7623492" y="2893466"/>
                  </a:lnTo>
                  <a:lnTo>
                    <a:pt x="7623492" y="2875965"/>
                  </a:lnTo>
                  <a:lnTo>
                    <a:pt x="7624841" y="2875521"/>
                  </a:lnTo>
                  <a:close/>
                </a:path>
                <a:path w="8724900" h="2893695">
                  <a:moveTo>
                    <a:pt x="17932" y="2893466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66"/>
                  </a:lnTo>
                  <a:lnTo>
                    <a:pt x="17932" y="2893466"/>
                  </a:lnTo>
                  <a:close/>
                </a:path>
                <a:path w="8724900" h="2893695">
                  <a:moveTo>
                    <a:pt x="7626299" y="2884487"/>
                  </a:moveTo>
                  <a:lnTo>
                    <a:pt x="7626299" y="2875521"/>
                  </a:lnTo>
                  <a:lnTo>
                    <a:pt x="7624841" y="2875521"/>
                  </a:lnTo>
                  <a:lnTo>
                    <a:pt x="7623492" y="2875965"/>
                  </a:lnTo>
                  <a:lnTo>
                    <a:pt x="7626299" y="2884487"/>
                  </a:lnTo>
                  <a:close/>
                </a:path>
                <a:path w="8724900" h="2893695">
                  <a:moveTo>
                    <a:pt x="7626299" y="2893466"/>
                  </a:moveTo>
                  <a:lnTo>
                    <a:pt x="7626299" y="2884487"/>
                  </a:lnTo>
                  <a:lnTo>
                    <a:pt x="7623492" y="2875965"/>
                  </a:lnTo>
                  <a:lnTo>
                    <a:pt x="7623492" y="2893466"/>
                  </a:lnTo>
                  <a:lnTo>
                    <a:pt x="7626299" y="2893466"/>
                  </a:lnTo>
                  <a:close/>
                </a:path>
                <a:path w="8724900" h="2893695">
                  <a:moveTo>
                    <a:pt x="8715400" y="2525687"/>
                  </a:moveTo>
                  <a:lnTo>
                    <a:pt x="8712593" y="2517165"/>
                  </a:lnTo>
                  <a:lnTo>
                    <a:pt x="7624841" y="2875521"/>
                  </a:lnTo>
                  <a:lnTo>
                    <a:pt x="7626299" y="2875521"/>
                  </a:lnTo>
                  <a:lnTo>
                    <a:pt x="7626299" y="2893466"/>
                  </a:lnTo>
                  <a:lnTo>
                    <a:pt x="7629105" y="2893009"/>
                  </a:lnTo>
                  <a:lnTo>
                    <a:pt x="8706421" y="2538081"/>
                  </a:lnTo>
                  <a:lnTo>
                    <a:pt x="8706421" y="2525687"/>
                  </a:lnTo>
                  <a:lnTo>
                    <a:pt x="8715400" y="2525687"/>
                  </a:lnTo>
                  <a:close/>
                </a:path>
                <a:path w="8724900" h="289369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2893695">
                  <a:moveTo>
                    <a:pt x="8715400" y="252568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519198"/>
                  </a:lnTo>
                  <a:lnTo>
                    <a:pt x="8712593" y="2517165"/>
                  </a:lnTo>
                  <a:lnTo>
                    <a:pt x="8715400" y="2525687"/>
                  </a:lnTo>
                  <a:close/>
                </a:path>
                <a:path w="8724900" h="2893695">
                  <a:moveTo>
                    <a:pt x="8715400" y="2535123"/>
                  </a:moveTo>
                  <a:lnTo>
                    <a:pt x="8715400" y="2525687"/>
                  </a:lnTo>
                  <a:lnTo>
                    <a:pt x="8706421" y="2525687"/>
                  </a:lnTo>
                  <a:lnTo>
                    <a:pt x="8706421" y="2538081"/>
                  </a:lnTo>
                  <a:lnTo>
                    <a:pt x="8715400" y="253512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325988"/>
              <a:ext cx="1089660" cy="359410"/>
            </a:xfrm>
            <a:custGeom>
              <a:avLst/>
              <a:gdLst/>
              <a:ahLst/>
              <a:cxnLst/>
              <a:rect l="l" t="t" r="r" b="b"/>
              <a:pathLst>
                <a:path w="1089659" h="359410">
                  <a:moveTo>
                    <a:pt x="1089101" y="0"/>
                  </a:moveTo>
                  <a:lnTo>
                    <a:pt x="998697" y="3864"/>
                  </a:lnTo>
                  <a:lnTo>
                    <a:pt x="918774" y="7779"/>
                  </a:lnTo>
                  <a:lnTo>
                    <a:pt x="848310" y="11639"/>
                  </a:lnTo>
                  <a:lnTo>
                    <a:pt x="640608" y="24385"/>
                  </a:lnTo>
                  <a:lnTo>
                    <a:pt x="602111" y="26363"/>
                  </a:lnTo>
                  <a:lnTo>
                    <a:pt x="566941" y="27645"/>
                  </a:lnTo>
                  <a:lnTo>
                    <a:pt x="534077" y="28124"/>
                  </a:lnTo>
                  <a:lnTo>
                    <a:pt x="502497" y="27692"/>
                  </a:lnTo>
                  <a:lnTo>
                    <a:pt x="439099" y="23669"/>
                  </a:lnTo>
                  <a:lnTo>
                    <a:pt x="368571" y="14724"/>
                  </a:lnTo>
                  <a:lnTo>
                    <a:pt x="328080" y="8137"/>
                  </a:lnTo>
                  <a:lnTo>
                    <a:pt x="282740" y="0"/>
                  </a:lnTo>
                  <a:lnTo>
                    <a:pt x="0" y="358800"/>
                  </a:lnTo>
                  <a:lnTo>
                    <a:pt x="10891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18" y="4316552"/>
              <a:ext cx="1108710" cy="378460"/>
            </a:xfrm>
            <a:custGeom>
              <a:avLst/>
              <a:gdLst/>
              <a:ahLst/>
              <a:cxnLst/>
              <a:rect l="l" t="t" r="r" b="b"/>
              <a:pathLst>
                <a:path w="1108709" h="378460">
                  <a:moveTo>
                    <a:pt x="1099070" y="18765"/>
                  </a:moveTo>
                  <a:lnTo>
                    <a:pt x="1099070" y="18402"/>
                  </a:lnTo>
                  <a:lnTo>
                    <a:pt x="1034494" y="21142"/>
                  </a:lnTo>
                  <a:lnTo>
                    <a:pt x="35093" y="350395"/>
                  </a:lnTo>
                  <a:lnTo>
                    <a:pt x="16662" y="373786"/>
                  </a:lnTo>
                  <a:lnTo>
                    <a:pt x="9626" y="368223"/>
                  </a:lnTo>
                  <a:lnTo>
                    <a:pt x="2565" y="362686"/>
                  </a:lnTo>
                  <a:lnTo>
                    <a:pt x="126" y="365798"/>
                  </a:lnTo>
                  <a:lnTo>
                    <a:pt x="0" y="370141"/>
                  </a:lnTo>
                  <a:lnTo>
                    <a:pt x="4533" y="376631"/>
                  </a:lnTo>
                  <a:lnTo>
                    <a:pt x="8661" y="378002"/>
                  </a:lnTo>
                  <a:lnTo>
                    <a:pt x="1099070" y="18765"/>
                  </a:lnTo>
                  <a:close/>
                </a:path>
                <a:path w="1108709" h="378460">
                  <a:moveTo>
                    <a:pt x="1108328" y="12230"/>
                  </a:moveTo>
                  <a:lnTo>
                    <a:pt x="1106741" y="3441"/>
                  </a:lnTo>
                  <a:lnTo>
                    <a:pt x="1102817" y="292"/>
                  </a:lnTo>
                  <a:lnTo>
                    <a:pt x="1015325" y="3999"/>
                  </a:lnTo>
                  <a:lnTo>
                    <a:pt x="941101" y="7578"/>
                  </a:lnTo>
                  <a:lnTo>
                    <a:pt x="874915" y="11125"/>
                  </a:lnTo>
                  <a:lnTo>
                    <a:pt x="815997" y="14559"/>
                  </a:lnTo>
                  <a:lnTo>
                    <a:pt x="763574" y="17798"/>
                  </a:lnTo>
                  <a:lnTo>
                    <a:pt x="716875" y="20761"/>
                  </a:lnTo>
                  <a:lnTo>
                    <a:pt x="675130" y="23367"/>
                  </a:lnTo>
                  <a:lnTo>
                    <a:pt x="637566" y="25534"/>
                  </a:lnTo>
                  <a:lnTo>
                    <a:pt x="603412" y="27181"/>
                  </a:lnTo>
                  <a:lnTo>
                    <a:pt x="571898" y="28225"/>
                  </a:lnTo>
                  <a:lnTo>
                    <a:pt x="542251" y="28587"/>
                  </a:lnTo>
                  <a:lnTo>
                    <a:pt x="498886" y="27666"/>
                  </a:lnTo>
                  <a:lnTo>
                    <a:pt x="455168" y="24704"/>
                  </a:lnTo>
                  <a:lnTo>
                    <a:pt x="408306" y="19406"/>
                  </a:lnTo>
                  <a:lnTo>
                    <a:pt x="355511" y="11473"/>
                  </a:lnTo>
                  <a:lnTo>
                    <a:pt x="293992" y="609"/>
                  </a:lnTo>
                  <a:lnTo>
                    <a:pt x="290702" y="0"/>
                  </a:lnTo>
                  <a:lnTo>
                    <a:pt x="287375" y="1257"/>
                  </a:lnTo>
                  <a:lnTo>
                    <a:pt x="2565" y="362686"/>
                  </a:lnTo>
                  <a:lnTo>
                    <a:pt x="6807" y="366026"/>
                  </a:lnTo>
                  <a:lnTo>
                    <a:pt x="6807" y="359714"/>
                  </a:lnTo>
                  <a:lnTo>
                    <a:pt x="35093" y="350395"/>
                  </a:lnTo>
                  <a:lnTo>
                    <a:pt x="290702" y="26010"/>
                  </a:lnTo>
                  <a:lnTo>
                    <a:pt x="290702" y="18249"/>
                  </a:lnTo>
                  <a:lnTo>
                    <a:pt x="292353" y="9436"/>
                  </a:lnTo>
                  <a:lnTo>
                    <a:pt x="299389" y="14985"/>
                  </a:lnTo>
                  <a:lnTo>
                    <a:pt x="299389" y="19783"/>
                  </a:lnTo>
                  <a:lnTo>
                    <a:pt x="352572" y="29175"/>
                  </a:lnTo>
                  <a:lnTo>
                    <a:pt x="405950" y="37190"/>
                  </a:lnTo>
                  <a:lnTo>
                    <a:pt x="453549" y="42570"/>
                  </a:lnTo>
                  <a:lnTo>
                    <a:pt x="498079" y="45592"/>
                  </a:lnTo>
                  <a:lnTo>
                    <a:pt x="542251" y="46532"/>
                  </a:lnTo>
                  <a:lnTo>
                    <a:pt x="572328" y="46158"/>
                  </a:lnTo>
                  <a:lnTo>
                    <a:pt x="638528" y="43449"/>
                  </a:lnTo>
                  <a:lnTo>
                    <a:pt x="718021" y="38668"/>
                  </a:lnTo>
                  <a:lnTo>
                    <a:pt x="764716" y="35703"/>
                  </a:lnTo>
                  <a:lnTo>
                    <a:pt x="817090" y="32465"/>
                  </a:lnTo>
                  <a:lnTo>
                    <a:pt x="875927" y="29035"/>
                  </a:lnTo>
                  <a:lnTo>
                    <a:pt x="942013" y="25493"/>
                  </a:lnTo>
                  <a:lnTo>
                    <a:pt x="1016132" y="21922"/>
                  </a:lnTo>
                  <a:lnTo>
                    <a:pt x="1034494" y="21142"/>
                  </a:lnTo>
                  <a:lnTo>
                    <a:pt x="1095895" y="914"/>
                  </a:lnTo>
                  <a:lnTo>
                    <a:pt x="1098702" y="9436"/>
                  </a:lnTo>
                  <a:lnTo>
                    <a:pt x="1099070" y="18402"/>
                  </a:lnTo>
                  <a:lnTo>
                    <a:pt x="1099070" y="18765"/>
                  </a:lnTo>
                  <a:lnTo>
                    <a:pt x="1105763" y="16560"/>
                  </a:lnTo>
                  <a:lnTo>
                    <a:pt x="1108328" y="12230"/>
                  </a:lnTo>
                  <a:close/>
                </a:path>
                <a:path w="1108709" h="378460">
                  <a:moveTo>
                    <a:pt x="35093" y="350395"/>
                  </a:moveTo>
                  <a:lnTo>
                    <a:pt x="6807" y="359714"/>
                  </a:lnTo>
                  <a:lnTo>
                    <a:pt x="9613" y="368236"/>
                  </a:lnTo>
                  <a:lnTo>
                    <a:pt x="16662" y="373786"/>
                  </a:lnTo>
                  <a:lnTo>
                    <a:pt x="35093" y="350395"/>
                  </a:lnTo>
                  <a:close/>
                </a:path>
                <a:path w="1108709" h="378460">
                  <a:moveTo>
                    <a:pt x="9613" y="368236"/>
                  </a:moveTo>
                  <a:lnTo>
                    <a:pt x="6807" y="359714"/>
                  </a:lnTo>
                  <a:lnTo>
                    <a:pt x="6807" y="366026"/>
                  </a:lnTo>
                  <a:lnTo>
                    <a:pt x="9613" y="368236"/>
                  </a:lnTo>
                  <a:close/>
                </a:path>
                <a:path w="1108709" h="378460">
                  <a:moveTo>
                    <a:pt x="299389" y="14985"/>
                  </a:moveTo>
                  <a:lnTo>
                    <a:pt x="292353" y="9436"/>
                  </a:lnTo>
                  <a:lnTo>
                    <a:pt x="290702" y="18249"/>
                  </a:lnTo>
                  <a:lnTo>
                    <a:pt x="296070" y="19197"/>
                  </a:lnTo>
                  <a:lnTo>
                    <a:pt x="299389" y="14985"/>
                  </a:lnTo>
                  <a:close/>
                </a:path>
                <a:path w="1108709" h="378460">
                  <a:moveTo>
                    <a:pt x="296070" y="19197"/>
                  </a:moveTo>
                  <a:lnTo>
                    <a:pt x="290702" y="18249"/>
                  </a:lnTo>
                  <a:lnTo>
                    <a:pt x="290702" y="26010"/>
                  </a:lnTo>
                  <a:lnTo>
                    <a:pt x="296070" y="19197"/>
                  </a:lnTo>
                  <a:close/>
                </a:path>
                <a:path w="1108709" h="378460">
                  <a:moveTo>
                    <a:pt x="299389" y="19783"/>
                  </a:moveTo>
                  <a:lnTo>
                    <a:pt x="299389" y="14985"/>
                  </a:lnTo>
                  <a:lnTo>
                    <a:pt x="296070" y="19197"/>
                  </a:lnTo>
                  <a:lnTo>
                    <a:pt x="299389" y="19783"/>
                  </a:lnTo>
                  <a:close/>
                </a:path>
                <a:path w="1108709" h="378460">
                  <a:moveTo>
                    <a:pt x="1099070" y="18402"/>
                  </a:moveTo>
                  <a:lnTo>
                    <a:pt x="1098702" y="9436"/>
                  </a:lnTo>
                  <a:lnTo>
                    <a:pt x="1095895" y="914"/>
                  </a:lnTo>
                  <a:lnTo>
                    <a:pt x="1034494" y="21142"/>
                  </a:lnTo>
                  <a:lnTo>
                    <a:pt x="1099070" y="1840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26383" y="1752476"/>
            <a:ext cx="5520978" cy="406274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73474">
              <a:lnSpc>
                <a:spcPts val="1910"/>
              </a:lnSpc>
              <a:spcBef>
                <a:spcPts val="86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Strings2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 dirty="0">
              <a:latin typeface="Courier New"/>
              <a:cs typeface="Courier New"/>
            </a:endParaRPr>
          </a:p>
          <a:p>
            <a:pPr marL="427634">
              <a:lnSpc>
                <a:spcPts val="1910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1679" spc="-9" dirty="0">
                <a:latin typeface="Courier New"/>
                <a:cs typeface="Courier New"/>
              </a:rPr>
              <a:t>main(String[] args)</a:t>
            </a:r>
            <a:r>
              <a:rPr sz="1679" spc="-50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 dirty="0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588" dirty="0">
              <a:latin typeface="Courier New"/>
              <a:cs typeface="Courier New"/>
            </a:endParaRPr>
          </a:p>
          <a:p>
            <a:pPr marL="682370" marR="2290896" indent="-576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String </a:t>
            </a:r>
            <a:r>
              <a:rPr sz="1679" spc="-5" dirty="0">
                <a:latin typeface="Courier New"/>
                <a:cs typeface="Courier New"/>
              </a:rPr>
              <a:t>s1 =</a:t>
            </a:r>
            <a:r>
              <a:rPr sz="1679" spc="-91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  String </a:t>
            </a:r>
            <a:r>
              <a:rPr sz="1679" spc="-5" dirty="0">
                <a:latin typeface="Courier New"/>
                <a:cs typeface="Courier New"/>
              </a:rPr>
              <a:t>s2 =</a:t>
            </a:r>
            <a:r>
              <a:rPr sz="1679" spc="-91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</a:t>
            </a:r>
            <a:endParaRPr sz="1679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88" dirty="0">
              <a:latin typeface="Courier New"/>
              <a:cs typeface="Courier New"/>
            </a:endParaRPr>
          </a:p>
          <a:p>
            <a:pPr marL="682370" marR="257618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System.out.println(s1.equals(s2));  </a:t>
            </a:r>
            <a:r>
              <a:rPr sz="1679" spc="-14" dirty="0">
                <a:latin typeface="Courier New"/>
                <a:cs typeface="Courier New"/>
              </a:rPr>
              <a:t>S</a:t>
            </a:r>
            <a:r>
              <a:rPr sz="1679" spc="-5" dirty="0">
                <a:latin typeface="Courier New"/>
                <a:cs typeface="Courier New"/>
              </a:rPr>
              <a:t>y</a:t>
            </a:r>
            <a:r>
              <a:rPr sz="1679" spc="-14" dirty="0">
                <a:latin typeface="Courier New"/>
                <a:cs typeface="Courier New"/>
              </a:rPr>
              <a:t>st</a:t>
            </a:r>
            <a:r>
              <a:rPr sz="1679" spc="-5" dirty="0">
                <a:latin typeface="Courier New"/>
                <a:cs typeface="Courier New"/>
              </a:rPr>
              <a:t>e</a:t>
            </a:r>
            <a:r>
              <a:rPr sz="1679" spc="-14" dirty="0">
                <a:latin typeface="Courier New"/>
                <a:cs typeface="Courier New"/>
              </a:rPr>
              <a:t>m.</a:t>
            </a:r>
            <a:r>
              <a:rPr sz="1679" spc="-5" dirty="0">
                <a:latin typeface="Courier New"/>
                <a:cs typeface="Courier New"/>
              </a:rPr>
              <a:t>o</a:t>
            </a:r>
            <a:r>
              <a:rPr sz="1679" spc="-14" dirty="0">
                <a:latin typeface="Courier New"/>
                <a:cs typeface="Courier New"/>
              </a:rPr>
              <a:t>u</a:t>
            </a:r>
            <a:r>
              <a:rPr sz="1679" spc="-5" dirty="0">
                <a:latin typeface="Courier New"/>
                <a:cs typeface="Courier New"/>
              </a:rPr>
              <a:t>t</a:t>
            </a:r>
            <a:r>
              <a:rPr sz="1679" spc="-14" dirty="0">
                <a:latin typeface="Courier New"/>
                <a:cs typeface="Courier New"/>
              </a:rPr>
              <a:t>.</a:t>
            </a:r>
            <a:r>
              <a:rPr sz="1679" spc="-5" dirty="0">
                <a:latin typeface="Courier New"/>
                <a:cs typeface="Courier New"/>
              </a:rPr>
              <a:t>p</a:t>
            </a:r>
            <a:r>
              <a:rPr sz="1679" spc="-14" dirty="0">
                <a:latin typeface="Courier New"/>
                <a:cs typeface="Courier New"/>
              </a:rPr>
              <a:t>ri</a:t>
            </a:r>
            <a:r>
              <a:rPr sz="1679" spc="-5" dirty="0">
                <a:latin typeface="Courier New"/>
                <a:cs typeface="Courier New"/>
              </a:rPr>
              <a:t>n</a:t>
            </a:r>
            <a:r>
              <a:rPr sz="1679" spc="-14" dirty="0">
                <a:latin typeface="Courier New"/>
                <a:cs typeface="Courier New"/>
              </a:rPr>
              <a:t>t</a:t>
            </a:r>
            <a:r>
              <a:rPr sz="1679" spc="-5" dirty="0">
                <a:latin typeface="Courier New"/>
                <a:cs typeface="Courier New"/>
              </a:rPr>
              <a:t>l</a:t>
            </a:r>
            <a:r>
              <a:rPr sz="1679" spc="-14" dirty="0">
                <a:latin typeface="Courier New"/>
                <a:cs typeface="Courier New"/>
              </a:rPr>
              <a:t>n(</a:t>
            </a:r>
            <a:r>
              <a:rPr sz="1679" spc="-5" dirty="0">
                <a:latin typeface="Courier New"/>
                <a:cs typeface="Courier New"/>
              </a:rPr>
              <a:t>s</a:t>
            </a:r>
            <a:r>
              <a:rPr sz="1679" spc="-14" dirty="0">
                <a:latin typeface="Courier New"/>
                <a:cs typeface="Courier New"/>
              </a:rPr>
              <a:t>1.</a:t>
            </a:r>
            <a:r>
              <a:rPr sz="1679" spc="-5" dirty="0">
                <a:latin typeface="Courier New"/>
                <a:cs typeface="Courier New"/>
              </a:rPr>
              <a:t>e</a:t>
            </a:r>
            <a:r>
              <a:rPr sz="1679" spc="-14" dirty="0">
                <a:latin typeface="Courier New"/>
                <a:cs typeface="Courier New"/>
              </a:rPr>
              <a:t>q</a:t>
            </a:r>
            <a:r>
              <a:rPr sz="1679" spc="-5" dirty="0">
                <a:latin typeface="Courier New"/>
                <a:cs typeface="Courier New"/>
              </a:rPr>
              <a:t>u</a:t>
            </a:r>
            <a:r>
              <a:rPr sz="1679" spc="-14" dirty="0">
                <a:latin typeface="Courier New"/>
                <a:cs typeface="Courier New"/>
              </a:rPr>
              <a:t>a</a:t>
            </a:r>
            <a:r>
              <a:rPr sz="1679" spc="-5" dirty="0">
                <a:latin typeface="Courier New"/>
                <a:cs typeface="Courier New"/>
              </a:rPr>
              <a:t>l</a:t>
            </a:r>
            <a:r>
              <a:rPr sz="1679" spc="-14" dirty="0">
                <a:latin typeface="Courier New"/>
                <a:cs typeface="Courier New"/>
              </a:rPr>
              <a:t>s</a:t>
            </a:r>
            <a:r>
              <a:rPr sz="1679" spc="-18" dirty="0">
                <a:latin typeface="Courier New"/>
                <a:cs typeface="Courier New"/>
              </a:rPr>
              <a:t>(</a:t>
            </a:r>
            <a:r>
              <a:rPr sz="1679" spc="-5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679" spc="-14" dirty="0">
                <a:solidFill>
                  <a:srgbClr val="FF3366"/>
                </a:solidFill>
                <a:latin typeface="Courier New"/>
                <a:cs typeface="Courier New"/>
              </a:rPr>
              <a:t>H</a:t>
            </a:r>
            <a:r>
              <a:rPr sz="1679" spc="-5" dirty="0">
                <a:solidFill>
                  <a:srgbClr val="FF3366"/>
                </a:solidFill>
                <a:latin typeface="Courier New"/>
                <a:cs typeface="Courier New"/>
              </a:rPr>
              <a:t>i</a:t>
            </a:r>
            <a:r>
              <a:rPr sz="1679" spc="-14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679" spc="-14" dirty="0">
                <a:latin typeface="Courier New"/>
                <a:cs typeface="Courier New"/>
              </a:rPr>
              <a:t>)</a:t>
            </a:r>
            <a:r>
              <a:rPr sz="1679" spc="-5" dirty="0">
                <a:latin typeface="Courier New"/>
                <a:cs typeface="Courier New"/>
              </a:rPr>
              <a:t>);</a:t>
            </a:r>
            <a:endParaRPr sz="1679" dirty="0">
              <a:latin typeface="Courier New"/>
              <a:cs typeface="Courier New"/>
            </a:endParaRPr>
          </a:p>
          <a:p>
            <a:pPr marL="427634">
              <a:lnSpc>
                <a:spcPts val="1669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 dirty="0">
              <a:latin typeface="Courier New"/>
              <a:cs typeface="Courier New"/>
            </a:endParaRPr>
          </a:p>
          <a:p>
            <a:pPr marL="173474">
              <a:lnSpc>
                <a:spcPts val="1910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24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634" dirty="0">
              <a:latin typeface="Courier New"/>
              <a:cs typeface="Courier New"/>
            </a:endParaRPr>
          </a:p>
          <a:p>
            <a:pPr marL="11527" marR="3595698">
              <a:lnSpc>
                <a:spcPts val="1805"/>
              </a:lnSpc>
              <a:spcBef>
                <a:spcPts val="5"/>
              </a:spcBef>
            </a:pPr>
            <a:r>
              <a:rPr sz="1679" spc="-5" dirty="0">
                <a:latin typeface="Courier New"/>
                <a:cs typeface="Courier New"/>
              </a:rPr>
              <a:t>$ </a:t>
            </a:r>
            <a:r>
              <a:rPr sz="1679" spc="-9" dirty="0">
                <a:latin typeface="Courier New"/>
                <a:cs typeface="Courier New"/>
              </a:rPr>
              <a:t>java</a:t>
            </a:r>
            <a:r>
              <a:rPr sz="1679" spc="-82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Strings2  true</a:t>
            </a:r>
            <a:endParaRPr sz="1679" dirty="0">
              <a:latin typeface="Courier New"/>
              <a:cs typeface="Courier New"/>
            </a:endParaRPr>
          </a:p>
          <a:p>
            <a:pPr marL="11527">
              <a:lnSpc>
                <a:spcPts val="1774"/>
              </a:lnSpc>
            </a:pPr>
            <a:r>
              <a:rPr sz="1679" spc="-9" dirty="0">
                <a:latin typeface="Courier New"/>
                <a:cs typeface="Courier New"/>
              </a:rPr>
              <a:t>false</a:t>
            </a:r>
            <a:endParaRPr sz="1679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89903" y="6248079"/>
            <a:ext cx="2737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29</a:t>
            </a:r>
            <a:endParaRPr sz="127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841" y="594901"/>
            <a:ext cx="4233518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Default</a:t>
            </a:r>
            <a:r>
              <a:rPr sz="3267" spc="-54" dirty="0">
                <a:solidFill>
                  <a:srgbClr val="000000"/>
                </a:solidFill>
              </a:rPr>
              <a:t> </a:t>
            </a:r>
            <a:r>
              <a:rPr sz="3267" spc="-9" dirty="0">
                <a:solidFill>
                  <a:srgbClr val="000000"/>
                </a:solidFill>
              </a:rPr>
              <a:t>constructors</a:t>
            </a:r>
            <a:endParaRPr sz="3267"/>
          </a:p>
        </p:txBody>
      </p:sp>
      <p:sp>
        <p:nvSpPr>
          <p:cNvPr id="3" name="object 3"/>
          <p:cNvSpPr txBox="1"/>
          <p:nvPr/>
        </p:nvSpPr>
        <p:spPr>
          <a:xfrm>
            <a:off x="206518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8602" y="1605195"/>
            <a:ext cx="7706317" cy="37423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2360" spc="-9" dirty="0">
                <a:latin typeface="Verdana"/>
                <a:cs typeface="Verdana"/>
              </a:rPr>
              <a:t>Java </a:t>
            </a:r>
            <a:r>
              <a:rPr sz="2360" spc="-5" dirty="0">
                <a:latin typeface="Verdana"/>
                <a:cs typeface="Verdana"/>
              </a:rPr>
              <a:t>provides a </a:t>
            </a:r>
            <a:r>
              <a:rPr sz="2360" spc="-9" dirty="0">
                <a:latin typeface="Verdana"/>
                <a:cs typeface="Verdana"/>
              </a:rPr>
              <a:t>default </a:t>
            </a:r>
            <a:r>
              <a:rPr sz="2360" spc="-5" dirty="0">
                <a:latin typeface="Verdana"/>
                <a:cs typeface="Verdana"/>
              </a:rPr>
              <a:t>constructor for the</a:t>
            </a:r>
            <a:r>
              <a:rPr sz="2360" spc="45" dirty="0">
                <a:latin typeface="Verdana"/>
                <a:cs typeface="Verdana"/>
              </a:rPr>
              <a:t> </a:t>
            </a:r>
            <a:r>
              <a:rPr sz="2360" spc="-5" dirty="0">
                <a:latin typeface="Verdana"/>
                <a:cs typeface="Verdana"/>
              </a:rPr>
              <a:t>classes.</a:t>
            </a:r>
            <a:endParaRPr sz="2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5181" y="3796055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8602" y="3710912"/>
            <a:ext cx="7486170" cy="712892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0800"/>
              </a:lnSpc>
              <a:spcBef>
                <a:spcPts val="64"/>
              </a:spcBef>
            </a:pPr>
            <a:r>
              <a:rPr sz="2360" spc="-5" dirty="0">
                <a:latin typeface="Verdana"/>
                <a:cs typeface="Verdana"/>
              </a:rPr>
              <a:t>This default constructor is only available when no  </a:t>
            </a:r>
            <a:r>
              <a:rPr sz="2360" dirty="0">
                <a:latin typeface="Verdana"/>
                <a:cs typeface="Verdana"/>
              </a:rPr>
              <a:t>constructors </a:t>
            </a:r>
            <a:r>
              <a:rPr sz="2360" spc="-5" dirty="0">
                <a:latin typeface="Verdana"/>
                <a:cs typeface="Verdana"/>
              </a:rPr>
              <a:t>are defined in the class.</a:t>
            </a:r>
            <a:endParaRPr sz="236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56131" y="2286319"/>
            <a:ext cx="7918397" cy="996427"/>
            <a:chOff x="1115733" y="2519184"/>
            <a:chExt cx="8724900" cy="1097915"/>
          </a:xfrm>
          <a:solidFill>
            <a:srgbClr val="B38F6A"/>
          </a:solidFill>
        </p:grpSpPr>
        <p:sp>
          <p:nvSpPr>
            <p:cNvPr id="8" name="object 8"/>
            <p:cNvSpPr/>
            <p:nvPr/>
          </p:nvSpPr>
          <p:spPr>
            <a:xfrm>
              <a:off x="1124699" y="2528150"/>
              <a:ext cx="8706485" cy="1079500"/>
            </a:xfrm>
            <a:custGeom>
              <a:avLst/>
              <a:gdLst/>
              <a:ahLst/>
              <a:cxnLst/>
              <a:rect l="l" t="t" r="r" b="b"/>
              <a:pathLst>
                <a:path w="8706485" h="1079500">
                  <a:moveTo>
                    <a:pt x="8706434" y="94329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078953"/>
                  </a:lnTo>
                  <a:lnTo>
                    <a:pt x="7617333" y="1078953"/>
                  </a:lnTo>
                  <a:lnTo>
                    <a:pt x="8706434" y="94329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519184"/>
              <a:ext cx="8724900" cy="1097280"/>
            </a:xfrm>
            <a:custGeom>
              <a:avLst/>
              <a:gdLst/>
              <a:ahLst/>
              <a:cxnLst/>
              <a:rect l="l" t="t" r="r" b="b"/>
              <a:pathLst>
                <a:path w="8724900" h="1097279">
                  <a:moveTo>
                    <a:pt x="8724366" y="956779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2873"/>
                  </a:lnTo>
                  <a:lnTo>
                    <a:pt x="4013" y="1096886"/>
                  </a:lnTo>
                  <a:lnTo>
                    <a:pt x="8966" y="109688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961298"/>
                  </a:lnTo>
                  <a:lnTo>
                    <a:pt x="8720988" y="960602"/>
                  </a:lnTo>
                  <a:lnTo>
                    <a:pt x="8724366" y="956779"/>
                  </a:lnTo>
                  <a:close/>
                </a:path>
                <a:path w="8724900" h="109727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097279">
                  <a:moveTo>
                    <a:pt x="17932" y="107895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078953"/>
                  </a:lnTo>
                  <a:lnTo>
                    <a:pt x="17932" y="1078953"/>
                  </a:lnTo>
                  <a:close/>
                </a:path>
                <a:path w="8724900" h="1097279">
                  <a:moveTo>
                    <a:pt x="7626299" y="1096886"/>
                  </a:moveTo>
                  <a:lnTo>
                    <a:pt x="7626299" y="1087920"/>
                  </a:lnTo>
                  <a:lnTo>
                    <a:pt x="7625194" y="1079017"/>
                  </a:lnTo>
                  <a:lnTo>
                    <a:pt x="8966" y="1078953"/>
                  </a:lnTo>
                  <a:lnTo>
                    <a:pt x="8966" y="1087920"/>
                  </a:lnTo>
                  <a:lnTo>
                    <a:pt x="17932" y="1087920"/>
                  </a:lnTo>
                  <a:lnTo>
                    <a:pt x="17932" y="1096886"/>
                  </a:lnTo>
                  <a:lnTo>
                    <a:pt x="7626299" y="1096886"/>
                  </a:lnTo>
                  <a:close/>
                </a:path>
                <a:path w="8724900" h="1097279">
                  <a:moveTo>
                    <a:pt x="17932" y="1096886"/>
                  </a:moveTo>
                  <a:lnTo>
                    <a:pt x="17932" y="1087920"/>
                  </a:lnTo>
                  <a:lnTo>
                    <a:pt x="8966" y="1087920"/>
                  </a:lnTo>
                  <a:lnTo>
                    <a:pt x="8966" y="1096886"/>
                  </a:lnTo>
                  <a:lnTo>
                    <a:pt x="17932" y="1096886"/>
                  </a:lnTo>
                  <a:close/>
                </a:path>
                <a:path w="8724900" h="1097279">
                  <a:moveTo>
                    <a:pt x="7625704" y="1078953"/>
                  </a:moveTo>
                  <a:lnTo>
                    <a:pt x="7625194" y="1078953"/>
                  </a:lnTo>
                  <a:lnTo>
                    <a:pt x="7625704" y="1078953"/>
                  </a:lnTo>
                  <a:close/>
                </a:path>
                <a:path w="8724900" h="1097279">
                  <a:moveTo>
                    <a:pt x="7626299" y="1087920"/>
                  </a:moveTo>
                  <a:lnTo>
                    <a:pt x="7626299" y="1078953"/>
                  </a:lnTo>
                  <a:lnTo>
                    <a:pt x="7625194" y="1079017"/>
                  </a:lnTo>
                  <a:lnTo>
                    <a:pt x="7626299" y="1087920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4282" y="943356"/>
                  </a:lnTo>
                  <a:lnTo>
                    <a:pt x="7625704" y="1078953"/>
                  </a:lnTo>
                  <a:lnTo>
                    <a:pt x="7626299" y="1078953"/>
                  </a:lnTo>
                  <a:lnTo>
                    <a:pt x="7626299" y="1096886"/>
                  </a:lnTo>
                  <a:lnTo>
                    <a:pt x="7627404" y="1096822"/>
                  </a:lnTo>
                  <a:lnTo>
                    <a:pt x="8706421" y="962417"/>
                  </a:lnTo>
                  <a:lnTo>
                    <a:pt x="8706421" y="952258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944335"/>
                  </a:lnTo>
                  <a:lnTo>
                    <a:pt x="8714282" y="943356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961298"/>
                  </a:moveTo>
                  <a:lnTo>
                    <a:pt x="8715400" y="952258"/>
                  </a:lnTo>
                  <a:lnTo>
                    <a:pt x="8706421" y="952258"/>
                  </a:lnTo>
                  <a:lnTo>
                    <a:pt x="8706421" y="962417"/>
                  </a:lnTo>
                  <a:lnTo>
                    <a:pt x="8715400" y="9612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471443"/>
              <a:ext cx="1089660" cy="135890"/>
            </a:xfrm>
            <a:custGeom>
              <a:avLst/>
              <a:gdLst/>
              <a:ahLst/>
              <a:cxnLst/>
              <a:rect l="l" t="t" r="r" b="b"/>
              <a:pathLst>
                <a:path w="1089659" h="135889">
                  <a:moveTo>
                    <a:pt x="1089101" y="0"/>
                  </a:moveTo>
                  <a:lnTo>
                    <a:pt x="909470" y="3380"/>
                  </a:lnTo>
                  <a:lnTo>
                    <a:pt x="666813" y="9248"/>
                  </a:lnTo>
                  <a:lnTo>
                    <a:pt x="584174" y="10934"/>
                  </a:lnTo>
                  <a:lnTo>
                    <a:pt x="548237" y="11290"/>
                  </a:lnTo>
                  <a:lnTo>
                    <a:pt x="514254" y="11253"/>
                  </a:lnTo>
                  <a:lnTo>
                    <a:pt x="480999" y="10775"/>
                  </a:lnTo>
                  <a:lnTo>
                    <a:pt x="411769" y="8292"/>
                  </a:lnTo>
                  <a:lnTo>
                    <a:pt x="373343" y="6187"/>
                  </a:lnTo>
                  <a:lnTo>
                    <a:pt x="330742" y="3439"/>
                  </a:lnTo>
                  <a:lnTo>
                    <a:pt x="282740" y="0"/>
                  </a:lnTo>
                  <a:lnTo>
                    <a:pt x="0" y="135661"/>
                  </a:lnTo>
                  <a:lnTo>
                    <a:pt x="108910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189" y="3462388"/>
              <a:ext cx="1108710" cy="154305"/>
            </a:xfrm>
            <a:custGeom>
              <a:avLst/>
              <a:gdLst/>
              <a:ahLst/>
              <a:cxnLst/>
              <a:rect l="l" t="t" r="r" b="b"/>
              <a:pathLst>
                <a:path w="1108709" h="154304">
                  <a:moveTo>
                    <a:pt x="9842" y="153761"/>
                  </a:moveTo>
                  <a:lnTo>
                    <a:pt x="9842" y="144716"/>
                  </a:lnTo>
                  <a:lnTo>
                    <a:pt x="5956" y="136626"/>
                  </a:lnTo>
                  <a:lnTo>
                    <a:pt x="2006" y="138531"/>
                  </a:lnTo>
                  <a:lnTo>
                    <a:pt x="0" y="143040"/>
                  </a:lnTo>
                  <a:lnTo>
                    <a:pt x="2476" y="151460"/>
                  </a:lnTo>
                  <a:lnTo>
                    <a:pt x="6604" y="154165"/>
                  </a:lnTo>
                  <a:lnTo>
                    <a:pt x="9842" y="153761"/>
                  </a:lnTo>
                  <a:close/>
                </a:path>
                <a:path w="1108709" h="154304">
                  <a:moveTo>
                    <a:pt x="1108227" y="13182"/>
                  </a:moveTo>
                  <a:lnTo>
                    <a:pt x="1107554" y="3682"/>
                  </a:lnTo>
                  <a:lnTo>
                    <a:pt x="1103553" y="12"/>
                  </a:lnTo>
                  <a:lnTo>
                    <a:pt x="1016088" y="1529"/>
                  </a:lnTo>
                  <a:lnTo>
                    <a:pt x="942134" y="2982"/>
                  </a:lnTo>
                  <a:lnTo>
                    <a:pt x="876161" y="4415"/>
                  </a:lnTo>
                  <a:lnTo>
                    <a:pt x="817404" y="5799"/>
                  </a:lnTo>
                  <a:lnTo>
                    <a:pt x="676752" y="9330"/>
                  </a:lnTo>
                  <a:lnTo>
                    <a:pt x="639187" y="10196"/>
                  </a:lnTo>
                  <a:lnTo>
                    <a:pt x="605003" y="10853"/>
                  </a:lnTo>
                  <a:lnTo>
                    <a:pt x="573433" y="11271"/>
                  </a:lnTo>
                  <a:lnTo>
                    <a:pt x="543712" y="11417"/>
                  </a:lnTo>
                  <a:lnTo>
                    <a:pt x="499514" y="11032"/>
                  </a:lnTo>
                  <a:lnTo>
                    <a:pt x="455015" y="9808"/>
                  </a:lnTo>
                  <a:lnTo>
                    <a:pt x="408384" y="7692"/>
                  </a:lnTo>
                  <a:lnTo>
                    <a:pt x="353992" y="4404"/>
                  </a:lnTo>
                  <a:lnTo>
                    <a:pt x="291680" y="0"/>
                  </a:lnTo>
                  <a:lnTo>
                    <a:pt x="290106" y="292"/>
                  </a:lnTo>
                  <a:lnTo>
                    <a:pt x="5956" y="136626"/>
                  </a:lnTo>
                  <a:lnTo>
                    <a:pt x="8737" y="142416"/>
                  </a:lnTo>
                  <a:lnTo>
                    <a:pt x="8737" y="135813"/>
                  </a:lnTo>
                  <a:lnTo>
                    <a:pt x="63309" y="129016"/>
                  </a:lnTo>
                  <a:lnTo>
                    <a:pt x="291909" y="19326"/>
                  </a:lnTo>
                  <a:lnTo>
                    <a:pt x="291909" y="18008"/>
                  </a:lnTo>
                  <a:lnTo>
                    <a:pt x="292582" y="9055"/>
                  </a:lnTo>
                  <a:lnTo>
                    <a:pt x="296456" y="17144"/>
                  </a:lnTo>
                  <a:lnTo>
                    <a:pt x="296456" y="18329"/>
                  </a:lnTo>
                  <a:lnTo>
                    <a:pt x="355182" y="22463"/>
                  </a:lnTo>
                  <a:lnTo>
                    <a:pt x="407434" y="25605"/>
                  </a:lnTo>
                  <a:lnTo>
                    <a:pt x="455664" y="27778"/>
                  </a:lnTo>
                  <a:lnTo>
                    <a:pt x="499835" y="28973"/>
                  </a:lnTo>
                  <a:lnTo>
                    <a:pt x="543712" y="29349"/>
                  </a:lnTo>
                  <a:lnTo>
                    <a:pt x="573603" y="29203"/>
                  </a:lnTo>
                  <a:lnTo>
                    <a:pt x="605298" y="28786"/>
                  </a:lnTo>
                  <a:lnTo>
                    <a:pt x="639568" y="28130"/>
                  </a:lnTo>
                  <a:lnTo>
                    <a:pt x="677186" y="27266"/>
                  </a:lnTo>
                  <a:lnTo>
                    <a:pt x="817844" y="23737"/>
                  </a:lnTo>
                  <a:lnTo>
                    <a:pt x="876571" y="22353"/>
                  </a:lnTo>
                  <a:lnTo>
                    <a:pt x="928698" y="21219"/>
                  </a:lnTo>
                  <a:lnTo>
                    <a:pt x="1097826" y="152"/>
                  </a:lnTo>
                  <a:lnTo>
                    <a:pt x="1098931" y="9055"/>
                  </a:lnTo>
                  <a:lnTo>
                    <a:pt x="1099083" y="18021"/>
                  </a:lnTo>
                  <a:lnTo>
                    <a:pt x="1104773" y="17373"/>
                  </a:lnTo>
                  <a:lnTo>
                    <a:pt x="1108227" y="13182"/>
                  </a:lnTo>
                  <a:close/>
                </a:path>
                <a:path w="1108709" h="154304">
                  <a:moveTo>
                    <a:pt x="63309" y="129016"/>
                  </a:moveTo>
                  <a:lnTo>
                    <a:pt x="8737" y="135813"/>
                  </a:lnTo>
                  <a:lnTo>
                    <a:pt x="9855" y="144716"/>
                  </a:lnTo>
                  <a:lnTo>
                    <a:pt x="13728" y="152806"/>
                  </a:lnTo>
                  <a:lnTo>
                    <a:pt x="63309" y="129016"/>
                  </a:lnTo>
                  <a:close/>
                </a:path>
                <a:path w="1108709" h="154304">
                  <a:moveTo>
                    <a:pt x="1099083" y="18082"/>
                  </a:moveTo>
                  <a:lnTo>
                    <a:pt x="1016088" y="19470"/>
                  </a:lnTo>
                  <a:lnTo>
                    <a:pt x="942134" y="20927"/>
                  </a:lnTo>
                  <a:lnTo>
                    <a:pt x="928698" y="21219"/>
                  </a:lnTo>
                  <a:lnTo>
                    <a:pt x="63309" y="129016"/>
                  </a:lnTo>
                  <a:lnTo>
                    <a:pt x="13728" y="152806"/>
                  </a:lnTo>
                  <a:lnTo>
                    <a:pt x="9855" y="144716"/>
                  </a:lnTo>
                  <a:lnTo>
                    <a:pt x="8737" y="135813"/>
                  </a:lnTo>
                  <a:lnTo>
                    <a:pt x="9842" y="144716"/>
                  </a:lnTo>
                  <a:lnTo>
                    <a:pt x="9842" y="153761"/>
                  </a:lnTo>
                  <a:lnTo>
                    <a:pt x="1099083" y="18082"/>
                  </a:lnTo>
                  <a:close/>
                </a:path>
                <a:path w="1108709" h="154304">
                  <a:moveTo>
                    <a:pt x="9842" y="144716"/>
                  </a:moveTo>
                  <a:lnTo>
                    <a:pt x="8737" y="135813"/>
                  </a:lnTo>
                  <a:lnTo>
                    <a:pt x="8737" y="142416"/>
                  </a:lnTo>
                  <a:lnTo>
                    <a:pt x="9842" y="144716"/>
                  </a:lnTo>
                  <a:close/>
                </a:path>
                <a:path w="1108709" h="154304">
                  <a:moveTo>
                    <a:pt x="296456" y="17144"/>
                  </a:moveTo>
                  <a:lnTo>
                    <a:pt x="292582" y="9055"/>
                  </a:lnTo>
                  <a:lnTo>
                    <a:pt x="291909" y="18008"/>
                  </a:lnTo>
                  <a:lnTo>
                    <a:pt x="294303" y="18177"/>
                  </a:lnTo>
                  <a:lnTo>
                    <a:pt x="296456" y="17144"/>
                  </a:lnTo>
                  <a:close/>
                </a:path>
                <a:path w="1108709" h="154304">
                  <a:moveTo>
                    <a:pt x="294303" y="18177"/>
                  </a:moveTo>
                  <a:lnTo>
                    <a:pt x="291909" y="18008"/>
                  </a:lnTo>
                  <a:lnTo>
                    <a:pt x="291909" y="19326"/>
                  </a:lnTo>
                  <a:lnTo>
                    <a:pt x="294303" y="18177"/>
                  </a:lnTo>
                  <a:close/>
                </a:path>
                <a:path w="1108709" h="154304">
                  <a:moveTo>
                    <a:pt x="296456" y="18329"/>
                  </a:moveTo>
                  <a:lnTo>
                    <a:pt x="296456" y="17144"/>
                  </a:lnTo>
                  <a:lnTo>
                    <a:pt x="294303" y="18177"/>
                  </a:lnTo>
                  <a:lnTo>
                    <a:pt x="296456" y="18329"/>
                  </a:lnTo>
                  <a:close/>
                </a:path>
                <a:path w="1108709" h="154304">
                  <a:moveTo>
                    <a:pt x="1099083" y="18021"/>
                  </a:moveTo>
                  <a:lnTo>
                    <a:pt x="1098931" y="9055"/>
                  </a:lnTo>
                  <a:lnTo>
                    <a:pt x="1097826" y="152"/>
                  </a:lnTo>
                  <a:lnTo>
                    <a:pt x="928698" y="21219"/>
                  </a:lnTo>
                  <a:lnTo>
                    <a:pt x="942505" y="20919"/>
                  </a:lnTo>
                  <a:lnTo>
                    <a:pt x="1016418" y="19464"/>
                  </a:lnTo>
                  <a:lnTo>
                    <a:pt x="1099083" y="1802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540409" y="2568293"/>
            <a:ext cx="1927732" cy="26946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79" spc="-5" dirty="0">
                <a:latin typeface="Courier New"/>
                <a:cs typeface="Courier New"/>
              </a:rPr>
              <a:t>b =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679" spc="-109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Book();</a:t>
            </a:r>
            <a:endParaRPr sz="1679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89903" y="6248079"/>
            <a:ext cx="2737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1271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0856" y="594901"/>
            <a:ext cx="4355694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Multiple</a:t>
            </a:r>
            <a:r>
              <a:rPr sz="3267" spc="-50" dirty="0">
                <a:solidFill>
                  <a:srgbClr val="000000"/>
                </a:solidFill>
              </a:rPr>
              <a:t> </a:t>
            </a:r>
            <a:r>
              <a:rPr sz="3267" spc="-9" dirty="0">
                <a:solidFill>
                  <a:srgbClr val="000000"/>
                </a:solidFill>
              </a:rPr>
              <a:t>constructors</a:t>
            </a:r>
            <a:endParaRPr sz="3267"/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181" y="1605196"/>
            <a:ext cx="8293570" cy="1079141"/>
          </a:xfrm>
          <a:prstGeom prst="rect">
            <a:avLst/>
          </a:prstGeom>
        </p:spPr>
        <p:txBody>
          <a:bodyPr vert="horz" wrap="square" lIns="0" tIns="7492" rIns="0" bIns="0" rtlCol="0">
            <a:spAutoFit/>
          </a:bodyPr>
          <a:lstStyle/>
          <a:p>
            <a:pPr marL="11527" marR="4611">
              <a:lnSpc>
                <a:spcPct val="101000"/>
              </a:lnSpc>
              <a:spcBef>
                <a:spcPts val="59"/>
              </a:spcBef>
            </a:pPr>
            <a:r>
              <a:rPr sz="2360" spc="-5" dirty="0">
                <a:latin typeface="Verdana"/>
                <a:cs typeface="Verdana"/>
              </a:rPr>
              <a:t>It is possible to define more </a:t>
            </a:r>
            <a:r>
              <a:rPr sz="2360" spc="-9" dirty="0">
                <a:latin typeface="Verdana"/>
                <a:cs typeface="Verdana"/>
              </a:rPr>
              <a:t>than one </a:t>
            </a:r>
            <a:r>
              <a:rPr sz="2360" spc="-5" dirty="0">
                <a:latin typeface="Verdana"/>
                <a:cs typeface="Verdana"/>
              </a:rPr>
              <a:t>constructor for a  </a:t>
            </a:r>
            <a:r>
              <a:rPr sz="2360" spc="-9" dirty="0">
                <a:latin typeface="Verdana"/>
                <a:cs typeface="Verdana"/>
              </a:rPr>
              <a:t>single class, </a:t>
            </a:r>
            <a:r>
              <a:rPr sz="2360" dirty="0">
                <a:latin typeface="Verdana"/>
                <a:cs typeface="Verdana"/>
              </a:rPr>
              <a:t>only if </a:t>
            </a:r>
            <a:r>
              <a:rPr sz="2360" spc="-9" dirty="0">
                <a:latin typeface="Verdana"/>
                <a:cs typeface="Verdana"/>
              </a:rPr>
              <a:t>they have different number of  </a:t>
            </a:r>
            <a:r>
              <a:rPr sz="2360" spc="-5" dirty="0">
                <a:latin typeface="Verdana"/>
                <a:cs typeface="Verdana"/>
              </a:rPr>
              <a:t>arguments or </a:t>
            </a:r>
            <a:r>
              <a:rPr sz="2360" spc="-9" dirty="0">
                <a:latin typeface="Verdana"/>
                <a:cs typeface="Verdana"/>
              </a:rPr>
              <a:t>different types </a:t>
            </a:r>
            <a:r>
              <a:rPr sz="2360" spc="-5" dirty="0">
                <a:latin typeface="Verdana"/>
                <a:cs typeface="Verdana"/>
              </a:rPr>
              <a:t>for the</a:t>
            </a:r>
            <a:r>
              <a:rPr sz="2360" spc="45" dirty="0">
                <a:latin typeface="Verdana"/>
                <a:cs typeface="Verdana"/>
              </a:rPr>
              <a:t> </a:t>
            </a:r>
            <a:r>
              <a:rPr sz="2360" spc="-5" dirty="0">
                <a:latin typeface="Verdana"/>
                <a:cs typeface="Verdana"/>
              </a:rPr>
              <a:t>arguments.</a:t>
            </a:r>
            <a:endParaRPr sz="236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82304" y="3482473"/>
          <a:ext cx="8260144" cy="46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3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7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8525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4628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18832">
                <a:tc>
                  <a:txBody>
                    <a:bodyPr/>
                    <a:lstStyle/>
                    <a:p>
                      <a:pPr marR="28575"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 in</a:t>
                      </a:r>
                      <a:r>
                        <a:rPr sz="1600" spc="-2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00"/>
                        </a:lnSpc>
                      </a:pP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,1129);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832">
                <a:tc>
                  <a:txBody>
                    <a:bodyPr/>
                    <a:lstStyle/>
                    <a:p>
                      <a:pPr marR="28575"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 in</a:t>
                      </a:r>
                      <a:r>
                        <a:rPr sz="1600" spc="-2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00"/>
                        </a:lnSpc>
                      </a:pP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,1129,</a:t>
                      </a:r>
                      <a:r>
                        <a:rPr sz="16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"0-13-027363"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067150" y="4415134"/>
            <a:ext cx="3098779" cy="1630936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69" y="1497355"/>
                </a:moveTo>
                <a:lnTo>
                  <a:pt x="3414369" y="299224"/>
                </a:lnTo>
                <a:lnTo>
                  <a:pt x="3410031" y="254492"/>
                </a:lnTo>
                <a:lnTo>
                  <a:pt x="3397613" y="210656"/>
                </a:lnTo>
                <a:lnTo>
                  <a:pt x="3378014" y="168615"/>
                </a:lnTo>
                <a:lnTo>
                  <a:pt x="3352132" y="129267"/>
                </a:lnTo>
                <a:lnTo>
                  <a:pt x="3320864" y="93510"/>
                </a:lnTo>
                <a:lnTo>
                  <a:pt x="3285107" y="62240"/>
                </a:lnTo>
                <a:lnTo>
                  <a:pt x="3245759" y="36357"/>
                </a:lnTo>
                <a:lnTo>
                  <a:pt x="3203717" y="16757"/>
                </a:lnTo>
                <a:lnTo>
                  <a:pt x="3159880" y="4338"/>
                </a:lnTo>
                <a:lnTo>
                  <a:pt x="3115144" y="0"/>
                </a:lnTo>
                <a:lnTo>
                  <a:pt x="299224" y="0"/>
                </a:lnTo>
                <a:lnTo>
                  <a:pt x="254489" y="4338"/>
                </a:lnTo>
                <a:lnTo>
                  <a:pt x="210651" y="16757"/>
                </a:lnTo>
                <a:lnTo>
                  <a:pt x="168610" y="36357"/>
                </a:lnTo>
                <a:lnTo>
                  <a:pt x="129262" y="62240"/>
                </a:lnTo>
                <a:lnTo>
                  <a:pt x="93505" y="93510"/>
                </a:lnTo>
                <a:lnTo>
                  <a:pt x="62236" y="129267"/>
                </a:lnTo>
                <a:lnTo>
                  <a:pt x="36354" y="168615"/>
                </a:lnTo>
                <a:lnTo>
                  <a:pt x="16755" y="210656"/>
                </a:lnTo>
                <a:lnTo>
                  <a:pt x="4338" y="254492"/>
                </a:lnTo>
                <a:lnTo>
                  <a:pt x="0" y="299224"/>
                </a:lnTo>
                <a:lnTo>
                  <a:pt x="0" y="1497355"/>
                </a:lnTo>
                <a:lnTo>
                  <a:pt x="4338" y="1542087"/>
                </a:lnTo>
                <a:lnTo>
                  <a:pt x="16755" y="1585922"/>
                </a:lnTo>
                <a:lnTo>
                  <a:pt x="36354" y="1627961"/>
                </a:lnTo>
                <a:lnTo>
                  <a:pt x="62236" y="1667307"/>
                </a:lnTo>
                <a:lnTo>
                  <a:pt x="93505" y="1703063"/>
                </a:lnTo>
                <a:lnTo>
                  <a:pt x="129262" y="1734331"/>
                </a:lnTo>
                <a:lnTo>
                  <a:pt x="168610" y="1760213"/>
                </a:lnTo>
                <a:lnTo>
                  <a:pt x="210651" y="1779811"/>
                </a:lnTo>
                <a:lnTo>
                  <a:pt x="254489" y="1792228"/>
                </a:lnTo>
                <a:lnTo>
                  <a:pt x="299224" y="1796567"/>
                </a:lnTo>
                <a:lnTo>
                  <a:pt x="3115144" y="1796567"/>
                </a:lnTo>
                <a:lnTo>
                  <a:pt x="3159880" y="1792228"/>
                </a:lnTo>
                <a:lnTo>
                  <a:pt x="3203717" y="1779811"/>
                </a:lnTo>
                <a:lnTo>
                  <a:pt x="3245759" y="1760213"/>
                </a:lnTo>
                <a:lnTo>
                  <a:pt x="3285107" y="1734331"/>
                </a:lnTo>
                <a:lnTo>
                  <a:pt x="3320864" y="1703063"/>
                </a:lnTo>
                <a:lnTo>
                  <a:pt x="3352132" y="1667307"/>
                </a:lnTo>
                <a:lnTo>
                  <a:pt x="3378014" y="1627961"/>
                </a:lnTo>
                <a:lnTo>
                  <a:pt x="3397613" y="1585922"/>
                </a:lnTo>
                <a:lnTo>
                  <a:pt x="3410031" y="1542087"/>
                </a:lnTo>
                <a:lnTo>
                  <a:pt x="3414369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 txBox="1"/>
          <p:nvPr/>
        </p:nvSpPr>
        <p:spPr>
          <a:xfrm>
            <a:off x="8045228" y="4578538"/>
            <a:ext cx="1957700" cy="244914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5154" rIns="0" bIns="0" rtlCol="0">
            <a:spAutoFit/>
          </a:bodyPr>
          <a:lstStyle/>
          <a:p>
            <a:pPr marL="46682">
              <a:spcBef>
                <a:spcPts val="277"/>
              </a:spcBef>
            </a:pPr>
            <a:r>
              <a:rPr sz="1361" spc="-5" dirty="0">
                <a:latin typeface="Courier New"/>
                <a:cs typeface="Courier New"/>
              </a:rPr>
              <a:t>"Thinking in</a:t>
            </a:r>
            <a:r>
              <a:rPr sz="1361" spc="-4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Java"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255" y="4904173"/>
            <a:ext cx="1468419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60514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"Bruce</a:t>
            </a:r>
            <a:r>
              <a:rPr sz="1361" spc="-4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Eckel"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86687" y="5229807"/>
            <a:ext cx="816044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201138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1129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19017" y="4509476"/>
            <a:ext cx="644883" cy="64303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57500"/>
              </a:lnSpc>
              <a:spcBef>
                <a:spcPts val="91"/>
              </a:spcBef>
            </a:pPr>
            <a:r>
              <a:rPr sz="1361" spc="-5" dirty="0">
                <a:latin typeface="Courier New"/>
                <a:cs typeface="Courier New"/>
              </a:rPr>
              <a:t>title  author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9017" y="5281569"/>
            <a:ext cx="1369871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numberOfPages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9017" y="5608352"/>
            <a:ext cx="437414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ISBN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8621" y="5556605"/>
            <a:ext cx="1794030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119299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"0-13-027363-5"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6946" y="4415134"/>
            <a:ext cx="3098779" cy="1630936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56" y="1497355"/>
                </a:moveTo>
                <a:lnTo>
                  <a:pt x="3414356" y="299224"/>
                </a:lnTo>
                <a:lnTo>
                  <a:pt x="3410018" y="254492"/>
                </a:lnTo>
                <a:lnTo>
                  <a:pt x="3397601" y="210656"/>
                </a:lnTo>
                <a:lnTo>
                  <a:pt x="3378002" y="168615"/>
                </a:lnTo>
                <a:lnTo>
                  <a:pt x="3352120" y="129267"/>
                </a:lnTo>
                <a:lnTo>
                  <a:pt x="3320853" y="93510"/>
                </a:lnTo>
                <a:lnTo>
                  <a:pt x="3285097" y="62240"/>
                </a:lnTo>
                <a:lnTo>
                  <a:pt x="3245750" y="36357"/>
                </a:lnTo>
                <a:lnTo>
                  <a:pt x="3203711" y="16757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2" y="0"/>
                </a:lnTo>
                <a:lnTo>
                  <a:pt x="254479" y="4338"/>
                </a:lnTo>
                <a:lnTo>
                  <a:pt x="210645" y="16757"/>
                </a:lnTo>
                <a:lnTo>
                  <a:pt x="168605" y="36357"/>
                </a:lnTo>
                <a:lnTo>
                  <a:pt x="129259" y="62240"/>
                </a:lnTo>
                <a:lnTo>
                  <a:pt x="93503" y="93510"/>
                </a:lnTo>
                <a:lnTo>
                  <a:pt x="62236" y="129267"/>
                </a:lnTo>
                <a:lnTo>
                  <a:pt x="36354" y="168615"/>
                </a:lnTo>
                <a:lnTo>
                  <a:pt x="16755" y="210656"/>
                </a:lnTo>
                <a:lnTo>
                  <a:pt x="4338" y="254492"/>
                </a:lnTo>
                <a:lnTo>
                  <a:pt x="0" y="299224"/>
                </a:lnTo>
                <a:lnTo>
                  <a:pt x="0" y="1497355"/>
                </a:lnTo>
                <a:lnTo>
                  <a:pt x="4338" y="1542087"/>
                </a:lnTo>
                <a:lnTo>
                  <a:pt x="16755" y="1585922"/>
                </a:lnTo>
                <a:lnTo>
                  <a:pt x="36354" y="1627961"/>
                </a:lnTo>
                <a:lnTo>
                  <a:pt x="62236" y="1667307"/>
                </a:lnTo>
                <a:lnTo>
                  <a:pt x="93503" y="1703063"/>
                </a:lnTo>
                <a:lnTo>
                  <a:pt x="129259" y="1734331"/>
                </a:lnTo>
                <a:lnTo>
                  <a:pt x="168605" y="1760213"/>
                </a:lnTo>
                <a:lnTo>
                  <a:pt x="210645" y="1779811"/>
                </a:lnTo>
                <a:lnTo>
                  <a:pt x="254479" y="1792228"/>
                </a:lnTo>
                <a:lnTo>
                  <a:pt x="299212" y="1796567"/>
                </a:lnTo>
                <a:lnTo>
                  <a:pt x="3115144" y="1796567"/>
                </a:lnTo>
                <a:lnTo>
                  <a:pt x="3159877" y="1792228"/>
                </a:lnTo>
                <a:lnTo>
                  <a:pt x="3203711" y="1779811"/>
                </a:lnTo>
                <a:lnTo>
                  <a:pt x="3245750" y="1760213"/>
                </a:lnTo>
                <a:lnTo>
                  <a:pt x="3285097" y="1734331"/>
                </a:lnTo>
                <a:lnTo>
                  <a:pt x="3320853" y="1703063"/>
                </a:lnTo>
                <a:lnTo>
                  <a:pt x="3352120" y="1667307"/>
                </a:lnTo>
                <a:lnTo>
                  <a:pt x="3378002" y="1627961"/>
                </a:lnTo>
                <a:lnTo>
                  <a:pt x="3397601" y="1585922"/>
                </a:lnTo>
                <a:lnTo>
                  <a:pt x="3410018" y="1542087"/>
                </a:lnTo>
                <a:lnTo>
                  <a:pt x="3414356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5" name="object 15"/>
          <p:cNvSpPr txBox="1"/>
          <p:nvPr/>
        </p:nvSpPr>
        <p:spPr>
          <a:xfrm>
            <a:off x="3805013" y="4578538"/>
            <a:ext cx="1957700" cy="244914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5154" rIns="0" bIns="0" rtlCol="0">
            <a:spAutoFit/>
          </a:bodyPr>
          <a:lstStyle/>
          <a:p>
            <a:pPr marL="46682">
              <a:spcBef>
                <a:spcPts val="277"/>
              </a:spcBef>
            </a:pPr>
            <a:r>
              <a:rPr sz="1361" spc="-5" dirty="0">
                <a:latin typeface="Courier New"/>
                <a:cs typeface="Courier New"/>
              </a:rPr>
              <a:t>"Thinking in</a:t>
            </a:r>
            <a:r>
              <a:rPr sz="1361" spc="-4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Java"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4040" y="4904173"/>
            <a:ext cx="1468419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60514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"Bruce</a:t>
            </a:r>
            <a:r>
              <a:rPr sz="1361" spc="-41" dirty="0">
                <a:latin typeface="Courier New"/>
                <a:cs typeface="Courier New"/>
              </a:rPr>
              <a:t> </a:t>
            </a:r>
            <a:r>
              <a:rPr sz="1361" spc="-5" dirty="0">
                <a:latin typeface="Courier New"/>
                <a:cs typeface="Courier New"/>
              </a:rPr>
              <a:t>Eckel"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6472" y="5229807"/>
            <a:ext cx="816044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201138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1129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8814" y="4509476"/>
            <a:ext cx="644883" cy="64303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57500"/>
              </a:lnSpc>
              <a:spcBef>
                <a:spcPts val="91"/>
              </a:spcBef>
            </a:pPr>
            <a:r>
              <a:rPr sz="1361" spc="-5" dirty="0">
                <a:latin typeface="Courier New"/>
                <a:cs typeface="Courier New"/>
              </a:rPr>
              <a:t>title  author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8815" y="5281569"/>
            <a:ext cx="1369871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numberOfPages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78814" y="5608352"/>
            <a:ext cx="437414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ISBN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8407" y="5556605"/>
            <a:ext cx="1794030" cy="246078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6307" rIns="0" bIns="0" rtlCol="0">
            <a:spAutoFit/>
          </a:bodyPr>
          <a:lstStyle/>
          <a:p>
            <a:pPr marL="429938">
              <a:spcBef>
                <a:spcPts val="286"/>
              </a:spcBef>
            </a:pPr>
            <a:r>
              <a:rPr sz="1361" spc="-5" dirty="0">
                <a:latin typeface="Courier New"/>
                <a:cs typeface="Courier New"/>
              </a:rPr>
              <a:t>"unknown"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11121" y="5556605"/>
            <a:ext cx="327340" cy="326187"/>
          </a:xfrm>
          <a:custGeom>
            <a:avLst/>
            <a:gdLst/>
            <a:ahLst/>
            <a:cxnLst/>
            <a:rect l="l" t="t" r="r" b="b"/>
            <a:pathLst>
              <a:path w="360680" h="359410">
                <a:moveTo>
                  <a:pt x="360070" y="358800"/>
                </a:moveTo>
                <a:lnTo>
                  <a:pt x="360070" y="0"/>
                </a:lnTo>
                <a:lnTo>
                  <a:pt x="0" y="0"/>
                </a:lnTo>
                <a:lnTo>
                  <a:pt x="0" y="35880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3" name="object 23"/>
          <p:cNvSpPr/>
          <p:nvPr/>
        </p:nvSpPr>
        <p:spPr>
          <a:xfrm>
            <a:off x="6251325" y="5556605"/>
            <a:ext cx="327340" cy="326187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360083" y="358800"/>
                </a:moveTo>
                <a:lnTo>
                  <a:pt x="360083" y="0"/>
                </a:lnTo>
                <a:lnTo>
                  <a:pt x="0" y="0"/>
                </a:lnTo>
                <a:lnTo>
                  <a:pt x="0" y="35880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24"/>
          <p:cNvSpPr/>
          <p:nvPr/>
        </p:nvSpPr>
        <p:spPr>
          <a:xfrm>
            <a:off x="2671598" y="5220609"/>
            <a:ext cx="155602" cy="95666"/>
          </a:xfrm>
          <a:custGeom>
            <a:avLst/>
            <a:gdLst/>
            <a:ahLst/>
            <a:cxnLst/>
            <a:rect l="l" t="t" r="r" b="b"/>
            <a:pathLst>
              <a:path w="171450" h="105410">
                <a:moveTo>
                  <a:pt x="171170" y="10134"/>
                </a:moveTo>
                <a:lnTo>
                  <a:pt x="0" y="0"/>
                </a:lnTo>
                <a:lnTo>
                  <a:pt x="29159" y="105232"/>
                </a:lnTo>
                <a:lnTo>
                  <a:pt x="171170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5" name="object 25"/>
          <p:cNvSpPr/>
          <p:nvPr/>
        </p:nvSpPr>
        <p:spPr>
          <a:xfrm>
            <a:off x="6912966" y="5220609"/>
            <a:ext cx="154449" cy="95666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169887" y="10134"/>
                </a:moveTo>
                <a:lnTo>
                  <a:pt x="0" y="0"/>
                </a:lnTo>
                <a:lnTo>
                  <a:pt x="27889" y="105232"/>
                </a:lnTo>
                <a:lnTo>
                  <a:pt x="169887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26"/>
          <p:cNvSpPr txBox="1"/>
          <p:nvPr/>
        </p:nvSpPr>
        <p:spPr>
          <a:xfrm>
            <a:off x="1999592" y="5184915"/>
            <a:ext cx="12678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a</a:t>
            </a:r>
            <a:endParaRPr sz="1361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89903" y="6248079"/>
            <a:ext cx="2737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52</a:t>
            </a:r>
            <a:endParaRPr sz="1271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9812" y="5184915"/>
            <a:ext cx="12678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361" spc="-5" dirty="0">
                <a:latin typeface="Courier New"/>
                <a:cs typeface="Courier New"/>
              </a:rPr>
              <a:t>b</a:t>
            </a:r>
            <a:endParaRPr sz="1361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66378" y="1471646"/>
            <a:ext cx="7845206" cy="4420817"/>
            <a:chOff x="1016838" y="1621536"/>
            <a:chExt cx="8644255" cy="4871085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4852670"/>
            </a:xfrm>
            <a:custGeom>
              <a:avLst/>
              <a:gdLst/>
              <a:ahLst/>
              <a:cxnLst/>
              <a:rect l="l" t="t" r="r" b="b"/>
              <a:pathLst>
                <a:path w="8625840" h="4852670">
                  <a:moveTo>
                    <a:pt x="8625293" y="4244809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547597" y="4852123"/>
                  </a:lnTo>
                  <a:lnTo>
                    <a:pt x="8625293" y="424480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4870450"/>
            </a:xfrm>
            <a:custGeom>
              <a:avLst/>
              <a:gdLst/>
              <a:ahLst/>
              <a:cxnLst/>
              <a:rect l="l" t="t" r="r" b="b"/>
              <a:pathLst>
                <a:path w="8643620" h="4870450">
                  <a:moveTo>
                    <a:pt x="8643226" y="4257014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13" y="4870056"/>
                  </a:lnTo>
                  <a:lnTo>
                    <a:pt x="8966" y="487005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4264076"/>
                  </a:lnTo>
                  <a:lnTo>
                    <a:pt x="8641473" y="4260011"/>
                  </a:lnTo>
                  <a:lnTo>
                    <a:pt x="8643226" y="4257014"/>
                  </a:lnTo>
                  <a:close/>
                </a:path>
                <a:path w="8643620" h="487045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4870450">
                  <a:moveTo>
                    <a:pt x="17932" y="485212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852123"/>
                  </a:lnTo>
                  <a:lnTo>
                    <a:pt x="17932" y="4852123"/>
                  </a:lnTo>
                  <a:close/>
                </a:path>
                <a:path w="8643620" h="4870450">
                  <a:moveTo>
                    <a:pt x="7554220" y="4852123"/>
                  </a:moveTo>
                  <a:lnTo>
                    <a:pt x="8966" y="4852123"/>
                  </a:lnTo>
                  <a:lnTo>
                    <a:pt x="8966" y="4861090"/>
                  </a:lnTo>
                  <a:lnTo>
                    <a:pt x="17932" y="4861090"/>
                  </a:lnTo>
                  <a:lnTo>
                    <a:pt x="17932" y="4870056"/>
                  </a:lnTo>
                  <a:lnTo>
                    <a:pt x="7552169" y="4870056"/>
                  </a:lnTo>
                  <a:lnTo>
                    <a:pt x="7552169" y="4853279"/>
                  </a:lnTo>
                  <a:lnTo>
                    <a:pt x="7554220" y="4852123"/>
                  </a:lnTo>
                  <a:close/>
                </a:path>
                <a:path w="8643620" h="4870450">
                  <a:moveTo>
                    <a:pt x="17932" y="4870056"/>
                  </a:moveTo>
                  <a:lnTo>
                    <a:pt x="17932" y="4861090"/>
                  </a:lnTo>
                  <a:lnTo>
                    <a:pt x="8966" y="4861090"/>
                  </a:lnTo>
                  <a:lnTo>
                    <a:pt x="8966" y="4870056"/>
                  </a:lnTo>
                  <a:lnTo>
                    <a:pt x="17932" y="4870056"/>
                  </a:lnTo>
                  <a:close/>
                </a:path>
                <a:path w="8643620" h="4870450">
                  <a:moveTo>
                    <a:pt x="7556563" y="4861090"/>
                  </a:moveTo>
                  <a:lnTo>
                    <a:pt x="7556563" y="4852123"/>
                  </a:lnTo>
                  <a:lnTo>
                    <a:pt x="7554220" y="4852123"/>
                  </a:lnTo>
                  <a:lnTo>
                    <a:pt x="7552169" y="4853279"/>
                  </a:lnTo>
                  <a:lnTo>
                    <a:pt x="7556563" y="4861090"/>
                  </a:lnTo>
                  <a:close/>
                </a:path>
                <a:path w="8643620" h="4870450">
                  <a:moveTo>
                    <a:pt x="7556563" y="4870056"/>
                  </a:moveTo>
                  <a:lnTo>
                    <a:pt x="7556563" y="4861090"/>
                  </a:lnTo>
                  <a:lnTo>
                    <a:pt x="7552169" y="4853279"/>
                  </a:lnTo>
                  <a:lnTo>
                    <a:pt x="7552169" y="4870056"/>
                  </a:lnTo>
                  <a:lnTo>
                    <a:pt x="7556563" y="4870056"/>
                  </a:lnTo>
                  <a:close/>
                </a:path>
                <a:path w="8643620" h="4870450">
                  <a:moveTo>
                    <a:pt x="8634260" y="4253776"/>
                  </a:moveTo>
                  <a:lnTo>
                    <a:pt x="8629853" y="4245965"/>
                  </a:lnTo>
                  <a:lnTo>
                    <a:pt x="7554220" y="4852123"/>
                  </a:lnTo>
                  <a:lnTo>
                    <a:pt x="7556563" y="4852123"/>
                  </a:lnTo>
                  <a:lnTo>
                    <a:pt x="7556563" y="4870056"/>
                  </a:lnTo>
                  <a:lnTo>
                    <a:pt x="7558087" y="4870056"/>
                  </a:lnTo>
                  <a:lnTo>
                    <a:pt x="7559649" y="4869649"/>
                  </a:lnTo>
                  <a:lnTo>
                    <a:pt x="8625281" y="4269136"/>
                  </a:lnTo>
                  <a:lnTo>
                    <a:pt x="8625281" y="4253776"/>
                  </a:lnTo>
                  <a:lnTo>
                    <a:pt x="8634260" y="4253776"/>
                  </a:lnTo>
                  <a:close/>
                </a:path>
                <a:path w="8643620" h="4870450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4870450">
                  <a:moveTo>
                    <a:pt x="8634260" y="425377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4248542"/>
                  </a:lnTo>
                  <a:lnTo>
                    <a:pt x="8629853" y="4245965"/>
                  </a:lnTo>
                  <a:lnTo>
                    <a:pt x="8634260" y="4253776"/>
                  </a:lnTo>
                  <a:close/>
                </a:path>
                <a:path w="8643620" h="4870450">
                  <a:moveTo>
                    <a:pt x="8634260" y="4264076"/>
                  </a:moveTo>
                  <a:lnTo>
                    <a:pt x="8634260" y="4253776"/>
                  </a:lnTo>
                  <a:lnTo>
                    <a:pt x="8625281" y="4253776"/>
                  </a:lnTo>
                  <a:lnTo>
                    <a:pt x="8625281" y="4269136"/>
                  </a:lnTo>
                  <a:lnTo>
                    <a:pt x="8634260" y="426407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5875312"/>
              <a:ext cx="1078230" cy="607695"/>
            </a:xfrm>
            <a:custGeom>
              <a:avLst/>
              <a:gdLst/>
              <a:ahLst/>
              <a:cxnLst/>
              <a:rect l="l" t="t" r="r" b="b"/>
              <a:pathLst>
                <a:path w="1078229" h="607695">
                  <a:moveTo>
                    <a:pt x="1077696" y="0"/>
                  </a:moveTo>
                  <a:lnTo>
                    <a:pt x="988135" y="6788"/>
                  </a:lnTo>
                  <a:lnTo>
                    <a:pt x="908960" y="13610"/>
                  </a:lnTo>
                  <a:lnTo>
                    <a:pt x="839157" y="20290"/>
                  </a:lnTo>
                  <a:lnTo>
                    <a:pt x="777713" y="26651"/>
                  </a:lnTo>
                  <a:lnTo>
                    <a:pt x="675856" y="37710"/>
                  </a:lnTo>
                  <a:lnTo>
                    <a:pt x="633416" y="42055"/>
                  </a:lnTo>
                  <a:lnTo>
                    <a:pt x="595285" y="45375"/>
                  </a:lnTo>
                  <a:lnTo>
                    <a:pt x="560451" y="47494"/>
                  </a:lnTo>
                  <a:lnTo>
                    <a:pt x="527901" y="48234"/>
                  </a:lnTo>
                  <a:lnTo>
                    <a:pt x="496621" y="47420"/>
                  </a:lnTo>
                  <a:lnTo>
                    <a:pt x="433825" y="40421"/>
                  </a:lnTo>
                  <a:lnTo>
                    <a:pt x="363962" y="25085"/>
                  </a:lnTo>
                  <a:lnTo>
                    <a:pt x="323848" y="13849"/>
                  </a:lnTo>
                  <a:lnTo>
                    <a:pt x="278930" y="0"/>
                  </a:lnTo>
                  <a:lnTo>
                    <a:pt x="0" y="607313"/>
                  </a:lnTo>
                  <a:lnTo>
                    <a:pt x="107769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22" y="5865393"/>
              <a:ext cx="1097280" cy="627380"/>
            </a:xfrm>
            <a:custGeom>
              <a:avLst/>
              <a:gdLst/>
              <a:ahLst/>
              <a:cxnLst/>
              <a:rect l="l" t="t" r="r" b="b"/>
              <a:pathLst>
                <a:path w="1097279" h="627379">
                  <a:moveTo>
                    <a:pt x="1088097" y="19871"/>
                  </a:moveTo>
                  <a:lnTo>
                    <a:pt x="1088097" y="18872"/>
                  </a:lnTo>
                  <a:lnTo>
                    <a:pt x="1047968" y="21893"/>
                  </a:lnTo>
                  <a:lnTo>
                    <a:pt x="29476" y="595845"/>
                  </a:lnTo>
                  <a:lnTo>
                    <a:pt x="17945" y="620953"/>
                  </a:lnTo>
                  <a:lnTo>
                    <a:pt x="9791" y="617220"/>
                  </a:lnTo>
                  <a:lnTo>
                    <a:pt x="1638" y="613486"/>
                  </a:lnTo>
                  <a:lnTo>
                    <a:pt x="0" y="617029"/>
                  </a:lnTo>
                  <a:lnTo>
                    <a:pt x="838" y="621195"/>
                  </a:lnTo>
                  <a:lnTo>
                    <a:pt x="6578" y="626478"/>
                  </a:lnTo>
                  <a:lnTo>
                    <a:pt x="10794" y="626960"/>
                  </a:lnTo>
                  <a:lnTo>
                    <a:pt x="1088097" y="19871"/>
                  </a:lnTo>
                  <a:close/>
                </a:path>
                <a:path w="1097279" h="627379">
                  <a:moveTo>
                    <a:pt x="1097267" y="11366"/>
                  </a:moveTo>
                  <a:lnTo>
                    <a:pt x="1094854" y="3327"/>
                  </a:lnTo>
                  <a:lnTo>
                    <a:pt x="1091018" y="685"/>
                  </a:lnTo>
                  <a:lnTo>
                    <a:pt x="1086840" y="977"/>
                  </a:lnTo>
                  <a:lnTo>
                    <a:pt x="1004938" y="7151"/>
                  </a:lnTo>
                  <a:lnTo>
                    <a:pt x="931679" y="13364"/>
                  </a:lnTo>
                  <a:lnTo>
                    <a:pt x="866315" y="19484"/>
                  </a:lnTo>
                  <a:lnTo>
                    <a:pt x="808098" y="25378"/>
                  </a:lnTo>
                  <a:lnTo>
                    <a:pt x="756279" y="30915"/>
                  </a:lnTo>
                  <a:lnTo>
                    <a:pt x="710111" y="35960"/>
                  </a:lnTo>
                  <a:lnTo>
                    <a:pt x="668844" y="40382"/>
                  </a:lnTo>
                  <a:lnTo>
                    <a:pt x="631731" y="44048"/>
                  </a:lnTo>
                  <a:lnTo>
                    <a:pt x="598024" y="46826"/>
                  </a:lnTo>
                  <a:lnTo>
                    <a:pt x="566973" y="48583"/>
                  </a:lnTo>
                  <a:lnTo>
                    <a:pt x="537832" y="49187"/>
                  </a:lnTo>
                  <a:lnTo>
                    <a:pt x="494831" y="47606"/>
                  </a:lnTo>
                  <a:lnTo>
                    <a:pt x="451542" y="42550"/>
                  </a:lnTo>
                  <a:lnTo>
                    <a:pt x="405115" y="33505"/>
                  </a:lnTo>
                  <a:lnTo>
                    <a:pt x="352697" y="19954"/>
                  </a:lnTo>
                  <a:lnTo>
                    <a:pt x="291439" y="1384"/>
                  </a:lnTo>
                  <a:lnTo>
                    <a:pt x="287134" y="0"/>
                  </a:lnTo>
                  <a:lnTo>
                    <a:pt x="282448" y="2070"/>
                  </a:lnTo>
                  <a:lnTo>
                    <a:pt x="1638" y="613486"/>
                  </a:lnTo>
                  <a:lnTo>
                    <a:pt x="5384" y="615210"/>
                  </a:lnTo>
                  <a:lnTo>
                    <a:pt x="5384" y="609422"/>
                  </a:lnTo>
                  <a:lnTo>
                    <a:pt x="29476" y="595845"/>
                  </a:lnTo>
                  <a:lnTo>
                    <a:pt x="285991" y="37335"/>
                  </a:lnTo>
                  <a:lnTo>
                    <a:pt x="285991" y="18465"/>
                  </a:lnTo>
                  <a:lnTo>
                    <a:pt x="288709" y="9918"/>
                  </a:lnTo>
                  <a:lnTo>
                    <a:pt x="296862" y="13665"/>
                  </a:lnTo>
                  <a:lnTo>
                    <a:pt x="296862" y="21763"/>
                  </a:lnTo>
                  <a:lnTo>
                    <a:pt x="347776" y="37208"/>
                  </a:lnTo>
                  <a:lnTo>
                    <a:pt x="401134" y="50993"/>
                  </a:lnTo>
                  <a:lnTo>
                    <a:pt x="448785" y="60272"/>
                  </a:lnTo>
                  <a:lnTo>
                    <a:pt x="493445" y="65500"/>
                  </a:lnTo>
                  <a:lnTo>
                    <a:pt x="537832" y="67132"/>
                  </a:lnTo>
                  <a:lnTo>
                    <a:pt x="567701" y="66497"/>
                  </a:lnTo>
                  <a:lnTo>
                    <a:pt x="633364" y="61917"/>
                  </a:lnTo>
                  <a:lnTo>
                    <a:pt x="712067" y="53806"/>
                  </a:lnTo>
                  <a:lnTo>
                    <a:pt x="758235" y="48757"/>
                  </a:lnTo>
                  <a:lnTo>
                    <a:pt x="809977" y="43222"/>
                  </a:lnTo>
                  <a:lnTo>
                    <a:pt x="868063" y="37334"/>
                  </a:lnTo>
                  <a:lnTo>
                    <a:pt x="933264" y="31225"/>
                  </a:lnTo>
                  <a:lnTo>
                    <a:pt x="1006352" y="25027"/>
                  </a:lnTo>
                  <a:lnTo>
                    <a:pt x="1047968" y="21893"/>
                  </a:lnTo>
                  <a:lnTo>
                    <a:pt x="1083055" y="2120"/>
                  </a:lnTo>
                  <a:lnTo>
                    <a:pt x="1087450" y="9931"/>
                  </a:lnTo>
                  <a:lnTo>
                    <a:pt x="1088097" y="18872"/>
                  </a:lnTo>
                  <a:lnTo>
                    <a:pt x="1088097" y="19871"/>
                  </a:lnTo>
                  <a:lnTo>
                    <a:pt x="1095527" y="15684"/>
                  </a:lnTo>
                  <a:lnTo>
                    <a:pt x="1097267" y="11366"/>
                  </a:lnTo>
                  <a:close/>
                </a:path>
                <a:path w="1097279" h="627379">
                  <a:moveTo>
                    <a:pt x="29476" y="595845"/>
                  </a:moveTo>
                  <a:lnTo>
                    <a:pt x="5384" y="609422"/>
                  </a:lnTo>
                  <a:lnTo>
                    <a:pt x="9778" y="617232"/>
                  </a:lnTo>
                  <a:lnTo>
                    <a:pt x="17945" y="620953"/>
                  </a:lnTo>
                  <a:lnTo>
                    <a:pt x="29476" y="595845"/>
                  </a:lnTo>
                  <a:close/>
                </a:path>
                <a:path w="1097279" h="627379">
                  <a:moveTo>
                    <a:pt x="9778" y="617232"/>
                  </a:moveTo>
                  <a:lnTo>
                    <a:pt x="5384" y="609422"/>
                  </a:lnTo>
                  <a:lnTo>
                    <a:pt x="5384" y="615210"/>
                  </a:lnTo>
                  <a:lnTo>
                    <a:pt x="9778" y="617232"/>
                  </a:lnTo>
                  <a:close/>
                </a:path>
                <a:path w="1097279" h="627379">
                  <a:moveTo>
                    <a:pt x="296862" y="13665"/>
                  </a:moveTo>
                  <a:lnTo>
                    <a:pt x="288709" y="9918"/>
                  </a:lnTo>
                  <a:lnTo>
                    <a:pt x="285991" y="18465"/>
                  </a:lnTo>
                  <a:lnTo>
                    <a:pt x="293597" y="20773"/>
                  </a:lnTo>
                  <a:lnTo>
                    <a:pt x="296862" y="13665"/>
                  </a:lnTo>
                  <a:close/>
                </a:path>
                <a:path w="1097279" h="627379">
                  <a:moveTo>
                    <a:pt x="293597" y="20773"/>
                  </a:moveTo>
                  <a:lnTo>
                    <a:pt x="285991" y="18465"/>
                  </a:lnTo>
                  <a:lnTo>
                    <a:pt x="285991" y="37335"/>
                  </a:lnTo>
                  <a:lnTo>
                    <a:pt x="293597" y="20773"/>
                  </a:lnTo>
                  <a:close/>
                </a:path>
                <a:path w="1097279" h="627379">
                  <a:moveTo>
                    <a:pt x="296862" y="21763"/>
                  </a:moveTo>
                  <a:lnTo>
                    <a:pt x="296862" y="13665"/>
                  </a:lnTo>
                  <a:lnTo>
                    <a:pt x="293597" y="20773"/>
                  </a:lnTo>
                  <a:lnTo>
                    <a:pt x="296862" y="21763"/>
                  </a:lnTo>
                  <a:close/>
                </a:path>
                <a:path w="1097279" h="627379">
                  <a:moveTo>
                    <a:pt x="1088097" y="18872"/>
                  </a:moveTo>
                  <a:lnTo>
                    <a:pt x="1087475" y="9918"/>
                  </a:lnTo>
                  <a:lnTo>
                    <a:pt x="1083055" y="2120"/>
                  </a:lnTo>
                  <a:lnTo>
                    <a:pt x="1047968" y="21893"/>
                  </a:lnTo>
                  <a:lnTo>
                    <a:pt x="1088097" y="1887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10856" y="594901"/>
            <a:ext cx="4355694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Multiple</a:t>
            </a:r>
            <a:r>
              <a:rPr sz="3267" spc="-50" dirty="0">
                <a:solidFill>
                  <a:srgbClr val="000000"/>
                </a:solidFill>
              </a:rPr>
              <a:t> </a:t>
            </a:r>
            <a:r>
              <a:rPr sz="3267" spc="-9" dirty="0">
                <a:solidFill>
                  <a:srgbClr val="000000"/>
                </a:solidFill>
              </a:rPr>
              <a:t>constructors</a:t>
            </a:r>
            <a:endParaRPr sz="3267"/>
          </a:p>
        </p:txBody>
      </p:sp>
      <p:sp>
        <p:nvSpPr>
          <p:cNvPr id="11" name="object 11"/>
          <p:cNvSpPr txBox="1"/>
          <p:nvPr/>
        </p:nvSpPr>
        <p:spPr>
          <a:xfrm>
            <a:off x="10089903" y="6248079"/>
            <a:ext cx="27374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1271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6382" y="1579877"/>
            <a:ext cx="6502998" cy="4227014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265686" marR="4452118" indent="-254736">
              <a:lnSpc>
                <a:spcPts val="1805"/>
              </a:lnSpc>
              <a:spcBef>
                <a:spcPts val="322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Book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String title;  String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author;</a:t>
            </a:r>
            <a:endParaRPr sz="1679" dirty="0">
              <a:latin typeface="Courier New"/>
              <a:cs typeface="Courier New"/>
            </a:endParaRPr>
          </a:p>
          <a:p>
            <a:pPr marL="265686" marR="3942070">
              <a:lnSpc>
                <a:spcPts val="1805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679" spc="-6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numberOfPages;  String</a:t>
            </a:r>
            <a:r>
              <a:rPr sz="1679" spc="-3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ISBN;</a:t>
            </a:r>
            <a:endParaRPr sz="1679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588" dirty="0">
              <a:latin typeface="Courier New"/>
              <a:cs typeface="Courier New"/>
            </a:endParaRPr>
          </a:p>
          <a:p>
            <a:pPr marL="519846" marR="1528993" indent="-254736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Book(String tit,String aut,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79" spc="-9" dirty="0">
                <a:latin typeface="Courier New"/>
                <a:cs typeface="Courier New"/>
              </a:rPr>
              <a:t>num)</a:t>
            </a:r>
            <a:r>
              <a:rPr sz="1679" spc="-54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title </a:t>
            </a:r>
            <a:r>
              <a:rPr sz="1679" spc="-5" dirty="0">
                <a:latin typeface="Courier New"/>
                <a:cs typeface="Courier New"/>
              </a:rPr>
              <a:t>= </a:t>
            </a:r>
            <a:r>
              <a:rPr sz="1679" spc="-9" dirty="0">
                <a:latin typeface="Courier New"/>
                <a:cs typeface="Courier New"/>
              </a:rPr>
              <a:t>tit; author </a:t>
            </a:r>
            <a:r>
              <a:rPr sz="1679" spc="-5" dirty="0">
                <a:latin typeface="Courier New"/>
                <a:cs typeface="Courier New"/>
              </a:rPr>
              <a:t>= aut;  </a:t>
            </a:r>
            <a:r>
              <a:rPr sz="1679" spc="-9" dirty="0">
                <a:latin typeface="Courier New"/>
                <a:cs typeface="Courier New"/>
              </a:rPr>
              <a:t>numberOfPages </a:t>
            </a:r>
            <a:r>
              <a:rPr sz="1679" spc="-5" dirty="0">
                <a:latin typeface="Courier New"/>
                <a:cs typeface="Courier New"/>
              </a:rPr>
              <a:t>=</a:t>
            </a:r>
            <a:r>
              <a:rPr sz="1679" spc="-27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num;</a:t>
            </a:r>
            <a:endParaRPr sz="1679" dirty="0">
              <a:latin typeface="Courier New"/>
              <a:cs typeface="Courier New"/>
            </a:endParaRPr>
          </a:p>
          <a:p>
            <a:pPr marL="519846">
              <a:lnSpc>
                <a:spcPts val="1669"/>
              </a:lnSpc>
            </a:pPr>
            <a:r>
              <a:rPr sz="1679" spc="-9" dirty="0">
                <a:latin typeface="Courier New"/>
                <a:cs typeface="Courier New"/>
              </a:rPr>
              <a:t>ISBN </a:t>
            </a:r>
            <a:r>
              <a:rPr sz="1679" spc="-5" dirty="0">
                <a:latin typeface="Courier New"/>
                <a:cs typeface="Courier New"/>
              </a:rPr>
              <a:t>=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"unknown"</a:t>
            </a:r>
            <a:r>
              <a:rPr sz="1679" spc="-9" dirty="0">
                <a:latin typeface="Courier New"/>
                <a:cs typeface="Courier New"/>
              </a:rPr>
              <a:t>;</a:t>
            </a:r>
            <a:endParaRPr sz="1679" dirty="0">
              <a:latin typeface="Courier New"/>
              <a:cs typeface="Courier New"/>
            </a:endParaRPr>
          </a:p>
          <a:p>
            <a:pPr marL="265686">
              <a:lnSpc>
                <a:spcPts val="1915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 dirty="0">
              <a:latin typeface="Courier New"/>
              <a:cs typeface="Courier New"/>
            </a:endParaRPr>
          </a:p>
          <a:p>
            <a:pPr>
              <a:spcBef>
                <a:spcPts val="18"/>
              </a:spcBef>
            </a:pPr>
            <a:endParaRPr sz="1588" dirty="0">
              <a:latin typeface="Courier New"/>
              <a:cs typeface="Courier New"/>
            </a:endParaRPr>
          </a:p>
          <a:p>
            <a:pPr marL="519846" marR="4611" indent="-254736">
              <a:lnSpc>
                <a:spcPts val="1815"/>
              </a:lnSpc>
            </a:pPr>
            <a:r>
              <a:rPr sz="1679" spc="-9" dirty="0">
                <a:latin typeface="Courier New"/>
                <a:cs typeface="Courier New"/>
              </a:rPr>
              <a:t>Book(String tit,String aut,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679" spc="-9" dirty="0">
                <a:latin typeface="Courier New"/>
                <a:cs typeface="Courier New"/>
              </a:rPr>
              <a:t>num,String isbn)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title </a:t>
            </a:r>
            <a:r>
              <a:rPr sz="1679" spc="-5" dirty="0">
                <a:latin typeface="Courier New"/>
                <a:cs typeface="Courier New"/>
              </a:rPr>
              <a:t>= </a:t>
            </a:r>
            <a:r>
              <a:rPr sz="1679" spc="-9" dirty="0">
                <a:latin typeface="Courier New"/>
                <a:cs typeface="Courier New"/>
              </a:rPr>
              <a:t>tit; author </a:t>
            </a:r>
            <a:r>
              <a:rPr sz="1679" spc="-5" dirty="0">
                <a:latin typeface="Courier New"/>
                <a:cs typeface="Courier New"/>
              </a:rPr>
              <a:t>=</a:t>
            </a:r>
            <a:r>
              <a:rPr sz="1679" spc="-59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aut;</a:t>
            </a:r>
            <a:endParaRPr sz="1679" dirty="0">
              <a:latin typeface="Courier New"/>
              <a:cs typeface="Courier New"/>
            </a:endParaRPr>
          </a:p>
          <a:p>
            <a:pPr marL="519846">
              <a:lnSpc>
                <a:spcPts val="1665"/>
              </a:lnSpc>
            </a:pPr>
            <a:r>
              <a:rPr sz="1679" spc="-9" dirty="0">
                <a:latin typeface="Courier New"/>
                <a:cs typeface="Courier New"/>
              </a:rPr>
              <a:t>numberOfPages </a:t>
            </a:r>
            <a:r>
              <a:rPr sz="1679" spc="-5" dirty="0">
                <a:latin typeface="Courier New"/>
                <a:cs typeface="Courier New"/>
              </a:rPr>
              <a:t>=</a:t>
            </a:r>
            <a:r>
              <a:rPr sz="1679" spc="-23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num;</a:t>
            </a:r>
            <a:endParaRPr sz="1679" dirty="0">
              <a:latin typeface="Courier New"/>
              <a:cs typeface="Courier New"/>
            </a:endParaRPr>
          </a:p>
          <a:p>
            <a:pPr marL="519846">
              <a:lnSpc>
                <a:spcPts val="1802"/>
              </a:lnSpc>
            </a:pPr>
            <a:r>
              <a:rPr sz="1679" spc="-9" dirty="0">
                <a:latin typeface="Courier New"/>
                <a:cs typeface="Courier New"/>
              </a:rPr>
              <a:t>ISBN </a:t>
            </a:r>
            <a:r>
              <a:rPr sz="1679" spc="-5" dirty="0">
                <a:latin typeface="Courier New"/>
                <a:cs typeface="Courier New"/>
              </a:rPr>
              <a:t>=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isbn;</a:t>
            </a:r>
            <a:endParaRPr sz="1679" dirty="0">
              <a:latin typeface="Courier New"/>
              <a:cs typeface="Courier New"/>
            </a:endParaRPr>
          </a:p>
          <a:p>
            <a:pPr marL="265686">
              <a:lnSpc>
                <a:spcPts val="1805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 dirty="0">
              <a:latin typeface="Courier New"/>
              <a:cs typeface="Courier New"/>
            </a:endParaRPr>
          </a:p>
          <a:p>
            <a:pPr marL="11527">
              <a:lnSpc>
                <a:spcPts val="1915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044673-A1F5-EF33-1BBC-4E3B1E6E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89EEDA-C526-0756-3AAD-89051B27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600" y="1540189"/>
            <a:ext cx="8915400" cy="3777622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Array is the simplest data structure where each data element can be randomly accessed by using its index number.</a:t>
            </a:r>
          </a:p>
          <a:p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</a:rPr>
              <a:t>A</a:t>
            </a:r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rrays in Java, are data structures, which are defined as the collection of similar types of data items stored at contiguous memory locations.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One Dimensiona</a:t>
            </a:r>
            <a:r>
              <a:rPr lang="en-US" dirty="0">
                <a:solidFill>
                  <a:srgbClr val="333333"/>
                </a:solidFill>
                <a:latin typeface="Tahoma" panose="020B0604030504040204" pitchFamily="34" charset="0"/>
              </a:rPr>
              <a:t>l Array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Multidimensional Array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5028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263B55-CCD9-A38F-3D55-7DB07D01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FDABC3-4E94-1321-0061-7C5F40F42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5 integer elements from 10 to 50 and display with index value.</a:t>
            </a:r>
          </a:p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25E281-39B6-3416-2897-76FF7C00C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64" y="3106799"/>
            <a:ext cx="4747671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4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60611E-5197-BB2A-A3F0-330D986B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579C37-B15B-3888-4345-9C15E53A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2D array can be defined as an array of arrays also known as Matrix. The 2D array is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organised</a:t>
            </a:r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as the collection of rows and columns.</a:t>
            </a:r>
          </a:p>
          <a:p>
            <a:pPr algn="l" fontAlgn="base"/>
            <a:r>
              <a:rPr 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Element in 2D array are also stored in contiguous memory locations but require 2 indices for navigation, one row index and one column index</a:t>
            </a:r>
          </a:p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2AB886-C245-BD4A-F0E3-51F415D5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52" y="3878500"/>
            <a:ext cx="5845047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5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777" y="696425"/>
            <a:ext cx="11322824" cy="0"/>
          </a:xfrm>
          <a:custGeom>
            <a:avLst/>
            <a:gdLst/>
            <a:ahLst/>
            <a:cxnLst/>
            <a:rect l="l" t="t" r="r" b="b"/>
            <a:pathLst>
              <a:path w="18672175">
                <a:moveTo>
                  <a:pt x="0" y="0"/>
                </a:moveTo>
                <a:lnTo>
                  <a:pt x="18671576" y="2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405" y="73794"/>
            <a:ext cx="3685068" cy="588730"/>
          </a:xfrm>
          <a:prstGeom prst="rect">
            <a:avLst/>
          </a:prstGeom>
        </p:spPr>
        <p:txBody>
          <a:bodyPr vert="horz" wrap="square" lIns="0" tIns="10012" rIns="0" bIns="0" rtlCol="0" anchor="t">
            <a:spAutoFit/>
          </a:bodyPr>
          <a:lstStyle/>
          <a:p>
            <a:pPr marL="7701">
              <a:spcBef>
                <a:spcPts val="79"/>
              </a:spcBef>
            </a:pPr>
            <a:r>
              <a:rPr sz="1880" spc="9" dirty="0"/>
              <a:t>Java </a:t>
            </a:r>
            <a:r>
              <a:rPr sz="1880" spc="52" dirty="0"/>
              <a:t>language </a:t>
            </a:r>
            <a:r>
              <a:rPr sz="1880" spc="24" dirty="0"/>
              <a:t>support </a:t>
            </a:r>
            <a:r>
              <a:rPr sz="1880" spc="73" dirty="0"/>
              <a:t>for</a:t>
            </a:r>
            <a:r>
              <a:rPr sz="1880" spc="133" dirty="0"/>
              <a:t> </a:t>
            </a:r>
            <a:r>
              <a:rPr sz="1880" spc="42" dirty="0"/>
              <a:t>arrays</a:t>
            </a:r>
            <a:endParaRPr sz="188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847837"/>
              </p:ext>
            </p:extLst>
          </p:nvPr>
        </p:nvGraphicFramePr>
        <p:xfrm>
          <a:off x="3351981" y="2515555"/>
          <a:ext cx="7749425" cy="2968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4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850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933">
                <a:tc>
                  <a:txBody>
                    <a:bodyPr/>
                    <a:lstStyle/>
                    <a:p>
                      <a:pPr algn="ctr">
                        <a:lnSpc>
                          <a:spcPts val="2875"/>
                        </a:lnSpc>
                      </a:pPr>
                      <a:r>
                        <a:rPr sz="1500" i="1" spc="2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75"/>
                        </a:lnSpc>
                        <a:tabLst>
                          <a:tab pos="1415415" algn="l"/>
                        </a:tabLst>
                      </a:pPr>
                      <a:r>
                        <a:rPr sz="1500" i="1" spc="3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typical	</a:t>
                      </a:r>
                      <a:r>
                        <a:rPr sz="1500" i="1" spc="1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5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5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0"/>
                        </a:spcBef>
                        <a:tabLst>
                          <a:tab pos="1612265" algn="l"/>
                          <a:tab pos="2217420" algn="l"/>
                          <a:tab pos="3426460" algn="l"/>
                        </a:tabLst>
                      </a:pPr>
                      <a:r>
                        <a:rPr sz="1600" spc="315" dirty="0">
                          <a:solidFill>
                            <a:srgbClr val="005493"/>
                          </a:solidFill>
                          <a:latin typeface="Trebuchet MS"/>
                          <a:cs typeface="Trebuchet MS"/>
                        </a:rPr>
                        <a:t>Declare	</a:t>
                      </a:r>
                      <a:r>
                        <a:rPr sz="1600" spc="190" dirty="0">
                          <a:latin typeface="Trebuchet MS"/>
                          <a:cs typeface="Trebuchet MS"/>
                        </a:rPr>
                        <a:t>an	</a:t>
                      </a:r>
                      <a:r>
                        <a:rPr sz="1600" spc="375" dirty="0">
                          <a:latin typeface="Trebuchet MS"/>
                          <a:cs typeface="Trebuchet MS"/>
                        </a:rPr>
                        <a:t>array	</a:t>
                      </a:r>
                      <a:r>
                        <a:rPr sz="1600" spc="320" dirty="0">
                          <a:latin typeface="Trebuchet MS"/>
                          <a:cs typeface="Trebuchet MS"/>
                        </a:rPr>
                        <a:t>reference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200234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191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double[]</a:t>
                      </a:r>
                      <a:r>
                        <a:rPr sz="1400" spc="-1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a;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66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5464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0"/>
                        </a:spcBef>
                        <a:tabLst>
                          <a:tab pos="1413510" algn="l"/>
                          <a:tab pos="2018030" algn="l"/>
                          <a:tab pos="3228340" algn="l"/>
                          <a:tab pos="3833495" algn="l"/>
                          <a:tab pos="4236720" algn="l"/>
                          <a:tab pos="5447030" algn="l"/>
                        </a:tabLst>
                      </a:pPr>
                      <a:r>
                        <a:rPr sz="1600" spc="285" dirty="0">
                          <a:solidFill>
                            <a:srgbClr val="005493"/>
                          </a:solidFill>
                          <a:latin typeface="Trebuchet MS"/>
                          <a:cs typeface="Trebuchet MS"/>
                        </a:rPr>
                        <a:t>Create	</a:t>
                      </a:r>
                      <a:r>
                        <a:rPr sz="1600" spc="190" dirty="0">
                          <a:latin typeface="Trebuchet MS"/>
                          <a:cs typeface="Trebuchet MS"/>
                        </a:rPr>
                        <a:t>an	</a:t>
                      </a:r>
                      <a:r>
                        <a:rPr sz="1600" spc="375" dirty="0">
                          <a:latin typeface="Trebuchet MS"/>
                          <a:cs typeface="Trebuchet MS"/>
                        </a:rPr>
                        <a:t>array	</a:t>
                      </a:r>
                      <a:r>
                        <a:rPr sz="1600" spc="405" dirty="0">
                          <a:latin typeface="Trebuchet MS"/>
                          <a:cs typeface="Trebuchet MS"/>
                        </a:rPr>
                        <a:t>of	</a:t>
                      </a:r>
                      <a:r>
                        <a:rPr sz="1600" spc="220" dirty="0">
                          <a:latin typeface="Trebuchet MS"/>
                          <a:cs typeface="Trebuchet MS"/>
                        </a:rPr>
                        <a:t>a	</a:t>
                      </a:r>
                      <a:r>
                        <a:rPr sz="1600" spc="350" dirty="0">
                          <a:latin typeface="Trebuchet MS"/>
                          <a:cs typeface="Trebuchet MS"/>
                        </a:rPr>
                        <a:t>given	</a:t>
                      </a:r>
                      <a:r>
                        <a:rPr sz="1600" spc="355" dirty="0">
                          <a:latin typeface="Trebuchet MS"/>
                          <a:cs typeface="Trebuchet MS"/>
                        </a:rPr>
                        <a:t>length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00234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128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400" spc="5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= new</a:t>
                      </a:r>
                      <a:r>
                        <a:rPr sz="1400" spc="-2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double[1000];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81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545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95"/>
                        </a:spcBef>
                        <a:tabLst>
                          <a:tab pos="1211580" algn="l"/>
                          <a:tab pos="1816735" algn="l"/>
                          <a:tab pos="2421890" algn="l"/>
                          <a:tab pos="3632200" algn="l"/>
                          <a:tab pos="4842510" algn="l"/>
                          <a:tab pos="5447665" algn="l"/>
                        </a:tabLst>
                      </a:pPr>
                      <a:r>
                        <a:rPr sz="1600" spc="320" dirty="0">
                          <a:solidFill>
                            <a:srgbClr val="005493"/>
                          </a:solidFill>
                          <a:latin typeface="Trebuchet MS"/>
                          <a:cs typeface="Trebuchet MS"/>
                        </a:rPr>
                        <a:t>Refer	</a:t>
                      </a:r>
                      <a:r>
                        <a:rPr sz="1600" spc="370" dirty="0">
                          <a:latin typeface="Trebuchet MS"/>
                          <a:cs typeface="Trebuchet MS"/>
                        </a:rPr>
                        <a:t>to	</a:t>
                      </a:r>
                      <a:r>
                        <a:rPr sz="1600" spc="190" dirty="0">
                          <a:latin typeface="Trebuchet MS"/>
                          <a:cs typeface="Trebuchet MS"/>
                        </a:rPr>
                        <a:t>an	</a:t>
                      </a:r>
                      <a:r>
                        <a:rPr sz="1600" spc="375" dirty="0">
                          <a:latin typeface="Trebuchet MS"/>
                          <a:cs typeface="Trebuchet MS"/>
                        </a:rPr>
                        <a:t>array	</a:t>
                      </a:r>
                      <a:r>
                        <a:rPr sz="1600" spc="350" dirty="0">
                          <a:latin typeface="Trebuchet MS"/>
                          <a:cs typeface="Trebuchet MS"/>
                        </a:rPr>
                        <a:t>entry	</a:t>
                      </a:r>
                      <a:r>
                        <a:rPr sz="1600" spc="220" dirty="0">
                          <a:latin typeface="Trebuchet MS"/>
                          <a:cs typeface="Trebuchet MS"/>
                        </a:rPr>
                        <a:t>by	</a:t>
                      </a:r>
                      <a:r>
                        <a:rPr sz="1600" spc="315" dirty="0">
                          <a:latin typeface="Trebuchet MS"/>
                          <a:cs typeface="Trebuchet MS"/>
                        </a:rPr>
                        <a:t>index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99849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128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a[i] </a:t>
                      </a:r>
                      <a:r>
                        <a:rPr sz="1400" spc="5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= </a:t>
                      </a: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b[j] </a:t>
                      </a:r>
                      <a:r>
                        <a:rPr sz="1400" spc="5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3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c[k];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546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0"/>
                        </a:spcBef>
                        <a:tabLst>
                          <a:tab pos="1210310" algn="l"/>
                          <a:tab pos="1815464" algn="l"/>
                          <a:tab pos="2620645" algn="l"/>
                          <a:tab pos="4031615" algn="l"/>
                          <a:tab pos="4636770" algn="l"/>
                          <a:tab pos="5241925" algn="l"/>
                        </a:tabLst>
                      </a:pPr>
                      <a:r>
                        <a:rPr sz="1600" spc="320" dirty="0">
                          <a:latin typeface="Trebuchet MS"/>
                          <a:cs typeface="Trebuchet MS"/>
                        </a:rPr>
                        <a:t>Refer	</a:t>
                      </a:r>
                      <a:r>
                        <a:rPr sz="1600" spc="370" dirty="0">
                          <a:latin typeface="Trebuchet MS"/>
                          <a:cs typeface="Trebuchet MS"/>
                        </a:rPr>
                        <a:t>to	</a:t>
                      </a:r>
                      <a:r>
                        <a:rPr sz="1600" spc="295" dirty="0">
                          <a:latin typeface="Trebuchet MS"/>
                          <a:cs typeface="Trebuchet MS"/>
                        </a:rPr>
                        <a:t>the	</a:t>
                      </a:r>
                      <a:r>
                        <a:rPr sz="1600" spc="355" dirty="0">
                          <a:solidFill>
                            <a:srgbClr val="005493"/>
                          </a:solidFill>
                          <a:latin typeface="Trebuchet MS"/>
                          <a:cs typeface="Trebuchet MS"/>
                        </a:rPr>
                        <a:t>length	</a:t>
                      </a:r>
                      <a:r>
                        <a:rPr sz="1600" spc="405" dirty="0">
                          <a:latin typeface="Trebuchet MS"/>
                          <a:cs typeface="Trebuchet MS"/>
                        </a:rPr>
                        <a:t>of	</a:t>
                      </a:r>
                      <a:r>
                        <a:rPr sz="1600" spc="190" dirty="0">
                          <a:latin typeface="Trebuchet MS"/>
                          <a:cs typeface="Trebuchet MS"/>
                        </a:rPr>
                        <a:t>an	</a:t>
                      </a:r>
                      <a:r>
                        <a:rPr sz="1600" spc="375" dirty="0">
                          <a:latin typeface="Trebuchet MS"/>
                          <a:cs typeface="Trebuchet MS"/>
                        </a:rPr>
                        <a:t>array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199463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8D3124"/>
                          </a:solidFill>
                          <a:latin typeface="Arial"/>
                          <a:cs typeface="Arial"/>
                        </a:rPr>
                        <a:t>a.length;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236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80463" y="1133718"/>
            <a:ext cx="1943036" cy="48140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04084" rIns="0" bIns="0" rtlCol="0">
            <a:spAutoFit/>
          </a:bodyPr>
          <a:lstStyle/>
          <a:p>
            <a:pPr marL="152100">
              <a:spcBef>
                <a:spcPts val="1607"/>
              </a:spcBef>
            </a:pPr>
            <a:r>
              <a:rPr sz="1789" spc="61" dirty="0">
                <a:solidFill>
                  <a:srgbClr val="005493"/>
                </a:solidFill>
                <a:latin typeface="Trebuchet MS"/>
                <a:cs typeface="Trebuchet MS"/>
              </a:rPr>
              <a:t>Basic</a:t>
            </a:r>
            <a:r>
              <a:rPr sz="1789" spc="21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789" spc="106" dirty="0">
                <a:solidFill>
                  <a:srgbClr val="005493"/>
                </a:solidFill>
                <a:latin typeface="Trebuchet MS"/>
                <a:cs typeface="Trebuchet MS"/>
              </a:rPr>
              <a:t>support</a:t>
            </a:r>
            <a:endParaRPr sz="1789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09025" y="6629686"/>
            <a:ext cx="110514" cy="127084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23104">
              <a:spcBef>
                <a:spcPts val="45"/>
              </a:spcBef>
            </a:pPr>
            <a:fld id="{81D60167-4931-47E6-BA6A-407CBD079E47}" type="slidenum">
              <a:rPr sz="788" spc="91" dirty="0">
                <a:latin typeface="Trebuchet MS"/>
                <a:cs typeface="Trebuchet MS"/>
              </a:rPr>
              <a:pPr marL="23104">
                <a:spcBef>
                  <a:spcPts val="45"/>
                </a:spcBef>
              </a:pPr>
              <a:t>18</a:t>
            </a:fld>
            <a:endParaRPr sz="78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BED4D-D332-C546-8C59-6B9EA78F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BB5956-9B6D-FFF7-2C2D-70AA6F2C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Java garbage collection is the process by which Java programs perform automatic memory management.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When Java programs run on the JVM, objects are created on the heap, which is a portion of memory dedicated to the program. Eventually, some objects will no longer be needed. The garbage collector finds these unused objects and deletes them to free up memory.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We can request JVM to run Garbage Collector. Using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System.gc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() method: System class contain static method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gc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() for requesting JVM to run.</a:t>
            </a:r>
          </a:p>
          <a:p>
            <a:r>
              <a:rPr lang="en-US" dirty="0">
                <a:solidFill>
                  <a:srgbClr val="000000"/>
                </a:solidFill>
                <a:latin typeface="ForoSans-Light"/>
              </a:rPr>
              <a:t>Finalization: Just before destroying an object, Garbage Collector calls finalize() method on the object to perform cleanup activities.</a:t>
            </a:r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750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A1DEB-298A-C088-D7B5-5E46BE0D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740" y="717176"/>
            <a:ext cx="7467601" cy="1572768"/>
          </a:xfrm>
        </p:spPr>
        <p:txBody>
          <a:bodyPr/>
          <a:lstStyle/>
          <a:p>
            <a:pPr algn="ctr"/>
            <a:r>
              <a:rPr lang="en-US" dirty="0"/>
              <a:t>Distribution of Assessment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6AF482-424E-1D7D-B232-3E1ED9EBA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74259" y="2100729"/>
            <a:ext cx="6591300" cy="3403600"/>
          </a:xfrm>
        </p:spPr>
        <p:txBody>
          <a:bodyPr/>
          <a:lstStyle/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Midterm Exam 1: 15 (1 Hour written exam)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Midterm Exam 2: 15 (1 Hour written exam)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Project: 10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Quizzes: 10 (Four Surprise quizzes – best three counted) 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Final: 50 (3 Hours Written Exam)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19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C8CDAD-12C8-F8F8-B6BA-CC5E521C1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71232B-7E13-A378-160C-89701DB1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44542"/>
                </a:solidFill>
                <a:effectLst/>
                <a:latin typeface="PT Sans" panose="020B0503020203020204" pitchFamily="34" charset="0"/>
              </a:rPr>
              <a:t>When does java perform garbage collection?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When one reference is copied to another reference:</a:t>
            </a:r>
          </a:p>
          <a:p>
            <a:pPr lvl="1"/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obj1 = new </a:t>
            </a:r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();</a:t>
            </a:r>
          </a:p>
          <a:p>
            <a:pPr lvl="1"/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obj2 = new </a:t>
            </a:r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();</a:t>
            </a:r>
          </a:p>
          <a:p>
            <a:pPr lvl="1"/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obj2 = obj1;</a:t>
            </a:r>
          </a:p>
          <a:p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When the object is no longer reachable: </a:t>
            </a:r>
          </a:p>
          <a:p>
            <a:pPr lvl="1"/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obj = new </a:t>
            </a:r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BeginnersBook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();  </a:t>
            </a:r>
          </a:p>
          <a:p>
            <a:pPr lvl="1"/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obj = null;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9594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F4CE63-E41F-16A9-5949-D57AC9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19" y="0"/>
            <a:ext cx="8911687" cy="1280890"/>
          </a:xfrm>
        </p:spPr>
        <p:txBody>
          <a:bodyPr/>
          <a:lstStyle/>
          <a:p>
            <a:r>
              <a:rPr lang="en-US" dirty="0"/>
              <a:t>Deep and shallow copy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E3C838-F58D-1635-4FDE-ECB41778AA86}"/>
              </a:ext>
            </a:extLst>
          </p:cNvPr>
          <p:cNvSpPr txBox="1"/>
          <p:nvPr/>
        </p:nvSpPr>
        <p:spPr>
          <a:xfrm>
            <a:off x="1867168" y="2668029"/>
            <a:ext cx="5056094" cy="4031873"/>
          </a:xfrm>
          <a:prstGeom prst="rect">
            <a:avLst/>
          </a:prstGeom>
          <a:solidFill>
            <a:srgbClr val="B38F6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ABC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30;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DeepCopyExample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obj1 = new ABC();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obj2 = new ABC();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obj2.x = 6; 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x is: " + obj1.x);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C1B9367-D85E-523A-F833-EEDB06CEF390}"/>
              </a:ext>
            </a:extLst>
          </p:cNvPr>
          <p:cNvSpPr txBox="1"/>
          <p:nvPr/>
        </p:nvSpPr>
        <p:spPr>
          <a:xfrm>
            <a:off x="7198659" y="2668028"/>
            <a:ext cx="4993341" cy="4031873"/>
          </a:xfrm>
          <a:prstGeom prst="rect">
            <a:avLst/>
          </a:prstGeom>
          <a:solidFill>
            <a:srgbClr val="B38F6A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ABC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30;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ShallowCopyExample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obj1 = new ABC();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obj2 = obj1;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obj2.x = 6;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x is: " + obj1.x);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1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130" y="594901"/>
            <a:ext cx="2550715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b="1" spc="-5" dirty="0">
                <a:solidFill>
                  <a:srgbClr val="000000"/>
                </a:solidFill>
                <a:latin typeface="Verdana"/>
                <a:cs typeface="Verdana"/>
              </a:rPr>
              <a:t>Exceptions</a:t>
            </a:r>
            <a:endParaRPr sz="3267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181" y="1605195"/>
            <a:ext cx="7891310" cy="712892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0800"/>
              </a:lnSpc>
              <a:spcBef>
                <a:spcPts val="64"/>
              </a:spcBef>
            </a:pPr>
            <a:r>
              <a:rPr sz="2360" spc="-9" dirty="0">
                <a:latin typeface="Verdana"/>
                <a:cs typeface="Verdana"/>
              </a:rPr>
              <a:t>The usual </a:t>
            </a:r>
            <a:r>
              <a:rPr sz="2360" spc="-5" dirty="0">
                <a:latin typeface="Verdana"/>
                <a:cs typeface="Verdana"/>
              </a:rPr>
              <a:t>behavior on runtime </a:t>
            </a:r>
            <a:r>
              <a:rPr sz="2360" dirty="0">
                <a:latin typeface="Verdana"/>
                <a:cs typeface="Verdana"/>
              </a:rPr>
              <a:t>errors </a:t>
            </a:r>
            <a:r>
              <a:rPr sz="2360" spc="-5" dirty="0">
                <a:latin typeface="Verdana"/>
                <a:cs typeface="Verdana"/>
              </a:rPr>
              <a:t>is </a:t>
            </a:r>
            <a:r>
              <a:rPr sz="2360" dirty="0">
                <a:latin typeface="Verdana"/>
                <a:cs typeface="Verdana"/>
              </a:rPr>
              <a:t>to </a:t>
            </a:r>
            <a:r>
              <a:rPr sz="2360" spc="-5" dirty="0">
                <a:latin typeface="Verdana"/>
                <a:cs typeface="Verdana"/>
              </a:rPr>
              <a:t>abort </a:t>
            </a:r>
            <a:r>
              <a:rPr sz="2360" spc="-9" dirty="0">
                <a:latin typeface="Verdana"/>
                <a:cs typeface="Verdana"/>
              </a:rPr>
              <a:t>the  </a:t>
            </a:r>
            <a:r>
              <a:rPr sz="2360" spc="-5" dirty="0">
                <a:latin typeface="Verdana"/>
                <a:cs typeface="Verdana"/>
              </a:rPr>
              <a:t>execution:</a:t>
            </a:r>
            <a:endParaRPr sz="236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6377" y="2449712"/>
            <a:ext cx="6703551" cy="1811319"/>
            <a:chOff x="1016838" y="2699219"/>
            <a:chExt cx="7386320" cy="1995805"/>
          </a:xfrm>
        </p:grpSpPr>
        <p:sp>
          <p:nvSpPr>
            <p:cNvPr id="6" name="object 6"/>
            <p:cNvSpPr/>
            <p:nvPr/>
          </p:nvSpPr>
          <p:spPr>
            <a:xfrm>
              <a:off x="1025804" y="2708186"/>
              <a:ext cx="7367905" cy="1976755"/>
            </a:xfrm>
            <a:custGeom>
              <a:avLst/>
              <a:gdLst/>
              <a:ahLst/>
              <a:cxnLst/>
              <a:rect l="l" t="t" r="r" b="b"/>
              <a:pathLst>
                <a:path w="7367905" h="1976754">
                  <a:moveTo>
                    <a:pt x="7367562" y="1729371"/>
                  </a:moveTo>
                  <a:lnTo>
                    <a:pt x="7367562" y="0"/>
                  </a:lnTo>
                  <a:lnTo>
                    <a:pt x="0" y="0"/>
                  </a:lnTo>
                  <a:lnTo>
                    <a:pt x="0" y="1976602"/>
                  </a:lnTo>
                  <a:lnTo>
                    <a:pt x="6447091" y="1976602"/>
                  </a:lnTo>
                  <a:lnTo>
                    <a:pt x="7367562" y="17293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699219"/>
              <a:ext cx="7385684" cy="1995170"/>
            </a:xfrm>
            <a:custGeom>
              <a:avLst/>
              <a:gdLst/>
              <a:ahLst/>
              <a:cxnLst/>
              <a:rect l="l" t="t" r="r" b="b"/>
              <a:pathLst>
                <a:path w="7385684" h="1995170">
                  <a:moveTo>
                    <a:pt x="7385507" y="1742401"/>
                  </a:moveTo>
                  <a:lnTo>
                    <a:pt x="7385507" y="4013"/>
                  </a:lnTo>
                  <a:lnTo>
                    <a:pt x="738148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990521"/>
                  </a:lnTo>
                  <a:lnTo>
                    <a:pt x="4013" y="1994547"/>
                  </a:lnTo>
                  <a:lnTo>
                    <a:pt x="8966" y="199454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367562" y="17945"/>
                  </a:lnTo>
                  <a:lnTo>
                    <a:pt x="7367562" y="8966"/>
                  </a:lnTo>
                  <a:lnTo>
                    <a:pt x="7376528" y="8966"/>
                  </a:lnTo>
                  <a:lnTo>
                    <a:pt x="7376528" y="1747623"/>
                  </a:lnTo>
                  <a:lnTo>
                    <a:pt x="7382776" y="1745945"/>
                  </a:lnTo>
                  <a:lnTo>
                    <a:pt x="7385507" y="1742401"/>
                  </a:lnTo>
                  <a:close/>
                </a:path>
                <a:path w="7385684" h="19951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385684" h="1995170">
                  <a:moveTo>
                    <a:pt x="17932" y="19766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976602"/>
                  </a:lnTo>
                  <a:lnTo>
                    <a:pt x="17932" y="1976602"/>
                  </a:lnTo>
                  <a:close/>
                </a:path>
                <a:path w="7385684" h="1995170">
                  <a:moveTo>
                    <a:pt x="6454868" y="1976602"/>
                  </a:moveTo>
                  <a:lnTo>
                    <a:pt x="8966" y="1976602"/>
                  </a:lnTo>
                  <a:lnTo>
                    <a:pt x="8966" y="1985568"/>
                  </a:lnTo>
                  <a:lnTo>
                    <a:pt x="17932" y="1985568"/>
                  </a:lnTo>
                  <a:lnTo>
                    <a:pt x="17932" y="1994547"/>
                  </a:lnTo>
                  <a:lnTo>
                    <a:pt x="6453733" y="1994547"/>
                  </a:lnTo>
                  <a:lnTo>
                    <a:pt x="6453733" y="1976907"/>
                  </a:lnTo>
                  <a:lnTo>
                    <a:pt x="6454868" y="1976602"/>
                  </a:lnTo>
                  <a:close/>
                </a:path>
                <a:path w="7385684" h="1995170">
                  <a:moveTo>
                    <a:pt x="17932" y="1994547"/>
                  </a:moveTo>
                  <a:lnTo>
                    <a:pt x="17932" y="1985568"/>
                  </a:lnTo>
                  <a:lnTo>
                    <a:pt x="8966" y="1985568"/>
                  </a:lnTo>
                  <a:lnTo>
                    <a:pt x="8966" y="1994547"/>
                  </a:lnTo>
                  <a:lnTo>
                    <a:pt x="17932" y="1994547"/>
                  </a:lnTo>
                  <a:close/>
                </a:path>
                <a:path w="7385684" h="1995170">
                  <a:moveTo>
                    <a:pt x="6456057" y="1985568"/>
                  </a:moveTo>
                  <a:lnTo>
                    <a:pt x="6456057" y="1976602"/>
                  </a:lnTo>
                  <a:lnTo>
                    <a:pt x="6454868" y="1976602"/>
                  </a:lnTo>
                  <a:lnTo>
                    <a:pt x="6453733" y="1976907"/>
                  </a:lnTo>
                  <a:lnTo>
                    <a:pt x="6456057" y="1985568"/>
                  </a:lnTo>
                  <a:close/>
                </a:path>
                <a:path w="7385684" h="1995170">
                  <a:moveTo>
                    <a:pt x="6456057" y="1994547"/>
                  </a:moveTo>
                  <a:lnTo>
                    <a:pt x="6456057" y="1985568"/>
                  </a:lnTo>
                  <a:lnTo>
                    <a:pt x="6453733" y="1976907"/>
                  </a:lnTo>
                  <a:lnTo>
                    <a:pt x="6453733" y="1994547"/>
                  </a:lnTo>
                  <a:lnTo>
                    <a:pt x="6456057" y="1994547"/>
                  </a:lnTo>
                  <a:close/>
                </a:path>
                <a:path w="7385684" h="1995170">
                  <a:moveTo>
                    <a:pt x="7376528" y="1738337"/>
                  </a:moveTo>
                  <a:lnTo>
                    <a:pt x="7374204" y="1729676"/>
                  </a:lnTo>
                  <a:lnTo>
                    <a:pt x="6454868" y="1976602"/>
                  </a:lnTo>
                  <a:lnTo>
                    <a:pt x="6456057" y="1976602"/>
                  </a:lnTo>
                  <a:lnTo>
                    <a:pt x="6456057" y="1994547"/>
                  </a:lnTo>
                  <a:lnTo>
                    <a:pt x="6458381" y="1994230"/>
                  </a:lnTo>
                  <a:lnTo>
                    <a:pt x="7367562" y="1750031"/>
                  </a:lnTo>
                  <a:lnTo>
                    <a:pt x="7367562" y="1738337"/>
                  </a:lnTo>
                  <a:lnTo>
                    <a:pt x="7376528" y="1738337"/>
                  </a:lnTo>
                  <a:close/>
                </a:path>
                <a:path w="7385684" h="1995170">
                  <a:moveTo>
                    <a:pt x="7376528" y="17945"/>
                  </a:moveTo>
                  <a:lnTo>
                    <a:pt x="7376528" y="8966"/>
                  </a:lnTo>
                  <a:lnTo>
                    <a:pt x="7367562" y="8966"/>
                  </a:lnTo>
                  <a:lnTo>
                    <a:pt x="7367562" y="17945"/>
                  </a:lnTo>
                  <a:lnTo>
                    <a:pt x="7376528" y="17945"/>
                  </a:lnTo>
                  <a:close/>
                </a:path>
                <a:path w="7385684" h="1995170">
                  <a:moveTo>
                    <a:pt x="7376528" y="1738337"/>
                  </a:moveTo>
                  <a:lnTo>
                    <a:pt x="7376528" y="17945"/>
                  </a:lnTo>
                  <a:lnTo>
                    <a:pt x="7367562" y="17945"/>
                  </a:lnTo>
                  <a:lnTo>
                    <a:pt x="7367562" y="1731460"/>
                  </a:lnTo>
                  <a:lnTo>
                    <a:pt x="7374204" y="1729676"/>
                  </a:lnTo>
                  <a:lnTo>
                    <a:pt x="7376528" y="1738337"/>
                  </a:lnTo>
                  <a:close/>
                </a:path>
                <a:path w="7385684" h="1995170">
                  <a:moveTo>
                    <a:pt x="7376528" y="1747623"/>
                  </a:moveTo>
                  <a:lnTo>
                    <a:pt x="7376528" y="1738337"/>
                  </a:lnTo>
                  <a:lnTo>
                    <a:pt x="7367562" y="1738337"/>
                  </a:lnTo>
                  <a:lnTo>
                    <a:pt x="7367562" y="1750031"/>
                  </a:lnTo>
                  <a:lnTo>
                    <a:pt x="7376528" y="1747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472896" y="4437557"/>
              <a:ext cx="920750" cy="247650"/>
            </a:xfrm>
            <a:custGeom>
              <a:avLst/>
              <a:gdLst/>
              <a:ahLst/>
              <a:cxnLst/>
              <a:rect l="l" t="t" r="r" b="b"/>
              <a:pathLst>
                <a:path w="920750" h="247650">
                  <a:moveTo>
                    <a:pt x="920470" y="0"/>
                  </a:moveTo>
                  <a:lnTo>
                    <a:pt x="828770" y="3315"/>
                  </a:lnTo>
                  <a:lnTo>
                    <a:pt x="749881" y="6653"/>
                  </a:lnTo>
                  <a:lnTo>
                    <a:pt x="682253" y="9880"/>
                  </a:lnTo>
                  <a:lnTo>
                    <a:pt x="531440" y="17564"/>
                  </a:lnTo>
                  <a:lnTo>
                    <a:pt x="493360" y="19016"/>
                  </a:lnTo>
                  <a:lnTo>
                    <a:pt x="458792" y="19692"/>
                  </a:lnTo>
                  <a:lnTo>
                    <a:pt x="426187" y="19459"/>
                  </a:lnTo>
                  <a:lnTo>
                    <a:pt x="393995" y="18184"/>
                  </a:lnTo>
                  <a:lnTo>
                    <a:pt x="360667" y="15734"/>
                  </a:lnTo>
                  <a:lnTo>
                    <a:pt x="324653" y="11975"/>
                  </a:lnTo>
                  <a:lnTo>
                    <a:pt x="284402" y="6774"/>
                  </a:lnTo>
                  <a:lnTo>
                    <a:pt x="238366" y="0"/>
                  </a:lnTo>
                  <a:lnTo>
                    <a:pt x="0" y="247230"/>
                  </a:lnTo>
                  <a:lnTo>
                    <a:pt x="92047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7463116" y="4428248"/>
              <a:ext cx="939800" cy="266700"/>
            </a:xfrm>
            <a:custGeom>
              <a:avLst/>
              <a:gdLst/>
              <a:ahLst/>
              <a:cxnLst/>
              <a:rect l="l" t="t" r="r" b="b"/>
              <a:pathLst>
                <a:path w="939800" h="266700">
                  <a:moveTo>
                    <a:pt x="9778" y="265835"/>
                  </a:moveTo>
                  <a:lnTo>
                    <a:pt x="9778" y="256539"/>
                  </a:lnTo>
                  <a:lnTo>
                    <a:pt x="3327" y="250317"/>
                  </a:lnTo>
                  <a:lnTo>
                    <a:pt x="520" y="253225"/>
                  </a:lnTo>
                  <a:lnTo>
                    <a:pt x="0" y="257619"/>
                  </a:lnTo>
                  <a:lnTo>
                    <a:pt x="4102" y="264579"/>
                  </a:lnTo>
                  <a:lnTo>
                    <a:pt x="8216" y="266255"/>
                  </a:lnTo>
                  <a:lnTo>
                    <a:pt x="9778" y="265835"/>
                  </a:lnTo>
                  <a:close/>
                </a:path>
                <a:path w="939800" h="266700">
                  <a:moveTo>
                    <a:pt x="939800" y="12484"/>
                  </a:moveTo>
                  <a:lnTo>
                    <a:pt x="938453" y="3492"/>
                  </a:lnTo>
                  <a:lnTo>
                    <a:pt x="934504" y="190"/>
                  </a:lnTo>
                  <a:lnTo>
                    <a:pt x="845212" y="3387"/>
                  </a:lnTo>
                  <a:lnTo>
                    <a:pt x="771369" y="6459"/>
                  </a:lnTo>
                  <a:lnTo>
                    <a:pt x="707241" y="9455"/>
                  </a:lnTo>
                  <a:lnTo>
                    <a:pt x="651637" y="12272"/>
                  </a:lnTo>
                  <a:lnTo>
                    <a:pt x="603369" y="14806"/>
                  </a:lnTo>
                  <a:lnTo>
                    <a:pt x="561247" y="16956"/>
                  </a:lnTo>
                  <a:lnTo>
                    <a:pt x="524082" y="18618"/>
                  </a:lnTo>
                  <a:lnTo>
                    <a:pt x="490685" y="19688"/>
                  </a:lnTo>
                  <a:lnTo>
                    <a:pt x="459866" y="20066"/>
                  </a:lnTo>
                  <a:lnTo>
                    <a:pt x="413983" y="19041"/>
                  </a:lnTo>
                  <a:lnTo>
                    <a:pt x="366720" y="15698"/>
                  </a:lnTo>
                  <a:lnTo>
                    <a:pt x="313439" y="9634"/>
                  </a:lnTo>
                  <a:lnTo>
                    <a:pt x="249504" y="444"/>
                  </a:lnTo>
                  <a:lnTo>
                    <a:pt x="246633" y="0"/>
                  </a:lnTo>
                  <a:lnTo>
                    <a:pt x="243700" y="990"/>
                  </a:lnTo>
                  <a:lnTo>
                    <a:pt x="3327" y="250317"/>
                  </a:lnTo>
                  <a:lnTo>
                    <a:pt x="7454" y="254298"/>
                  </a:lnTo>
                  <a:lnTo>
                    <a:pt x="7454" y="247878"/>
                  </a:lnTo>
                  <a:lnTo>
                    <a:pt x="38678" y="239492"/>
                  </a:lnTo>
                  <a:lnTo>
                    <a:pt x="246773" y="23646"/>
                  </a:lnTo>
                  <a:lnTo>
                    <a:pt x="246773" y="18173"/>
                  </a:lnTo>
                  <a:lnTo>
                    <a:pt x="248145" y="9309"/>
                  </a:lnTo>
                  <a:lnTo>
                    <a:pt x="254596" y="15532"/>
                  </a:lnTo>
                  <a:lnTo>
                    <a:pt x="254596" y="19298"/>
                  </a:lnTo>
                  <a:lnTo>
                    <a:pt x="311109" y="27424"/>
                  </a:lnTo>
                  <a:lnTo>
                    <a:pt x="365064" y="33559"/>
                  </a:lnTo>
                  <a:lnTo>
                    <a:pt x="413148" y="36961"/>
                  </a:lnTo>
                  <a:lnTo>
                    <a:pt x="459866" y="38011"/>
                  </a:lnTo>
                  <a:lnTo>
                    <a:pt x="491105" y="37626"/>
                  </a:lnTo>
                  <a:lnTo>
                    <a:pt x="524786" y="36548"/>
                  </a:lnTo>
                  <a:lnTo>
                    <a:pt x="562118" y="34881"/>
                  </a:lnTo>
                  <a:lnTo>
                    <a:pt x="604313" y="32727"/>
                  </a:lnTo>
                  <a:lnTo>
                    <a:pt x="652579" y="30190"/>
                  </a:lnTo>
                  <a:lnTo>
                    <a:pt x="708126" y="27374"/>
                  </a:lnTo>
                  <a:lnTo>
                    <a:pt x="772165" y="24380"/>
                  </a:lnTo>
                  <a:lnTo>
                    <a:pt x="845904" y="21313"/>
                  </a:lnTo>
                  <a:lnTo>
                    <a:pt x="851769" y="21102"/>
                  </a:lnTo>
                  <a:lnTo>
                    <a:pt x="927925" y="647"/>
                  </a:lnTo>
                  <a:lnTo>
                    <a:pt x="930249" y="9309"/>
                  </a:lnTo>
                  <a:lnTo>
                    <a:pt x="930554" y="18275"/>
                  </a:lnTo>
                  <a:lnTo>
                    <a:pt x="930554" y="18512"/>
                  </a:lnTo>
                  <a:lnTo>
                    <a:pt x="936967" y="16789"/>
                  </a:lnTo>
                  <a:lnTo>
                    <a:pt x="939800" y="12484"/>
                  </a:lnTo>
                  <a:close/>
                </a:path>
                <a:path w="939800" h="266700">
                  <a:moveTo>
                    <a:pt x="38678" y="239492"/>
                  </a:moveTo>
                  <a:lnTo>
                    <a:pt x="7454" y="247878"/>
                  </a:lnTo>
                  <a:lnTo>
                    <a:pt x="9791" y="256539"/>
                  </a:lnTo>
                  <a:lnTo>
                    <a:pt x="16243" y="262763"/>
                  </a:lnTo>
                  <a:lnTo>
                    <a:pt x="38678" y="239492"/>
                  </a:lnTo>
                  <a:close/>
                </a:path>
                <a:path w="939800" h="266700">
                  <a:moveTo>
                    <a:pt x="930554" y="18512"/>
                  </a:moveTo>
                  <a:lnTo>
                    <a:pt x="930554" y="18275"/>
                  </a:lnTo>
                  <a:lnTo>
                    <a:pt x="851769" y="21102"/>
                  </a:lnTo>
                  <a:lnTo>
                    <a:pt x="38678" y="239492"/>
                  </a:lnTo>
                  <a:lnTo>
                    <a:pt x="16243" y="262763"/>
                  </a:lnTo>
                  <a:lnTo>
                    <a:pt x="9791" y="256539"/>
                  </a:lnTo>
                  <a:lnTo>
                    <a:pt x="7454" y="247878"/>
                  </a:lnTo>
                  <a:lnTo>
                    <a:pt x="9778" y="256539"/>
                  </a:lnTo>
                  <a:lnTo>
                    <a:pt x="9778" y="265835"/>
                  </a:lnTo>
                  <a:lnTo>
                    <a:pt x="930554" y="18512"/>
                  </a:lnTo>
                  <a:close/>
                </a:path>
                <a:path w="939800" h="266700">
                  <a:moveTo>
                    <a:pt x="9778" y="256539"/>
                  </a:moveTo>
                  <a:lnTo>
                    <a:pt x="7454" y="247878"/>
                  </a:lnTo>
                  <a:lnTo>
                    <a:pt x="7454" y="254298"/>
                  </a:lnTo>
                  <a:lnTo>
                    <a:pt x="9778" y="256539"/>
                  </a:lnTo>
                  <a:close/>
                </a:path>
                <a:path w="939800" h="266700">
                  <a:moveTo>
                    <a:pt x="254596" y="15532"/>
                  </a:moveTo>
                  <a:lnTo>
                    <a:pt x="248145" y="9309"/>
                  </a:lnTo>
                  <a:lnTo>
                    <a:pt x="246773" y="18173"/>
                  </a:lnTo>
                  <a:lnTo>
                    <a:pt x="251407" y="18840"/>
                  </a:lnTo>
                  <a:lnTo>
                    <a:pt x="254596" y="15532"/>
                  </a:lnTo>
                  <a:close/>
                </a:path>
                <a:path w="939800" h="266700">
                  <a:moveTo>
                    <a:pt x="251407" y="18840"/>
                  </a:moveTo>
                  <a:lnTo>
                    <a:pt x="246773" y="18173"/>
                  </a:lnTo>
                  <a:lnTo>
                    <a:pt x="246773" y="23646"/>
                  </a:lnTo>
                  <a:lnTo>
                    <a:pt x="251407" y="18840"/>
                  </a:lnTo>
                  <a:close/>
                </a:path>
                <a:path w="939800" h="266700">
                  <a:moveTo>
                    <a:pt x="254596" y="19298"/>
                  </a:moveTo>
                  <a:lnTo>
                    <a:pt x="254596" y="15532"/>
                  </a:lnTo>
                  <a:lnTo>
                    <a:pt x="251407" y="18840"/>
                  </a:lnTo>
                  <a:lnTo>
                    <a:pt x="254596" y="19298"/>
                  </a:lnTo>
                  <a:close/>
                </a:path>
                <a:path w="939800" h="266700">
                  <a:moveTo>
                    <a:pt x="930554" y="18275"/>
                  </a:moveTo>
                  <a:lnTo>
                    <a:pt x="930249" y="9309"/>
                  </a:lnTo>
                  <a:lnTo>
                    <a:pt x="927925" y="647"/>
                  </a:lnTo>
                  <a:lnTo>
                    <a:pt x="851769" y="21102"/>
                  </a:lnTo>
                  <a:lnTo>
                    <a:pt x="930554" y="18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61968" y="2568292"/>
            <a:ext cx="6122062" cy="389930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75499">
              <a:lnSpc>
                <a:spcPts val="1910"/>
              </a:lnSpc>
              <a:spcBef>
                <a:spcPts val="86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TestExceptions1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330235">
              <a:lnSpc>
                <a:spcPts val="1910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public static </a:t>
            </a:r>
            <a:r>
              <a:rPr sz="1679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79" spc="-9" dirty="0">
                <a:latin typeface="Courier New"/>
                <a:cs typeface="Courier New"/>
              </a:rPr>
              <a:t>main(String[] args)</a:t>
            </a:r>
            <a:r>
              <a:rPr sz="1679" spc="-68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588">
              <a:latin typeface="Courier New"/>
              <a:cs typeface="Courier New"/>
            </a:endParaRPr>
          </a:p>
          <a:p>
            <a:pPr marL="584395" marR="1591236" indent="-576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String </a:t>
            </a:r>
            <a:r>
              <a:rPr sz="1679" spc="-5" dirty="0">
                <a:latin typeface="Courier New"/>
                <a:cs typeface="Courier New"/>
              </a:rPr>
              <a:t>s =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  </a:t>
            </a:r>
            <a:r>
              <a:rPr sz="1679" spc="-14" dirty="0">
                <a:latin typeface="Courier New"/>
                <a:cs typeface="Courier New"/>
              </a:rPr>
              <a:t>Sy</a:t>
            </a:r>
            <a:r>
              <a:rPr sz="1679" spc="-5" dirty="0">
                <a:latin typeface="Courier New"/>
                <a:cs typeface="Courier New"/>
              </a:rPr>
              <a:t>s</a:t>
            </a:r>
            <a:r>
              <a:rPr sz="1679" spc="-14" dirty="0">
                <a:latin typeface="Courier New"/>
                <a:cs typeface="Courier New"/>
              </a:rPr>
              <a:t>te</a:t>
            </a:r>
            <a:r>
              <a:rPr sz="1679" spc="-5" dirty="0">
                <a:latin typeface="Courier New"/>
                <a:cs typeface="Courier New"/>
              </a:rPr>
              <a:t>m</a:t>
            </a:r>
            <a:r>
              <a:rPr sz="1679" spc="-14" dirty="0">
                <a:latin typeface="Courier New"/>
                <a:cs typeface="Courier New"/>
              </a:rPr>
              <a:t>.</a:t>
            </a:r>
            <a:r>
              <a:rPr sz="1679" spc="-5" dirty="0">
                <a:latin typeface="Courier New"/>
                <a:cs typeface="Courier New"/>
              </a:rPr>
              <a:t>o</a:t>
            </a:r>
            <a:r>
              <a:rPr sz="1679" spc="-14" dirty="0">
                <a:latin typeface="Courier New"/>
                <a:cs typeface="Courier New"/>
              </a:rPr>
              <a:t>u</a:t>
            </a:r>
            <a:r>
              <a:rPr sz="1679" spc="-5" dirty="0">
                <a:latin typeface="Courier New"/>
                <a:cs typeface="Courier New"/>
              </a:rPr>
              <a:t>t</a:t>
            </a:r>
            <a:r>
              <a:rPr sz="1679" spc="-14" dirty="0">
                <a:latin typeface="Courier New"/>
                <a:cs typeface="Courier New"/>
              </a:rPr>
              <a:t>.p</a:t>
            </a:r>
            <a:r>
              <a:rPr sz="1679" spc="-5" dirty="0">
                <a:latin typeface="Courier New"/>
                <a:cs typeface="Courier New"/>
              </a:rPr>
              <a:t>r</a:t>
            </a:r>
            <a:r>
              <a:rPr sz="1679" spc="-14" dirty="0">
                <a:latin typeface="Courier New"/>
                <a:cs typeface="Courier New"/>
              </a:rPr>
              <a:t>i</a:t>
            </a:r>
            <a:r>
              <a:rPr sz="1679" spc="-5" dirty="0">
                <a:latin typeface="Courier New"/>
                <a:cs typeface="Courier New"/>
              </a:rPr>
              <a:t>n</a:t>
            </a:r>
            <a:r>
              <a:rPr sz="1679" spc="-14" dirty="0">
                <a:latin typeface="Courier New"/>
                <a:cs typeface="Courier New"/>
              </a:rPr>
              <a:t>t(</a:t>
            </a:r>
            <a:r>
              <a:rPr sz="1679" spc="-5" dirty="0">
                <a:latin typeface="Courier New"/>
                <a:cs typeface="Courier New"/>
              </a:rPr>
              <a:t>s</a:t>
            </a:r>
            <a:r>
              <a:rPr sz="1679" spc="-14" dirty="0">
                <a:latin typeface="Courier New"/>
                <a:cs typeface="Courier New"/>
              </a:rPr>
              <a:t>.c</a:t>
            </a:r>
            <a:r>
              <a:rPr sz="1679" spc="-5" dirty="0">
                <a:latin typeface="Courier New"/>
                <a:cs typeface="Courier New"/>
              </a:rPr>
              <a:t>h</a:t>
            </a:r>
            <a:r>
              <a:rPr sz="1679" spc="-14" dirty="0">
                <a:latin typeface="Courier New"/>
                <a:cs typeface="Courier New"/>
              </a:rPr>
              <a:t>a</a:t>
            </a:r>
            <a:r>
              <a:rPr sz="1679" spc="-5" dirty="0">
                <a:latin typeface="Courier New"/>
                <a:cs typeface="Courier New"/>
              </a:rPr>
              <a:t>r</a:t>
            </a:r>
            <a:r>
              <a:rPr sz="1679" spc="-14" dirty="0">
                <a:latin typeface="Courier New"/>
                <a:cs typeface="Courier New"/>
              </a:rPr>
              <a:t>A</a:t>
            </a:r>
            <a:r>
              <a:rPr sz="1679" spc="-5" dirty="0">
                <a:latin typeface="Courier New"/>
                <a:cs typeface="Courier New"/>
              </a:rPr>
              <a:t>t</a:t>
            </a:r>
            <a:r>
              <a:rPr sz="1679" spc="-14" dirty="0">
                <a:latin typeface="Courier New"/>
                <a:cs typeface="Courier New"/>
              </a:rPr>
              <a:t>(1</a:t>
            </a:r>
            <a:r>
              <a:rPr sz="1679" spc="-5" dirty="0">
                <a:latin typeface="Courier New"/>
                <a:cs typeface="Courier New"/>
              </a:rPr>
              <a:t>0</a:t>
            </a:r>
            <a:r>
              <a:rPr sz="1679" spc="-14" dirty="0">
                <a:latin typeface="Courier New"/>
                <a:cs typeface="Courier New"/>
              </a:rPr>
              <a:t>)</a:t>
            </a:r>
            <a:r>
              <a:rPr sz="1679" spc="-5" dirty="0">
                <a:latin typeface="Courier New"/>
                <a:cs typeface="Courier New"/>
              </a:rPr>
              <a:t>);</a:t>
            </a:r>
            <a:endParaRPr sz="1679">
              <a:latin typeface="Courier New"/>
              <a:cs typeface="Courier New"/>
            </a:endParaRPr>
          </a:p>
          <a:p>
            <a:pPr marL="330235">
              <a:lnSpc>
                <a:spcPts val="1669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 marL="75499">
              <a:lnSpc>
                <a:spcPts val="1910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>
              <a:spcBef>
                <a:spcPts val="32"/>
              </a:spcBef>
            </a:pPr>
            <a:endParaRPr sz="2405">
              <a:latin typeface="Courier New"/>
              <a:cs typeface="Courier New"/>
            </a:endParaRPr>
          </a:p>
          <a:p>
            <a:pPr marL="11527" marR="2800368">
              <a:lnSpc>
                <a:spcPts val="1805"/>
              </a:lnSpc>
            </a:pPr>
            <a:r>
              <a:rPr sz="1679" spc="-5" dirty="0">
                <a:latin typeface="Courier New"/>
                <a:cs typeface="Courier New"/>
              </a:rPr>
              <a:t>$ </a:t>
            </a:r>
            <a:r>
              <a:rPr sz="1679" spc="-9" dirty="0">
                <a:latin typeface="Courier New"/>
                <a:cs typeface="Courier New"/>
              </a:rPr>
              <a:t>java TestExceptions1  Exception in thread</a:t>
            </a:r>
            <a:r>
              <a:rPr sz="1679" spc="-68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"main"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675"/>
              </a:lnSpc>
            </a:pPr>
            <a:r>
              <a:rPr sz="1679" spc="-9" dirty="0">
                <a:latin typeface="Courier New"/>
                <a:cs typeface="Courier New"/>
              </a:rPr>
              <a:t>java.lang.StringIndexOutOfBoundsException: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String index out of range:</a:t>
            </a:r>
            <a:r>
              <a:rPr sz="1679" spc="-41" dirty="0">
                <a:latin typeface="Courier New"/>
                <a:cs typeface="Courier New"/>
              </a:rPr>
              <a:t> </a:t>
            </a:r>
            <a:r>
              <a:rPr sz="1679" spc="-14" dirty="0">
                <a:latin typeface="Courier New"/>
                <a:cs typeface="Courier New"/>
              </a:rPr>
              <a:t>10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802"/>
              </a:lnSpc>
            </a:pPr>
            <a:r>
              <a:rPr sz="1679" spc="-9" dirty="0">
                <a:latin typeface="Courier New"/>
                <a:cs typeface="Courier New"/>
              </a:rPr>
              <a:t>at</a:t>
            </a:r>
            <a:r>
              <a:rPr sz="1679" spc="-18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java.lang.String.charAt(String.java:499)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910"/>
              </a:lnSpc>
            </a:pPr>
            <a:r>
              <a:rPr sz="1679" spc="-9" dirty="0">
                <a:latin typeface="Courier New"/>
                <a:cs typeface="Courier New"/>
              </a:rPr>
              <a:t>at</a:t>
            </a:r>
            <a:r>
              <a:rPr sz="1679" spc="-14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TestExceptions1.main(TestExceptions1.java:11)</a:t>
            </a:r>
            <a:endParaRPr sz="167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130" y="594901"/>
            <a:ext cx="2550715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b="1" spc="-5" dirty="0">
                <a:solidFill>
                  <a:srgbClr val="000000"/>
                </a:solidFill>
                <a:latin typeface="Verdana"/>
                <a:cs typeface="Verdana"/>
              </a:rPr>
              <a:t>Exceptions</a:t>
            </a:r>
            <a:endParaRPr sz="3267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377" y="2124078"/>
            <a:ext cx="6703551" cy="2626787"/>
            <a:chOff x="1016838" y="2340419"/>
            <a:chExt cx="7386320" cy="2894330"/>
          </a:xfrm>
        </p:grpSpPr>
        <p:sp>
          <p:nvSpPr>
            <p:cNvPr id="5" name="object 5"/>
            <p:cNvSpPr/>
            <p:nvPr/>
          </p:nvSpPr>
          <p:spPr>
            <a:xfrm>
              <a:off x="1025804" y="2349385"/>
              <a:ext cx="7367905" cy="2875915"/>
            </a:xfrm>
            <a:custGeom>
              <a:avLst/>
              <a:gdLst/>
              <a:ahLst/>
              <a:cxnLst/>
              <a:rect l="l" t="t" r="r" b="b"/>
              <a:pathLst>
                <a:path w="7367905" h="2875915">
                  <a:moveTo>
                    <a:pt x="7367562" y="2515438"/>
                  </a:moveTo>
                  <a:lnTo>
                    <a:pt x="7367562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447091" y="2875521"/>
                  </a:lnTo>
                  <a:lnTo>
                    <a:pt x="7367562" y="25154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16838" y="2340419"/>
              <a:ext cx="7385684" cy="2893695"/>
            </a:xfrm>
            <a:custGeom>
              <a:avLst/>
              <a:gdLst/>
              <a:ahLst/>
              <a:cxnLst/>
              <a:rect l="l" t="t" r="r" b="b"/>
              <a:pathLst>
                <a:path w="7385684" h="2893695">
                  <a:moveTo>
                    <a:pt x="7385507" y="2528087"/>
                  </a:moveTo>
                  <a:lnTo>
                    <a:pt x="7385507" y="4013"/>
                  </a:lnTo>
                  <a:lnTo>
                    <a:pt x="738148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7367562" y="17932"/>
                  </a:lnTo>
                  <a:lnTo>
                    <a:pt x="7367562" y="8966"/>
                  </a:lnTo>
                  <a:lnTo>
                    <a:pt x="7376528" y="8966"/>
                  </a:lnTo>
                  <a:lnTo>
                    <a:pt x="7376528" y="2534050"/>
                  </a:lnTo>
                  <a:lnTo>
                    <a:pt x="7383233" y="2531427"/>
                  </a:lnTo>
                  <a:lnTo>
                    <a:pt x="7385507" y="2528087"/>
                  </a:lnTo>
                  <a:close/>
                </a:path>
                <a:path w="7385684" h="289369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7385684" h="2893695">
                  <a:moveTo>
                    <a:pt x="17932" y="2875508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875508"/>
                  </a:lnTo>
                  <a:lnTo>
                    <a:pt x="17932" y="2875508"/>
                  </a:lnTo>
                  <a:close/>
                </a:path>
                <a:path w="7385684" h="2893695">
                  <a:moveTo>
                    <a:pt x="6454384" y="2875508"/>
                  </a:moveTo>
                  <a:lnTo>
                    <a:pt x="8966" y="2875508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452793" y="2893453"/>
                  </a:lnTo>
                  <a:lnTo>
                    <a:pt x="6452793" y="2876130"/>
                  </a:lnTo>
                  <a:lnTo>
                    <a:pt x="6454384" y="2875508"/>
                  </a:lnTo>
                  <a:close/>
                </a:path>
                <a:path w="7385684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385684" h="2893695">
                  <a:moveTo>
                    <a:pt x="6456057" y="2884487"/>
                  </a:moveTo>
                  <a:lnTo>
                    <a:pt x="6456057" y="2875508"/>
                  </a:lnTo>
                  <a:lnTo>
                    <a:pt x="6454384" y="2875508"/>
                  </a:lnTo>
                  <a:lnTo>
                    <a:pt x="6452793" y="2876130"/>
                  </a:lnTo>
                  <a:lnTo>
                    <a:pt x="6456057" y="2884487"/>
                  </a:lnTo>
                  <a:close/>
                </a:path>
                <a:path w="7385684" h="2893695">
                  <a:moveTo>
                    <a:pt x="6456057" y="2893453"/>
                  </a:moveTo>
                  <a:lnTo>
                    <a:pt x="6456057" y="2884487"/>
                  </a:lnTo>
                  <a:lnTo>
                    <a:pt x="6452793" y="2876130"/>
                  </a:lnTo>
                  <a:lnTo>
                    <a:pt x="6452793" y="2893453"/>
                  </a:lnTo>
                  <a:lnTo>
                    <a:pt x="6456057" y="2893453"/>
                  </a:lnTo>
                  <a:close/>
                </a:path>
                <a:path w="7385684" h="2893695">
                  <a:moveTo>
                    <a:pt x="7376528" y="2524404"/>
                  </a:moveTo>
                  <a:lnTo>
                    <a:pt x="7373264" y="2516060"/>
                  </a:lnTo>
                  <a:lnTo>
                    <a:pt x="6454384" y="2875508"/>
                  </a:lnTo>
                  <a:lnTo>
                    <a:pt x="6456057" y="2875508"/>
                  </a:lnTo>
                  <a:lnTo>
                    <a:pt x="6456057" y="2893453"/>
                  </a:lnTo>
                  <a:lnTo>
                    <a:pt x="6459334" y="2892831"/>
                  </a:lnTo>
                  <a:lnTo>
                    <a:pt x="7367562" y="2537557"/>
                  </a:lnTo>
                  <a:lnTo>
                    <a:pt x="7367562" y="2524404"/>
                  </a:lnTo>
                  <a:lnTo>
                    <a:pt x="7376528" y="2524404"/>
                  </a:lnTo>
                  <a:close/>
                </a:path>
                <a:path w="7385684" h="2893695">
                  <a:moveTo>
                    <a:pt x="7376528" y="17932"/>
                  </a:moveTo>
                  <a:lnTo>
                    <a:pt x="7376528" y="8966"/>
                  </a:lnTo>
                  <a:lnTo>
                    <a:pt x="7367562" y="8966"/>
                  </a:lnTo>
                  <a:lnTo>
                    <a:pt x="7367562" y="17932"/>
                  </a:lnTo>
                  <a:lnTo>
                    <a:pt x="7376528" y="17932"/>
                  </a:lnTo>
                  <a:close/>
                </a:path>
                <a:path w="7385684" h="2893695">
                  <a:moveTo>
                    <a:pt x="7376528" y="2524404"/>
                  </a:moveTo>
                  <a:lnTo>
                    <a:pt x="7376528" y="17932"/>
                  </a:lnTo>
                  <a:lnTo>
                    <a:pt x="7367562" y="17932"/>
                  </a:lnTo>
                  <a:lnTo>
                    <a:pt x="7367562" y="2518291"/>
                  </a:lnTo>
                  <a:lnTo>
                    <a:pt x="7373264" y="2516060"/>
                  </a:lnTo>
                  <a:lnTo>
                    <a:pt x="7376528" y="2524404"/>
                  </a:lnTo>
                  <a:close/>
                </a:path>
                <a:path w="7385684" h="2893695">
                  <a:moveTo>
                    <a:pt x="7376528" y="2534050"/>
                  </a:moveTo>
                  <a:lnTo>
                    <a:pt x="7376528" y="2524404"/>
                  </a:lnTo>
                  <a:lnTo>
                    <a:pt x="7367562" y="2524404"/>
                  </a:lnTo>
                  <a:lnTo>
                    <a:pt x="7367562" y="2537557"/>
                  </a:lnTo>
                  <a:lnTo>
                    <a:pt x="7376528" y="2534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7472896" y="4864823"/>
              <a:ext cx="920750" cy="360680"/>
            </a:xfrm>
            <a:custGeom>
              <a:avLst/>
              <a:gdLst/>
              <a:ahLst/>
              <a:cxnLst/>
              <a:rect l="l" t="t" r="r" b="b"/>
              <a:pathLst>
                <a:path w="920750" h="360679">
                  <a:moveTo>
                    <a:pt x="920470" y="0"/>
                  </a:moveTo>
                  <a:lnTo>
                    <a:pt x="828770" y="4937"/>
                  </a:lnTo>
                  <a:lnTo>
                    <a:pt x="749881" y="9847"/>
                  </a:lnTo>
                  <a:lnTo>
                    <a:pt x="682253" y="14547"/>
                  </a:lnTo>
                  <a:lnTo>
                    <a:pt x="574582" y="22582"/>
                  </a:lnTo>
                  <a:lnTo>
                    <a:pt x="531440" y="25552"/>
                  </a:lnTo>
                  <a:lnTo>
                    <a:pt x="493360" y="27579"/>
                  </a:lnTo>
                  <a:lnTo>
                    <a:pt x="458792" y="28481"/>
                  </a:lnTo>
                  <a:lnTo>
                    <a:pt x="426187" y="28073"/>
                  </a:lnTo>
                  <a:lnTo>
                    <a:pt x="360667" y="22600"/>
                  </a:lnTo>
                  <a:lnTo>
                    <a:pt x="284402" y="9696"/>
                  </a:lnTo>
                  <a:lnTo>
                    <a:pt x="238366" y="0"/>
                  </a:lnTo>
                  <a:lnTo>
                    <a:pt x="0" y="360083"/>
                  </a:lnTo>
                  <a:lnTo>
                    <a:pt x="92047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463269" y="4855273"/>
              <a:ext cx="939800" cy="379730"/>
            </a:xfrm>
            <a:custGeom>
              <a:avLst/>
              <a:gdLst/>
              <a:ahLst/>
              <a:cxnLst/>
              <a:rect l="l" t="t" r="r" b="b"/>
              <a:pathLst>
                <a:path w="939800" h="379729">
                  <a:moveTo>
                    <a:pt x="930541" y="19009"/>
                  </a:moveTo>
                  <a:lnTo>
                    <a:pt x="930541" y="18516"/>
                  </a:lnTo>
                  <a:lnTo>
                    <a:pt x="874992" y="21485"/>
                  </a:lnTo>
                  <a:lnTo>
                    <a:pt x="32756" y="350952"/>
                  </a:lnTo>
                  <a:lnTo>
                    <a:pt x="17119" y="374573"/>
                  </a:lnTo>
                  <a:lnTo>
                    <a:pt x="9639" y="369620"/>
                  </a:lnTo>
                  <a:lnTo>
                    <a:pt x="2146" y="364680"/>
                  </a:lnTo>
                  <a:lnTo>
                    <a:pt x="0" y="367931"/>
                  </a:lnTo>
                  <a:lnTo>
                    <a:pt x="203" y="372237"/>
                  </a:lnTo>
                  <a:lnTo>
                    <a:pt x="5105" y="378294"/>
                  </a:lnTo>
                  <a:lnTo>
                    <a:pt x="9258" y="379399"/>
                  </a:lnTo>
                  <a:lnTo>
                    <a:pt x="930541" y="19009"/>
                  </a:lnTo>
                  <a:close/>
                </a:path>
                <a:path w="939800" h="379729">
                  <a:moveTo>
                    <a:pt x="939787" y="11963"/>
                  </a:moveTo>
                  <a:lnTo>
                    <a:pt x="937945" y="3390"/>
                  </a:lnTo>
                  <a:lnTo>
                    <a:pt x="934034" y="380"/>
                  </a:lnTo>
                  <a:lnTo>
                    <a:pt x="929652" y="596"/>
                  </a:lnTo>
                  <a:lnTo>
                    <a:pt x="845413" y="5103"/>
                  </a:lnTo>
                  <a:lnTo>
                    <a:pt x="771940" y="9599"/>
                  </a:lnTo>
                  <a:lnTo>
                    <a:pt x="708072" y="13946"/>
                  </a:lnTo>
                  <a:lnTo>
                    <a:pt x="652646" y="18003"/>
                  </a:lnTo>
                  <a:lnTo>
                    <a:pt x="604502" y="21632"/>
                  </a:lnTo>
                  <a:lnTo>
                    <a:pt x="562477" y="24695"/>
                  </a:lnTo>
                  <a:lnTo>
                    <a:pt x="525411" y="27053"/>
                  </a:lnTo>
                  <a:lnTo>
                    <a:pt x="492140" y="28566"/>
                  </a:lnTo>
                  <a:lnTo>
                    <a:pt x="461505" y="29095"/>
                  </a:lnTo>
                  <a:lnTo>
                    <a:pt x="415331" y="27610"/>
                  </a:lnTo>
                  <a:lnTo>
                    <a:pt x="367871" y="22786"/>
                  </a:lnTo>
                  <a:lnTo>
                    <a:pt x="314329" y="14043"/>
                  </a:lnTo>
                  <a:lnTo>
                    <a:pt x="249910" y="800"/>
                  </a:lnTo>
                  <a:lnTo>
                    <a:pt x="246291" y="0"/>
                  </a:lnTo>
                  <a:lnTo>
                    <a:pt x="242557" y="1511"/>
                  </a:lnTo>
                  <a:lnTo>
                    <a:pt x="2146" y="364680"/>
                  </a:lnTo>
                  <a:lnTo>
                    <a:pt x="6362" y="367472"/>
                  </a:lnTo>
                  <a:lnTo>
                    <a:pt x="6362" y="361276"/>
                  </a:lnTo>
                  <a:lnTo>
                    <a:pt x="32756" y="350952"/>
                  </a:lnTo>
                  <a:lnTo>
                    <a:pt x="246062" y="28719"/>
                  </a:lnTo>
                  <a:lnTo>
                    <a:pt x="246062" y="18313"/>
                  </a:lnTo>
                  <a:lnTo>
                    <a:pt x="247992" y="9550"/>
                  </a:lnTo>
                  <a:lnTo>
                    <a:pt x="255473" y="14503"/>
                  </a:lnTo>
                  <a:lnTo>
                    <a:pt x="255473" y="20249"/>
                  </a:lnTo>
                  <a:lnTo>
                    <a:pt x="311015" y="31674"/>
                  </a:lnTo>
                  <a:lnTo>
                    <a:pt x="365499" y="40562"/>
                  </a:lnTo>
                  <a:lnTo>
                    <a:pt x="414126" y="45504"/>
                  </a:lnTo>
                  <a:lnTo>
                    <a:pt x="461505" y="47028"/>
                  </a:lnTo>
                  <a:lnTo>
                    <a:pt x="492734" y="46483"/>
                  </a:lnTo>
                  <a:lnTo>
                    <a:pt x="526407" y="44959"/>
                  </a:lnTo>
                  <a:lnTo>
                    <a:pt x="563715" y="42593"/>
                  </a:lnTo>
                  <a:lnTo>
                    <a:pt x="605848" y="39526"/>
                  </a:lnTo>
                  <a:lnTo>
                    <a:pt x="653996" y="35895"/>
                  </a:lnTo>
                  <a:lnTo>
                    <a:pt x="709349" y="31840"/>
                  </a:lnTo>
                  <a:lnTo>
                    <a:pt x="773097" y="27499"/>
                  </a:lnTo>
                  <a:lnTo>
                    <a:pt x="846431" y="23012"/>
                  </a:lnTo>
                  <a:lnTo>
                    <a:pt x="874992" y="21485"/>
                  </a:lnTo>
                  <a:lnTo>
                    <a:pt x="926833" y="1206"/>
                  </a:lnTo>
                  <a:lnTo>
                    <a:pt x="930097" y="9563"/>
                  </a:lnTo>
                  <a:lnTo>
                    <a:pt x="930541" y="18516"/>
                  </a:lnTo>
                  <a:lnTo>
                    <a:pt x="930541" y="19009"/>
                  </a:lnTo>
                  <a:lnTo>
                    <a:pt x="937450" y="16306"/>
                  </a:lnTo>
                  <a:lnTo>
                    <a:pt x="939787" y="11963"/>
                  </a:lnTo>
                  <a:close/>
                </a:path>
                <a:path w="939800" h="379729">
                  <a:moveTo>
                    <a:pt x="32756" y="350952"/>
                  </a:moveTo>
                  <a:lnTo>
                    <a:pt x="6362" y="361276"/>
                  </a:lnTo>
                  <a:lnTo>
                    <a:pt x="9626" y="369633"/>
                  </a:lnTo>
                  <a:lnTo>
                    <a:pt x="17119" y="374573"/>
                  </a:lnTo>
                  <a:lnTo>
                    <a:pt x="32756" y="350952"/>
                  </a:lnTo>
                  <a:close/>
                </a:path>
                <a:path w="939800" h="379729">
                  <a:moveTo>
                    <a:pt x="9626" y="369633"/>
                  </a:moveTo>
                  <a:lnTo>
                    <a:pt x="6362" y="361276"/>
                  </a:lnTo>
                  <a:lnTo>
                    <a:pt x="6362" y="367472"/>
                  </a:lnTo>
                  <a:lnTo>
                    <a:pt x="9626" y="369633"/>
                  </a:lnTo>
                  <a:close/>
                </a:path>
                <a:path w="939800" h="379729">
                  <a:moveTo>
                    <a:pt x="255473" y="14503"/>
                  </a:moveTo>
                  <a:lnTo>
                    <a:pt x="247992" y="9550"/>
                  </a:lnTo>
                  <a:lnTo>
                    <a:pt x="246062" y="18313"/>
                  </a:lnTo>
                  <a:lnTo>
                    <a:pt x="252125" y="19560"/>
                  </a:lnTo>
                  <a:lnTo>
                    <a:pt x="255473" y="14503"/>
                  </a:lnTo>
                  <a:close/>
                </a:path>
                <a:path w="939800" h="379729">
                  <a:moveTo>
                    <a:pt x="252125" y="19560"/>
                  </a:moveTo>
                  <a:lnTo>
                    <a:pt x="246062" y="18313"/>
                  </a:lnTo>
                  <a:lnTo>
                    <a:pt x="246062" y="28719"/>
                  </a:lnTo>
                  <a:lnTo>
                    <a:pt x="252125" y="19560"/>
                  </a:lnTo>
                  <a:close/>
                </a:path>
                <a:path w="939800" h="379729">
                  <a:moveTo>
                    <a:pt x="255473" y="20249"/>
                  </a:moveTo>
                  <a:lnTo>
                    <a:pt x="255473" y="14503"/>
                  </a:lnTo>
                  <a:lnTo>
                    <a:pt x="252125" y="19560"/>
                  </a:lnTo>
                  <a:lnTo>
                    <a:pt x="255473" y="20249"/>
                  </a:lnTo>
                  <a:close/>
                </a:path>
                <a:path w="939800" h="379729">
                  <a:moveTo>
                    <a:pt x="930541" y="18516"/>
                  </a:moveTo>
                  <a:lnTo>
                    <a:pt x="930097" y="9550"/>
                  </a:lnTo>
                  <a:lnTo>
                    <a:pt x="926833" y="1206"/>
                  </a:lnTo>
                  <a:lnTo>
                    <a:pt x="874992" y="21485"/>
                  </a:lnTo>
                  <a:lnTo>
                    <a:pt x="930541" y="18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5181" y="1605195"/>
            <a:ext cx="5620102" cy="1057562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2360" spc="-9" dirty="0">
                <a:latin typeface="Verdana"/>
                <a:cs typeface="Verdana"/>
              </a:rPr>
              <a:t>The </a:t>
            </a:r>
            <a:r>
              <a:rPr sz="2360" spc="-5" dirty="0">
                <a:latin typeface="Verdana"/>
                <a:cs typeface="Verdana"/>
              </a:rPr>
              <a:t>exception </a:t>
            </a:r>
            <a:r>
              <a:rPr sz="2360" spc="-9" dirty="0">
                <a:latin typeface="Verdana"/>
                <a:cs typeface="Verdana"/>
              </a:rPr>
              <a:t>can </a:t>
            </a:r>
            <a:r>
              <a:rPr sz="2360" spc="-5" dirty="0">
                <a:latin typeface="Verdana"/>
                <a:cs typeface="Verdana"/>
              </a:rPr>
              <a:t>be</a:t>
            </a:r>
            <a:r>
              <a:rPr sz="2360" spc="-14" dirty="0">
                <a:latin typeface="Verdana"/>
                <a:cs typeface="Verdana"/>
              </a:rPr>
              <a:t> </a:t>
            </a:r>
            <a:r>
              <a:rPr sz="2360" spc="-5" dirty="0">
                <a:latin typeface="Verdana"/>
                <a:cs typeface="Verdana"/>
              </a:rPr>
              <a:t>trapped:</a:t>
            </a:r>
            <a:endParaRPr sz="2360">
              <a:latin typeface="Verdana"/>
              <a:cs typeface="Verdana"/>
            </a:endParaRPr>
          </a:p>
          <a:p>
            <a:pPr marL="272602">
              <a:lnSpc>
                <a:spcPts val="1910"/>
              </a:lnSpc>
              <a:spcBef>
                <a:spcPts val="1461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TestExceptions2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526762">
              <a:lnSpc>
                <a:spcPts val="1910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public static </a:t>
            </a:r>
            <a:r>
              <a:rPr sz="1679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79" spc="-9" dirty="0">
                <a:latin typeface="Courier New"/>
                <a:cs typeface="Courier New"/>
              </a:rPr>
              <a:t>main(String[] args)</a:t>
            </a:r>
            <a:r>
              <a:rPr sz="1679" spc="-73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0430" y="2838714"/>
            <a:ext cx="5814892" cy="2971029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595921" marR="2796910" indent="-576">
              <a:lnSpc>
                <a:spcPts val="1805"/>
              </a:lnSpc>
              <a:spcBef>
                <a:spcPts val="322"/>
              </a:spcBef>
            </a:pPr>
            <a:r>
              <a:rPr sz="1679" spc="-9" dirty="0">
                <a:latin typeface="Courier New"/>
                <a:cs typeface="Courier New"/>
              </a:rPr>
              <a:t>String </a:t>
            </a:r>
            <a:r>
              <a:rPr sz="1679" spc="-5" dirty="0">
                <a:latin typeface="Courier New"/>
                <a:cs typeface="Courier New"/>
              </a:rPr>
              <a:t>s =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 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679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848928">
              <a:lnSpc>
                <a:spcPts val="1669"/>
              </a:lnSpc>
            </a:pPr>
            <a:r>
              <a:rPr sz="1679" spc="-9" dirty="0">
                <a:latin typeface="Courier New"/>
                <a:cs typeface="Courier New"/>
              </a:rPr>
              <a:t>System.out.print(s.charAt(10));</a:t>
            </a:r>
            <a:endParaRPr sz="1679">
              <a:latin typeface="Courier New"/>
              <a:cs typeface="Courier New"/>
            </a:endParaRPr>
          </a:p>
          <a:p>
            <a:pPr marL="848928" marR="4611" indent="-253583">
              <a:lnSpc>
                <a:spcPts val="1815"/>
              </a:lnSpc>
              <a:spcBef>
                <a:spcPts val="118"/>
              </a:spcBef>
            </a:pPr>
            <a:r>
              <a:rPr sz="1679" spc="-5" dirty="0">
                <a:latin typeface="Courier New"/>
                <a:cs typeface="Courier New"/>
              </a:rPr>
              <a:t>}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catch </a:t>
            </a:r>
            <a:r>
              <a:rPr sz="1679" spc="-9" dirty="0">
                <a:latin typeface="Courier New"/>
                <a:cs typeface="Courier New"/>
              </a:rPr>
              <a:t>(Exception e)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System.out.println(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"No such</a:t>
            </a:r>
            <a:r>
              <a:rPr sz="1679" spc="-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position"</a:t>
            </a:r>
            <a:r>
              <a:rPr sz="1679" spc="-9" dirty="0">
                <a:latin typeface="Courier New"/>
                <a:cs typeface="Courier New"/>
              </a:rPr>
              <a:t>);</a:t>
            </a:r>
            <a:endParaRPr sz="1679">
              <a:latin typeface="Courier New"/>
              <a:cs typeface="Courier New"/>
            </a:endParaRPr>
          </a:p>
          <a:p>
            <a:pPr marL="341761">
              <a:lnSpc>
                <a:spcPts val="1665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 marL="87025">
              <a:lnSpc>
                <a:spcPts val="1910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724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269">
              <a:latin typeface="Courier New"/>
              <a:cs typeface="Courier New"/>
            </a:endParaRPr>
          </a:p>
          <a:p>
            <a:pPr marL="11527" marR="3002082">
              <a:lnSpc>
                <a:spcPts val="1805"/>
              </a:lnSpc>
            </a:pPr>
            <a:r>
              <a:rPr sz="1679" spc="-5" dirty="0">
                <a:latin typeface="Courier New"/>
                <a:cs typeface="Courier New"/>
              </a:rPr>
              <a:t>$ </a:t>
            </a:r>
            <a:r>
              <a:rPr sz="1679" spc="-9" dirty="0">
                <a:latin typeface="Courier New"/>
                <a:cs typeface="Courier New"/>
              </a:rPr>
              <a:t>java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TestExceptions2  No such</a:t>
            </a:r>
            <a:r>
              <a:rPr sz="1679" spc="-3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position</a:t>
            </a:r>
            <a:endParaRPr sz="167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130" y="594901"/>
            <a:ext cx="2550715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b="1" spc="-5" dirty="0">
                <a:solidFill>
                  <a:srgbClr val="000000"/>
                </a:solidFill>
                <a:latin typeface="Verdana"/>
                <a:cs typeface="Verdana"/>
              </a:rPr>
              <a:t>Exceptions</a:t>
            </a:r>
            <a:endParaRPr sz="3267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181" y="1605195"/>
            <a:ext cx="7030314" cy="712892"/>
          </a:xfrm>
          <a:prstGeom prst="rect">
            <a:avLst/>
          </a:prstGeom>
        </p:spPr>
        <p:txBody>
          <a:bodyPr vert="horz" wrap="square" lIns="0" tIns="8068" rIns="0" bIns="0" rtlCol="0">
            <a:spAutoFit/>
          </a:bodyPr>
          <a:lstStyle/>
          <a:p>
            <a:pPr marL="11527" marR="4611">
              <a:lnSpc>
                <a:spcPct val="100800"/>
              </a:lnSpc>
              <a:spcBef>
                <a:spcPts val="64"/>
              </a:spcBef>
            </a:pPr>
            <a:r>
              <a:rPr sz="2360" spc="-5" dirty="0">
                <a:latin typeface="Verdana"/>
                <a:cs typeface="Verdana"/>
              </a:rPr>
              <a:t>It is possible to specify interest on a particular  exception:</a:t>
            </a:r>
            <a:endParaRPr sz="236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66378" y="2449711"/>
            <a:ext cx="6867220" cy="2626787"/>
            <a:chOff x="1016838" y="2699219"/>
            <a:chExt cx="7566659" cy="2894330"/>
          </a:xfrm>
        </p:grpSpPr>
        <p:sp>
          <p:nvSpPr>
            <p:cNvPr id="6" name="object 6"/>
            <p:cNvSpPr/>
            <p:nvPr/>
          </p:nvSpPr>
          <p:spPr>
            <a:xfrm>
              <a:off x="1025804" y="2708186"/>
              <a:ext cx="7547609" cy="2875915"/>
            </a:xfrm>
            <a:custGeom>
              <a:avLst/>
              <a:gdLst/>
              <a:ahLst/>
              <a:cxnLst/>
              <a:rect l="l" t="t" r="r" b="b"/>
              <a:pathLst>
                <a:path w="7547609" h="2875915">
                  <a:moveTo>
                    <a:pt x="7547597" y="2515450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604317" y="2875521"/>
                  </a:lnTo>
                  <a:lnTo>
                    <a:pt x="7547597" y="2515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699219"/>
              <a:ext cx="7566025" cy="2893695"/>
            </a:xfrm>
            <a:custGeom>
              <a:avLst/>
              <a:gdLst/>
              <a:ahLst/>
              <a:cxnLst/>
              <a:rect l="l" t="t" r="r" b="b"/>
              <a:pathLst>
                <a:path w="7566025" h="2893695">
                  <a:moveTo>
                    <a:pt x="7565542" y="2528125"/>
                  </a:moveTo>
                  <a:lnTo>
                    <a:pt x="7565542" y="4013"/>
                  </a:lnTo>
                  <a:lnTo>
                    <a:pt x="75615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547597" y="17945"/>
                  </a:lnTo>
                  <a:lnTo>
                    <a:pt x="7547597" y="8966"/>
                  </a:lnTo>
                  <a:lnTo>
                    <a:pt x="7556563" y="8966"/>
                  </a:lnTo>
                  <a:lnTo>
                    <a:pt x="7556563" y="2534023"/>
                  </a:lnTo>
                  <a:lnTo>
                    <a:pt x="7563231" y="2531478"/>
                  </a:lnTo>
                  <a:lnTo>
                    <a:pt x="7565542" y="2528125"/>
                  </a:lnTo>
                  <a:close/>
                </a:path>
                <a:path w="7566025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566025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7566025" h="2893695">
                  <a:moveTo>
                    <a:pt x="6611613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610083" y="2893453"/>
                  </a:lnTo>
                  <a:lnTo>
                    <a:pt x="6610083" y="2876105"/>
                  </a:lnTo>
                  <a:lnTo>
                    <a:pt x="6611613" y="2875521"/>
                  </a:lnTo>
                  <a:close/>
                </a:path>
                <a:path w="7566025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566025" h="2893695">
                  <a:moveTo>
                    <a:pt x="6613271" y="2884487"/>
                  </a:moveTo>
                  <a:lnTo>
                    <a:pt x="6613271" y="2875521"/>
                  </a:lnTo>
                  <a:lnTo>
                    <a:pt x="6611613" y="2875521"/>
                  </a:lnTo>
                  <a:lnTo>
                    <a:pt x="6610083" y="2876105"/>
                  </a:lnTo>
                  <a:lnTo>
                    <a:pt x="6613271" y="2884487"/>
                  </a:lnTo>
                  <a:close/>
                </a:path>
                <a:path w="7566025" h="2893695">
                  <a:moveTo>
                    <a:pt x="6613271" y="2893453"/>
                  </a:moveTo>
                  <a:lnTo>
                    <a:pt x="6613271" y="2884487"/>
                  </a:lnTo>
                  <a:lnTo>
                    <a:pt x="6610083" y="2876105"/>
                  </a:lnTo>
                  <a:lnTo>
                    <a:pt x="6610083" y="2893453"/>
                  </a:lnTo>
                  <a:lnTo>
                    <a:pt x="6613271" y="2893453"/>
                  </a:lnTo>
                  <a:close/>
                </a:path>
                <a:path w="7566025" h="2893695">
                  <a:moveTo>
                    <a:pt x="7556563" y="2524417"/>
                  </a:moveTo>
                  <a:lnTo>
                    <a:pt x="7553375" y="2516035"/>
                  </a:lnTo>
                  <a:lnTo>
                    <a:pt x="6611613" y="2875521"/>
                  </a:lnTo>
                  <a:lnTo>
                    <a:pt x="6613271" y="2875521"/>
                  </a:lnTo>
                  <a:lnTo>
                    <a:pt x="6613271" y="2893453"/>
                  </a:lnTo>
                  <a:lnTo>
                    <a:pt x="6616471" y="2892869"/>
                  </a:lnTo>
                  <a:lnTo>
                    <a:pt x="7547597" y="2537445"/>
                  </a:lnTo>
                  <a:lnTo>
                    <a:pt x="7547597" y="2524417"/>
                  </a:lnTo>
                  <a:lnTo>
                    <a:pt x="7556563" y="2524417"/>
                  </a:lnTo>
                  <a:close/>
                </a:path>
                <a:path w="7566025" h="2893695">
                  <a:moveTo>
                    <a:pt x="7556563" y="17945"/>
                  </a:moveTo>
                  <a:lnTo>
                    <a:pt x="7556563" y="8966"/>
                  </a:lnTo>
                  <a:lnTo>
                    <a:pt x="7547597" y="8966"/>
                  </a:lnTo>
                  <a:lnTo>
                    <a:pt x="7547597" y="17945"/>
                  </a:lnTo>
                  <a:lnTo>
                    <a:pt x="7556563" y="17945"/>
                  </a:lnTo>
                  <a:close/>
                </a:path>
                <a:path w="7566025" h="2893695">
                  <a:moveTo>
                    <a:pt x="7556563" y="2524417"/>
                  </a:moveTo>
                  <a:lnTo>
                    <a:pt x="7556563" y="17945"/>
                  </a:lnTo>
                  <a:lnTo>
                    <a:pt x="7547597" y="17945"/>
                  </a:lnTo>
                  <a:lnTo>
                    <a:pt x="7547597" y="2518240"/>
                  </a:lnTo>
                  <a:lnTo>
                    <a:pt x="7553375" y="2516035"/>
                  </a:lnTo>
                  <a:lnTo>
                    <a:pt x="7556563" y="2524417"/>
                  </a:lnTo>
                  <a:close/>
                </a:path>
                <a:path w="7566025" h="2893695">
                  <a:moveTo>
                    <a:pt x="7556563" y="2534023"/>
                  </a:moveTo>
                  <a:lnTo>
                    <a:pt x="7556563" y="2524417"/>
                  </a:lnTo>
                  <a:lnTo>
                    <a:pt x="7547597" y="2524417"/>
                  </a:lnTo>
                  <a:lnTo>
                    <a:pt x="7547597" y="2537445"/>
                  </a:lnTo>
                  <a:lnTo>
                    <a:pt x="7556563" y="2534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630122" y="5223636"/>
              <a:ext cx="943610" cy="360680"/>
            </a:xfrm>
            <a:custGeom>
              <a:avLst/>
              <a:gdLst/>
              <a:ahLst/>
              <a:cxnLst/>
              <a:rect l="l" t="t" r="r" b="b"/>
              <a:pathLst>
                <a:path w="943609" h="360679">
                  <a:moveTo>
                    <a:pt x="943279" y="0"/>
                  </a:moveTo>
                  <a:lnTo>
                    <a:pt x="855143" y="4622"/>
                  </a:lnTo>
                  <a:lnTo>
                    <a:pt x="778532" y="9259"/>
                  </a:lnTo>
                  <a:lnTo>
                    <a:pt x="712156" y="13753"/>
                  </a:lnTo>
                  <a:lnTo>
                    <a:pt x="561546" y="24829"/>
                  </a:lnTo>
                  <a:lnTo>
                    <a:pt x="523217" y="27200"/>
                  </a:lnTo>
                  <a:lnTo>
                    <a:pt x="488678" y="28652"/>
                  </a:lnTo>
                  <a:lnTo>
                    <a:pt x="456638" y="29028"/>
                  </a:lnTo>
                  <a:lnTo>
                    <a:pt x="425809" y="28174"/>
                  </a:lnTo>
                  <a:lnTo>
                    <a:pt x="362624" y="22151"/>
                  </a:lnTo>
                  <a:lnTo>
                    <a:pt x="288808" y="9340"/>
                  </a:lnTo>
                  <a:lnTo>
                    <a:pt x="244690" y="0"/>
                  </a:lnTo>
                  <a:lnTo>
                    <a:pt x="0" y="360070"/>
                  </a:lnTo>
                  <a:lnTo>
                    <a:pt x="943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7620482" y="5214086"/>
              <a:ext cx="962660" cy="379730"/>
            </a:xfrm>
            <a:custGeom>
              <a:avLst/>
              <a:gdLst/>
              <a:ahLst/>
              <a:cxnLst/>
              <a:rect l="l" t="t" r="r" b="b"/>
              <a:pathLst>
                <a:path w="962659" h="379729">
                  <a:moveTo>
                    <a:pt x="953363" y="18985"/>
                  </a:moveTo>
                  <a:lnTo>
                    <a:pt x="953363" y="18503"/>
                  </a:lnTo>
                  <a:lnTo>
                    <a:pt x="896572" y="21455"/>
                  </a:lnTo>
                  <a:lnTo>
                    <a:pt x="33081" y="351068"/>
                  </a:lnTo>
                  <a:lnTo>
                    <a:pt x="17056" y="374650"/>
                  </a:lnTo>
                  <a:lnTo>
                    <a:pt x="9639" y="369608"/>
                  </a:lnTo>
                  <a:lnTo>
                    <a:pt x="2209" y="364578"/>
                  </a:lnTo>
                  <a:lnTo>
                    <a:pt x="0" y="367830"/>
                  </a:lnTo>
                  <a:lnTo>
                    <a:pt x="165" y="372110"/>
                  </a:lnTo>
                  <a:lnTo>
                    <a:pt x="5029" y="378269"/>
                  </a:lnTo>
                  <a:lnTo>
                    <a:pt x="9156" y="379399"/>
                  </a:lnTo>
                  <a:lnTo>
                    <a:pt x="953363" y="18985"/>
                  </a:lnTo>
                  <a:close/>
                </a:path>
                <a:path w="962659" h="379729">
                  <a:moveTo>
                    <a:pt x="962609" y="12026"/>
                  </a:moveTo>
                  <a:lnTo>
                    <a:pt x="960805" y="3390"/>
                  </a:lnTo>
                  <a:lnTo>
                    <a:pt x="956894" y="381"/>
                  </a:lnTo>
                  <a:lnTo>
                    <a:pt x="952487" y="584"/>
                  </a:lnTo>
                  <a:lnTo>
                    <a:pt x="865884" y="5123"/>
                  </a:lnTo>
                  <a:lnTo>
                    <a:pt x="790381" y="9676"/>
                  </a:lnTo>
                  <a:lnTo>
                    <a:pt x="724776" y="14097"/>
                  </a:lnTo>
                  <a:lnTo>
                    <a:pt x="667869" y="18239"/>
                  </a:lnTo>
                  <a:lnTo>
                    <a:pt x="618459" y="21955"/>
                  </a:lnTo>
                  <a:lnTo>
                    <a:pt x="575343" y="25098"/>
                  </a:lnTo>
                  <a:lnTo>
                    <a:pt x="537321" y="27523"/>
                  </a:lnTo>
                  <a:lnTo>
                    <a:pt x="503192" y="29082"/>
                  </a:lnTo>
                  <a:lnTo>
                    <a:pt x="471754" y="29629"/>
                  </a:lnTo>
                  <a:lnTo>
                    <a:pt x="424726" y="28119"/>
                  </a:lnTo>
                  <a:lnTo>
                    <a:pt x="376356" y="23209"/>
                  </a:lnTo>
                  <a:lnTo>
                    <a:pt x="321812" y="14298"/>
                  </a:lnTo>
                  <a:lnTo>
                    <a:pt x="256260" y="787"/>
                  </a:lnTo>
                  <a:lnTo>
                    <a:pt x="252666" y="0"/>
                  </a:lnTo>
                  <a:lnTo>
                    <a:pt x="248983" y="1460"/>
                  </a:lnTo>
                  <a:lnTo>
                    <a:pt x="2209" y="364578"/>
                  </a:lnTo>
                  <a:lnTo>
                    <a:pt x="6438" y="367448"/>
                  </a:lnTo>
                  <a:lnTo>
                    <a:pt x="6438" y="361238"/>
                  </a:lnTo>
                  <a:lnTo>
                    <a:pt x="33081" y="351068"/>
                  </a:lnTo>
                  <a:lnTo>
                    <a:pt x="252399" y="28346"/>
                  </a:lnTo>
                  <a:lnTo>
                    <a:pt x="252399" y="18313"/>
                  </a:lnTo>
                  <a:lnTo>
                    <a:pt x="254330" y="9550"/>
                  </a:lnTo>
                  <a:lnTo>
                    <a:pt x="261747" y="14592"/>
                  </a:lnTo>
                  <a:lnTo>
                    <a:pt x="261747" y="20239"/>
                  </a:lnTo>
                  <a:lnTo>
                    <a:pt x="318497" y="31934"/>
                  </a:lnTo>
                  <a:lnTo>
                    <a:pt x="373988" y="40986"/>
                  </a:lnTo>
                  <a:lnTo>
                    <a:pt x="423522" y="46013"/>
                  </a:lnTo>
                  <a:lnTo>
                    <a:pt x="471754" y="47561"/>
                  </a:lnTo>
                  <a:lnTo>
                    <a:pt x="500490" y="47103"/>
                  </a:lnTo>
                  <a:lnTo>
                    <a:pt x="531151" y="45817"/>
                  </a:lnTo>
                  <a:lnTo>
                    <a:pt x="564634" y="43808"/>
                  </a:lnTo>
                  <a:lnTo>
                    <a:pt x="601837" y="41184"/>
                  </a:lnTo>
                  <a:lnTo>
                    <a:pt x="690985" y="34518"/>
                  </a:lnTo>
                  <a:lnTo>
                    <a:pt x="744724" y="30689"/>
                  </a:lnTo>
                  <a:lnTo>
                    <a:pt x="805769" y="26673"/>
                  </a:lnTo>
                  <a:lnTo>
                    <a:pt x="875016" y="22575"/>
                  </a:lnTo>
                  <a:lnTo>
                    <a:pt x="896572" y="21455"/>
                  </a:lnTo>
                  <a:lnTo>
                    <a:pt x="949718" y="1168"/>
                  </a:lnTo>
                  <a:lnTo>
                    <a:pt x="952919" y="9550"/>
                  </a:lnTo>
                  <a:lnTo>
                    <a:pt x="953363" y="18503"/>
                  </a:lnTo>
                  <a:lnTo>
                    <a:pt x="953363" y="18985"/>
                  </a:lnTo>
                  <a:lnTo>
                    <a:pt x="960247" y="16357"/>
                  </a:lnTo>
                  <a:lnTo>
                    <a:pt x="962609" y="12026"/>
                  </a:lnTo>
                  <a:close/>
                </a:path>
                <a:path w="962659" h="379729">
                  <a:moveTo>
                    <a:pt x="33081" y="351068"/>
                  </a:moveTo>
                  <a:lnTo>
                    <a:pt x="6438" y="361238"/>
                  </a:lnTo>
                  <a:lnTo>
                    <a:pt x="9639" y="369620"/>
                  </a:lnTo>
                  <a:lnTo>
                    <a:pt x="17056" y="374650"/>
                  </a:lnTo>
                  <a:lnTo>
                    <a:pt x="33081" y="351068"/>
                  </a:lnTo>
                  <a:close/>
                </a:path>
                <a:path w="962659" h="379729">
                  <a:moveTo>
                    <a:pt x="9639" y="369620"/>
                  </a:moveTo>
                  <a:lnTo>
                    <a:pt x="6438" y="361238"/>
                  </a:lnTo>
                  <a:lnTo>
                    <a:pt x="6438" y="367448"/>
                  </a:lnTo>
                  <a:lnTo>
                    <a:pt x="9639" y="369620"/>
                  </a:lnTo>
                  <a:close/>
                </a:path>
                <a:path w="962659" h="379729">
                  <a:moveTo>
                    <a:pt x="261747" y="14592"/>
                  </a:moveTo>
                  <a:lnTo>
                    <a:pt x="254330" y="9550"/>
                  </a:lnTo>
                  <a:lnTo>
                    <a:pt x="252399" y="18313"/>
                  </a:lnTo>
                  <a:lnTo>
                    <a:pt x="258380" y="19545"/>
                  </a:lnTo>
                  <a:lnTo>
                    <a:pt x="261747" y="14592"/>
                  </a:lnTo>
                  <a:close/>
                </a:path>
                <a:path w="962659" h="379729">
                  <a:moveTo>
                    <a:pt x="258380" y="19545"/>
                  </a:moveTo>
                  <a:lnTo>
                    <a:pt x="252399" y="18313"/>
                  </a:lnTo>
                  <a:lnTo>
                    <a:pt x="252399" y="28346"/>
                  </a:lnTo>
                  <a:lnTo>
                    <a:pt x="258380" y="19545"/>
                  </a:lnTo>
                  <a:close/>
                </a:path>
                <a:path w="962659" h="379729">
                  <a:moveTo>
                    <a:pt x="261747" y="20239"/>
                  </a:moveTo>
                  <a:lnTo>
                    <a:pt x="261747" y="14592"/>
                  </a:lnTo>
                  <a:lnTo>
                    <a:pt x="258380" y="19545"/>
                  </a:lnTo>
                  <a:lnTo>
                    <a:pt x="261747" y="20239"/>
                  </a:lnTo>
                  <a:close/>
                </a:path>
                <a:path w="962659" h="379729">
                  <a:moveTo>
                    <a:pt x="953363" y="18503"/>
                  </a:moveTo>
                  <a:lnTo>
                    <a:pt x="952919" y="9550"/>
                  </a:lnTo>
                  <a:lnTo>
                    <a:pt x="949718" y="1168"/>
                  </a:lnTo>
                  <a:lnTo>
                    <a:pt x="896572" y="21455"/>
                  </a:lnTo>
                  <a:lnTo>
                    <a:pt x="953363" y="18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50429" y="2568293"/>
            <a:ext cx="6324344" cy="316224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87025">
              <a:lnSpc>
                <a:spcPts val="1910"/>
              </a:lnSpc>
              <a:spcBef>
                <a:spcPts val="86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TestExceptions3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341761">
              <a:lnSpc>
                <a:spcPts val="1910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public static </a:t>
            </a:r>
            <a:r>
              <a:rPr sz="1679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79" spc="-9" dirty="0">
                <a:latin typeface="Courier New"/>
                <a:cs typeface="Courier New"/>
              </a:rPr>
              <a:t>main(String[] args)</a:t>
            </a:r>
            <a:r>
              <a:rPr sz="1679" spc="-68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>
              <a:spcBef>
                <a:spcPts val="36"/>
              </a:spcBef>
            </a:pPr>
            <a:endParaRPr sz="1588">
              <a:latin typeface="Courier New"/>
              <a:cs typeface="Courier New"/>
            </a:endParaRPr>
          </a:p>
          <a:p>
            <a:pPr marL="595921" marR="3306958" indent="-576">
              <a:lnSpc>
                <a:spcPts val="1805"/>
              </a:lnSpc>
            </a:pPr>
            <a:r>
              <a:rPr sz="1679" spc="-9" dirty="0">
                <a:latin typeface="Courier New"/>
                <a:cs typeface="Courier New"/>
              </a:rPr>
              <a:t>String </a:t>
            </a:r>
            <a:r>
              <a:rPr sz="1679" spc="-5" dirty="0">
                <a:latin typeface="Courier New"/>
                <a:cs typeface="Courier New"/>
              </a:rPr>
              <a:t>s =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 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679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848928">
              <a:lnSpc>
                <a:spcPts val="1669"/>
              </a:lnSpc>
            </a:pPr>
            <a:r>
              <a:rPr sz="1679" spc="-9" dirty="0">
                <a:latin typeface="Courier New"/>
                <a:cs typeface="Courier New"/>
              </a:rPr>
              <a:t>System.out.print(s.charAt(10));</a:t>
            </a:r>
            <a:endParaRPr sz="1679">
              <a:latin typeface="Courier New"/>
              <a:cs typeface="Courier New"/>
            </a:endParaRPr>
          </a:p>
          <a:p>
            <a:pPr marL="848928" marR="4611" indent="-253583">
              <a:lnSpc>
                <a:spcPts val="1815"/>
              </a:lnSpc>
              <a:spcBef>
                <a:spcPts val="123"/>
              </a:spcBef>
            </a:pPr>
            <a:r>
              <a:rPr sz="1679" spc="-5" dirty="0">
                <a:latin typeface="Courier New"/>
                <a:cs typeface="Courier New"/>
              </a:rPr>
              <a:t>}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catch </a:t>
            </a:r>
            <a:r>
              <a:rPr sz="1679" spc="-9" dirty="0">
                <a:latin typeface="Courier New"/>
                <a:cs typeface="Courier New"/>
              </a:rPr>
              <a:t>(StringIndexOutOfBoundsException e)</a:t>
            </a:r>
            <a:r>
              <a:rPr sz="1679" spc="-45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System.out.println(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"No such</a:t>
            </a:r>
            <a:r>
              <a:rPr sz="1679" spc="-32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position"</a:t>
            </a:r>
            <a:r>
              <a:rPr sz="1679" spc="-9" dirty="0">
                <a:latin typeface="Courier New"/>
                <a:cs typeface="Courier New"/>
              </a:rPr>
              <a:t>);</a:t>
            </a:r>
            <a:endParaRPr sz="1679">
              <a:latin typeface="Courier New"/>
              <a:cs typeface="Courier New"/>
            </a:endParaRPr>
          </a:p>
          <a:p>
            <a:pPr marL="341761">
              <a:lnSpc>
                <a:spcPts val="1665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 marL="87025">
              <a:lnSpc>
                <a:spcPts val="1910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178">
              <a:latin typeface="Courier New"/>
              <a:cs typeface="Courier New"/>
            </a:endParaRPr>
          </a:p>
          <a:p>
            <a:pPr marL="11527" marR="3511553">
              <a:lnSpc>
                <a:spcPts val="1805"/>
              </a:lnSpc>
            </a:pPr>
            <a:r>
              <a:rPr sz="1679" spc="-5" dirty="0">
                <a:latin typeface="Courier New"/>
                <a:cs typeface="Courier New"/>
              </a:rPr>
              <a:t>$ </a:t>
            </a:r>
            <a:r>
              <a:rPr sz="1679" spc="-9" dirty="0">
                <a:latin typeface="Courier New"/>
                <a:cs typeface="Courier New"/>
              </a:rPr>
              <a:t>java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TestExceptions3  No such</a:t>
            </a:r>
            <a:r>
              <a:rPr sz="1679" spc="-3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position</a:t>
            </a:r>
            <a:endParaRPr sz="167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130" y="594901"/>
            <a:ext cx="2550715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b="1" spc="-5" dirty="0">
                <a:solidFill>
                  <a:srgbClr val="000000"/>
                </a:solidFill>
                <a:latin typeface="Verdana"/>
                <a:cs typeface="Verdana"/>
              </a:rPr>
              <a:t>Exceptions</a:t>
            </a:r>
            <a:endParaRPr sz="3267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378" y="2124078"/>
            <a:ext cx="6867220" cy="2626787"/>
            <a:chOff x="1016838" y="2340419"/>
            <a:chExt cx="7566659" cy="2894330"/>
          </a:xfrm>
        </p:grpSpPr>
        <p:sp>
          <p:nvSpPr>
            <p:cNvPr id="5" name="object 5"/>
            <p:cNvSpPr/>
            <p:nvPr/>
          </p:nvSpPr>
          <p:spPr>
            <a:xfrm>
              <a:off x="1025804" y="2349385"/>
              <a:ext cx="7547609" cy="2875915"/>
            </a:xfrm>
            <a:custGeom>
              <a:avLst/>
              <a:gdLst/>
              <a:ahLst/>
              <a:cxnLst/>
              <a:rect l="l" t="t" r="r" b="b"/>
              <a:pathLst>
                <a:path w="7547609" h="2875915">
                  <a:moveTo>
                    <a:pt x="7547597" y="2515438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604317" y="2875521"/>
                  </a:lnTo>
                  <a:lnTo>
                    <a:pt x="7547597" y="25154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1016838" y="2340419"/>
              <a:ext cx="7566025" cy="2893695"/>
            </a:xfrm>
            <a:custGeom>
              <a:avLst/>
              <a:gdLst/>
              <a:ahLst/>
              <a:cxnLst/>
              <a:rect l="l" t="t" r="r" b="b"/>
              <a:pathLst>
                <a:path w="7566025" h="2893695">
                  <a:moveTo>
                    <a:pt x="7565542" y="2528125"/>
                  </a:moveTo>
                  <a:lnTo>
                    <a:pt x="7565542" y="4013"/>
                  </a:lnTo>
                  <a:lnTo>
                    <a:pt x="75615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7547597" y="17932"/>
                  </a:lnTo>
                  <a:lnTo>
                    <a:pt x="7547597" y="8966"/>
                  </a:lnTo>
                  <a:lnTo>
                    <a:pt x="7556563" y="8966"/>
                  </a:lnTo>
                  <a:lnTo>
                    <a:pt x="7556563" y="2534010"/>
                  </a:lnTo>
                  <a:lnTo>
                    <a:pt x="7563231" y="2531465"/>
                  </a:lnTo>
                  <a:lnTo>
                    <a:pt x="7565542" y="2528125"/>
                  </a:lnTo>
                  <a:close/>
                </a:path>
                <a:path w="7566025" h="289369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7566025" h="2893695">
                  <a:moveTo>
                    <a:pt x="17932" y="2875508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875508"/>
                  </a:lnTo>
                  <a:lnTo>
                    <a:pt x="17932" y="2875508"/>
                  </a:lnTo>
                  <a:close/>
                </a:path>
                <a:path w="7566025" h="2893695">
                  <a:moveTo>
                    <a:pt x="6611647" y="2875508"/>
                  </a:moveTo>
                  <a:lnTo>
                    <a:pt x="8966" y="2875508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610083" y="2893453"/>
                  </a:lnTo>
                  <a:lnTo>
                    <a:pt x="6610083" y="2876105"/>
                  </a:lnTo>
                  <a:lnTo>
                    <a:pt x="6611647" y="2875508"/>
                  </a:lnTo>
                  <a:close/>
                </a:path>
                <a:path w="7566025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566025" h="2893695">
                  <a:moveTo>
                    <a:pt x="6613271" y="2884487"/>
                  </a:moveTo>
                  <a:lnTo>
                    <a:pt x="6613271" y="2875508"/>
                  </a:lnTo>
                  <a:lnTo>
                    <a:pt x="6611647" y="2875508"/>
                  </a:lnTo>
                  <a:lnTo>
                    <a:pt x="6610083" y="2876105"/>
                  </a:lnTo>
                  <a:lnTo>
                    <a:pt x="6613271" y="2884487"/>
                  </a:lnTo>
                  <a:close/>
                </a:path>
                <a:path w="7566025" h="2893695">
                  <a:moveTo>
                    <a:pt x="6613271" y="2893453"/>
                  </a:moveTo>
                  <a:lnTo>
                    <a:pt x="6613271" y="2884487"/>
                  </a:lnTo>
                  <a:lnTo>
                    <a:pt x="6610083" y="2876105"/>
                  </a:lnTo>
                  <a:lnTo>
                    <a:pt x="6610083" y="2893453"/>
                  </a:lnTo>
                  <a:lnTo>
                    <a:pt x="6613271" y="2893453"/>
                  </a:lnTo>
                  <a:close/>
                </a:path>
                <a:path w="7566025" h="2893695">
                  <a:moveTo>
                    <a:pt x="7556563" y="2524404"/>
                  </a:moveTo>
                  <a:lnTo>
                    <a:pt x="7553375" y="2516035"/>
                  </a:lnTo>
                  <a:lnTo>
                    <a:pt x="6611647" y="2875508"/>
                  </a:lnTo>
                  <a:lnTo>
                    <a:pt x="6613271" y="2875508"/>
                  </a:lnTo>
                  <a:lnTo>
                    <a:pt x="6613271" y="2893453"/>
                  </a:lnTo>
                  <a:lnTo>
                    <a:pt x="6616471" y="2892869"/>
                  </a:lnTo>
                  <a:lnTo>
                    <a:pt x="7547597" y="2537433"/>
                  </a:lnTo>
                  <a:lnTo>
                    <a:pt x="7547597" y="2524404"/>
                  </a:lnTo>
                  <a:lnTo>
                    <a:pt x="7556563" y="2524404"/>
                  </a:lnTo>
                  <a:close/>
                </a:path>
                <a:path w="7566025" h="2893695">
                  <a:moveTo>
                    <a:pt x="7556563" y="17932"/>
                  </a:moveTo>
                  <a:lnTo>
                    <a:pt x="7556563" y="8966"/>
                  </a:lnTo>
                  <a:lnTo>
                    <a:pt x="7547597" y="8966"/>
                  </a:lnTo>
                  <a:lnTo>
                    <a:pt x="7547597" y="17932"/>
                  </a:lnTo>
                  <a:lnTo>
                    <a:pt x="7556563" y="17932"/>
                  </a:lnTo>
                  <a:close/>
                </a:path>
                <a:path w="7566025" h="2893695">
                  <a:moveTo>
                    <a:pt x="7556563" y="2524404"/>
                  </a:moveTo>
                  <a:lnTo>
                    <a:pt x="7556563" y="17932"/>
                  </a:lnTo>
                  <a:lnTo>
                    <a:pt x="7547597" y="17932"/>
                  </a:lnTo>
                  <a:lnTo>
                    <a:pt x="7547597" y="2518240"/>
                  </a:lnTo>
                  <a:lnTo>
                    <a:pt x="7553375" y="2516035"/>
                  </a:lnTo>
                  <a:lnTo>
                    <a:pt x="7556563" y="2524404"/>
                  </a:lnTo>
                  <a:close/>
                </a:path>
                <a:path w="7566025" h="2893695">
                  <a:moveTo>
                    <a:pt x="7556563" y="2534010"/>
                  </a:moveTo>
                  <a:lnTo>
                    <a:pt x="7556563" y="2524404"/>
                  </a:lnTo>
                  <a:lnTo>
                    <a:pt x="7547597" y="2524404"/>
                  </a:lnTo>
                  <a:lnTo>
                    <a:pt x="7547597" y="2537433"/>
                  </a:lnTo>
                  <a:lnTo>
                    <a:pt x="7556563" y="253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7630122" y="4864823"/>
              <a:ext cx="943610" cy="360680"/>
            </a:xfrm>
            <a:custGeom>
              <a:avLst/>
              <a:gdLst/>
              <a:ahLst/>
              <a:cxnLst/>
              <a:rect l="l" t="t" r="r" b="b"/>
              <a:pathLst>
                <a:path w="943609" h="360679">
                  <a:moveTo>
                    <a:pt x="943279" y="0"/>
                  </a:moveTo>
                  <a:lnTo>
                    <a:pt x="855143" y="4607"/>
                  </a:lnTo>
                  <a:lnTo>
                    <a:pt x="778532" y="9201"/>
                  </a:lnTo>
                  <a:lnTo>
                    <a:pt x="712156" y="13633"/>
                  </a:lnTo>
                  <a:lnTo>
                    <a:pt x="561546" y="24467"/>
                  </a:lnTo>
                  <a:lnTo>
                    <a:pt x="523217" y="26762"/>
                  </a:lnTo>
                  <a:lnTo>
                    <a:pt x="488678" y="28151"/>
                  </a:lnTo>
                  <a:lnTo>
                    <a:pt x="456638" y="28485"/>
                  </a:lnTo>
                  <a:lnTo>
                    <a:pt x="425809" y="27615"/>
                  </a:lnTo>
                  <a:lnTo>
                    <a:pt x="362624" y="21668"/>
                  </a:lnTo>
                  <a:lnTo>
                    <a:pt x="288808" y="9121"/>
                  </a:lnTo>
                  <a:lnTo>
                    <a:pt x="244690" y="0"/>
                  </a:lnTo>
                  <a:lnTo>
                    <a:pt x="0" y="360083"/>
                  </a:lnTo>
                  <a:lnTo>
                    <a:pt x="943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7620482" y="4855286"/>
              <a:ext cx="962660" cy="379730"/>
            </a:xfrm>
            <a:custGeom>
              <a:avLst/>
              <a:gdLst/>
              <a:ahLst/>
              <a:cxnLst/>
              <a:rect l="l" t="t" r="r" b="b"/>
              <a:pathLst>
                <a:path w="962659" h="379729">
                  <a:moveTo>
                    <a:pt x="953363" y="18972"/>
                  </a:moveTo>
                  <a:lnTo>
                    <a:pt x="953363" y="18503"/>
                  </a:lnTo>
                  <a:lnTo>
                    <a:pt x="896513" y="21468"/>
                  </a:lnTo>
                  <a:lnTo>
                    <a:pt x="33081" y="351068"/>
                  </a:lnTo>
                  <a:lnTo>
                    <a:pt x="17056" y="374650"/>
                  </a:lnTo>
                  <a:lnTo>
                    <a:pt x="9639" y="369608"/>
                  </a:lnTo>
                  <a:lnTo>
                    <a:pt x="2209" y="364578"/>
                  </a:lnTo>
                  <a:lnTo>
                    <a:pt x="0" y="367830"/>
                  </a:lnTo>
                  <a:lnTo>
                    <a:pt x="165" y="372097"/>
                  </a:lnTo>
                  <a:lnTo>
                    <a:pt x="5029" y="378256"/>
                  </a:lnTo>
                  <a:lnTo>
                    <a:pt x="9156" y="379399"/>
                  </a:lnTo>
                  <a:lnTo>
                    <a:pt x="953363" y="18972"/>
                  </a:lnTo>
                  <a:close/>
                </a:path>
                <a:path w="962659" h="379729">
                  <a:moveTo>
                    <a:pt x="962609" y="12026"/>
                  </a:moveTo>
                  <a:lnTo>
                    <a:pt x="960805" y="3390"/>
                  </a:lnTo>
                  <a:lnTo>
                    <a:pt x="956894" y="368"/>
                  </a:lnTo>
                  <a:lnTo>
                    <a:pt x="949693" y="730"/>
                  </a:lnTo>
                  <a:lnTo>
                    <a:pt x="866161" y="5091"/>
                  </a:lnTo>
                  <a:lnTo>
                    <a:pt x="790864" y="9587"/>
                  </a:lnTo>
                  <a:lnTo>
                    <a:pt x="725407" y="13933"/>
                  </a:lnTo>
                  <a:lnTo>
                    <a:pt x="668599" y="17990"/>
                  </a:lnTo>
                  <a:lnTo>
                    <a:pt x="619252" y="21620"/>
                  </a:lnTo>
                  <a:lnTo>
                    <a:pt x="576177" y="24683"/>
                  </a:lnTo>
                  <a:lnTo>
                    <a:pt x="538185" y="27040"/>
                  </a:lnTo>
                  <a:lnTo>
                    <a:pt x="504087" y="28553"/>
                  </a:lnTo>
                  <a:lnTo>
                    <a:pt x="472694" y="29083"/>
                  </a:lnTo>
                  <a:lnTo>
                    <a:pt x="425404" y="27597"/>
                  </a:lnTo>
                  <a:lnTo>
                    <a:pt x="376831" y="22772"/>
                  </a:lnTo>
                  <a:lnTo>
                    <a:pt x="322071" y="14025"/>
                  </a:lnTo>
                  <a:lnTo>
                    <a:pt x="256222" y="774"/>
                  </a:lnTo>
                  <a:lnTo>
                    <a:pt x="252641" y="0"/>
                  </a:lnTo>
                  <a:lnTo>
                    <a:pt x="248970" y="1473"/>
                  </a:lnTo>
                  <a:lnTo>
                    <a:pt x="2209" y="364578"/>
                  </a:lnTo>
                  <a:lnTo>
                    <a:pt x="6438" y="367448"/>
                  </a:lnTo>
                  <a:lnTo>
                    <a:pt x="6438" y="361238"/>
                  </a:lnTo>
                  <a:lnTo>
                    <a:pt x="33081" y="351068"/>
                  </a:lnTo>
                  <a:lnTo>
                    <a:pt x="252450" y="28259"/>
                  </a:lnTo>
                  <a:lnTo>
                    <a:pt x="252450" y="18313"/>
                  </a:lnTo>
                  <a:lnTo>
                    <a:pt x="254330" y="9537"/>
                  </a:lnTo>
                  <a:lnTo>
                    <a:pt x="261747" y="14579"/>
                  </a:lnTo>
                  <a:lnTo>
                    <a:pt x="261747" y="20184"/>
                  </a:lnTo>
                  <a:lnTo>
                    <a:pt x="318826" y="31672"/>
                  </a:lnTo>
                  <a:lnTo>
                    <a:pt x="374511" y="40555"/>
                  </a:lnTo>
                  <a:lnTo>
                    <a:pt x="424227" y="45493"/>
                  </a:lnTo>
                  <a:lnTo>
                    <a:pt x="472694" y="47015"/>
                  </a:lnTo>
                  <a:lnTo>
                    <a:pt x="504667" y="46470"/>
                  </a:lnTo>
                  <a:lnTo>
                    <a:pt x="539159" y="44946"/>
                  </a:lnTo>
                  <a:lnTo>
                    <a:pt x="577387" y="42581"/>
                  </a:lnTo>
                  <a:lnTo>
                    <a:pt x="620568" y="39513"/>
                  </a:lnTo>
                  <a:lnTo>
                    <a:pt x="669919" y="35883"/>
                  </a:lnTo>
                  <a:lnTo>
                    <a:pt x="726657" y="31828"/>
                  </a:lnTo>
                  <a:lnTo>
                    <a:pt x="791999" y="27487"/>
                  </a:lnTo>
                  <a:lnTo>
                    <a:pt x="867162" y="22999"/>
                  </a:lnTo>
                  <a:lnTo>
                    <a:pt x="896513" y="21468"/>
                  </a:lnTo>
                  <a:lnTo>
                    <a:pt x="949693" y="1168"/>
                  </a:lnTo>
                  <a:lnTo>
                    <a:pt x="952919" y="9550"/>
                  </a:lnTo>
                  <a:lnTo>
                    <a:pt x="953363" y="18503"/>
                  </a:lnTo>
                  <a:lnTo>
                    <a:pt x="953363" y="18972"/>
                  </a:lnTo>
                  <a:lnTo>
                    <a:pt x="960247" y="16344"/>
                  </a:lnTo>
                  <a:lnTo>
                    <a:pt x="962609" y="12026"/>
                  </a:lnTo>
                  <a:close/>
                </a:path>
                <a:path w="962659" h="379729">
                  <a:moveTo>
                    <a:pt x="33081" y="351068"/>
                  </a:moveTo>
                  <a:lnTo>
                    <a:pt x="6438" y="361238"/>
                  </a:lnTo>
                  <a:lnTo>
                    <a:pt x="9639" y="369620"/>
                  </a:lnTo>
                  <a:lnTo>
                    <a:pt x="17056" y="374650"/>
                  </a:lnTo>
                  <a:lnTo>
                    <a:pt x="33081" y="351068"/>
                  </a:lnTo>
                  <a:close/>
                </a:path>
                <a:path w="962659" h="379729">
                  <a:moveTo>
                    <a:pt x="9639" y="369620"/>
                  </a:moveTo>
                  <a:lnTo>
                    <a:pt x="6438" y="361238"/>
                  </a:lnTo>
                  <a:lnTo>
                    <a:pt x="6438" y="367448"/>
                  </a:lnTo>
                  <a:lnTo>
                    <a:pt x="9639" y="369620"/>
                  </a:lnTo>
                  <a:close/>
                </a:path>
                <a:path w="962659" h="379729">
                  <a:moveTo>
                    <a:pt x="261747" y="14579"/>
                  </a:moveTo>
                  <a:lnTo>
                    <a:pt x="254330" y="9537"/>
                  </a:lnTo>
                  <a:lnTo>
                    <a:pt x="252450" y="18313"/>
                  </a:lnTo>
                  <a:lnTo>
                    <a:pt x="258396" y="19510"/>
                  </a:lnTo>
                  <a:lnTo>
                    <a:pt x="261747" y="14579"/>
                  </a:lnTo>
                  <a:close/>
                </a:path>
                <a:path w="962659" h="379729">
                  <a:moveTo>
                    <a:pt x="258396" y="19510"/>
                  </a:moveTo>
                  <a:lnTo>
                    <a:pt x="252450" y="18313"/>
                  </a:lnTo>
                  <a:lnTo>
                    <a:pt x="252450" y="28259"/>
                  </a:lnTo>
                  <a:lnTo>
                    <a:pt x="258396" y="19510"/>
                  </a:lnTo>
                  <a:close/>
                </a:path>
                <a:path w="962659" h="379729">
                  <a:moveTo>
                    <a:pt x="261747" y="20184"/>
                  </a:moveTo>
                  <a:lnTo>
                    <a:pt x="261747" y="14579"/>
                  </a:lnTo>
                  <a:lnTo>
                    <a:pt x="258396" y="19510"/>
                  </a:lnTo>
                  <a:lnTo>
                    <a:pt x="261747" y="20184"/>
                  </a:lnTo>
                  <a:close/>
                </a:path>
                <a:path w="962659" h="379729">
                  <a:moveTo>
                    <a:pt x="953363" y="18503"/>
                  </a:moveTo>
                  <a:lnTo>
                    <a:pt x="952919" y="9537"/>
                  </a:lnTo>
                  <a:lnTo>
                    <a:pt x="949718" y="1168"/>
                  </a:lnTo>
                  <a:lnTo>
                    <a:pt x="896513" y="21468"/>
                  </a:lnTo>
                  <a:lnTo>
                    <a:pt x="953363" y="18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65181" y="1605195"/>
            <a:ext cx="8332758" cy="1070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2360" spc="-5" dirty="0">
                <a:latin typeface="Verdana"/>
                <a:cs typeface="Verdana"/>
              </a:rPr>
              <a:t>It is possible to send messages to an </a:t>
            </a:r>
            <a:r>
              <a:rPr sz="2360" spc="-9" dirty="0">
                <a:latin typeface="Verdana"/>
                <a:cs typeface="Verdana"/>
              </a:rPr>
              <a:t>exception</a:t>
            </a:r>
            <a:r>
              <a:rPr sz="2360" spc="59" dirty="0">
                <a:latin typeface="Verdana"/>
                <a:cs typeface="Verdana"/>
              </a:rPr>
              <a:t> </a:t>
            </a:r>
            <a:r>
              <a:rPr sz="2360" spc="-5" dirty="0">
                <a:latin typeface="Verdana"/>
                <a:cs typeface="Verdana"/>
              </a:rPr>
              <a:t>object:</a:t>
            </a:r>
            <a:endParaRPr sz="2360">
              <a:latin typeface="Verdana"/>
              <a:cs typeface="Verdana"/>
            </a:endParaRPr>
          </a:p>
          <a:p>
            <a:pPr marL="272602">
              <a:lnSpc>
                <a:spcPts val="1910"/>
              </a:lnSpc>
              <a:spcBef>
                <a:spcPts val="1578"/>
              </a:spcBef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class </a:t>
            </a:r>
            <a:r>
              <a:rPr sz="1679" spc="-9" dirty="0">
                <a:latin typeface="Courier New"/>
                <a:cs typeface="Courier New"/>
              </a:rPr>
              <a:t>TestExceptions4</a:t>
            </a:r>
            <a:r>
              <a:rPr sz="1679" spc="-32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526762">
              <a:lnSpc>
                <a:spcPts val="1910"/>
              </a:lnSpc>
            </a:pP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public static </a:t>
            </a:r>
            <a:r>
              <a:rPr sz="1679" spc="-5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sz="1679" spc="-9" dirty="0">
                <a:latin typeface="Courier New"/>
                <a:cs typeface="Courier New"/>
              </a:rPr>
              <a:t>main(String[] args)</a:t>
            </a:r>
            <a:r>
              <a:rPr sz="1679" spc="-68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0429" y="2853675"/>
            <a:ext cx="6324344" cy="2986867"/>
          </a:xfrm>
          <a:prstGeom prst="rect">
            <a:avLst/>
          </a:prstGeom>
        </p:spPr>
        <p:txBody>
          <a:bodyPr vert="horz" wrap="square" lIns="0" tIns="40917" rIns="0" bIns="0" rtlCol="0">
            <a:spAutoFit/>
          </a:bodyPr>
          <a:lstStyle/>
          <a:p>
            <a:pPr marL="595921" marR="3306958" indent="-576">
              <a:lnSpc>
                <a:spcPts val="1805"/>
              </a:lnSpc>
              <a:spcBef>
                <a:spcPts val="322"/>
              </a:spcBef>
            </a:pPr>
            <a:r>
              <a:rPr sz="1679" spc="-9" dirty="0">
                <a:latin typeface="Courier New"/>
                <a:cs typeface="Courier New"/>
              </a:rPr>
              <a:t>String </a:t>
            </a:r>
            <a:r>
              <a:rPr sz="1679" spc="-5" dirty="0">
                <a:latin typeface="Courier New"/>
                <a:cs typeface="Courier New"/>
              </a:rPr>
              <a:t>s =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679" spc="-9" dirty="0">
                <a:latin typeface="Courier New"/>
                <a:cs typeface="Courier New"/>
              </a:rPr>
              <a:t>; 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679" spc="-23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</a:t>
            </a:r>
            <a:endParaRPr sz="1679">
              <a:latin typeface="Courier New"/>
              <a:cs typeface="Courier New"/>
            </a:endParaRPr>
          </a:p>
          <a:p>
            <a:pPr marL="848928">
              <a:lnSpc>
                <a:spcPts val="1669"/>
              </a:lnSpc>
            </a:pPr>
            <a:r>
              <a:rPr sz="1679" spc="-9" dirty="0">
                <a:latin typeface="Courier New"/>
                <a:cs typeface="Courier New"/>
              </a:rPr>
              <a:t>System.out.print(s.charAt(10));</a:t>
            </a:r>
            <a:endParaRPr sz="1679">
              <a:latin typeface="Courier New"/>
              <a:cs typeface="Courier New"/>
            </a:endParaRPr>
          </a:p>
          <a:p>
            <a:pPr marL="848928" marR="4611" indent="-253583">
              <a:lnSpc>
                <a:spcPct val="89700"/>
              </a:lnSpc>
              <a:spcBef>
                <a:spcPts val="100"/>
              </a:spcBef>
            </a:pPr>
            <a:r>
              <a:rPr sz="1679" spc="-5" dirty="0">
                <a:latin typeface="Courier New"/>
                <a:cs typeface="Courier New"/>
              </a:rPr>
              <a:t>} </a:t>
            </a:r>
            <a:r>
              <a:rPr sz="1679" spc="-9" dirty="0">
                <a:solidFill>
                  <a:srgbClr val="0000FF"/>
                </a:solidFill>
                <a:latin typeface="Courier New"/>
                <a:cs typeface="Courier New"/>
              </a:rPr>
              <a:t>catch </a:t>
            </a:r>
            <a:r>
              <a:rPr sz="1679" spc="-9" dirty="0">
                <a:latin typeface="Courier New"/>
                <a:cs typeface="Courier New"/>
              </a:rPr>
              <a:t>(StringIndexOutOfBoundsException e)</a:t>
            </a:r>
            <a:r>
              <a:rPr sz="1679" spc="-45" dirty="0">
                <a:latin typeface="Courier New"/>
                <a:cs typeface="Courier New"/>
              </a:rPr>
              <a:t> </a:t>
            </a:r>
            <a:r>
              <a:rPr sz="1679" spc="-5" dirty="0">
                <a:latin typeface="Courier New"/>
                <a:cs typeface="Courier New"/>
              </a:rPr>
              <a:t>{  </a:t>
            </a:r>
            <a:r>
              <a:rPr sz="1679" spc="-9" dirty="0">
                <a:latin typeface="Courier New"/>
                <a:cs typeface="Courier New"/>
              </a:rPr>
              <a:t>System.out.println(</a:t>
            </a:r>
            <a:r>
              <a:rPr sz="1679" spc="-9" dirty="0">
                <a:solidFill>
                  <a:srgbClr val="FF3366"/>
                </a:solidFill>
                <a:latin typeface="Courier New"/>
                <a:cs typeface="Courier New"/>
              </a:rPr>
              <a:t>"No such position"</a:t>
            </a:r>
            <a:r>
              <a:rPr sz="1679" spc="-9" dirty="0">
                <a:latin typeface="Courier New"/>
                <a:cs typeface="Courier New"/>
              </a:rPr>
              <a:t>);  System.out.println(e.toString());</a:t>
            </a:r>
            <a:endParaRPr sz="1679">
              <a:latin typeface="Courier New"/>
              <a:cs typeface="Courier New"/>
            </a:endParaRPr>
          </a:p>
          <a:p>
            <a:pPr marL="341761">
              <a:lnSpc>
                <a:spcPts val="1697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 marL="87025">
              <a:lnSpc>
                <a:spcPts val="1910"/>
              </a:lnSpc>
            </a:pPr>
            <a:r>
              <a:rPr sz="1679" spc="-5" dirty="0">
                <a:latin typeface="Courier New"/>
                <a:cs typeface="Courier New"/>
              </a:rPr>
              <a:t>}</a:t>
            </a:r>
            <a:endParaRPr sz="1679">
              <a:latin typeface="Courier New"/>
              <a:cs typeface="Courier New"/>
            </a:endParaRPr>
          </a:p>
          <a:p>
            <a:pPr marL="11527" marR="3511553">
              <a:lnSpc>
                <a:spcPts val="1805"/>
              </a:lnSpc>
              <a:spcBef>
                <a:spcPts val="1321"/>
              </a:spcBef>
            </a:pPr>
            <a:r>
              <a:rPr sz="1679" spc="-5" dirty="0">
                <a:latin typeface="Courier New"/>
                <a:cs typeface="Courier New"/>
              </a:rPr>
              <a:t>$ </a:t>
            </a:r>
            <a:r>
              <a:rPr sz="1679" spc="-9" dirty="0">
                <a:latin typeface="Courier New"/>
                <a:cs typeface="Courier New"/>
              </a:rPr>
              <a:t>java</a:t>
            </a:r>
            <a:r>
              <a:rPr sz="1679" spc="-8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TestExceptions4  No such</a:t>
            </a:r>
            <a:r>
              <a:rPr sz="1679" spc="-36" dirty="0">
                <a:latin typeface="Courier New"/>
                <a:cs typeface="Courier New"/>
              </a:rPr>
              <a:t> </a:t>
            </a:r>
            <a:r>
              <a:rPr sz="1679" spc="-9" dirty="0">
                <a:latin typeface="Courier New"/>
                <a:cs typeface="Courier New"/>
              </a:rPr>
              <a:t>position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675"/>
              </a:lnSpc>
            </a:pPr>
            <a:r>
              <a:rPr sz="1679" spc="-9" dirty="0">
                <a:latin typeface="Courier New"/>
                <a:cs typeface="Courier New"/>
              </a:rPr>
              <a:t>java.lang.StringIndexOutOfBoundsException:</a:t>
            </a:r>
            <a:endParaRPr sz="1679">
              <a:latin typeface="Courier New"/>
              <a:cs typeface="Courier New"/>
            </a:endParaRPr>
          </a:p>
          <a:p>
            <a:pPr marL="11527">
              <a:lnSpc>
                <a:spcPts val="1915"/>
              </a:lnSpc>
            </a:pPr>
            <a:r>
              <a:rPr sz="1679" spc="-9" dirty="0">
                <a:latin typeface="Courier New"/>
                <a:cs typeface="Courier New"/>
              </a:rPr>
              <a:t>String index out of range:</a:t>
            </a:r>
            <a:r>
              <a:rPr sz="1679" spc="-41" dirty="0">
                <a:latin typeface="Courier New"/>
                <a:cs typeface="Courier New"/>
              </a:rPr>
              <a:t> </a:t>
            </a:r>
            <a:r>
              <a:rPr sz="1679" spc="-14" dirty="0">
                <a:latin typeface="Courier New"/>
                <a:cs typeface="Courier New"/>
              </a:rPr>
              <a:t>10</a:t>
            </a:r>
            <a:endParaRPr sz="167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286B38-FE37-0E52-CECB-19101507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Two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275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5FA8-7FD0-1629-6C0C-405F8E5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Reading the File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6765F-139D-7AF8-D1AA-FB8FA4AE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51" y="1371601"/>
            <a:ext cx="10239283" cy="3777622"/>
          </a:xfrm>
        </p:spPr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Create a Java File Object :</a:t>
            </a:r>
          </a:p>
          <a:p>
            <a:pPr lvl="1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File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file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= new File(String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pathName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);</a:t>
            </a:r>
          </a:p>
          <a:p>
            <a:endParaRPr lang="x-non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04CE0059-2002-CEC1-C597-9F5B471E7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67504"/>
              </p:ext>
            </p:extLst>
          </p:nvPr>
        </p:nvGraphicFramePr>
        <p:xfrm>
          <a:off x="770966" y="3107063"/>
          <a:ext cx="5415803" cy="2042160"/>
        </p:xfrm>
        <a:graphic>
          <a:graphicData uri="http://schemas.openxmlformats.org/drawingml/2006/table">
            <a:tbl>
              <a:tblPr/>
              <a:tblGrid>
                <a:gridCol w="1620041">
                  <a:extLst>
                    <a:ext uri="{9D8B030D-6E8A-4147-A177-3AD203B41FA5}">
                      <a16:colId xmlns:a16="http://schemas.microsoft.com/office/drawing/2014/main" xmlns="" val="2273357701"/>
                    </a:ext>
                  </a:extLst>
                </a:gridCol>
                <a:gridCol w="1860136">
                  <a:extLst>
                    <a:ext uri="{9D8B030D-6E8A-4147-A177-3AD203B41FA5}">
                      <a16:colId xmlns:a16="http://schemas.microsoft.com/office/drawing/2014/main" xmlns="" val="3775870485"/>
                    </a:ext>
                  </a:extLst>
                </a:gridCol>
                <a:gridCol w="1935626">
                  <a:extLst>
                    <a:ext uri="{9D8B030D-6E8A-4147-A177-3AD203B41FA5}">
                      <a16:colId xmlns:a16="http://schemas.microsoft.com/office/drawing/2014/main" xmlns="" val="855597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822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create file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createNewFile()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978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read file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java.io.FileReader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36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write file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java.io.FileWriter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2325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delete file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delete()</a:t>
                      </a: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java.io.File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2880" marR="182880" marT="91440" marB="91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27762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B7F21-3660-B382-1506-1E50A177F17B}"/>
              </a:ext>
            </a:extLst>
          </p:cNvPr>
          <p:cNvSpPr txBox="1"/>
          <p:nvPr/>
        </p:nvSpPr>
        <p:spPr>
          <a:xfrm>
            <a:off x="6343979" y="1264555"/>
            <a:ext cx="5415803" cy="550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create a file object for the current location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File("newFile.txt");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trying to create a file based on the object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file.createNewFile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(value)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new file is created.");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else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file already exists.");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catch(Exception 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e.getStackTrace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40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5FA8-7FD0-1629-6C0C-405F8E5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278" y="175874"/>
            <a:ext cx="8911687" cy="1280890"/>
          </a:xfrm>
        </p:spPr>
        <p:txBody>
          <a:bodyPr/>
          <a:lstStyle/>
          <a:p>
            <a:r>
              <a:rPr lang="en-US" dirty="0"/>
              <a:t>Writing and Reading the File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6765F-139D-7AF8-D1AA-FB8FA4AE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51" y="1371601"/>
            <a:ext cx="10239283" cy="3777622"/>
          </a:xfrm>
        </p:spPr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 Read a file using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FileReader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:</a:t>
            </a:r>
          </a:p>
          <a:p>
            <a:pPr lvl="1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FileReader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input = new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FileReader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("input.txt");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B7F21-3660-B382-1506-1E50A177F17B}"/>
              </a:ext>
            </a:extLst>
          </p:cNvPr>
          <p:cNvSpPr txBox="1"/>
          <p:nvPr/>
        </p:nvSpPr>
        <p:spPr>
          <a:xfrm>
            <a:off x="6306527" y="856357"/>
            <a:ext cx="5415803" cy="60016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importing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char[] array = new char[100];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Creates a reader using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("input.txt");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Reads characters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 in the file:");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Closes the reader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catch(Exception 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e.getStackTrace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83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5FA8-7FD0-1629-6C0C-405F8E5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278" y="175874"/>
            <a:ext cx="8911687" cy="1280890"/>
          </a:xfrm>
        </p:spPr>
        <p:txBody>
          <a:bodyPr/>
          <a:lstStyle/>
          <a:p>
            <a:r>
              <a:rPr lang="en-US" dirty="0"/>
              <a:t>Writing and Reading the File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6765F-139D-7AF8-D1AA-FB8FA4AE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751" y="1371601"/>
            <a:ext cx="10239283" cy="3777622"/>
          </a:xfrm>
        </p:spPr>
        <p:txBody>
          <a:bodyPr/>
          <a:lstStyle/>
          <a:p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 Write to file using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FileWriter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:</a:t>
            </a:r>
          </a:p>
          <a:p>
            <a:pPr lvl="1"/>
            <a:r>
              <a:rPr lang="en-US" b="1" dirty="0" err="1">
                <a:solidFill>
                  <a:srgbClr val="25265E"/>
                </a:solidFill>
                <a:latin typeface="euclid_circular_a"/>
              </a:rPr>
              <a:t>FileWriter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 output = new </a:t>
            </a:r>
            <a:r>
              <a:rPr lang="en-US" b="1" dirty="0" err="1">
                <a:solidFill>
                  <a:srgbClr val="25265E"/>
                </a:solidFill>
                <a:latin typeface="euclid_circular_a"/>
              </a:rPr>
              <a:t>FileWriter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("output.txt");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r>
              <a:rPr lang="en-US" b="1" dirty="0">
                <a:solidFill>
                  <a:srgbClr val="25265E"/>
                </a:solidFill>
                <a:latin typeface="euclid_circular_a"/>
              </a:rPr>
              <a:t> Delete File:</a:t>
            </a:r>
          </a:p>
          <a:p>
            <a:pPr lvl="1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File 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Dfile</a:t>
            </a: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= New File(File Name);</a:t>
            </a:r>
          </a:p>
          <a:p>
            <a:pPr lvl="1"/>
            <a:r>
              <a:rPr lang="en-US" b="1" dirty="0">
                <a:solidFill>
                  <a:srgbClr val="25265E"/>
                </a:solidFill>
                <a:latin typeface="euclid_circular_a"/>
              </a:rPr>
              <a:t>Boolean var = </a:t>
            </a:r>
            <a:r>
              <a:rPr lang="en-US" b="1" dirty="0" err="1">
                <a:solidFill>
                  <a:srgbClr val="25265E"/>
                </a:solidFill>
                <a:latin typeface="euclid_circular_a"/>
              </a:rPr>
              <a:t>Dfile</a:t>
            </a:r>
            <a:r>
              <a:rPr lang="en-US" b="1" i="0" dirty="0" err="1">
                <a:solidFill>
                  <a:srgbClr val="25265E"/>
                </a:solidFill>
                <a:effectLst/>
                <a:latin typeface="euclid_circular_a"/>
              </a:rPr>
              <a:t>.delete</a:t>
            </a:r>
            <a:r>
              <a:rPr lang="en-US" b="1" dirty="0">
                <a:solidFill>
                  <a:srgbClr val="25265E"/>
                </a:solidFill>
                <a:latin typeface="euclid_circular_a"/>
              </a:rPr>
              <a:t>();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lvl="1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B7F21-3660-B382-1506-1E50A177F17B}"/>
              </a:ext>
            </a:extLst>
          </p:cNvPr>
          <p:cNvSpPr txBox="1"/>
          <p:nvPr/>
        </p:nvSpPr>
        <p:spPr>
          <a:xfrm>
            <a:off x="6306527" y="856357"/>
            <a:ext cx="5415803" cy="550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Main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String data = "This is the data in the output file";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try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Creates a Writer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("output.txt");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Writes string to the file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output.write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 is written to the file.");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// Closes the writer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catch (Exception 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e.getStackTrace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89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0DD7E-9B0D-1B20-06DF-02BF8094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A9602-4E74-09CE-EC25-28885D10B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Structures Using C++ by VARSHA H. PATIL Oxford University Press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Structures and Algorithm Analysis by Clifford A. Shaffer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 Data Structures in C++</a:t>
            </a:r>
            <a:endParaRPr lang="en-US" b="0" dirty="0">
              <a:effectLst/>
            </a:endParaRP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Open Data Structures in Java</a:t>
            </a:r>
            <a:endParaRPr lang="en-US" b="0" dirty="0">
              <a:effectLst/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110599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5FA8-7FD0-1629-6C0C-405F8E5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278" y="175874"/>
            <a:ext cx="8911687" cy="1280890"/>
          </a:xfrm>
        </p:spPr>
        <p:txBody>
          <a:bodyPr/>
          <a:lstStyle/>
          <a:p>
            <a:r>
              <a:rPr lang="en-US" dirty="0"/>
              <a:t>Writing and Reading the File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6765F-139D-7AF8-D1AA-FB8FA4AE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33" y="1456764"/>
            <a:ext cx="5415804" cy="3777622"/>
          </a:xfrm>
        </p:spPr>
        <p:txBody>
          <a:bodyPr>
            <a:normAutofit/>
          </a:bodyPr>
          <a:lstStyle/>
          <a:p>
            <a:r>
              <a:rPr lang="en-US" sz="1600" dirty="0"/>
              <a:t>Buffered Class: </a:t>
            </a:r>
            <a:r>
              <a:rPr lang="en-US" sz="1600" b="1" dirty="0"/>
              <a:t>Buffer Reader and Buffer Writer</a:t>
            </a:r>
          </a:p>
          <a:p>
            <a:r>
              <a:rPr lang="en-US" sz="1600" dirty="0"/>
              <a:t>During the read operation in </a:t>
            </a:r>
            <a:r>
              <a:rPr lang="en-US" sz="1600" dirty="0" err="1"/>
              <a:t>BufferedReader</a:t>
            </a:r>
            <a:r>
              <a:rPr lang="en-US" sz="1600" dirty="0"/>
              <a:t>, a chunk of characters is read from the disk and stored in the internal buffer. And from the internal buffer characters are read individually.</a:t>
            </a:r>
          </a:p>
          <a:p>
            <a:r>
              <a:rPr lang="en-US" sz="1600" dirty="0"/>
              <a:t>Hence, the number of communication to the disk is reduced. This is why reading characters is faster using </a:t>
            </a:r>
            <a:r>
              <a:rPr lang="en-US" sz="1600" dirty="0" err="1"/>
              <a:t>BufferedReader</a:t>
            </a:r>
            <a:r>
              <a:rPr lang="en-US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B7F21-3660-B382-1506-1E50A177F17B}"/>
              </a:ext>
            </a:extLst>
          </p:cNvPr>
          <p:cNvSpPr txBox="1"/>
          <p:nvPr/>
        </p:nvSpPr>
        <p:spPr>
          <a:xfrm>
            <a:off x="6306527" y="856357"/>
            <a:ext cx="5415803" cy="55092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char[] array = new char[100];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("input.txt");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Reads characters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input.read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("Data in the file: 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catch(Exception 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e.getStackTrace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Java BufferedReader Class">
            <a:extLst>
              <a:ext uri="{FF2B5EF4-FFF2-40B4-BE49-F238E27FC236}">
                <a16:creationId xmlns:a16="http://schemas.microsoft.com/office/drawing/2014/main" xmlns="" id="{CCC0733E-1AAA-2386-538B-FC2712808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8" b="18470"/>
          <a:stretch/>
        </p:blipFill>
        <p:spPr bwMode="auto">
          <a:xfrm>
            <a:off x="361670" y="3769468"/>
            <a:ext cx="5644682" cy="326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485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915FA8-7FD0-1629-6C0C-405F8E5D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278" y="175874"/>
            <a:ext cx="8911687" cy="1280890"/>
          </a:xfrm>
        </p:spPr>
        <p:txBody>
          <a:bodyPr/>
          <a:lstStyle/>
          <a:p>
            <a:r>
              <a:rPr lang="en-US" dirty="0"/>
              <a:t>Writing and Reading the File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E6765F-139D-7AF8-D1AA-FB8FA4AEF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33" y="1456764"/>
            <a:ext cx="5415804" cy="3777622"/>
          </a:xfrm>
        </p:spPr>
        <p:txBody>
          <a:bodyPr>
            <a:normAutofit/>
          </a:bodyPr>
          <a:lstStyle/>
          <a:p>
            <a:r>
              <a:rPr lang="en-US" sz="1600" dirty="0"/>
              <a:t>Buffered Class: </a:t>
            </a:r>
          </a:p>
          <a:p>
            <a:pPr lvl="1"/>
            <a:r>
              <a:rPr lang="en-US" sz="1400" b="1" dirty="0"/>
              <a:t> Buffer Writer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6B7F21-3660-B382-1506-1E50A177F17B}"/>
              </a:ext>
            </a:extLst>
          </p:cNvPr>
          <p:cNvSpPr txBox="1"/>
          <p:nvPr/>
        </p:nvSpPr>
        <p:spPr>
          <a:xfrm>
            <a:off x="6306527" y="856357"/>
            <a:ext cx="5415803" cy="600164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java.io.BufferedWriter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data = "This is the data in the output file";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try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("output.txt");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Creates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= new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(file);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 Writes the string to the file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output.write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output.close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catch (Exception 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e.getStackTrace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093AD52-498B-B9E9-AE56-1183D60BC6D3}"/>
              </a:ext>
            </a:extLst>
          </p:cNvPr>
          <p:cNvSpPr txBox="1"/>
          <p:nvPr/>
        </p:nvSpPr>
        <p:spPr>
          <a:xfrm>
            <a:off x="2268071" y="2976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flush() Method</a:t>
            </a:r>
          </a:p>
        </p:txBody>
      </p:sp>
    </p:spTree>
    <p:extLst>
      <p:ext uri="{BB962C8B-B14F-4D97-AF65-F5344CB8AC3E}">
        <p14:creationId xmlns:p14="http://schemas.microsoft.com/office/powerpoint/2010/main" val="2080227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27B36-F220-C487-B351-7390A7CD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7ED530-58D6-67C1-7967-81CD90E3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we use the </a:t>
            </a:r>
            <a:r>
              <a:rPr lang="en-US" dirty="0" err="1"/>
              <a:t>ArrayList</a:t>
            </a:r>
            <a:r>
              <a:rPr lang="en-US" dirty="0"/>
              <a:t> class to implement the functionality of resizable-arrays.</a:t>
            </a:r>
          </a:p>
          <a:p>
            <a:r>
              <a:rPr lang="en-US" dirty="0"/>
              <a:t>In Java, we need to declare the size of an array before we can use it. Once the size of an array is declared, it's hard to change it.</a:t>
            </a:r>
          </a:p>
          <a:p>
            <a:endParaRPr lang="en-US" dirty="0"/>
          </a:p>
          <a:p>
            <a:r>
              <a:rPr lang="en-US" dirty="0"/>
              <a:t>To handle this issue, we can use the </a:t>
            </a:r>
            <a:r>
              <a:rPr lang="en-US" dirty="0" err="1"/>
              <a:t>ArrayList</a:t>
            </a:r>
            <a:r>
              <a:rPr lang="en-US" dirty="0"/>
              <a:t> class. It allows us to create resizable arrays.</a:t>
            </a:r>
          </a:p>
          <a:p>
            <a:endParaRPr lang="en-US" dirty="0"/>
          </a:p>
          <a:p>
            <a:r>
              <a:rPr lang="en-US" dirty="0"/>
              <a:t>Unlike arrays, </a:t>
            </a:r>
            <a:r>
              <a:rPr lang="en-US" dirty="0" err="1"/>
              <a:t>arraylists</a:t>
            </a:r>
            <a:r>
              <a:rPr lang="en-US" dirty="0"/>
              <a:t> can automatically adjust their capacity when we add or remove elements from them. Hence, </a:t>
            </a:r>
            <a:r>
              <a:rPr lang="en-US" dirty="0" err="1"/>
              <a:t>arraylists</a:t>
            </a:r>
            <a:r>
              <a:rPr lang="en-US" dirty="0"/>
              <a:t> are also known as dynamic arrays.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46129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A45A9-9F05-CB51-5877-5D4B44B2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ArrayList</a:t>
            </a:r>
            <a:r>
              <a:rPr lang="en-US" sz="2800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 can dynamically grow and shrink after addition and removal of elements</a:t>
            </a:r>
            <a:endParaRPr lang="x-none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D07BD9-4AF5-DE3D-345C-F44E7D462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9474" y="2264375"/>
            <a:ext cx="6980525" cy="3391194"/>
          </a:xfrm>
        </p:spPr>
      </p:pic>
    </p:spTree>
    <p:extLst>
      <p:ext uri="{BB962C8B-B14F-4D97-AF65-F5344CB8AC3E}">
        <p14:creationId xmlns:p14="http://schemas.microsoft.com/office/powerpoint/2010/main" val="1657290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F837A6-D686-2827-F579-9889E52F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Removing Element from </a:t>
            </a:r>
            <a:r>
              <a:rPr lang="en-US" i="0" dirty="0" err="1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ArrayList</a:t>
            </a:r>
            <a:r>
              <a:rPr lang="en-US" i="0" dirty="0">
                <a:solidFill>
                  <a:srgbClr val="222426"/>
                </a:solidFill>
                <a:effectLst/>
                <a:latin typeface="Roboto" panose="02000000000000000000" pitchFamily="2" charset="0"/>
              </a:rPr>
              <a:t>: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B6910FB-CBC9-6D08-8077-980AE0A74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577" y="2233905"/>
            <a:ext cx="6340389" cy="3147333"/>
          </a:xfrm>
        </p:spPr>
      </p:pic>
    </p:spTree>
    <p:extLst>
      <p:ext uri="{BB962C8B-B14F-4D97-AF65-F5344CB8AC3E}">
        <p14:creationId xmlns:p14="http://schemas.microsoft.com/office/powerpoint/2010/main" val="1934545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3FFB-2C0D-0F85-7CA8-C91E872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List 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CBCD9-35E1-496B-7F74-06EEC021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using </a:t>
            </a:r>
            <a:r>
              <a:rPr lang="en-US" dirty="0" err="1"/>
              <a:t>ArrayList</a:t>
            </a:r>
            <a:r>
              <a:rPr lang="en-US" dirty="0"/>
              <a:t>, we need to import the </a:t>
            </a:r>
            <a:r>
              <a:rPr lang="en-US" dirty="0" err="1"/>
              <a:t>java.util.ArrayList</a:t>
            </a:r>
            <a:r>
              <a:rPr lang="en-US" dirty="0"/>
              <a:t> package first. Here is how we can create </a:t>
            </a:r>
            <a:r>
              <a:rPr lang="en-US" dirty="0" err="1"/>
              <a:t>arraylists</a:t>
            </a:r>
            <a:r>
              <a:rPr lang="en-US" dirty="0"/>
              <a:t> in Java:</a:t>
            </a:r>
          </a:p>
          <a:p>
            <a:pPr lvl="1"/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782ED94-37C1-4286-D8EB-DA7FBB477D1E}"/>
              </a:ext>
            </a:extLst>
          </p:cNvPr>
          <p:cNvSpPr txBox="1"/>
          <p:nvPr/>
        </p:nvSpPr>
        <p:spPr>
          <a:xfrm>
            <a:off x="3048000" y="3248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above program, we have used Integer not int.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1027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5D4D7-90EE-1B22-6D63-7A284CD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 in Array List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42218-620D-A393-E6D7-2347A131A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Add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Access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Change elements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euclid_circular_a"/>
              </a:rPr>
              <a:t>Remove elements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51591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F77C0B-F2CB-D68E-D664-9AA9010B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39F22-F3D8-035E-1EE7-9DC4BC4B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Arraylist</a:t>
            </a:r>
            <a:r>
              <a:rPr lang="en-US" dirty="0"/>
              <a:t> that will contain 5 names of countries starting with latter A and then display in single row, after that update your list and add one more country name on the index of 2  then display again.</a:t>
            </a:r>
          </a:p>
          <a:p>
            <a:r>
              <a:rPr lang="en-US" dirty="0"/>
              <a:t>Lets suppose you are going to start your next semester for that you have to choose any 4 subjects out of 6 [DS, PF,OS,SDA,SRE,COAL].  Initially you selected first four courses. But after that you want to change first course with sixth course. Write a program that will implement  above situation. </a:t>
            </a:r>
          </a:p>
          <a:p>
            <a:r>
              <a:rPr lang="en-US" dirty="0"/>
              <a:t>You are allowed to select only four course but mistakenly you selected 5 five course now system will generate error to remove any on course from you selection.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69393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278EA5-8733-12C9-BC68-9DDF6DD1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three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00927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74092-B2F8-D1EF-50D6-A97B177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its Types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29EFA3-B00B-329E-C942-3484D1C9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Recursion is a concepts in which function call it self. 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RescurionExample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SayHi</a:t>
            </a:r>
            <a:r>
              <a:rPr lang="en-US" dirty="0"/>
              <a:t>();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Private void </a:t>
            </a:r>
            <a:r>
              <a:rPr lang="en-US" dirty="0" err="1"/>
              <a:t>SayHi</a:t>
            </a:r>
            <a:r>
              <a:rPr lang="en-US" dirty="0"/>
              <a:t>(){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(“hi”);</a:t>
            </a:r>
          </a:p>
          <a:p>
            <a:pPr lvl="2"/>
            <a:r>
              <a:rPr lang="en-US" dirty="0" err="1"/>
              <a:t>SayHi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A8D150F-76E8-F2B9-2B76-1245C5F6DE9B}"/>
              </a:ext>
            </a:extLst>
          </p:cNvPr>
          <p:cNvSpPr txBox="1"/>
          <p:nvPr/>
        </p:nvSpPr>
        <p:spPr>
          <a:xfrm>
            <a:off x="7664824" y="3039035"/>
            <a:ext cx="4455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Base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relation between  problem  and sub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Generalize the case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03545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CD6C35-EEF1-F49E-0177-066E6F44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course will cover 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8353E1-7A98-C9C9-C16A-811DEE96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Algorithm Analysis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Lists, Stacks, Queues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Trees, Hashing, Dictionaries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Heaps, Priority Queues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56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4CFE86-5602-9503-F3BA-BFD1E121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9B13F-1812-3FD0-756E-ECBB415B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65" y="1742572"/>
            <a:ext cx="8915400" cy="44913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problem is just keep calling over and over.</a:t>
            </a:r>
          </a:p>
          <a:p>
            <a:r>
              <a:rPr lang="en-US" dirty="0"/>
              <a:t>We need some exit condition strategy called base case.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Public class </a:t>
            </a:r>
            <a:r>
              <a:rPr lang="en-US" dirty="0" err="1"/>
              <a:t>RescurionExample</a:t>
            </a:r>
            <a:r>
              <a:rPr lang="en-US" dirty="0"/>
              <a:t>{</a:t>
            </a:r>
          </a:p>
          <a:p>
            <a:pPr lvl="1"/>
            <a:r>
              <a:rPr lang="en-US" dirty="0"/>
              <a:t>Public static void main(string[] </a:t>
            </a:r>
            <a:r>
              <a:rPr lang="en-US" dirty="0" err="1"/>
              <a:t>arg</a:t>
            </a:r>
            <a:r>
              <a:rPr lang="en-US" dirty="0"/>
              <a:t>){</a:t>
            </a:r>
          </a:p>
          <a:p>
            <a:pPr lvl="2"/>
            <a:r>
              <a:rPr lang="en-US" dirty="0" err="1"/>
              <a:t>SayHi</a:t>
            </a:r>
            <a:r>
              <a:rPr lang="en-US" dirty="0"/>
              <a:t>(3);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Private void </a:t>
            </a:r>
            <a:r>
              <a:rPr lang="en-US" dirty="0" err="1"/>
              <a:t>SayHi</a:t>
            </a:r>
            <a:r>
              <a:rPr lang="en-US" dirty="0"/>
              <a:t>(int count ){</a:t>
            </a:r>
          </a:p>
          <a:p>
            <a:pPr lvl="2"/>
            <a:r>
              <a:rPr lang="en-US" dirty="0" err="1"/>
              <a:t>System.out.println</a:t>
            </a:r>
            <a:r>
              <a:rPr lang="en-US" dirty="0"/>
              <a:t>(“hi”);</a:t>
            </a:r>
          </a:p>
          <a:p>
            <a:pPr lvl="2"/>
            <a:r>
              <a:rPr lang="en-US" dirty="0"/>
              <a:t>If(count&lt;=1) return;</a:t>
            </a:r>
          </a:p>
          <a:p>
            <a:pPr lvl="2"/>
            <a:r>
              <a:rPr lang="en-US" dirty="0" err="1"/>
              <a:t>SayHI</a:t>
            </a:r>
            <a:r>
              <a:rPr lang="en-US" dirty="0"/>
              <a:t>(count-1);</a:t>
            </a:r>
          </a:p>
          <a:p>
            <a:pPr lvl="2"/>
            <a:r>
              <a:rPr lang="en-US" dirty="0"/>
              <a:t>}</a:t>
            </a:r>
          </a:p>
          <a:p>
            <a:pPr lvl="1"/>
            <a:r>
              <a:rPr lang="en-US" dirty="0"/>
              <a:t>}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9621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4D7E1-1E6D-1DF6-A26F-DE5705A9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1C9E7E8-0737-46CB-D6A0-0073EF45723A}"/>
              </a:ext>
            </a:extLst>
          </p:cNvPr>
          <p:cNvSpPr txBox="1"/>
          <p:nvPr/>
        </p:nvSpPr>
        <p:spPr>
          <a:xfrm>
            <a:off x="5809130" y="335845"/>
            <a:ext cx="6096000" cy="59093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//method to calculate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static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 &lt;= 1)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(n-1)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(n-2);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int number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//print first 10 numbers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("Fibonacci Series: First 10 numbers:");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number;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" 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15EA469-81C8-E9E6-8DF4-FBA9EC0041E6}"/>
              </a:ext>
            </a:extLst>
          </p:cNvPr>
          <p:cNvSpPr txBox="1"/>
          <p:nvPr/>
        </p:nvSpPr>
        <p:spPr>
          <a:xfrm>
            <a:off x="759106" y="2120153"/>
            <a:ext cx="5121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program to implement the Fibonacci series is given below:</a:t>
            </a:r>
          </a:p>
        </p:txBody>
      </p:sp>
    </p:spTree>
    <p:extLst>
      <p:ext uri="{BB962C8B-B14F-4D97-AF65-F5344CB8AC3E}">
        <p14:creationId xmlns:p14="http://schemas.microsoft.com/office/powerpoint/2010/main" val="1466482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A7F674-8BEE-768F-3D0A-7B378B05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Minimum value from Array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A16712-8A93-1B5F-80D4-86B1C5A2AD2A}"/>
              </a:ext>
            </a:extLst>
          </p:cNvPr>
          <p:cNvSpPr txBox="1"/>
          <p:nvPr/>
        </p:nvSpPr>
        <p:spPr>
          <a:xfrm>
            <a:off x="3379694" y="1487811"/>
            <a:ext cx="8426824" cy="452431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n)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//return first element if only one element or minimum of the array elements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(n == 1) ?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numArray,i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, n - 1));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main(String[]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{ 7,32,64,2,10,23 };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("Given Array : "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Arrays.toString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numArray.length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("Minimum element of array: " 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numArray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n) + "\n");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18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DB509A-A2E5-8662-0291-FDECC2EC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Recursion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29FBFC-4B7B-AC20-7DB9-68C277356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42900"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916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83FBA-172A-1EAF-1DE7-3B4676E0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 &amp; non-Tail Recursion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1A8EE2B-446F-DE0C-56C4-7948E529E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Tail Recursion</a:t>
            </a:r>
          </a:p>
          <a:p>
            <a:pPr lvl="1"/>
            <a:r>
              <a:rPr lang="en-US" dirty="0" err="1"/>
              <a:t>methodName</a:t>
            </a:r>
            <a:r>
              <a:rPr lang="en-US" dirty="0"/>
              <a:t> ( T parameters…){</a:t>
            </a:r>
          </a:p>
          <a:p>
            <a:pPr lvl="1"/>
            <a:r>
              <a:rPr lang="en-US" dirty="0"/>
              <a:t>{   </a:t>
            </a:r>
          </a:p>
          <a:p>
            <a:pPr lvl="1"/>
            <a:r>
              <a:rPr lang="en-US" dirty="0"/>
              <a:t>    if (</a:t>
            </a:r>
            <a:r>
              <a:rPr lang="en-US" dirty="0" err="1"/>
              <a:t>base_condition</a:t>
            </a:r>
            <a:r>
              <a:rPr lang="en-US" dirty="0"/>
              <a:t> == true)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return result;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return </a:t>
            </a:r>
            <a:r>
              <a:rPr lang="en-US" dirty="0" err="1"/>
              <a:t>methodName</a:t>
            </a:r>
            <a:r>
              <a:rPr lang="en-US" dirty="0"/>
              <a:t> (T parameters …)      //tail recursion</a:t>
            </a:r>
          </a:p>
          <a:p>
            <a:pPr lvl="1"/>
            <a:r>
              <a:rPr lang="en-US" dirty="0"/>
              <a:t>}</a:t>
            </a:r>
          </a:p>
          <a:p>
            <a:pPr lvl="1"/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E8DE7A0-9653-5694-8F15-27CA68EE83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 Recursion</a:t>
            </a:r>
          </a:p>
          <a:p>
            <a:pPr lvl="1"/>
            <a:r>
              <a:rPr lang="en-US" dirty="0" err="1"/>
              <a:t>methodName</a:t>
            </a:r>
            <a:r>
              <a:rPr lang="en-US" dirty="0"/>
              <a:t> (T parameters…){</a:t>
            </a:r>
          </a:p>
          <a:p>
            <a:pPr lvl="1"/>
            <a:r>
              <a:rPr lang="en-US" dirty="0"/>
              <a:t>    if (</a:t>
            </a:r>
            <a:r>
              <a:rPr lang="en-US" dirty="0" err="1"/>
              <a:t>some_condition</a:t>
            </a:r>
            <a:r>
              <a:rPr lang="en-US" dirty="0"/>
              <a:t> == true)</a:t>
            </a:r>
          </a:p>
          <a:p>
            <a:pPr lvl="1"/>
            <a:r>
              <a:rPr lang="en-US" dirty="0"/>
              <a:t>    {</a:t>
            </a:r>
          </a:p>
          <a:p>
            <a:pPr lvl="1"/>
            <a:r>
              <a:rPr lang="en-US" dirty="0"/>
              <a:t>        return </a:t>
            </a:r>
            <a:r>
              <a:rPr lang="en-US" dirty="0" err="1"/>
              <a:t>methodName</a:t>
            </a:r>
            <a:r>
              <a:rPr lang="en-US" dirty="0"/>
              <a:t> (T parameters…);</a:t>
            </a:r>
          </a:p>
          <a:p>
            <a:pPr lvl="1"/>
            <a:r>
              <a:rPr lang="en-US" dirty="0"/>
              <a:t>    }</a:t>
            </a:r>
          </a:p>
          <a:p>
            <a:pPr lvl="1"/>
            <a:r>
              <a:rPr lang="en-US" dirty="0"/>
              <a:t>    return result;</a:t>
            </a:r>
          </a:p>
          <a:p>
            <a:pPr lvl="1"/>
            <a:r>
              <a:rPr lang="en-US" dirty="0"/>
              <a:t>}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8966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F5A6F8-85DA-5E45-9611-3144CCAD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and Indirect Recursion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A6D237-9C9E-BF1A-3B9F-F0E66541A9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Direct Recursion</a:t>
            </a:r>
          </a:p>
          <a:p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401F88-C2FF-7F19-2429-CEEF9B21D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Indirect Recursion</a:t>
            </a:r>
          </a:p>
          <a:p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7F3E30-308E-0A9A-A11A-4A6FF481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67" y="2841242"/>
            <a:ext cx="3655761" cy="2347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15BF8B-033B-724C-3496-2ACF7ABA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541" y="2854286"/>
            <a:ext cx="3995858" cy="209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77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D63C8F-3E95-5EF9-D256-4E1A2E5D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vs recursion 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D068BF8-8A60-5481-9E7C-12AE9177B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118" y="1905000"/>
            <a:ext cx="6915368" cy="3911625"/>
          </a:xfrm>
        </p:spPr>
      </p:pic>
    </p:spTree>
    <p:extLst>
      <p:ext uri="{BB962C8B-B14F-4D97-AF65-F5344CB8AC3E}">
        <p14:creationId xmlns:p14="http://schemas.microsoft.com/office/powerpoint/2010/main" val="2777715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Thankyou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7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4A1DEB-298A-C088-D7B5-5E46BE0D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6448" y="599679"/>
            <a:ext cx="7467601" cy="1572768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6AF482-424E-1D7D-B232-3E1ED9EBA8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0235" y="2172447"/>
            <a:ext cx="6591300" cy="3403600"/>
          </a:xfrm>
        </p:spPr>
        <p:txBody>
          <a:bodyPr/>
          <a:lstStyle/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ADT, </a:t>
            </a: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Java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Language Specification</a:t>
            </a: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Arrays</a:t>
            </a: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Garbage Collector</a:t>
            </a:r>
          </a:p>
          <a:p>
            <a:pPr indent="-1270" rtl="0">
              <a:spcBef>
                <a:spcPts val="200"/>
              </a:spcBef>
              <a:spcAft>
                <a:spcPts val="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6920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864E8-FCD1-77B1-BB79-03800C58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language specification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2406AD-64B1-0730-8434-ED24BFC0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Array List</a:t>
            </a:r>
          </a:p>
          <a:p>
            <a:r>
              <a:rPr lang="en-US" dirty="0"/>
              <a:t>Garbage Collector</a:t>
            </a:r>
          </a:p>
          <a:p>
            <a:r>
              <a:rPr lang="en-US" dirty="0"/>
              <a:t>Constructor with shallow copy and Deep Copy</a:t>
            </a:r>
          </a:p>
          <a:p>
            <a:r>
              <a:rPr lang="en-US" dirty="0"/>
              <a:t>Recursion vs Iteration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701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A2146-3150-F0C9-5A2D-65E424DD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806823"/>
            <a:ext cx="7467601" cy="1572768"/>
          </a:xfrm>
        </p:spPr>
        <p:txBody>
          <a:bodyPr/>
          <a:lstStyle/>
          <a:p>
            <a:pPr algn="ctr"/>
            <a:r>
              <a:rPr lang="en-US" dirty="0"/>
              <a:t>Class One </a:t>
            </a:r>
            <a:br>
              <a:rPr lang="en-US" dirty="0"/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4872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F3CD7-0947-D613-BE25-C080DC8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11EE28-6756-5D58-A5F2-2AC462016112}"/>
              </a:ext>
            </a:extLst>
          </p:cNvPr>
          <p:cNvSpPr txBox="1"/>
          <p:nvPr/>
        </p:nvSpPr>
        <p:spPr>
          <a:xfrm>
            <a:off x="2592925" y="1225689"/>
            <a:ext cx="4776063" cy="5632311"/>
          </a:xfrm>
          <a:prstGeom prst="rect">
            <a:avLst/>
          </a:prstGeom>
          <a:solidFill>
            <a:srgbClr val="B38F6A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Lamp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stores the value for light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true if light is 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false if light is off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method to turn on the light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("Light on?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method to turnoff the light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("Light on? "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F3B17C-42D4-0B15-BA36-0C38F1C5B5A5}"/>
              </a:ext>
            </a:extLst>
          </p:cNvPr>
          <p:cNvSpPr txBox="1"/>
          <p:nvPr/>
        </p:nvSpPr>
        <p:spPr>
          <a:xfrm>
            <a:off x="7485530" y="2049867"/>
            <a:ext cx="4625788" cy="4524315"/>
          </a:xfrm>
          <a:prstGeom prst="rect">
            <a:avLst/>
          </a:prstGeom>
          <a:solidFill>
            <a:srgbClr val="B38F6A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Main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create objects led and halogen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Lamp led = new Lamp();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Lamp halogen = new Lamp();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turn on the light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calling method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led.turnOn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turn off the light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calling method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turnOff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halogen.turnOff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7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6905" y="594901"/>
            <a:ext cx="4003574" cy="513241"/>
          </a:xfrm>
          <a:prstGeom prst="rect">
            <a:avLst/>
          </a:prstGeom>
        </p:spPr>
        <p:txBody>
          <a:bodyPr vert="horz" wrap="square" lIns="0" tIns="10373" rIns="0" bIns="0" rtlCol="0" anchor="t">
            <a:spAutoFit/>
          </a:bodyPr>
          <a:lstStyle/>
          <a:p>
            <a:pPr marL="11527">
              <a:spcBef>
                <a:spcPts val="82"/>
              </a:spcBef>
            </a:pPr>
            <a:r>
              <a:rPr sz="3267" spc="-9" dirty="0">
                <a:solidFill>
                  <a:srgbClr val="000000"/>
                </a:solidFill>
              </a:rPr>
              <a:t>Fundamental</a:t>
            </a:r>
            <a:r>
              <a:rPr sz="3267" spc="-59" dirty="0">
                <a:solidFill>
                  <a:srgbClr val="000000"/>
                </a:solidFill>
              </a:rPr>
              <a:t> </a:t>
            </a:r>
            <a:r>
              <a:rPr sz="3267" spc="-9" dirty="0">
                <a:solidFill>
                  <a:srgbClr val="000000"/>
                </a:solidFill>
              </a:rPr>
              <a:t>types</a:t>
            </a:r>
            <a:endParaRPr sz="3267"/>
          </a:p>
        </p:txBody>
      </p:sp>
      <p:sp>
        <p:nvSpPr>
          <p:cNvPr id="14" name="object 14"/>
          <p:cNvSpPr txBox="1"/>
          <p:nvPr/>
        </p:nvSpPr>
        <p:spPr>
          <a:xfrm>
            <a:off x="10089903" y="6248079"/>
            <a:ext cx="2743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>
              <a:lnSpc>
                <a:spcPts val="1352"/>
              </a:lnSpc>
            </a:pPr>
            <a:r>
              <a:rPr sz="1271" spc="-5" dirty="0">
                <a:solidFill>
                  <a:srgbClr val="FFFFFF"/>
                </a:solidFill>
                <a:latin typeface="Verdana"/>
                <a:cs typeface="Verdana"/>
              </a:rPr>
              <a:t>10</a:t>
            </a:r>
            <a:endParaRPr sz="1271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1761" y="1690338"/>
            <a:ext cx="130244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044" spc="9" dirty="0">
                <a:latin typeface="OpenSymbol"/>
                <a:cs typeface="OpenSymbol"/>
              </a:rPr>
              <a:t>●</a:t>
            </a:r>
            <a:endParaRPr sz="1044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181" y="1605195"/>
            <a:ext cx="5720955" cy="37423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2360" spc="-5" dirty="0">
                <a:latin typeface="Verdana"/>
                <a:cs typeface="Verdana"/>
              </a:rPr>
              <a:t>Java provides ten fundamental</a:t>
            </a:r>
            <a:r>
              <a:rPr sz="2360" spc="14" dirty="0">
                <a:latin typeface="Verdana"/>
                <a:cs typeface="Verdana"/>
              </a:rPr>
              <a:t> </a:t>
            </a:r>
            <a:r>
              <a:rPr sz="2360" spc="-5" dirty="0">
                <a:latin typeface="Verdana"/>
                <a:cs typeface="Verdana"/>
              </a:rPr>
              <a:t>types:</a:t>
            </a:r>
            <a:endParaRPr sz="236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358" y="2676455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6407" y="2523409"/>
            <a:ext cx="5050715" cy="278528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>
              <a:lnSpc>
                <a:spcPct val="139700"/>
              </a:lnSpc>
              <a:spcBef>
                <a:spcPts val="91"/>
              </a:spcBef>
            </a:pPr>
            <a:r>
              <a:rPr sz="2178" b="1" spc="-5" dirty="0">
                <a:latin typeface="Verdana"/>
                <a:cs typeface="Verdana"/>
              </a:rPr>
              <a:t>integers: byte, </a:t>
            </a:r>
            <a:r>
              <a:rPr sz="2178" b="1" spc="-9" dirty="0">
                <a:latin typeface="Verdana"/>
                <a:cs typeface="Verdana"/>
              </a:rPr>
              <a:t>short, int </a:t>
            </a:r>
            <a:r>
              <a:rPr sz="2178" b="1" spc="-5" dirty="0">
                <a:latin typeface="Verdana"/>
                <a:cs typeface="Verdana"/>
              </a:rPr>
              <a:t>and </a:t>
            </a:r>
            <a:r>
              <a:rPr sz="2178" b="1" spc="-14" dirty="0">
                <a:latin typeface="Verdana"/>
                <a:cs typeface="Verdana"/>
              </a:rPr>
              <a:t>long  </a:t>
            </a:r>
            <a:r>
              <a:rPr sz="2178" b="1" spc="-5" dirty="0">
                <a:latin typeface="Verdana"/>
                <a:cs typeface="Verdana"/>
              </a:rPr>
              <a:t>floating </a:t>
            </a:r>
            <a:r>
              <a:rPr sz="2178" b="1" spc="-9" dirty="0">
                <a:latin typeface="Verdana"/>
                <a:cs typeface="Verdana"/>
              </a:rPr>
              <a:t>point: float </a:t>
            </a:r>
            <a:r>
              <a:rPr sz="2178" b="1" spc="-5" dirty="0">
                <a:latin typeface="Verdana"/>
                <a:cs typeface="Verdana"/>
              </a:rPr>
              <a:t>and </a:t>
            </a:r>
            <a:r>
              <a:rPr sz="2178" b="1" spc="-9" dirty="0">
                <a:latin typeface="Verdana"/>
                <a:cs typeface="Verdana"/>
              </a:rPr>
              <a:t>double.  </a:t>
            </a:r>
            <a:r>
              <a:rPr sz="2178" b="1" spc="-5" dirty="0">
                <a:latin typeface="Verdana"/>
                <a:cs typeface="Verdana"/>
              </a:rPr>
              <a:t>characters:</a:t>
            </a:r>
            <a:r>
              <a:rPr sz="2178" b="1" spc="-9" dirty="0">
                <a:latin typeface="Verdana"/>
                <a:cs typeface="Verdana"/>
              </a:rPr>
              <a:t> </a:t>
            </a:r>
            <a:r>
              <a:rPr sz="2178" b="1" spc="-5" dirty="0">
                <a:latin typeface="Verdana"/>
                <a:cs typeface="Verdana"/>
              </a:rPr>
              <a:t>char.</a:t>
            </a:r>
            <a:endParaRPr sz="2178" b="1" dirty="0">
              <a:latin typeface="Verdana"/>
              <a:cs typeface="Verdana"/>
            </a:endParaRPr>
          </a:p>
          <a:p>
            <a:pPr marL="11527" marR="3800870">
              <a:lnSpc>
                <a:spcPts val="3649"/>
              </a:lnSpc>
              <a:spcBef>
                <a:spcPts val="286"/>
              </a:spcBef>
            </a:pPr>
            <a:r>
              <a:rPr sz="2178" b="1" spc="-9" dirty="0">
                <a:latin typeface="Verdana"/>
                <a:cs typeface="Verdana"/>
              </a:rPr>
              <a:t>boolean  void  </a:t>
            </a:r>
            <a:r>
              <a:rPr sz="2178" b="1" spc="-5" dirty="0">
                <a:latin typeface="Verdana"/>
                <a:cs typeface="Verdana"/>
              </a:rPr>
              <a:t>String</a:t>
            </a:r>
            <a:endParaRPr sz="2178" b="1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6358" y="3140183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6358" y="3603899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6358" y="4067616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6358" y="4531331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6358" y="4993906"/>
            <a:ext cx="138313" cy="26253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>
              <a:spcBef>
                <a:spcPts val="86"/>
              </a:spcBef>
            </a:pPr>
            <a:r>
              <a:rPr sz="1634" spc="-5" dirty="0">
                <a:latin typeface="OpenSymbol"/>
                <a:cs typeface="OpenSymbol"/>
              </a:rPr>
              <a:t>–</a:t>
            </a:r>
            <a:endParaRPr sz="1634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{9FBCE17C-D0EA-4EBD-AD2A-A5FCC6BBDDFC}tf78479028_win32</Template>
  <TotalTime>1375</TotalTime>
  <Words>2616</Words>
  <Application>Microsoft Office PowerPoint</Application>
  <PresentationFormat>Widescreen</PresentationFormat>
  <Paragraphs>572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47</vt:i4>
      </vt:variant>
    </vt:vector>
  </HeadingPairs>
  <TitlesOfParts>
    <vt:vector size="69" baseType="lpstr">
      <vt:lpstr>Arial</vt:lpstr>
      <vt:lpstr>Arial MT</vt:lpstr>
      <vt:lpstr>Calibri</vt:lpstr>
      <vt:lpstr>Century Gothic</vt:lpstr>
      <vt:lpstr>Courier New</vt:lpstr>
      <vt:lpstr>euclid_circular_a</vt:lpstr>
      <vt:lpstr>ForoSans-Light</vt:lpstr>
      <vt:lpstr>OpenSymbol</vt:lpstr>
      <vt:lpstr>PT Sans</vt:lpstr>
      <vt:lpstr>Roboto</vt:lpstr>
      <vt:lpstr>Segoe UI</vt:lpstr>
      <vt:lpstr>Segoe UI Light</vt:lpstr>
      <vt:lpstr>Tahoma</vt:lpstr>
      <vt:lpstr>Times New Roman</vt:lpstr>
      <vt:lpstr>Trebuchet MS</vt:lpstr>
      <vt:lpstr>Verdana</vt:lpstr>
      <vt:lpstr>Wingdings 3</vt:lpstr>
      <vt:lpstr>Balancing Act</vt:lpstr>
      <vt:lpstr>Wellspring</vt:lpstr>
      <vt:lpstr>Star of the show</vt:lpstr>
      <vt:lpstr>Amusements</vt:lpstr>
      <vt:lpstr>Wisp</vt:lpstr>
      <vt:lpstr>Data structure  week 0ne</vt:lpstr>
      <vt:lpstr>Distribution of Assessment</vt:lpstr>
      <vt:lpstr>Books</vt:lpstr>
      <vt:lpstr>What this course will cover ?</vt:lpstr>
      <vt:lpstr>Outline</vt:lpstr>
      <vt:lpstr>Java language specification</vt:lpstr>
      <vt:lpstr>Class One  </vt:lpstr>
      <vt:lpstr>Classes and Object</vt:lpstr>
      <vt:lpstr>Fundamental types</vt:lpstr>
      <vt:lpstr>Constants</vt:lpstr>
      <vt:lpstr>String operators</vt:lpstr>
      <vt:lpstr>Default constructors</vt:lpstr>
      <vt:lpstr>Multiple constructors</vt:lpstr>
      <vt:lpstr>Multiple constructors</vt:lpstr>
      <vt:lpstr>Arrays</vt:lpstr>
      <vt:lpstr>One Dimensional Array</vt:lpstr>
      <vt:lpstr>2D ARRAY</vt:lpstr>
      <vt:lpstr>Java language support for arrays</vt:lpstr>
      <vt:lpstr>Garbage Collector</vt:lpstr>
      <vt:lpstr>Garbage Collection</vt:lpstr>
      <vt:lpstr>Deep and shallow copy</vt:lpstr>
      <vt:lpstr>Exceptions</vt:lpstr>
      <vt:lpstr>Exceptions</vt:lpstr>
      <vt:lpstr>Exceptions</vt:lpstr>
      <vt:lpstr>Exceptions</vt:lpstr>
      <vt:lpstr>Class Two</vt:lpstr>
      <vt:lpstr>Writing and Reading the File</vt:lpstr>
      <vt:lpstr>Writing and Reading the File</vt:lpstr>
      <vt:lpstr>Writing and Reading the File</vt:lpstr>
      <vt:lpstr>Writing and Reading the File</vt:lpstr>
      <vt:lpstr>Writing and Reading the File</vt:lpstr>
      <vt:lpstr>Array List</vt:lpstr>
      <vt:lpstr>ArrayList can dynamically grow and shrink after addition and removal of elements</vt:lpstr>
      <vt:lpstr>Removing Element from ArrayList:</vt:lpstr>
      <vt:lpstr>Creating Array List </vt:lpstr>
      <vt:lpstr>Basic Operation in Array List</vt:lpstr>
      <vt:lpstr>Example</vt:lpstr>
      <vt:lpstr>Class three</vt:lpstr>
      <vt:lpstr>Recursion and its Types</vt:lpstr>
      <vt:lpstr>Recursion</vt:lpstr>
      <vt:lpstr>Example</vt:lpstr>
      <vt:lpstr>Find the Minimum value from Array</vt:lpstr>
      <vt:lpstr>Types of Recursion</vt:lpstr>
      <vt:lpstr>Tail &amp; non-Tail Recursion</vt:lpstr>
      <vt:lpstr>Direct and Indirect Recursion</vt:lpstr>
      <vt:lpstr>Iteration vs recursion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 week 0ne</dc:title>
  <dc:creator>sobia iftikhar</dc:creator>
  <cp:lastModifiedBy>Administrator</cp:lastModifiedBy>
  <cp:revision>16</cp:revision>
  <dcterms:created xsi:type="dcterms:W3CDTF">2022-08-20T15:18:01Z</dcterms:created>
  <dcterms:modified xsi:type="dcterms:W3CDTF">2022-08-26T10:24:21Z</dcterms:modified>
</cp:coreProperties>
</file>