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6" r:id="rId1"/>
    <p:sldMasterId id="2147483706" r:id="rId2"/>
    <p:sldMasterId id="2147483712" r:id="rId3"/>
    <p:sldMasterId id="2147483724" r:id="rId4"/>
    <p:sldMasterId id="2147483794" r:id="rId5"/>
  </p:sldMasterIdLst>
  <p:notesMasterIdLst>
    <p:notesMasterId r:id="rId35"/>
  </p:notesMasterIdLst>
  <p:handoutMasterIdLst>
    <p:handoutMasterId r:id="rId36"/>
  </p:handoutMasterIdLst>
  <p:sldIdLst>
    <p:sldId id="446" r:id="rId6"/>
    <p:sldId id="448" r:id="rId7"/>
    <p:sldId id="447" r:id="rId8"/>
    <p:sldId id="465" r:id="rId9"/>
    <p:sldId id="466" r:id="rId10"/>
    <p:sldId id="452" r:id="rId11"/>
    <p:sldId id="468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9" r:id="rId21"/>
    <p:sldId id="462" r:id="rId22"/>
    <p:sldId id="463" r:id="rId23"/>
    <p:sldId id="464" r:id="rId24"/>
    <p:sldId id="470" r:id="rId25"/>
    <p:sldId id="471" r:id="rId26"/>
    <p:sldId id="472" r:id="rId27"/>
    <p:sldId id="473" r:id="rId28"/>
    <p:sldId id="467" r:id="rId29"/>
    <p:sldId id="474" r:id="rId30"/>
    <p:sldId id="475" r:id="rId31"/>
    <p:sldId id="476" r:id="rId32"/>
    <p:sldId id="449" r:id="rId33"/>
    <p:sldId id="45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99002-E0C0-4B13-971B-C2E7C9B64002}">
          <p14:sldIdLst>
            <p14:sldId id="446"/>
            <p14:sldId id="448"/>
            <p14:sldId id="447"/>
            <p14:sldId id="465"/>
            <p14:sldId id="466"/>
            <p14:sldId id="452"/>
            <p14:sldId id="468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9"/>
            <p14:sldId id="462"/>
            <p14:sldId id="463"/>
            <p14:sldId id="464"/>
            <p14:sldId id="470"/>
            <p14:sldId id="471"/>
            <p14:sldId id="472"/>
            <p14:sldId id="473"/>
            <p14:sldId id="467"/>
            <p14:sldId id="474"/>
            <p14:sldId id="475"/>
            <p14:sldId id="476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F6A"/>
    <a:srgbClr val="8C5896"/>
    <a:srgbClr val="7C6560"/>
    <a:srgbClr val="29282D"/>
    <a:srgbClr val="E288B6"/>
    <a:srgbClr val="D75078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9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9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0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1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77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4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3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209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2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254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24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47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54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5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hyperlink" Target="mailto:sobia.iftikhar@nu.edu.p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xmlns="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structure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week </a:t>
            </a:r>
            <a:r>
              <a:rPr lang="en-US" dirty="0" err="1" smtClean="0">
                <a:solidFill>
                  <a:schemeClr val="tx1"/>
                </a:solidFill>
              </a:rPr>
              <a:t>THree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xmlns="" id="{9EE89211-E8A4-EC9F-3947-40C95DA40703}"/>
              </a:ext>
            </a:extLst>
          </p:cNvPr>
          <p:cNvSpPr txBox="1">
            <a:spLocks/>
          </p:cNvSpPr>
          <p:nvPr/>
        </p:nvSpPr>
        <p:spPr>
          <a:xfrm>
            <a:off x="7853082" y="5375646"/>
            <a:ext cx="4098773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Details:</a:t>
            </a:r>
          </a:p>
          <a:p>
            <a:pPr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sobia.iftikhar@nu.edu.pk</a:t>
            </a:r>
            <a:endParaRPr lang="en-US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GCR:  </a:t>
            </a:r>
          </a:p>
          <a:p>
            <a:pPr>
              <a:lnSpc>
                <a:spcPct val="150000"/>
              </a:lnSpc>
            </a:pPr>
            <a:endParaRPr lang="en-US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595" y="992790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Linked List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tr-TR" dirty="0"/>
              <a:t>Each node has (at least) two fields: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tr-TR" dirty="0"/>
              <a:t>Data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tr-TR" dirty="0"/>
              <a:t>Pointer to the next node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6" y="4326924"/>
            <a:ext cx="3514725" cy="121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38636" y="34035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 As you know for storing address, we have a unique data structures called pointers. Hence the second field of the list must be a pointer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9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vs.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548115" cy="4023360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tr-TR" dirty="0"/>
              <a:t>In a linked list, nodes are not necessarily contiguous in memory (each node is allocated with a separate “new” call)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tr-TR" dirty="0"/>
              <a:t>Compare this to arrays which are contiguous</a:t>
            </a:r>
          </a:p>
          <a:p>
            <a:pPr>
              <a:buClrTx/>
              <a:buNone/>
            </a:pPr>
            <a:endParaRPr lang="en-US" altLang="tr-TR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429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001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573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45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717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289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6861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433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6005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0577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5149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972168" y="4494173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195588" y="3977278"/>
            <a:ext cx="89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tr-TR" sz="2400" dirty="0"/>
              <a:t>Array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523868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2933443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945306" y="5470427"/>
            <a:ext cx="992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tr-TR" sz="2400"/>
              <a:t>NULL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642806" y="4865589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tr-TR" sz="2400"/>
              <a:t>head</a:t>
            </a:r>
          </a:p>
        </p:txBody>
      </p: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1914268" y="5322789"/>
            <a:ext cx="609600" cy="384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003543" y="4941789"/>
            <a:ext cx="15970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tr-TR" sz="2400"/>
              <a:t>Linked List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857243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314443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>
            <a:off x="3724018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647818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124068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28" name="AutoShape 28"/>
          <p:cNvCxnSpPr>
            <a:cxnSpLocks noChangeShapeType="1"/>
          </p:cNvCxnSpPr>
          <p:nvPr/>
        </p:nvCxnSpPr>
        <p:spPr bwMode="auto">
          <a:xfrm>
            <a:off x="4533643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457443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914643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31" name="AutoShape 31"/>
          <p:cNvCxnSpPr>
            <a:cxnSpLocks noChangeShapeType="1"/>
          </p:cNvCxnSpPr>
          <p:nvPr/>
        </p:nvCxnSpPr>
        <p:spPr bwMode="auto">
          <a:xfrm>
            <a:off x="5324218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5248018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724268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34" name="AutoShape 34"/>
          <p:cNvCxnSpPr>
            <a:cxnSpLocks noChangeShapeType="1"/>
          </p:cNvCxnSpPr>
          <p:nvPr/>
        </p:nvCxnSpPr>
        <p:spPr bwMode="auto">
          <a:xfrm>
            <a:off x="6133843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057643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514843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37" name="AutoShape 37"/>
          <p:cNvCxnSpPr>
            <a:cxnSpLocks noChangeShapeType="1"/>
          </p:cNvCxnSpPr>
          <p:nvPr/>
        </p:nvCxnSpPr>
        <p:spPr bwMode="auto">
          <a:xfrm>
            <a:off x="6924418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6848218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324468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40" name="AutoShape 40"/>
          <p:cNvCxnSpPr>
            <a:cxnSpLocks noChangeShapeType="1"/>
          </p:cNvCxnSpPr>
          <p:nvPr/>
        </p:nvCxnSpPr>
        <p:spPr bwMode="auto">
          <a:xfrm>
            <a:off x="7734043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7657843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8115043" y="5733054"/>
            <a:ext cx="457200" cy="19933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tr-TR" altLang="tr-TR"/>
          </a:p>
        </p:txBody>
      </p:sp>
      <p:cxnSp>
        <p:nvCxnSpPr>
          <p:cNvPr id="43" name="AutoShape 43"/>
          <p:cNvCxnSpPr>
            <a:cxnSpLocks noChangeShapeType="1"/>
          </p:cNvCxnSpPr>
          <p:nvPr/>
        </p:nvCxnSpPr>
        <p:spPr bwMode="auto">
          <a:xfrm>
            <a:off x="8524618" y="5703789"/>
            <a:ext cx="381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448418" y="5733054"/>
            <a:ext cx="1588" cy="1993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-128"/>
            </a:endParaRPr>
          </a:p>
        </p:txBody>
      </p:sp>
      <p:pic>
        <p:nvPicPr>
          <p:cNvPr id="2050" name="Picture 2" descr="Array vs. Linked List vs. Hash Table - Open4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43" y="520947"/>
            <a:ext cx="4072393" cy="27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96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vs.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2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tr-TR" b="1" dirty="0"/>
              <a:t>Advantages of Arrays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Can directly select any element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No memory wasted for storing pointers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tr-TR" b="1" dirty="0"/>
              <a:t>Disadvantages of Arrays: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Fixed size (cannot grow or shrink dynamically)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Need to shift elements to insert an element to the middle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Memory wasted due to unused elements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tr-TR" b="1" dirty="0"/>
              <a:t>Advantages of Linked Lists: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Dynamic size (can grow and shrink as needed)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No need to shift elements to insert into the middle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Size can exactly match the number of elements (no wasted memory)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tr-TR" b="1" dirty="0"/>
              <a:t>Disadvantages of Linked Lists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Cannot directly select any element (need to follow </a:t>
            </a:r>
            <a:r>
              <a:rPr lang="en-US" altLang="tr-TR" dirty="0" err="1"/>
              <a:t>ptrs</a:t>
            </a:r>
            <a:r>
              <a:rPr lang="en-US" altLang="tr-TR" dirty="0"/>
              <a:t>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tr-TR" dirty="0"/>
              <a:t>Extra memory usage for storing pointers</a:t>
            </a:r>
          </a:p>
          <a:p>
            <a:pPr lvl="1">
              <a:lnSpc>
                <a:spcPct val="90000"/>
              </a:lnSpc>
              <a:buClrTx/>
              <a:buNone/>
            </a:pPr>
            <a:endParaRPr lang="en-US" altLang="tr-TR" dirty="0"/>
          </a:p>
          <a:p>
            <a:pPr>
              <a:lnSpc>
                <a:spcPct val="90000"/>
              </a:lnSpc>
              <a:buClrTx/>
              <a:buNone/>
            </a:pPr>
            <a:endParaRPr lang="en-US" altLang="tr-TR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7081" y="23615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The time required is therefore constant. Thus, the time complexity for accessing (writing or reading) a particular element of an array is: o(1)</a:t>
            </a:r>
            <a:endParaRPr lang="en-US" dirty="0"/>
          </a:p>
        </p:txBody>
      </p:sp>
      <p:pic>
        <p:nvPicPr>
          <p:cNvPr id="3074" name="Picture 2" descr="Accessing a specific element in an array (&quot;random access&quot;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389642"/>
            <a:ext cx="5715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07085" y="5103674"/>
            <a:ext cx="53566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In a linked list, in contrast, we can only access the </a:t>
            </a:r>
            <a:r>
              <a:rPr lang="en-US" i="1" dirty="0">
                <a:solidFill>
                  <a:srgbClr val="222222"/>
                </a:solidFill>
              </a:rPr>
              <a:t>first</a:t>
            </a:r>
            <a:r>
              <a:rPr lang="en-US" dirty="0">
                <a:solidFill>
                  <a:srgbClr val="222222"/>
                </a:solidFill>
              </a:rPr>
              <a:t> element directly. For all others, we have to follow the list node by node until we reach the desired element.</a:t>
            </a:r>
          </a:p>
          <a:p>
            <a:r>
              <a:rPr lang="en-US" dirty="0">
                <a:solidFill>
                  <a:srgbClr val="222222"/>
                </a:solidFill>
              </a:rPr>
              <a:t>In the linked list example, we need more steps to reach the "p" than to get to the "a": O(n)</a:t>
            </a:r>
            <a:endParaRPr lang="en-US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3076" name="Picture 4" descr="Accessing a specific element of a linked list (&quot;random access&quot;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3936808"/>
            <a:ext cx="5715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8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Removing an Element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Inserting an element into a linked list: O(1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1" y="1558231"/>
            <a:ext cx="7620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31231" y="5343619"/>
            <a:ext cx="6752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In a linked list, we can insert and remove nodes at any position. The cost is always the same, regardless of how long the list is and at which location we insert.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0897" y="3301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Thus, the time complexity for inserting into and removing from a linked list is: </a:t>
            </a:r>
            <a:r>
              <a:rPr lang="en-US" i="1" dirty="0">
                <a:solidFill>
                  <a:srgbClr val="222222"/>
                </a:solidFill>
              </a:rPr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Removing an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106" y="1700074"/>
            <a:ext cx="9720073" cy="4023360"/>
          </a:xfrm>
        </p:spPr>
        <p:txBody>
          <a:bodyPr/>
          <a:lstStyle/>
          <a:p>
            <a:r>
              <a:rPr lang="en-US" dirty="0"/>
              <a:t>An array cannot change its size. To insert or remove an element, we always have to copy the array into a new, larger or smaller array</a:t>
            </a:r>
          </a:p>
        </p:txBody>
      </p:sp>
      <p:pic>
        <p:nvPicPr>
          <p:cNvPr id="5122" name="Picture 2" descr="Inserting an element into an array: O(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91" y="2857330"/>
            <a:ext cx="3810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64564" y="41356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The time required is proportional to the array length. The time complexity is, therefore: </a:t>
            </a:r>
            <a:r>
              <a:rPr lang="en-US" i="1" dirty="0">
                <a:solidFill>
                  <a:srgbClr val="222222"/>
                </a:solidFill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76" y="1983111"/>
            <a:ext cx="7886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Linked List</a:t>
            </a:r>
          </a:p>
          <a:p>
            <a:r>
              <a:rPr lang="en-US" dirty="0" smtClean="0"/>
              <a:t>Double LL</a:t>
            </a:r>
          </a:p>
          <a:p>
            <a:r>
              <a:rPr lang="en-US" dirty="0" smtClean="0"/>
              <a:t>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159811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Single </a:t>
            </a:r>
            <a:r>
              <a:rPr lang="en-US" altLang="en-US" dirty="0"/>
              <a:t>Linked List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singly linked list is a concrete data structure consisting of a series of nodes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Each node stores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Data item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Link to the next node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692042" y="3009207"/>
            <a:ext cx="3006438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17493" y="327244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28568" y="4491644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Data item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433531" y="4491644"/>
            <a:ext cx="849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727093" y="327244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422293" y="3577244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9031893" y="357724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947880" y="335355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Tahoma" panose="020B0604030504040204" pitchFamily="34" charset="0"/>
              </a:rPr>
              <a:t>next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7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67175" y="544703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323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1837112" y="566928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7515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611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3665912" y="566928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803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899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5494712" y="566928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4091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18712" y="53644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7323512" y="566928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895975" y="544703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724775" y="544703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544050" y="5447031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8210925" y="5470844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>
                <a:latin typeface="Tahoma" panose="020B0604030504040204" pitchFamily="34" charset="0"/>
                <a:sym typeface="Symbol" panose="05050102010706020507" pitchFamily="18" charset="2"/>
              </a:rPr>
              <a:t></a:t>
            </a:r>
            <a:endParaRPr lang="en-US" altLang="en-US" sz="2000" b="1">
              <a:latin typeface="Tahoma" panose="020B0604030504040204" pitchFamily="34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860800" y="4678681"/>
            <a:ext cx="823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HEAD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94562" y="4678681"/>
            <a:ext cx="1277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1227512" y="5059681"/>
            <a:ext cx="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885112" y="5059681"/>
            <a:ext cx="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405937" y="4678681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</a:rPr>
              <a:t>TAIL</a:t>
            </a: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713912" y="5059681"/>
            <a:ext cx="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5523807" y="4011637"/>
            <a:ext cx="1476375" cy="103162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466407" y="2527069"/>
            <a:ext cx="4800600" cy="978130"/>
            <a:chOff x="1152" y="1296"/>
            <a:chExt cx="3024" cy="76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016" y="1680"/>
              <a:ext cx="816" cy="384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28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20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016" y="135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66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8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754" y="135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204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396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72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52" y="135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92" y="135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48" y="135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98" y="129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448" y="129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168" y="129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08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400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96" y="1728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rgbClr val="FF33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flipH="1">
              <a:off x="2496" y="1536"/>
              <a:ext cx="480" cy="336"/>
            </a:xfrm>
            <a:custGeom>
              <a:avLst/>
              <a:gdLst>
                <a:gd name="T0" fmla="*/ 497 w 497"/>
                <a:gd name="T1" fmla="*/ 276 h 276"/>
                <a:gd name="T2" fmla="*/ 222 w 497"/>
                <a:gd name="T3" fmla="*/ 228 h 276"/>
                <a:gd name="T4" fmla="*/ 0 w 497"/>
                <a:gd name="T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" h="276">
                  <a:moveTo>
                    <a:pt x="497" y="276"/>
                  </a:moveTo>
                  <a:cubicBezTo>
                    <a:pt x="451" y="268"/>
                    <a:pt x="305" y="274"/>
                    <a:pt x="222" y="228"/>
                  </a:cubicBezTo>
                  <a:cubicBezTo>
                    <a:pt x="139" y="182"/>
                    <a:pt x="46" y="4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955" y="132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en-US" sz="16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933007" y="3976599"/>
            <a:ext cx="2695575" cy="366799"/>
            <a:chOff x="816" y="2304"/>
            <a:chExt cx="1698" cy="288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392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584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80" y="236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0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22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816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912" y="235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362" y="23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112" y="23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676207" y="4844933"/>
            <a:ext cx="1295400" cy="489065"/>
            <a:chOff x="2544" y="2832"/>
            <a:chExt cx="816" cy="384"/>
          </a:xfrm>
        </p:grpSpPr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2544" y="2832"/>
              <a:ext cx="816" cy="384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736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928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724" y="288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rgbClr val="FF33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895407" y="3976599"/>
            <a:ext cx="1600200" cy="366799"/>
            <a:chOff x="3312" y="2304"/>
            <a:chExt cx="1008" cy="288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348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540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116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636" y="235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3312" y="23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4099" y="2335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en-US" sz="16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438207" y="4417867"/>
            <a:ext cx="963613" cy="611331"/>
            <a:chOff x="3024" y="2544"/>
            <a:chExt cx="607" cy="480"/>
          </a:xfrm>
        </p:grpSpPr>
        <p:sp>
          <p:nvSpPr>
            <p:cNvPr id="50" name="Freeform 49"/>
            <p:cNvSpPr>
              <a:spLocks/>
            </p:cNvSpPr>
            <p:nvPr/>
          </p:nvSpPr>
          <p:spPr bwMode="auto">
            <a:xfrm flipH="1">
              <a:off x="3024" y="2544"/>
              <a:ext cx="432" cy="480"/>
            </a:xfrm>
            <a:custGeom>
              <a:avLst/>
              <a:gdLst>
                <a:gd name="T0" fmla="*/ 497 w 497"/>
                <a:gd name="T1" fmla="*/ 276 h 276"/>
                <a:gd name="T2" fmla="*/ 222 w 497"/>
                <a:gd name="T3" fmla="*/ 228 h 276"/>
                <a:gd name="T4" fmla="*/ 0 w 497"/>
                <a:gd name="T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" h="276">
                  <a:moveTo>
                    <a:pt x="497" y="276"/>
                  </a:moveTo>
                  <a:cubicBezTo>
                    <a:pt x="451" y="268"/>
                    <a:pt x="305" y="274"/>
                    <a:pt x="222" y="228"/>
                  </a:cubicBezTo>
                  <a:cubicBezTo>
                    <a:pt x="139" y="182"/>
                    <a:pt x="46" y="4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408" y="26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33CC33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523807" y="3684355"/>
            <a:ext cx="1476375" cy="417743"/>
            <a:chOff x="2448" y="2112"/>
            <a:chExt cx="930" cy="328"/>
          </a:xfrm>
        </p:grpSpPr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448" y="2359"/>
              <a:ext cx="930" cy="81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dash"/>
              <a:round/>
              <a:headEnd type="oval" w="sm" len="sm"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3024" y="211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33CC33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990407" y="4429049"/>
            <a:ext cx="765175" cy="811288"/>
            <a:chOff x="2112" y="2520"/>
            <a:chExt cx="482" cy="637"/>
          </a:xfrm>
        </p:grpSpPr>
        <p:sp>
          <p:nvSpPr>
            <p:cNvPr id="56" name="Freeform 55"/>
            <p:cNvSpPr>
              <a:spLocks/>
            </p:cNvSpPr>
            <p:nvPr/>
          </p:nvSpPr>
          <p:spPr bwMode="auto">
            <a:xfrm rot="13867326">
              <a:off x="2155" y="2719"/>
              <a:ext cx="637" cy="24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112" y="26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33CC33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2933007" y="5805399"/>
            <a:ext cx="6019800" cy="366799"/>
            <a:chOff x="816" y="3456"/>
            <a:chExt cx="3792" cy="288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392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584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680" y="351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130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322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2418" y="351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636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828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404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816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924" y="351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912" y="351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1362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2112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600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4387" y="348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en-US" sz="1600" b="1">
                <a:latin typeface="Tahoma" panose="020B0604030504040204" pitchFamily="34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880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072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3168" y="351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2862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4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5550130" y="3969586"/>
            <a:ext cx="1476375" cy="128587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02530" y="4707773"/>
            <a:ext cx="1295400" cy="609600"/>
            <a:chOff x="2544" y="2832"/>
            <a:chExt cx="816" cy="38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544" y="2832"/>
              <a:ext cx="816" cy="384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36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928" y="29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724" y="288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959330" y="3869573"/>
            <a:ext cx="2695575" cy="457200"/>
            <a:chOff x="816" y="2304"/>
            <a:chExt cx="1698" cy="28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92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584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80" y="236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130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22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16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912" y="235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62" y="23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112" y="23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921730" y="3869573"/>
            <a:ext cx="1600200" cy="457200"/>
            <a:chOff x="3312" y="2304"/>
            <a:chExt cx="1008" cy="28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48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40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16" y="23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636" y="235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312" y="23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99" y="2335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en-US" sz="16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464530" y="4250573"/>
            <a:ext cx="963613" cy="762000"/>
            <a:chOff x="3024" y="2544"/>
            <a:chExt cx="607" cy="480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 flipH="1">
              <a:off x="3024" y="2544"/>
              <a:ext cx="432" cy="480"/>
            </a:xfrm>
            <a:custGeom>
              <a:avLst/>
              <a:gdLst>
                <a:gd name="T0" fmla="*/ 497 w 497"/>
                <a:gd name="T1" fmla="*/ 276 h 276"/>
                <a:gd name="T2" fmla="*/ 222 w 497"/>
                <a:gd name="T3" fmla="*/ 228 h 276"/>
                <a:gd name="T4" fmla="*/ 0 w 497"/>
                <a:gd name="T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" h="276">
                  <a:moveTo>
                    <a:pt x="497" y="276"/>
                  </a:moveTo>
                  <a:cubicBezTo>
                    <a:pt x="451" y="268"/>
                    <a:pt x="305" y="274"/>
                    <a:pt x="222" y="228"/>
                  </a:cubicBezTo>
                  <a:cubicBezTo>
                    <a:pt x="139" y="182"/>
                    <a:pt x="46" y="4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408" y="26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33CC33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400905" y="3564773"/>
            <a:ext cx="1625600" cy="1658938"/>
            <a:chOff x="2402" y="2112"/>
            <a:chExt cx="1024" cy="1045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496" y="2359"/>
              <a:ext cx="930" cy="81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072" y="211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33CC33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rot="13867326">
              <a:off x="2203" y="2719"/>
              <a:ext cx="637" cy="240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triangle" w="med" len="lg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959330" y="2574173"/>
            <a:ext cx="6019800" cy="457200"/>
            <a:chOff x="816" y="3456"/>
            <a:chExt cx="3792" cy="288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92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584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680" y="351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130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322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418" y="351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36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28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404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16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924" y="351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12" y="3510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1362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112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600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4387" y="348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en-US" sz="1600" b="1">
                <a:latin typeface="Tahoma" panose="020B0604030504040204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80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072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168" y="3519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862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6235930" y="2269373"/>
            <a:ext cx="692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6000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6" name="AutoShape 55"/>
          <p:cNvSpPr>
            <a:spLocks noChangeArrowheads="1"/>
          </p:cNvSpPr>
          <p:nvPr/>
        </p:nvSpPr>
        <p:spPr bwMode="auto">
          <a:xfrm>
            <a:off x="5245330" y="2269373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959330" y="5774573"/>
            <a:ext cx="4800600" cy="457200"/>
            <a:chOff x="864" y="3504"/>
            <a:chExt cx="3024" cy="288"/>
          </a:xfrm>
        </p:grpSpPr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440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632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1728" y="356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78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2370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466" y="356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916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108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684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864" y="355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204" y="355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960" y="355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1410" y="35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2160" y="35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2880" y="350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667" y="3535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en-US" sz="1600" b="1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79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Node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public: </a:t>
            </a:r>
          </a:p>
          <a:p>
            <a:pPr marL="0" indent="0">
              <a:buNone/>
            </a:pPr>
            <a:r>
              <a:rPr lang="en-US" i="1" dirty="0"/>
              <a:t>    	</a:t>
            </a:r>
            <a:r>
              <a:rPr lang="en-US" i="1" dirty="0" err="1"/>
              <a:t>int</a:t>
            </a:r>
            <a:r>
              <a:rPr lang="en-US" i="1" dirty="0"/>
              <a:t> data;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Node </a:t>
            </a:r>
            <a:r>
              <a:rPr lang="en-US" i="1" dirty="0"/>
              <a:t>next; //</a:t>
            </a:r>
            <a:r>
              <a:rPr lang="en-US" b="1" dirty="0"/>
              <a:t>Self Referential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971326" y="27026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Node </a:t>
            </a:r>
            <a:r>
              <a:rPr lang="en-US" dirty="0" smtClean="0"/>
              <a:t>head </a:t>
            </a:r>
            <a:r>
              <a:rPr lang="en-US" dirty="0"/>
              <a:t>= new Node(); </a:t>
            </a:r>
          </a:p>
          <a:p>
            <a:r>
              <a:rPr lang="en-US" dirty="0"/>
              <a:t>Node </a:t>
            </a:r>
            <a:r>
              <a:rPr lang="en-US" dirty="0" smtClean="0"/>
              <a:t>second </a:t>
            </a:r>
            <a:r>
              <a:rPr lang="en-US" dirty="0"/>
              <a:t>= new Node(); </a:t>
            </a:r>
          </a:p>
          <a:p>
            <a:r>
              <a:rPr lang="en-US" dirty="0"/>
              <a:t>Node </a:t>
            </a:r>
            <a:r>
              <a:rPr lang="en-US" dirty="0" smtClean="0"/>
              <a:t>third </a:t>
            </a:r>
            <a:r>
              <a:rPr lang="en-US" dirty="0"/>
              <a:t>= new Node();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5266" y="42230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head           second            third  </a:t>
            </a:r>
          </a:p>
          <a:p>
            <a:r>
              <a:rPr lang="en-US" dirty="0"/>
              <a:t>           |                  |                   |  </a:t>
            </a:r>
          </a:p>
          <a:p>
            <a:r>
              <a:rPr lang="en-US" dirty="0"/>
              <a:t>           |                  |                   |  </a:t>
            </a:r>
          </a:p>
          <a:p>
            <a:r>
              <a:rPr lang="en-US" dirty="0"/>
              <a:t>    +---+---+     +---+---+     +---+---+  </a:t>
            </a:r>
          </a:p>
          <a:p>
            <a:r>
              <a:rPr lang="en-US" dirty="0"/>
              <a:t>    | # | # |     | # | # |     | # | # |  </a:t>
            </a:r>
          </a:p>
          <a:p>
            <a:r>
              <a:rPr lang="en-US" dirty="0"/>
              <a:t>    +---+---+     +---+---+     +---+---+ </a:t>
            </a:r>
          </a:p>
        </p:txBody>
      </p:sp>
    </p:spTree>
    <p:extLst>
      <p:ext uri="{BB962C8B-B14F-4D97-AF65-F5344CB8AC3E}">
        <p14:creationId xmlns:p14="http://schemas.microsoft.com/office/powerpoint/2010/main" val="2789066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(cont..)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7313" y="273048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 err="1" smtClean="0"/>
              <a:t>head.data</a:t>
            </a:r>
            <a:r>
              <a:rPr lang="en-US" sz="2400" dirty="0" smtClean="0"/>
              <a:t> </a:t>
            </a:r>
            <a:r>
              <a:rPr lang="en-US" sz="2400" dirty="0"/>
              <a:t>= 1; </a:t>
            </a:r>
          </a:p>
          <a:p>
            <a:r>
              <a:rPr lang="en-US" sz="2400" dirty="0"/>
              <a:t>    </a:t>
            </a:r>
            <a:r>
              <a:rPr lang="en-US" sz="2400" dirty="0" err="1" smtClean="0"/>
              <a:t>head.next</a:t>
            </a:r>
            <a:r>
              <a:rPr lang="en-US" sz="2400" dirty="0" smtClean="0"/>
              <a:t> </a:t>
            </a:r>
            <a:r>
              <a:rPr lang="en-US" sz="2400" dirty="0"/>
              <a:t>= second;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</a:t>
            </a:r>
            <a:r>
              <a:rPr lang="en-US" sz="2400" dirty="0" err="1" smtClean="0"/>
              <a:t>second.data</a:t>
            </a:r>
            <a:r>
              <a:rPr lang="en-US" sz="2400" dirty="0" smtClean="0"/>
              <a:t> </a:t>
            </a:r>
            <a:r>
              <a:rPr lang="en-US" sz="2400" dirty="0"/>
              <a:t>= 2; </a:t>
            </a:r>
          </a:p>
          <a:p>
            <a:r>
              <a:rPr lang="en-US" sz="2400" dirty="0"/>
              <a:t>    </a:t>
            </a:r>
            <a:r>
              <a:rPr lang="en-US" sz="2400" dirty="0" err="1" smtClean="0"/>
              <a:t>second.next</a:t>
            </a:r>
            <a:r>
              <a:rPr lang="en-US" sz="2400" dirty="0" smtClean="0"/>
              <a:t> </a:t>
            </a:r>
            <a:r>
              <a:rPr lang="en-US" sz="2400" dirty="0"/>
              <a:t>= third; 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</a:t>
            </a:r>
            <a:r>
              <a:rPr lang="en-US" sz="2400" dirty="0" err="1" smtClean="0"/>
              <a:t>third.data</a:t>
            </a:r>
            <a:r>
              <a:rPr lang="en-US" sz="2400" dirty="0" smtClean="0"/>
              <a:t> </a:t>
            </a:r>
            <a:r>
              <a:rPr lang="en-US" sz="2400" dirty="0"/>
              <a:t>= 3; </a:t>
            </a:r>
          </a:p>
          <a:p>
            <a:r>
              <a:rPr lang="en-US" sz="2400" dirty="0"/>
              <a:t>    </a:t>
            </a:r>
            <a:r>
              <a:rPr lang="en-US" sz="2400" dirty="0" err="1" smtClean="0"/>
              <a:t>third.next</a:t>
            </a:r>
            <a:r>
              <a:rPr lang="en-US" sz="2400" dirty="0" smtClean="0"/>
              <a:t> </a:t>
            </a:r>
            <a:r>
              <a:rPr lang="en-US" sz="2400" dirty="0"/>
              <a:t>= NULL; </a:t>
            </a:r>
          </a:p>
          <a:p>
            <a:r>
              <a:rPr lang="en-US" sz="2400" dirty="0"/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6130" y="33673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head      </a:t>
            </a:r>
          </a:p>
          <a:p>
            <a:r>
              <a:rPr lang="en-US" dirty="0"/>
              <a:t>            |  </a:t>
            </a:r>
          </a:p>
          <a:p>
            <a:r>
              <a:rPr lang="en-US" dirty="0"/>
              <a:t>            |  </a:t>
            </a:r>
          </a:p>
          <a:p>
            <a:r>
              <a:rPr lang="en-US" dirty="0"/>
              <a:t>        +---+---+     +---+---+     +----+------+  </a:t>
            </a:r>
          </a:p>
          <a:p>
            <a:r>
              <a:rPr lang="en-US" dirty="0"/>
              <a:t>        | 1 | o-----&gt;| 2 | o-----&gt; | 3|NULL |  </a:t>
            </a:r>
          </a:p>
          <a:p>
            <a:r>
              <a:rPr lang="en-US" dirty="0"/>
              <a:t>        +---+---+     +---+---+     +----+------+ </a:t>
            </a:r>
          </a:p>
        </p:txBody>
      </p:sp>
    </p:spTree>
    <p:extLst>
      <p:ext uri="{BB962C8B-B14F-4D97-AF65-F5344CB8AC3E}">
        <p14:creationId xmlns:p14="http://schemas.microsoft.com/office/powerpoint/2010/main" val="244500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SLL (Insert Node at Front)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dirty="0" err="1" smtClean="0"/>
              <a:t>insert_at_first</a:t>
            </a:r>
            <a:r>
              <a:rPr lang="en-US" dirty="0" smtClean="0"/>
              <a:t>(int </a:t>
            </a:r>
            <a:r>
              <a:rPr lang="en-US" dirty="0"/>
              <a:t>data)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Node </a:t>
            </a:r>
            <a:r>
              <a:rPr lang="en-US" dirty="0" err="1"/>
              <a:t>new_node</a:t>
            </a:r>
            <a:r>
              <a:rPr lang="en-US" dirty="0"/>
              <a:t> = new Node();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new_node.data</a:t>
            </a:r>
            <a:r>
              <a:rPr lang="en-US" dirty="0" smtClean="0"/>
              <a:t> </a:t>
            </a:r>
            <a:r>
              <a:rPr lang="en-US" dirty="0"/>
              <a:t>= data;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new_node.next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null;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3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SLL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traverse()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while(</a:t>
            </a:r>
            <a:r>
              <a:rPr lang="en-US" dirty="0" err="1" smtClean="0"/>
              <a:t>temp.next</a:t>
            </a:r>
            <a:r>
              <a:rPr lang="en-US" dirty="0" smtClean="0"/>
              <a:t> </a:t>
            </a:r>
            <a:r>
              <a:rPr lang="en-US" dirty="0"/>
              <a:t>!= NULL)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cout&lt;&lt;</a:t>
            </a:r>
            <a:r>
              <a:rPr lang="en-US" dirty="0" err="1" smtClean="0"/>
              <a:t>temp.data</a:t>
            </a:r>
            <a:r>
              <a:rPr lang="en-US" dirty="0"/>
              <a:t>&lt;&lt;endl;</a:t>
            </a:r>
          </a:p>
          <a:p>
            <a:pPr marL="0" indent="0">
              <a:buNone/>
            </a:pPr>
            <a:r>
              <a:rPr lang="en-US" dirty="0"/>
              <a:t>    temp = </a:t>
            </a:r>
            <a:r>
              <a:rPr lang="en-US" dirty="0" err="1" smtClean="0"/>
              <a:t>temp.next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57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692" y="453718"/>
            <a:ext cx="8911687" cy="1280890"/>
          </a:xfrm>
        </p:spPr>
        <p:txBody>
          <a:bodyPr/>
          <a:lstStyle/>
          <a:p>
            <a:r>
              <a:rPr lang="en-US" dirty="0" smtClean="0"/>
              <a:t>Implementation (</a:t>
            </a:r>
            <a:r>
              <a:rPr lang="en-US" dirty="0" err="1" smtClean="0"/>
              <a:t>creat,insert</a:t>
            </a:r>
            <a:r>
              <a:rPr lang="en-US" dirty="0" smtClean="0"/>
              <a:t>, traversal)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538" y="1734608"/>
            <a:ext cx="188595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87" y="1456267"/>
            <a:ext cx="4772025" cy="53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692" y="3330575"/>
            <a:ext cx="4476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4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how many nodes in </a:t>
            </a:r>
            <a:r>
              <a:rPr lang="en-US" dirty="0" err="1"/>
              <a:t>sll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212" y="2040467"/>
            <a:ext cx="8915400" cy="377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node in SLL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87" y="1905000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1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nodes-</a:t>
            </a:r>
            <a:r>
              <a:rPr lang="en-US" dirty="0" err="1"/>
              <a:t>sll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48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(Singly Linked 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</a:t>
            </a:r>
            <a:r>
              <a:rPr lang="en-US" dirty="0"/>
              <a:t>(Doubly Linked 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</a:t>
            </a:r>
            <a:r>
              <a:rPr lang="en-US" dirty="0"/>
              <a:t>(Circular Linked List)</a:t>
            </a:r>
          </a:p>
        </p:txBody>
      </p:sp>
    </p:spTree>
    <p:extLst>
      <p:ext uri="{BB962C8B-B14F-4D97-AF65-F5344CB8AC3E}">
        <p14:creationId xmlns:p14="http://schemas.microsoft.com/office/powerpoint/2010/main" val="417453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 Linked List?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be aware of the arrays which is also a linear data structure but </a:t>
            </a:r>
            <a:r>
              <a:rPr lang="en-US" b="1" dirty="0"/>
              <a:t>arrays have certain limitations such as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Size of the array is </a:t>
            </a:r>
            <a:r>
              <a:rPr lang="en-US" b="1" dirty="0" smtClean="0"/>
              <a:t>fixed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rray elements </a:t>
            </a:r>
            <a:r>
              <a:rPr lang="en-US" b="1" dirty="0"/>
              <a:t>need contiguous memory locations</a:t>
            </a:r>
            <a:r>
              <a:rPr lang="en-US" dirty="0"/>
              <a:t> to store their values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Inserting an element in an array is performance wise </a:t>
            </a:r>
            <a:r>
              <a:rPr lang="en-US" b="1" dirty="0" smtClean="0"/>
              <a:t>expensive.</a:t>
            </a:r>
          </a:p>
          <a:p>
            <a:pPr lvl="1"/>
            <a:r>
              <a:rPr lang="en-US" dirty="0"/>
              <a:t>Similarly </a:t>
            </a:r>
            <a:r>
              <a:rPr lang="en-US" b="1" dirty="0"/>
              <a:t>deleting an element</a:t>
            </a:r>
            <a:r>
              <a:rPr lang="en-US" dirty="0"/>
              <a:t> from the array is also a performance wise expensive operation because all the elements after the deleted element have to be shifted left</a:t>
            </a:r>
          </a:p>
        </p:txBody>
      </p:sp>
    </p:spTree>
    <p:extLst>
      <p:ext uri="{BB962C8B-B14F-4D97-AF65-F5344CB8AC3E}">
        <p14:creationId xmlns:p14="http://schemas.microsoft.com/office/powerpoint/2010/main" val="314137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These limitations are handled in the Linked List by providing following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/>
              <a:t>list allows </a:t>
            </a:r>
            <a:r>
              <a:rPr lang="en-US" b="1" dirty="0"/>
              <a:t>dynamic memory allocation</a:t>
            </a:r>
            <a:r>
              <a:rPr lang="en-US" dirty="0"/>
              <a:t>, which means memory allocation is done at the run time by the compiler and we do not need to mention the size of the list during linked list declaration.</a:t>
            </a:r>
          </a:p>
          <a:p>
            <a:r>
              <a:rPr lang="en-US" dirty="0"/>
              <a:t> Linked list elements </a:t>
            </a:r>
            <a:r>
              <a:rPr lang="en-US" b="1" dirty="0"/>
              <a:t>don’t need contiguous memory locations</a:t>
            </a:r>
            <a:r>
              <a:rPr lang="en-US" dirty="0"/>
              <a:t> because elements are linked with each other using the reference part of the node that contains the address of the next node of the list</a:t>
            </a:r>
            <a:r>
              <a:rPr lang="en-US" dirty="0" smtClean="0"/>
              <a:t>.</a:t>
            </a:r>
          </a:p>
          <a:p>
            <a:r>
              <a:rPr lang="en-US" dirty="0"/>
              <a:t>Insert and delete operations in the Linked list are not performance wise expensive because adding and deleting an element from the linked list </a:t>
            </a:r>
            <a:r>
              <a:rPr lang="en-US" dirty="0" err="1"/>
              <a:t>does’t</a:t>
            </a:r>
            <a:r>
              <a:rPr lang="en-US" dirty="0"/>
              <a:t> require element shifting, only the pointer of the previous and the next node requires change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Linked List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195" y="1574800"/>
            <a:ext cx="9034271" cy="4023360"/>
          </a:xfrm>
        </p:spPr>
        <p:txBody>
          <a:bodyPr>
            <a:normAutofit/>
          </a:bodyPr>
          <a:lstStyle/>
          <a:p>
            <a:r>
              <a:rPr lang="en-US" dirty="0"/>
              <a:t>A linked list is a linear data structure that stores a collection of data elements dynamically.</a:t>
            </a:r>
          </a:p>
          <a:p>
            <a:r>
              <a:rPr lang="en-US" dirty="0"/>
              <a:t>Nodes represent those data elements, and links or pointers connect each node.</a:t>
            </a:r>
          </a:p>
          <a:p>
            <a:r>
              <a:rPr lang="en-US" dirty="0"/>
              <a:t>Each node consists of two fields, the information stored in a linked list and a pointer that stores the address of its next node.</a:t>
            </a:r>
          </a:p>
          <a:p>
            <a:r>
              <a:rPr lang="en-US" dirty="0"/>
              <a:t>The last node contains null in its second field because it will point to no node.</a:t>
            </a:r>
          </a:p>
          <a:p>
            <a:r>
              <a:rPr lang="en-US" dirty="0"/>
              <a:t>A linked list can grow and shrink its size, as per the requirement.</a:t>
            </a:r>
          </a:p>
          <a:p>
            <a:r>
              <a:rPr lang="en-US" dirty="0"/>
              <a:t>It does not waste memory space.</a:t>
            </a:r>
          </a:p>
        </p:txBody>
      </p:sp>
    </p:spTree>
    <p:extLst>
      <p:ext uri="{BB962C8B-B14F-4D97-AF65-F5344CB8AC3E}">
        <p14:creationId xmlns:p14="http://schemas.microsoft.com/office/powerpoint/2010/main" val="426856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implementation of Stacks and Queues. </a:t>
            </a:r>
          </a:p>
          <a:p>
            <a:pPr fontAlgn="base"/>
            <a:r>
              <a:rPr lang="en-US" b="1" dirty="0"/>
              <a:t>Image viewer </a:t>
            </a:r>
            <a:r>
              <a:rPr lang="en-US" dirty="0"/>
              <a:t>– Previous and next images are linked and can be accessed by the next and previous buttons.</a:t>
            </a:r>
          </a:p>
          <a:p>
            <a:pPr fontAlgn="base"/>
            <a:r>
              <a:rPr lang="en-US" b="1" dirty="0"/>
              <a:t>Previous and next page in a web browser </a:t>
            </a:r>
            <a:r>
              <a:rPr lang="en-US" dirty="0"/>
              <a:t>– We can access the previous and next URL searched in a web browser by pressing the back and next buttons since they are linked as a linked list.</a:t>
            </a:r>
          </a:p>
          <a:p>
            <a:pPr fontAlgn="base"/>
            <a:r>
              <a:rPr lang="en-US" b="1" dirty="0"/>
              <a:t>Music Player </a:t>
            </a:r>
            <a:r>
              <a:rPr lang="en-US" dirty="0"/>
              <a:t>– Songs in the music player are linked to the previous and next songs. So you can play songs either from starting or ending of the list.</a:t>
            </a:r>
          </a:p>
          <a:p>
            <a:r>
              <a:rPr lang="en-US" dirty="0" smtClean="0"/>
              <a:t>Hashing(during chaining)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982" y="1183645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Representation of a Linked 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8" y="3543237"/>
            <a:ext cx="4823769" cy="204630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55413" y="2487512"/>
            <a:ext cx="9708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ato"/>
              </a:rPr>
              <a:t>Linked list is a particular list of some data elements linked to one other. In this every element point to the next element which represents the logical ordering. Each element is called a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33" t="21235" r="16319" b="26296"/>
          <a:stretch/>
        </p:blipFill>
        <p:spPr>
          <a:xfrm>
            <a:off x="7069667" y="4978400"/>
            <a:ext cx="373397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5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altLang="tr-TR" dirty="0">
                <a:cs typeface="Times New Roman" panose="02020603050405020304" pitchFamily="18" charset="0"/>
              </a:rPr>
              <a:t>Empty Linked list is a single pointer having the</a:t>
            </a:r>
            <a:r>
              <a:rPr lang="tr-TR" altLang="tr-TR" dirty="0">
                <a:cs typeface="Times New Roman" panose="02020603050405020304" pitchFamily="18" charset="0"/>
              </a:rPr>
              <a:t> </a:t>
            </a:r>
            <a:r>
              <a:rPr lang="en-US" altLang="tr-TR" dirty="0">
                <a:cs typeface="Times New Roman" panose="02020603050405020304" pitchFamily="18" charset="0"/>
              </a:rPr>
              <a:t>value NULL.</a:t>
            </a:r>
          </a:p>
          <a:p>
            <a:pPr marL="0" indent="0" algn="just">
              <a:buNone/>
            </a:pPr>
            <a:endParaRPr lang="en-US" altLang="tr-TR" dirty="0"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 = NULL;</a:t>
            </a:r>
            <a:endParaRPr lang="en-US" altLang="tr-TR" dirty="0"/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730578" y="4792362"/>
            <a:ext cx="990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 sz="2400">
                <a:solidFill>
                  <a:schemeClr val="tx1"/>
                </a:solidFill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932316" y="5152725"/>
            <a:ext cx="525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457778" y="5152725"/>
            <a:ext cx="0" cy="223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6254578" y="5401962"/>
            <a:ext cx="457200" cy="98425"/>
            <a:chOff x="5108" y="1830"/>
            <a:chExt cx="288" cy="62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5108" y="183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5175" y="1892"/>
              <a:ext cx="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721178" y="5020962"/>
            <a:ext cx="301625" cy="30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tr-TR" altLang="tr-T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1414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{9FBCE17C-D0EA-4EBD-AD2A-A5FCC6BBDDFC}tf78479028_win32</Template>
  <TotalTime>3672</TotalTime>
  <Words>826</Words>
  <Application>Microsoft Office PowerPoint</Application>
  <PresentationFormat>Widescreen</PresentationFormat>
  <Paragraphs>191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MS PGothic</vt:lpstr>
      <vt:lpstr>MS PGothic</vt:lpstr>
      <vt:lpstr>Arial</vt:lpstr>
      <vt:lpstr>Calibri</vt:lpstr>
      <vt:lpstr>Century Gothic</vt:lpstr>
      <vt:lpstr>Courier New</vt:lpstr>
      <vt:lpstr>Lato</vt:lpstr>
      <vt:lpstr>Segoe UI</vt:lpstr>
      <vt:lpstr>Segoe UI Light</vt:lpstr>
      <vt:lpstr>Symbol</vt:lpstr>
      <vt:lpstr>Tahoma</vt:lpstr>
      <vt:lpstr>Times New Roman</vt:lpstr>
      <vt:lpstr>Wingdings 3</vt:lpstr>
      <vt:lpstr>Balancing Act</vt:lpstr>
      <vt:lpstr>Wellspring</vt:lpstr>
      <vt:lpstr>Star of the show</vt:lpstr>
      <vt:lpstr>Amusements</vt:lpstr>
      <vt:lpstr>Wisp</vt:lpstr>
      <vt:lpstr>Data structure  week THree</vt:lpstr>
      <vt:lpstr>Class One</vt:lpstr>
      <vt:lpstr>Content</vt:lpstr>
      <vt:lpstr>Why do we need a Linked List? </vt:lpstr>
      <vt:lpstr>These limitations are handled in the Linked List by providing following features:</vt:lpstr>
      <vt:lpstr>Linked List Basics</vt:lpstr>
      <vt:lpstr>Use of Linked list</vt:lpstr>
      <vt:lpstr>Representation of a Linked List</vt:lpstr>
      <vt:lpstr>Empty List</vt:lpstr>
      <vt:lpstr>Linked List Basics</vt:lpstr>
      <vt:lpstr>Linked List vs. Array</vt:lpstr>
      <vt:lpstr>Linked List vs. Array</vt:lpstr>
      <vt:lpstr>Adding or Removing an Element </vt:lpstr>
      <vt:lpstr>Adding or Removing an Element </vt:lpstr>
      <vt:lpstr>Time Complexity</vt:lpstr>
      <vt:lpstr>Types of Linked List</vt:lpstr>
      <vt:lpstr>Single Linked List</vt:lpstr>
      <vt:lpstr>Insertion</vt:lpstr>
      <vt:lpstr>Deletion</vt:lpstr>
      <vt:lpstr>Singly Linked List (cont..)</vt:lpstr>
      <vt:lpstr>Singly Linked List (cont..)</vt:lpstr>
      <vt:lpstr>SLL (Insert Node at Front)</vt:lpstr>
      <vt:lpstr>SLL Traversal</vt:lpstr>
      <vt:lpstr>Implementation (creat,insert, traversal)</vt:lpstr>
      <vt:lpstr>Identify how many nodes in sll</vt:lpstr>
      <vt:lpstr>Search any node in SLL</vt:lpstr>
      <vt:lpstr>Sum of nodes-sll</vt:lpstr>
      <vt:lpstr>Class Two</vt:lpstr>
      <vt:lpstr>Class 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week 0ne</dc:title>
  <dc:creator>sobia iftikhar</dc:creator>
  <cp:lastModifiedBy>Administrator</cp:lastModifiedBy>
  <cp:revision>43</cp:revision>
  <dcterms:created xsi:type="dcterms:W3CDTF">2022-08-20T15:18:01Z</dcterms:created>
  <dcterms:modified xsi:type="dcterms:W3CDTF">2022-09-03T09:41:18Z</dcterms:modified>
</cp:coreProperties>
</file>