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6" r:id="rId1"/>
    <p:sldMasterId id="2147483706" r:id="rId2"/>
    <p:sldMasterId id="2147483712" r:id="rId3"/>
    <p:sldMasterId id="2147483724" r:id="rId4"/>
    <p:sldMasterId id="2147483794" r:id="rId5"/>
  </p:sldMasterIdLst>
  <p:notesMasterIdLst>
    <p:notesMasterId r:id="rId36"/>
  </p:notesMasterIdLst>
  <p:handoutMasterIdLst>
    <p:handoutMasterId r:id="rId37"/>
  </p:handoutMasterIdLst>
  <p:sldIdLst>
    <p:sldId id="446" r:id="rId6"/>
    <p:sldId id="447" r:id="rId7"/>
    <p:sldId id="465" r:id="rId8"/>
    <p:sldId id="466" r:id="rId9"/>
    <p:sldId id="452" r:id="rId10"/>
    <p:sldId id="468" r:id="rId11"/>
    <p:sldId id="453" r:id="rId12"/>
    <p:sldId id="454" r:id="rId13"/>
    <p:sldId id="455" r:id="rId14"/>
    <p:sldId id="456" r:id="rId15"/>
    <p:sldId id="457" r:id="rId16"/>
    <p:sldId id="458" r:id="rId17"/>
    <p:sldId id="459" r:id="rId18"/>
    <p:sldId id="460" r:id="rId19"/>
    <p:sldId id="469" r:id="rId20"/>
    <p:sldId id="462" r:id="rId21"/>
    <p:sldId id="463" r:id="rId22"/>
    <p:sldId id="464" r:id="rId23"/>
    <p:sldId id="470" r:id="rId24"/>
    <p:sldId id="471" r:id="rId25"/>
    <p:sldId id="472" r:id="rId26"/>
    <p:sldId id="473" r:id="rId27"/>
    <p:sldId id="467" r:id="rId28"/>
    <p:sldId id="477" r:id="rId29"/>
    <p:sldId id="478" r:id="rId30"/>
    <p:sldId id="479" r:id="rId31"/>
    <p:sldId id="480" r:id="rId32"/>
    <p:sldId id="485" r:id="rId33"/>
    <p:sldId id="486" r:id="rId34"/>
    <p:sldId id="4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899002-E0C0-4B13-971B-C2E7C9B64002}">
          <p14:sldIdLst>
            <p14:sldId id="446"/>
            <p14:sldId id="447"/>
            <p14:sldId id="465"/>
            <p14:sldId id="466"/>
            <p14:sldId id="452"/>
            <p14:sldId id="468"/>
            <p14:sldId id="453"/>
            <p14:sldId id="454"/>
            <p14:sldId id="455"/>
            <p14:sldId id="456"/>
            <p14:sldId id="457"/>
            <p14:sldId id="458"/>
            <p14:sldId id="459"/>
            <p14:sldId id="460"/>
            <p14:sldId id="469"/>
            <p14:sldId id="462"/>
            <p14:sldId id="463"/>
            <p14:sldId id="464"/>
            <p14:sldId id="470"/>
            <p14:sldId id="471"/>
            <p14:sldId id="472"/>
            <p14:sldId id="473"/>
            <p14:sldId id="467"/>
            <p14:sldId id="477"/>
            <p14:sldId id="478"/>
            <p14:sldId id="479"/>
            <p14:sldId id="480"/>
            <p14:sldId id="485"/>
            <p14:sldId id="486"/>
            <p14:sldId id="488"/>
          </p14:sldIdLst>
        </p14:section>
      </p14:sectionLst>
    </p:ex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F6A"/>
    <a:srgbClr val="8C5896"/>
    <a:srgbClr val="7C6560"/>
    <a:srgbClr val="29282D"/>
    <a:srgbClr val="E288B6"/>
    <a:srgbClr val="D75078"/>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432" y="9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8"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9/14/2022</a:t>
            </a:fld>
            <a:endParaRPr lang="en-US" dirty="0"/>
          </a:p>
        </p:txBody>
      </p:sp>
      <p:sp>
        <p:nvSpPr>
          <p:cNvPr id="4" name="Footer Placeholder 3">
            <a:extLst>
              <a:ext uri="{FF2B5EF4-FFF2-40B4-BE49-F238E27FC236}">
                <a16:creationId xmlns:a16="http://schemas.microsoft.com/office/drawing/2014/main" xmlns=""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9/14/2022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405498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569454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02959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483008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875416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12137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703277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93578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xmlns=""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034404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129923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2098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000012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6254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892924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825147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798454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6921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xmlns=""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xmlns=""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xmlns=""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xmlns=""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xmlns=""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303715270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hyperlink" Target="mailto:sobia.iftikhar@nu.edu.p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xmlns="" id="{81F59575-96AE-45B0-B1FB-3CFC139E9D12}"/>
              </a:ext>
            </a:extLst>
          </p:cNvPr>
          <p:cNvPicPr>
            <a:picLocks noGrp="1" noChangeAspect="1"/>
          </p:cNvPicPr>
          <p:nvPr>
            <p:ph type="pic" sz="quarter" idx="13"/>
          </p:nvPr>
        </p:nvPicPr>
        <p:blipFill>
          <a:blip r:embed="rId3">
            <a:duotone>
              <a:schemeClr val="bg2">
                <a:shade val="45000"/>
                <a:satMod val="135000"/>
              </a:schemeClr>
              <a:prstClr val="white"/>
            </a:duotone>
          </a:blip>
          <a:srcRect t="2" b="2"/>
          <a:stretch/>
        </p:blipFill>
        <p:spPr/>
      </p:pic>
      <p:sp>
        <p:nvSpPr>
          <p:cNvPr id="4" name="Title 3">
            <a:extLst>
              <a:ext uri="{FF2B5EF4-FFF2-40B4-BE49-F238E27FC236}">
                <a16:creationId xmlns:a16="http://schemas.microsoft.com/office/drawing/2014/main" xmlns=""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solidFill>
                  <a:schemeClr val="tx1"/>
                </a:solidFill>
              </a:rPr>
              <a:t>Data structure </a:t>
            </a:r>
            <a:br>
              <a:rPr lang="en-US" dirty="0">
                <a:solidFill>
                  <a:schemeClr val="tx1"/>
                </a:solidFill>
              </a:rPr>
            </a:br>
            <a:r>
              <a:rPr lang="en-US" dirty="0">
                <a:solidFill>
                  <a:schemeClr val="tx1"/>
                </a:solidFill>
              </a:rPr>
              <a:t>week </a:t>
            </a:r>
            <a:r>
              <a:rPr lang="en-US" dirty="0" smtClean="0">
                <a:solidFill>
                  <a:schemeClr val="tx1"/>
                </a:solidFill>
              </a:rPr>
              <a:t>Four</a:t>
            </a:r>
            <a:endParaRPr lang="en-US" dirty="0">
              <a:solidFill>
                <a:schemeClr val="tx1"/>
              </a:solidFill>
            </a:endParaRPr>
          </a:p>
        </p:txBody>
      </p:sp>
      <p:sp>
        <p:nvSpPr>
          <p:cNvPr id="2" name="Title 3">
            <a:extLst>
              <a:ext uri="{FF2B5EF4-FFF2-40B4-BE49-F238E27FC236}">
                <a16:creationId xmlns:a16="http://schemas.microsoft.com/office/drawing/2014/main" xmlns="" id="{9EE89211-E8A4-EC9F-3947-40C95DA40703}"/>
              </a:ext>
            </a:extLst>
          </p:cNvPr>
          <p:cNvSpPr txBox="1">
            <a:spLocks/>
          </p:cNvSpPr>
          <p:nvPr/>
        </p:nvSpPr>
        <p:spPr>
          <a:xfrm>
            <a:off x="7853082" y="5375646"/>
            <a:ext cx="4098773" cy="1371600"/>
          </a:xfrm>
          <a:prstGeom prst="rect">
            <a:avLst/>
          </a:prstGeom>
        </p:spPr>
        <p:txBody>
          <a:bodyPr vert="horz" lIns="91440" tIns="45720" rIns="91440" bIns="45720" rtlCol="0" anchor="t" anchorCtr="0">
            <a:normAutofit/>
          </a:bodyPr>
          <a:lstStyle>
            <a:lvl1pPr algn="l" defTabSz="457200" rtl="0" eaLnBrk="1" latinLnBrk="0" hangingPunct="1">
              <a:lnSpc>
                <a:spcPts val="4600"/>
              </a:lnSpc>
              <a:spcBef>
                <a:spcPct val="0"/>
              </a:spcBef>
              <a:buNone/>
              <a:defRPr sz="3600" kern="1200" cap="all"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1800" cap="none" dirty="0">
                <a:solidFill>
                  <a:schemeClr val="tx1"/>
                </a:solidFill>
                <a:latin typeface="Times New Roman" panose="02020603050405020304" pitchFamily="18" charset="0"/>
                <a:cs typeface="Times New Roman" panose="02020603050405020304" pitchFamily="18" charset="0"/>
              </a:rPr>
              <a:t>Contact Details:</a:t>
            </a:r>
          </a:p>
          <a:p>
            <a:pPr>
              <a:lnSpc>
                <a:spcPct val="150000"/>
              </a:lnSpc>
            </a:pPr>
            <a:r>
              <a:rPr lang="en-US" sz="1800" cap="none" dirty="0">
                <a:solidFill>
                  <a:schemeClr val="tx1"/>
                </a:solidFill>
                <a:latin typeface="Times New Roman" panose="02020603050405020304" pitchFamily="18" charset="0"/>
                <a:cs typeface="Times New Roman" panose="02020603050405020304" pitchFamily="18" charset="0"/>
              </a:rPr>
              <a:t>Email: </a:t>
            </a:r>
            <a:r>
              <a:rPr lang="en-US" sz="1800" cap="none" dirty="0">
                <a:solidFill>
                  <a:schemeClr val="tx1"/>
                </a:solidFill>
                <a:latin typeface="Times New Roman" panose="02020603050405020304" pitchFamily="18" charset="0"/>
                <a:cs typeface="Times New Roman" panose="02020603050405020304" pitchFamily="18" charset="0"/>
                <a:hlinkClick r:id="rId4"/>
              </a:rPr>
              <a:t>sobia.iftikhar@nu.edu.pk</a:t>
            </a:r>
            <a:endParaRPr lang="en-US" sz="1800" cap="none"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800" cap="none" dirty="0">
                <a:solidFill>
                  <a:schemeClr val="tx1"/>
                </a:solidFill>
                <a:latin typeface="Times New Roman" panose="02020603050405020304" pitchFamily="18" charset="0"/>
                <a:cs typeface="Times New Roman" panose="02020603050405020304" pitchFamily="18" charset="0"/>
              </a:rPr>
              <a:t>GCR:  </a:t>
            </a:r>
          </a:p>
          <a:p>
            <a:pPr>
              <a:lnSpc>
                <a:spcPct val="150000"/>
              </a:lnSpc>
            </a:pPr>
            <a:endParaRPr lang="en-US" sz="20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vs. Array</a:t>
            </a:r>
          </a:p>
        </p:txBody>
      </p:sp>
      <p:sp>
        <p:nvSpPr>
          <p:cNvPr id="3" name="Content Placeholder 2"/>
          <p:cNvSpPr>
            <a:spLocks noGrp="1"/>
          </p:cNvSpPr>
          <p:nvPr>
            <p:ph idx="1"/>
          </p:nvPr>
        </p:nvSpPr>
        <p:spPr>
          <a:xfrm>
            <a:off x="1024128" y="2286000"/>
            <a:ext cx="7548115" cy="4023360"/>
          </a:xfrm>
        </p:spPr>
        <p:txBody>
          <a:bodyPr/>
          <a:lstStyle/>
          <a:p>
            <a:pPr>
              <a:buFont typeface="Times New Roman" panose="02020603050405020304" pitchFamily="18" charset="0"/>
              <a:buChar char="•"/>
            </a:pPr>
            <a:r>
              <a:rPr lang="en-US" altLang="tr-TR" dirty="0"/>
              <a:t>In a linked list, nodes are not necessarily contiguous in memory (each node is allocated with a separate “new” call)</a:t>
            </a:r>
          </a:p>
          <a:p>
            <a:pPr>
              <a:buFont typeface="Times New Roman" panose="02020603050405020304" pitchFamily="18" charset="0"/>
              <a:buChar char="•"/>
            </a:pPr>
            <a:r>
              <a:rPr lang="en-US" altLang="tr-TR" dirty="0"/>
              <a:t>Compare this to arrays which are contiguous</a:t>
            </a:r>
          </a:p>
          <a:p>
            <a:pPr>
              <a:buClrTx/>
              <a:buNone/>
            </a:pPr>
            <a:endParaRPr lang="en-US" altLang="tr-TR" dirty="0"/>
          </a:p>
          <a:p>
            <a:endParaRPr lang="en-US" dirty="0"/>
          </a:p>
        </p:txBody>
      </p:sp>
      <p:sp>
        <p:nvSpPr>
          <p:cNvPr id="4" name="Rectangle 4"/>
          <p:cNvSpPr>
            <a:spLocks noChangeArrowheads="1"/>
          </p:cNvSpPr>
          <p:nvPr/>
        </p:nvSpPr>
        <p:spPr bwMode="auto">
          <a:xfrm>
            <a:off x="29429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5" name="Rectangle 5"/>
          <p:cNvSpPr>
            <a:spLocks noChangeArrowheads="1"/>
          </p:cNvSpPr>
          <p:nvPr/>
        </p:nvSpPr>
        <p:spPr bwMode="auto">
          <a:xfrm>
            <a:off x="34001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6" name="Rectangle 6"/>
          <p:cNvSpPr>
            <a:spLocks noChangeArrowheads="1"/>
          </p:cNvSpPr>
          <p:nvPr/>
        </p:nvSpPr>
        <p:spPr bwMode="auto">
          <a:xfrm>
            <a:off x="38573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7" name="Rectangle 7"/>
          <p:cNvSpPr>
            <a:spLocks noChangeArrowheads="1"/>
          </p:cNvSpPr>
          <p:nvPr/>
        </p:nvSpPr>
        <p:spPr bwMode="auto">
          <a:xfrm>
            <a:off x="43145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8" name="Rectangle 8"/>
          <p:cNvSpPr>
            <a:spLocks noChangeArrowheads="1"/>
          </p:cNvSpPr>
          <p:nvPr/>
        </p:nvSpPr>
        <p:spPr bwMode="auto">
          <a:xfrm>
            <a:off x="47717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9" name="Rectangle 9"/>
          <p:cNvSpPr>
            <a:spLocks noChangeArrowheads="1"/>
          </p:cNvSpPr>
          <p:nvPr/>
        </p:nvSpPr>
        <p:spPr bwMode="auto">
          <a:xfrm>
            <a:off x="52289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 name="Rectangle 10"/>
          <p:cNvSpPr>
            <a:spLocks noChangeArrowheads="1"/>
          </p:cNvSpPr>
          <p:nvPr/>
        </p:nvSpPr>
        <p:spPr bwMode="auto">
          <a:xfrm>
            <a:off x="56861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1" name="Rectangle 11"/>
          <p:cNvSpPr>
            <a:spLocks noChangeArrowheads="1"/>
          </p:cNvSpPr>
          <p:nvPr/>
        </p:nvSpPr>
        <p:spPr bwMode="auto">
          <a:xfrm>
            <a:off x="61433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2" name="Rectangle 12"/>
          <p:cNvSpPr>
            <a:spLocks noChangeArrowheads="1"/>
          </p:cNvSpPr>
          <p:nvPr/>
        </p:nvSpPr>
        <p:spPr bwMode="auto">
          <a:xfrm>
            <a:off x="66005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3" name="Rectangle 13"/>
          <p:cNvSpPr>
            <a:spLocks noChangeArrowheads="1"/>
          </p:cNvSpPr>
          <p:nvPr/>
        </p:nvSpPr>
        <p:spPr bwMode="auto">
          <a:xfrm>
            <a:off x="70577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4" name="Rectangle 14"/>
          <p:cNvSpPr>
            <a:spLocks noChangeArrowheads="1"/>
          </p:cNvSpPr>
          <p:nvPr/>
        </p:nvSpPr>
        <p:spPr bwMode="auto">
          <a:xfrm>
            <a:off x="75149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5" name="Rectangle 15"/>
          <p:cNvSpPr>
            <a:spLocks noChangeArrowheads="1"/>
          </p:cNvSpPr>
          <p:nvPr/>
        </p:nvSpPr>
        <p:spPr bwMode="auto">
          <a:xfrm>
            <a:off x="7972168" y="4494173"/>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6" name="Text Box 16"/>
          <p:cNvSpPr txBox="1">
            <a:spLocks noChangeArrowheads="1"/>
          </p:cNvSpPr>
          <p:nvPr/>
        </p:nvSpPr>
        <p:spPr bwMode="auto">
          <a:xfrm>
            <a:off x="5195588" y="3977278"/>
            <a:ext cx="8921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1pPr>
            <a:lvl2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2pPr>
            <a:lvl3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spcBef>
                <a:spcPct val="0"/>
              </a:spcBef>
              <a:buClrTx/>
              <a:buFontTx/>
              <a:buNone/>
              <a:defRPr/>
            </a:pPr>
            <a:r>
              <a:rPr lang="en-US" altLang="tr-TR" sz="2400" dirty="0"/>
              <a:t>Array</a:t>
            </a:r>
          </a:p>
        </p:txBody>
      </p:sp>
      <p:sp>
        <p:nvSpPr>
          <p:cNvPr id="17" name="Rectangle 17"/>
          <p:cNvSpPr>
            <a:spLocks noChangeArrowheads="1"/>
          </p:cNvSpPr>
          <p:nvPr/>
        </p:nvSpPr>
        <p:spPr bwMode="auto">
          <a:xfrm>
            <a:off x="2523868"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18" name="AutoShape 18"/>
          <p:cNvCxnSpPr>
            <a:cxnSpLocks noChangeShapeType="1"/>
          </p:cNvCxnSpPr>
          <p:nvPr/>
        </p:nvCxnSpPr>
        <p:spPr bwMode="auto">
          <a:xfrm>
            <a:off x="2933443"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9" name="Text Box 19"/>
          <p:cNvSpPr txBox="1">
            <a:spLocks noChangeArrowheads="1"/>
          </p:cNvSpPr>
          <p:nvPr/>
        </p:nvSpPr>
        <p:spPr bwMode="auto">
          <a:xfrm>
            <a:off x="8945306" y="5470427"/>
            <a:ext cx="9921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1pPr>
            <a:lvl2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2pPr>
            <a:lvl3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spcBef>
                <a:spcPct val="0"/>
              </a:spcBef>
              <a:buClrTx/>
              <a:buFontTx/>
              <a:buNone/>
              <a:defRPr/>
            </a:pPr>
            <a:r>
              <a:rPr lang="en-US" altLang="tr-TR" sz="2400"/>
              <a:t>NULL</a:t>
            </a:r>
          </a:p>
        </p:txBody>
      </p:sp>
      <p:sp>
        <p:nvSpPr>
          <p:cNvPr id="20" name="Text Box 20"/>
          <p:cNvSpPr txBox="1">
            <a:spLocks noChangeArrowheads="1"/>
          </p:cNvSpPr>
          <p:nvPr/>
        </p:nvSpPr>
        <p:spPr bwMode="auto">
          <a:xfrm>
            <a:off x="1642806" y="4865589"/>
            <a:ext cx="757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1pPr>
            <a:lvl2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2pPr>
            <a:lvl3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spcBef>
                <a:spcPct val="0"/>
              </a:spcBef>
              <a:buClrTx/>
              <a:buFontTx/>
              <a:buNone/>
              <a:defRPr/>
            </a:pPr>
            <a:r>
              <a:rPr lang="en-US" altLang="tr-TR" sz="2400"/>
              <a:t>head</a:t>
            </a:r>
          </a:p>
        </p:txBody>
      </p:sp>
      <p:cxnSp>
        <p:nvCxnSpPr>
          <p:cNvPr id="21" name="AutoShape 21"/>
          <p:cNvCxnSpPr>
            <a:cxnSpLocks noChangeShapeType="1"/>
          </p:cNvCxnSpPr>
          <p:nvPr/>
        </p:nvCxnSpPr>
        <p:spPr bwMode="auto">
          <a:xfrm>
            <a:off x="1914268" y="5322789"/>
            <a:ext cx="609600" cy="384175"/>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2" name="Text Box 22"/>
          <p:cNvSpPr txBox="1">
            <a:spLocks noChangeArrowheads="1"/>
          </p:cNvSpPr>
          <p:nvPr/>
        </p:nvSpPr>
        <p:spPr bwMode="auto">
          <a:xfrm>
            <a:off x="5003543" y="4941789"/>
            <a:ext cx="15970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spcBef>
                <a:spcPts val="7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charset="0"/>
                <a:ea typeface="ＭＳ Ｐゴシック" charset="-128"/>
              </a:defRPr>
            </a:lvl1pPr>
            <a:lvl2pPr>
              <a:spcBef>
                <a:spcPts val="6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128"/>
              </a:defRPr>
            </a:lvl2pPr>
            <a:lvl3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3pPr>
            <a:lvl4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4pPr>
            <a:lvl5pPr>
              <a:spcBef>
                <a:spcPts val="5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5pPr>
            <a:lvl6pPr marL="25146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6pPr>
            <a:lvl7pPr marL="29718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7pPr>
            <a:lvl8pPr marL="34290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8pPr>
            <a:lvl9pPr marL="3886200" indent="-228600" defTabSz="457200" eaLnBrk="0" fontAlgn="base" hangingPunct="0">
              <a:spcBef>
                <a:spcPts val="5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charset="0"/>
                <a:ea typeface="ＭＳ Ｐゴシック" charset="-128"/>
              </a:defRPr>
            </a:lvl9pPr>
          </a:lstStyle>
          <a:p>
            <a:pPr>
              <a:spcBef>
                <a:spcPct val="0"/>
              </a:spcBef>
              <a:buClrTx/>
              <a:buFontTx/>
              <a:buNone/>
              <a:defRPr/>
            </a:pPr>
            <a:r>
              <a:rPr lang="en-US" altLang="tr-TR" sz="2400"/>
              <a:t>Linked List</a:t>
            </a:r>
          </a:p>
        </p:txBody>
      </p:sp>
      <p:sp>
        <p:nvSpPr>
          <p:cNvPr id="23" name="Line 23"/>
          <p:cNvSpPr>
            <a:spLocks noChangeShapeType="1"/>
          </p:cNvSpPr>
          <p:nvPr/>
        </p:nvSpPr>
        <p:spPr bwMode="auto">
          <a:xfrm>
            <a:off x="2857243"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sp>
        <p:nvSpPr>
          <p:cNvPr id="24" name="Rectangle 24"/>
          <p:cNvSpPr>
            <a:spLocks noChangeArrowheads="1"/>
          </p:cNvSpPr>
          <p:nvPr/>
        </p:nvSpPr>
        <p:spPr bwMode="auto">
          <a:xfrm>
            <a:off x="3314443"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5" name="AutoShape 25"/>
          <p:cNvCxnSpPr>
            <a:cxnSpLocks noChangeShapeType="1"/>
          </p:cNvCxnSpPr>
          <p:nvPr/>
        </p:nvCxnSpPr>
        <p:spPr bwMode="auto">
          <a:xfrm>
            <a:off x="3724018"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6" name="Line 26"/>
          <p:cNvSpPr>
            <a:spLocks noChangeShapeType="1"/>
          </p:cNvSpPr>
          <p:nvPr/>
        </p:nvSpPr>
        <p:spPr bwMode="auto">
          <a:xfrm>
            <a:off x="3647818"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sp>
        <p:nvSpPr>
          <p:cNvPr id="27" name="Rectangle 27"/>
          <p:cNvSpPr>
            <a:spLocks noChangeArrowheads="1"/>
          </p:cNvSpPr>
          <p:nvPr/>
        </p:nvSpPr>
        <p:spPr bwMode="auto">
          <a:xfrm>
            <a:off x="4124068"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8" name="AutoShape 28"/>
          <p:cNvCxnSpPr>
            <a:cxnSpLocks noChangeShapeType="1"/>
          </p:cNvCxnSpPr>
          <p:nvPr/>
        </p:nvCxnSpPr>
        <p:spPr bwMode="auto">
          <a:xfrm>
            <a:off x="4533643"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9" name="Line 29"/>
          <p:cNvSpPr>
            <a:spLocks noChangeShapeType="1"/>
          </p:cNvSpPr>
          <p:nvPr/>
        </p:nvSpPr>
        <p:spPr bwMode="auto">
          <a:xfrm>
            <a:off x="4457443"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sp>
        <p:nvSpPr>
          <p:cNvPr id="30" name="Rectangle 30"/>
          <p:cNvSpPr>
            <a:spLocks noChangeArrowheads="1"/>
          </p:cNvSpPr>
          <p:nvPr/>
        </p:nvSpPr>
        <p:spPr bwMode="auto">
          <a:xfrm>
            <a:off x="4914643"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31" name="AutoShape 31"/>
          <p:cNvCxnSpPr>
            <a:cxnSpLocks noChangeShapeType="1"/>
          </p:cNvCxnSpPr>
          <p:nvPr/>
        </p:nvCxnSpPr>
        <p:spPr bwMode="auto">
          <a:xfrm>
            <a:off x="5324218"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2" name="Line 32"/>
          <p:cNvSpPr>
            <a:spLocks noChangeShapeType="1"/>
          </p:cNvSpPr>
          <p:nvPr/>
        </p:nvSpPr>
        <p:spPr bwMode="auto">
          <a:xfrm>
            <a:off x="5248018"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sp>
        <p:nvSpPr>
          <p:cNvPr id="33" name="Rectangle 33"/>
          <p:cNvSpPr>
            <a:spLocks noChangeArrowheads="1"/>
          </p:cNvSpPr>
          <p:nvPr/>
        </p:nvSpPr>
        <p:spPr bwMode="auto">
          <a:xfrm>
            <a:off x="5724268"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34" name="AutoShape 34"/>
          <p:cNvCxnSpPr>
            <a:cxnSpLocks noChangeShapeType="1"/>
          </p:cNvCxnSpPr>
          <p:nvPr/>
        </p:nvCxnSpPr>
        <p:spPr bwMode="auto">
          <a:xfrm>
            <a:off x="6133843"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5" name="Line 35"/>
          <p:cNvSpPr>
            <a:spLocks noChangeShapeType="1"/>
          </p:cNvSpPr>
          <p:nvPr/>
        </p:nvSpPr>
        <p:spPr bwMode="auto">
          <a:xfrm>
            <a:off x="6057643"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sp>
        <p:nvSpPr>
          <p:cNvPr id="36" name="Rectangle 36"/>
          <p:cNvSpPr>
            <a:spLocks noChangeArrowheads="1"/>
          </p:cNvSpPr>
          <p:nvPr/>
        </p:nvSpPr>
        <p:spPr bwMode="auto">
          <a:xfrm>
            <a:off x="6514843"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37" name="AutoShape 37"/>
          <p:cNvCxnSpPr>
            <a:cxnSpLocks noChangeShapeType="1"/>
          </p:cNvCxnSpPr>
          <p:nvPr/>
        </p:nvCxnSpPr>
        <p:spPr bwMode="auto">
          <a:xfrm>
            <a:off x="6924418"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8" name="Line 38"/>
          <p:cNvSpPr>
            <a:spLocks noChangeShapeType="1"/>
          </p:cNvSpPr>
          <p:nvPr/>
        </p:nvSpPr>
        <p:spPr bwMode="auto">
          <a:xfrm>
            <a:off x="6848218"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sp>
        <p:nvSpPr>
          <p:cNvPr id="39" name="Rectangle 39"/>
          <p:cNvSpPr>
            <a:spLocks noChangeArrowheads="1"/>
          </p:cNvSpPr>
          <p:nvPr/>
        </p:nvSpPr>
        <p:spPr bwMode="auto">
          <a:xfrm>
            <a:off x="7324468"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40" name="AutoShape 40"/>
          <p:cNvCxnSpPr>
            <a:cxnSpLocks noChangeShapeType="1"/>
          </p:cNvCxnSpPr>
          <p:nvPr/>
        </p:nvCxnSpPr>
        <p:spPr bwMode="auto">
          <a:xfrm>
            <a:off x="7734043"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1" name="Line 41"/>
          <p:cNvSpPr>
            <a:spLocks noChangeShapeType="1"/>
          </p:cNvSpPr>
          <p:nvPr/>
        </p:nvSpPr>
        <p:spPr bwMode="auto">
          <a:xfrm>
            <a:off x="7657843"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sp>
        <p:nvSpPr>
          <p:cNvPr id="42" name="Rectangle 42"/>
          <p:cNvSpPr>
            <a:spLocks noChangeArrowheads="1"/>
          </p:cNvSpPr>
          <p:nvPr/>
        </p:nvSpPr>
        <p:spPr bwMode="auto">
          <a:xfrm>
            <a:off x="8115043" y="5733054"/>
            <a:ext cx="457200" cy="199334"/>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43" name="AutoShape 43"/>
          <p:cNvCxnSpPr>
            <a:cxnSpLocks noChangeShapeType="1"/>
          </p:cNvCxnSpPr>
          <p:nvPr/>
        </p:nvCxnSpPr>
        <p:spPr bwMode="auto">
          <a:xfrm>
            <a:off x="8524618" y="5703789"/>
            <a:ext cx="381000" cy="1588"/>
          </a:xfrm>
          <a:prstGeom prst="straightConnector1">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44" name="Line 44"/>
          <p:cNvSpPr>
            <a:spLocks noChangeShapeType="1"/>
          </p:cNvSpPr>
          <p:nvPr/>
        </p:nvSpPr>
        <p:spPr bwMode="auto">
          <a:xfrm>
            <a:off x="8448418" y="5733054"/>
            <a:ext cx="1588" cy="199334"/>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128"/>
            </a:endParaRPr>
          </a:p>
        </p:txBody>
      </p:sp>
      <p:pic>
        <p:nvPicPr>
          <p:cNvPr id="2050" name="Picture 2" descr="Array vs. Linked List vs. Hash Table - Open4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043" y="520947"/>
            <a:ext cx="4072393" cy="271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96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vs. Array</a:t>
            </a:r>
          </a:p>
        </p:txBody>
      </p:sp>
      <p:sp>
        <p:nvSpPr>
          <p:cNvPr id="3" name="Content Placeholder 2"/>
          <p:cNvSpPr>
            <a:spLocks noGrp="1"/>
          </p:cNvSpPr>
          <p:nvPr>
            <p:ph idx="1"/>
          </p:nvPr>
        </p:nvSpPr>
        <p:spPr>
          <a:xfrm>
            <a:off x="1295401" y="2556932"/>
            <a:ext cx="9601196" cy="3522592"/>
          </a:xfrm>
        </p:spPr>
        <p:txBody>
          <a:bodyPr>
            <a:normAutofit fontScale="92500" lnSpcReduction="20000"/>
          </a:bodyPr>
          <a:lstStyle/>
          <a:p>
            <a:pPr>
              <a:lnSpc>
                <a:spcPct val="90000"/>
              </a:lnSpc>
              <a:spcBef>
                <a:spcPts val="600"/>
              </a:spcBef>
              <a:buFont typeface="Times New Roman" panose="02020603050405020304" pitchFamily="18" charset="0"/>
              <a:buChar char="•"/>
            </a:pPr>
            <a:r>
              <a:rPr lang="en-US" altLang="tr-TR" b="1" dirty="0"/>
              <a:t>Advantages of Arrays</a:t>
            </a:r>
          </a:p>
          <a:p>
            <a:pPr lvl="1">
              <a:lnSpc>
                <a:spcPct val="90000"/>
              </a:lnSpc>
              <a:spcBef>
                <a:spcPts val="500"/>
              </a:spcBef>
              <a:buFont typeface="Times New Roman" panose="02020603050405020304" pitchFamily="18" charset="0"/>
              <a:buChar char="–"/>
            </a:pPr>
            <a:r>
              <a:rPr lang="en-US" altLang="tr-TR" dirty="0"/>
              <a:t>Can directly select any element</a:t>
            </a:r>
          </a:p>
          <a:p>
            <a:pPr lvl="1">
              <a:lnSpc>
                <a:spcPct val="90000"/>
              </a:lnSpc>
              <a:spcBef>
                <a:spcPts val="500"/>
              </a:spcBef>
              <a:buFont typeface="Times New Roman" panose="02020603050405020304" pitchFamily="18" charset="0"/>
              <a:buChar char="–"/>
            </a:pPr>
            <a:r>
              <a:rPr lang="en-US" altLang="tr-TR" dirty="0"/>
              <a:t>No memory wasted for storing pointers</a:t>
            </a:r>
          </a:p>
          <a:p>
            <a:pPr>
              <a:lnSpc>
                <a:spcPct val="90000"/>
              </a:lnSpc>
              <a:spcBef>
                <a:spcPts val="600"/>
              </a:spcBef>
              <a:buFont typeface="Times New Roman" panose="02020603050405020304" pitchFamily="18" charset="0"/>
              <a:buChar char="•"/>
            </a:pPr>
            <a:r>
              <a:rPr lang="en-US" altLang="tr-TR" b="1" dirty="0"/>
              <a:t>Disadvantages of Arrays:</a:t>
            </a:r>
          </a:p>
          <a:p>
            <a:pPr lvl="1">
              <a:lnSpc>
                <a:spcPct val="90000"/>
              </a:lnSpc>
              <a:spcBef>
                <a:spcPts val="500"/>
              </a:spcBef>
              <a:buFont typeface="Times New Roman" panose="02020603050405020304" pitchFamily="18" charset="0"/>
              <a:buChar char="–"/>
            </a:pPr>
            <a:r>
              <a:rPr lang="en-US" altLang="tr-TR" dirty="0"/>
              <a:t>Fixed size (cannot grow or shrink dynamically)</a:t>
            </a:r>
          </a:p>
          <a:p>
            <a:pPr lvl="1">
              <a:lnSpc>
                <a:spcPct val="90000"/>
              </a:lnSpc>
              <a:spcBef>
                <a:spcPts val="500"/>
              </a:spcBef>
              <a:buFont typeface="Times New Roman" panose="02020603050405020304" pitchFamily="18" charset="0"/>
              <a:buChar char="–"/>
            </a:pPr>
            <a:r>
              <a:rPr lang="en-US" altLang="tr-TR" dirty="0"/>
              <a:t>Need to shift elements to insert an element to the middle</a:t>
            </a:r>
          </a:p>
          <a:p>
            <a:pPr lvl="1">
              <a:lnSpc>
                <a:spcPct val="90000"/>
              </a:lnSpc>
              <a:spcBef>
                <a:spcPts val="500"/>
              </a:spcBef>
              <a:buFont typeface="Times New Roman" panose="02020603050405020304" pitchFamily="18" charset="0"/>
              <a:buChar char="–"/>
            </a:pPr>
            <a:r>
              <a:rPr lang="en-US" altLang="tr-TR" dirty="0"/>
              <a:t>Memory wasted due to unused elements</a:t>
            </a:r>
          </a:p>
          <a:p>
            <a:pPr>
              <a:lnSpc>
                <a:spcPct val="90000"/>
              </a:lnSpc>
              <a:spcBef>
                <a:spcPts val="600"/>
              </a:spcBef>
              <a:buFont typeface="Times New Roman" panose="02020603050405020304" pitchFamily="18" charset="0"/>
              <a:buChar char="•"/>
            </a:pPr>
            <a:r>
              <a:rPr lang="en-US" altLang="tr-TR" b="1" dirty="0"/>
              <a:t>Advantages of Linked Lists:</a:t>
            </a:r>
          </a:p>
          <a:p>
            <a:pPr lvl="1">
              <a:lnSpc>
                <a:spcPct val="90000"/>
              </a:lnSpc>
              <a:spcBef>
                <a:spcPts val="500"/>
              </a:spcBef>
              <a:buFont typeface="Times New Roman" panose="02020603050405020304" pitchFamily="18" charset="0"/>
              <a:buChar char="–"/>
            </a:pPr>
            <a:r>
              <a:rPr lang="en-US" altLang="tr-TR" dirty="0"/>
              <a:t>Dynamic size (can grow and shrink as needed)</a:t>
            </a:r>
          </a:p>
          <a:p>
            <a:pPr lvl="1">
              <a:lnSpc>
                <a:spcPct val="90000"/>
              </a:lnSpc>
              <a:spcBef>
                <a:spcPts val="500"/>
              </a:spcBef>
              <a:buFont typeface="Times New Roman" panose="02020603050405020304" pitchFamily="18" charset="0"/>
              <a:buChar char="–"/>
            </a:pPr>
            <a:r>
              <a:rPr lang="en-US" altLang="tr-TR" dirty="0"/>
              <a:t>No need to shift elements to insert into the middle</a:t>
            </a:r>
          </a:p>
          <a:p>
            <a:pPr lvl="1">
              <a:lnSpc>
                <a:spcPct val="90000"/>
              </a:lnSpc>
              <a:spcBef>
                <a:spcPts val="500"/>
              </a:spcBef>
              <a:buFont typeface="Times New Roman" panose="02020603050405020304" pitchFamily="18" charset="0"/>
              <a:buChar char="–"/>
            </a:pPr>
            <a:r>
              <a:rPr lang="en-US" altLang="tr-TR" dirty="0"/>
              <a:t>Size can exactly match the number of elements (no wasted memory)</a:t>
            </a:r>
          </a:p>
          <a:p>
            <a:pPr>
              <a:lnSpc>
                <a:spcPct val="90000"/>
              </a:lnSpc>
              <a:spcBef>
                <a:spcPts val="600"/>
              </a:spcBef>
              <a:buFont typeface="Times New Roman" panose="02020603050405020304" pitchFamily="18" charset="0"/>
              <a:buChar char="•"/>
            </a:pPr>
            <a:r>
              <a:rPr lang="en-US" altLang="tr-TR" b="1" dirty="0"/>
              <a:t>Disadvantages of Linked Lists</a:t>
            </a:r>
          </a:p>
          <a:p>
            <a:pPr lvl="1">
              <a:lnSpc>
                <a:spcPct val="90000"/>
              </a:lnSpc>
              <a:spcBef>
                <a:spcPts val="500"/>
              </a:spcBef>
              <a:buFont typeface="Times New Roman" panose="02020603050405020304" pitchFamily="18" charset="0"/>
              <a:buChar char="–"/>
            </a:pPr>
            <a:r>
              <a:rPr lang="en-US" altLang="tr-TR" dirty="0"/>
              <a:t>Cannot directly select any element (need to follow </a:t>
            </a:r>
            <a:r>
              <a:rPr lang="en-US" altLang="tr-TR" dirty="0" err="1"/>
              <a:t>ptrs</a:t>
            </a:r>
            <a:r>
              <a:rPr lang="en-US" altLang="tr-TR" dirty="0"/>
              <a:t>)</a:t>
            </a:r>
          </a:p>
          <a:p>
            <a:pPr lvl="1">
              <a:lnSpc>
                <a:spcPct val="90000"/>
              </a:lnSpc>
              <a:spcBef>
                <a:spcPts val="500"/>
              </a:spcBef>
              <a:buFont typeface="Times New Roman" panose="02020603050405020304" pitchFamily="18" charset="0"/>
              <a:buChar char="–"/>
            </a:pPr>
            <a:r>
              <a:rPr lang="en-US" altLang="tr-TR" dirty="0"/>
              <a:t>Extra memory usage for storing pointers</a:t>
            </a:r>
          </a:p>
          <a:p>
            <a:pPr lvl="1">
              <a:lnSpc>
                <a:spcPct val="90000"/>
              </a:lnSpc>
              <a:buClrTx/>
              <a:buNone/>
            </a:pPr>
            <a:endParaRPr lang="en-US" altLang="tr-TR" dirty="0"/>
          </a:p>
          <a:p>
            <a:pPr>
              <a:lnSpc>
                <a:spcPct val="90000"/>
              </a:lnSpc>
              <a:buClrTx/>
              <a:buNone/>
            </a:pPr>
            <a:endParaRPr lang="en-US" altLang="tr-TR" dirty="0"/>
          </a:p>
          <a:p>
            <a:endParaRPr lang="en-US" dirty="0"/>
          </a:p>
        </p:txBody>
      </p:sp>
      <p:sp>
        <p:nvSpPr>
          <p:cNvPr id="4" name="Rectangle 3"/>
          <p:cNvSpPr/>
          <p:nvPr/>
        </p:nvSpPr>
        <p:spPr>
          <a:xfrm>
            <a:off x="6117081" y="2361546"/>
            <a:ext cx="6096000" cy="923330"/>
          </a:xfrm>
          <a:prstGeom prst="rect">
            <a:avLst/>
          </a:prstGeom>
        </p:spPr>
        <p:txBody>
          <a:bodyPr>
            <a:spAutoFit/>
          </a:bodyPr>
          <a:lstStyle/>
          <a:p>
            <a:r>
              <a:rPr lang="en-US" dirty="0">
                <a:solidFill>
                  <a:srgbClr val="222222"/>
                </a:solidFill>
              </a:rPr>
              <a:t>The time required is therefore constant. Thus, the time complexity for accessing (writing or reading) a particular element of an array is: o(1)</a:t>
            </a:r>
            <a:endParaRPr lang="en-US" dirty="0"/>
          </a:p>
        </p:txBody>
      </p:sp>
      <p:pic>
        <p:nvPicPr>
          <p:cNvPr id="3074" name="Picture 2" descr="Accessing a specific element in an array (&quot;random acces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612" y="1389642"/>
            <a:ext cx="5715000" cy="857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407085" y="5103674"/>
            <a:ext cx="5356683" cy="1754326"/>
          </a:xfrm>
          <a:prstGeom prst="rect">
            <a:avLst/>
          </a:prstGeom>
        </p:spPr>
        <p:txBody>
          <a:bodyPr wrap="square">
            <a:spAutoFit/>
          </a:bodyPr>
          <a:lstStyle/>
          <a:p>
            <a:r>
              <a:rPr lang="en-US" dirty="0">
                <a:solidFill>
                  <a:srgbClr val="222222"/>
                </a:solidFill>
              </a:rPr>
              <a:t>In a linked list, in contrast, we can only access the </a:t>
            </a:r>
            <a:r>
              <a:rPr lang="en-US" i="1" dirty="0">
                <a:solidFill>
                  <a:srgbClr val="222222"/>
                </a:solidFill>
              </a:rPr>
              <a:t>first</a:t>
            </a:r>
            <a:r>
              <a:rPr lang="en-US" dirty="0">
                <a:solidFill>
                  <a:srgbClr val="222222"/>
                </a:solidFill>
              </a:rPr>
              <a:t> element directly. For all others, we have to follow the list node by node until we reach the desired element.</a:t>
            </a:r>
          </a:p>
          <a:p>
            <a:r>
              <a:rPr lang="en-US" dirty="0">
                <a:solidFill>
                  <a:srgbClr val="222222"/>
                </a:solidFill>
              </a:rPr>
              <a:t>In the linked list example, we need more steps to reach the "p" than to get to the "a": O(n)</a:t>
            </a:r>
            <a:endParaRPr lang="en-US" b="0" i="0" dirty="0">
              <a:solidFill>
                <a:srgbClr val="222222"/>
              </a:solidFill>
              <a:effectLst/>
            </a:endParaRPr>
          </a:p>
        </p:txBody>
      </p:sp>
      <p:pic>
        <p:nvPicPr>
          <p:cNvPr id="3076" name="Picture 4" descr="Accessing a specific element of a linked list (&quot;random acces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768" y="3936808"/>
            <a:ext cx="5715000"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98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or Removing an Element</a:t>
            </a:r>
            <a:br>
              <a:rPr lang="en-US" dirty="0"/>
            </a:br>
            <a:endParaRPr lang="en-US" dirty="0"/>
          </a:p>
        </p:txBody>
      </p:sp>
      <p:pic>
        <p:nvPicPr>
          <p:cNvPr id="4098" name="Picture 2" descr="Inserting an element into a linked list: O(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471" y="1558231"/>
            <a:ext cx="7620000"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31231" y="5343619"/>
            <a:ext cx="6752948" cy="923330"/>
          </a:xfrm>
          <a:prstGeom prst="rect">
            <a:avLst/>
          </a:prstGeom>
        </p:spPr>
        <p:txBody>
          <a:bodyPr wrap="square">
            <a:spAutoFit/>
          </a:bodyPr>
          <a:lstStyle/>
          <a:p>
            <a:r>
              <a:rPr lang="en-US" dirty="0">
                <a:solidFill>
                  <a:srgbClr val="222222"/>
                </a:solidFill>
              </a:rPr>
              <a:t>In a linked list, we can insert and remove nodes at any position. The cost is always the same, regardless of how long the list is and at which location we insert.</a:t>
            </a:r>
            <a:endParaRPr lang="en-US" dirty="0"/>
          </a:p>
        </p:txBody>
      </p:sp>
      <p:sp>
        <p:nvSpPr>
          <p:cNvPr id="5" name="Rectangle 4"/>
          <p:cNvSpPr/>
          <p:nvPr/>
        </p:nvSpPr>
        <p:spPr>
          <a:xfrm>
            <a:off x="6030897" y="3301144"/>
            <a:ext cx="6096000" cy="646331"/>
          </a:xfrm>
          <a:prstGeom prst="rect">
            <a:avLst/>
          </a:prstGeom>
        </p:spPr>
        <p:txBody>
          <a:bodyPr>
            <a:spAutoFit/>
          </a:bodyPr>
          <a:lstStyle/>
          <a:p>
            <a:r>
              <a:rPr lang="en-US" dirty="0">
                <a:solidFill>
                  <a:srgbClr val="222222"/>
                </a:solidFill>
              </a:rPr>
              <a:t>Thus, the time complexity for inserting into and removing from a linked list is: </a:t>
            </a:r>
            <a:r>
              <a:rPr lang="en-US" i="1" dirty="0">
                <a:solidFill>
                  <a:srgbClr val="222222"/>
                </a:solidFill>
              </a:rPr>
              <a:t>O(1)</a:t>
            </a:r>
            <a:endParaRPr lang="en-US" dirty="0"/>
          </a:p>
        </p:txBody>
      </p:sp>
    </p:spTree>
    <p:extLst>
      <p:ext uri="{BB962C8B-B14F-4D97-AF65-F5344CB8AC3E}">
        <p14:creationId xmlns:p14="http://schemas.microsoft.com/office/powerpoint/2010/main" val="394017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or Removing an Element</a:t>
            </a:r>
            <a:br>
              <a:rPr lang="en-US" dirty="0"/>
            </a:br>
            <a:endParaRPr lang="en-US" dirty="0"/>
          </a:p>
        </p:txBody>
      </p:sp>
      <p:sp>
        <p:nvSpPr>
          <p:cNvPr id="3" name="Content Placeholder 2"/>
          <p:cNvSpPr>
            <a:spLocks noGrp="1"/>
          </p:cNvSpPr>
          <p:nvPr>
            <p:ph idx="1"/>
          </p:nvPr>
        </p:nvSpPr>
        <p:spPr>
          <a:xfrm>
            <a:off x="953106" y="1700074"/>
            <a:ext cx="9720073" cy="4023360"/>
          </a:xfrm>
        </p:spPr>
        <p:txBody>
          <a:bodyPr/>
          <a:lstStyle/>
          <a:p>
            <a:r>
              <a:rPr lang="en-US" dirty="0"/>
              <a:t>An array cannot change its size. To insert or remove an element, we always have to copy the array into a new, larger or smaller array</a:t>
            </a:r>
          </a:p>
        </p:txBody>
      </p:sp>
      <p:pic>
        <p:nvPicPr>
          <p:cNvPr id="5122" name="Picture 2" descr="Inserting an element into an array: 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491" y="2857330"/>
            <a:ext cx="3810000" cy="33528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64564" y="4135645"/>
            <a:ext cx="6096000" cy="646331"/>
          </a:xfrm>
          <a:prstGeom prst="rect">
            <a:avLst/>
          </a:prstGeom>
        </p:spPr>
        <p:txBody>
          <a:bodyPr>
            <a:spAutoFit/>
          </a:bodyPr>
          <a:lstStyle/>
          <a:p>
            <a:r>
              <a:rPr lang="en-US" dirty="0">
                <a:solidFill>
                  <a:srgbClr val="222222"/>
                </a:solidFill>
              </a:rPr>
              <a:t>The time required is proportional to the array length. The time complexity is, therefore: </a:t>
            </a:r>
            <a:r>
              <a:rPr lang="en-US" i="1" dirty="0">
                <a:solidFill>
                  <a:srgbClr val="222222"/>
                </a:solidFill>
              </a:rPr>
              <a:t>O(n)</a:t>
            </a:r>
            <a:endParaRPr lang="en-US" dirty="0"/>
          </a:p>
        </p:txBody>
      </p:sp>
    </p:spTree>
    <p:extLst>
      <p:ext uri="{BB962C8B-B14F-4D97-AF65-F5344CB8AC3E}">
        <p14:creationId xmlns:p14="http://schemas.microsoft.com/office/powerpoint/2010/main" val="4709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pic>
        <p:nvPicPr>
          <p:cNvPr id="4" name="Content Placeholder 3"/>
          <p:cNvPicPr>
            <a:picLocks noGrp="1" noChangeAspect="1"/>
          </p:cNvPicPr>
          <p:nvPr>
            <p:ph idx="1"/>
          </p:nvPr>
        </p:nvPicPr>
        <p:blipFill>
          <a:blip r:embed="rId2"/>
          <a:stretch>
            <a:fillRect/>
          </a:stretch>
        </p:blipFill>
        <p:spPr>
          <a:xfrm>
            <a:off x="1878576" y="1983111"/>
            <a:ext cx="7886700" cy="1876425"/>
          </a:xfrm>
          <a:prstGeom prst="rect">
            <a:avLst/>
          </a:prstGeom>
        </p:spPr>
      </p:pic>
    </p:spTree>
    <p:extLst>
      <p:ext uri="{BB962C8B-B14F-4D97-AF65-F5344CB8AC3E}">
        <p14:creationId xmlns:p14="http://schemas.microsoft.com/office/powerpoint/2010/main" val="149491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a:t>
            </a:r>
            <a:endParaRPr lang="en-US" dirty="0"/>
          </a:p>
        </p:txBody>
      </p:sp>
      <p:sp>
        <p:nvSpPr>
          <p:cNvPr id="3" name="Content Placeholder 2"/>
          <p:cNvSpPr>
            <a:spLocks noGrp="1"/>
          </p:cNvSpPr>
          <p:nvPr>
            <p:ph idx="1"/>
          </p:nvPr>
        </p:nvSpPr>
        <p:spPr/>
        <p:txBody>
          <a:bodyPr/>
          <a:lstStyle/>
          <a:p>
            <a:r>
              <a:rPr lang="en-US" dirty="0" smtClean="0"/>
              <a:t>Single Linked List</a:t>
            </a:r>
          </a:p>
          <a:p>
            <a:r>
              <a:rPr lang="en-US" dirty="0" smtClean="0"/>
              <a:t>Double LL</a:t>
            </a:r>
          </a:p>
          <a:p>
            <a:r>
              <a:rPr lang="en-US" dirty="0" smtClean="0"/>
              <a:t>Circular Linked List</a:t>
            </a:r>
          </a:p>
        </p:txBody>
      </p:sp>
    </p:spTree>
    <p:extLst>
      <p:ext uri="{BB962C8B-B14F-4D97-AF65-F5344CB8AC3E}">
        <p14:creationId xmlns:p14="http://schemas.microsoft.com/office/powerpoint/2010/main" val="159811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Single </a:t>
            </a:r>
            <a:r>
              <a:rPr lang="en-US" altLang="en-US" dirty="0"/>
              <a:t>Linked List</a:t>
            </a:r>
            <a:endParaRPr lang="en-US" dirty="0"/>
          </a:p>
        </p:txBody>
      </p:sp>
      <p:sp>
        <p:nvSpPr>
          <p:cNvPr id="4" name="Rectangle 3"/>
          <p:cNvSpPr>
            <a:spLocks noGrp="1" noChangeArrowheads="1"/>
          </p:cNvSpPr>
          <p:nvPr>
            <p:ph idx="1"/>
          </p:nvPr>
        </p:nvSpPr>
        <p:spPr/>
        <p:txBody>
          <a:bodyPr/>
          <a:lstStyle/>
          <a:p>
            <a:pPr>
              <a:lnSpc>
                <a:spcPct val="90000"/>
              </a:lnSpc>
            </a:pPr>
            <a:r>
              <a:rPr lang="en-US" altLang="en-US" sz="2000" dirty="0"/>
              <a:t>A singly linked list is a concrete data structure consisting of a series of nodes</a:t>
            </a:r>
          </a:p>
          <a:p>
            <a:pPr>
              <a:lnSpc>
                <a:spcPct val="90000"/>
              </a:lnSpc>
            </a:pPr>
            <a:endParaRPr lang="en-US" altLang="en-US" sz="900" dirty="0"/>
          </a:p>
          <a:p>
            <a:pPr>
              <a:lnSpc>
                <a:spcPct val="90000"/>
              </a:lnSpc>
            </a:pPr>
            <a:r>
              <a:rPr lang="en-US" altLang="en-US" sz="2000" dirty="0"/>
              <a:t>Each node stores</a:t>
            </a:r>
          </a:p>
          <a:p>
            <a:pPr lvl="1">
              <a:lnSpc>
                <a:spcPct val="90000"/>
              </a:lnSpc>
            </a:pPr>
            <a:r>
              <a:rPr lang="en-US" altLang="en-US" sz="1800" dirty="0"/>
              <a:t>Data item</a:t>
            </a:r>
          </a:p>
          <a:p>
            <a:pPr lvl="1">
              <a:lnSpc>
                <a:spcPct val="90000"/>
              </a:lnSpc>
            </a:pPr>
            <a:r>
              <a:rPr lang="en-US" altLang="en-US" sz="1800" dirty="0"/>
              <a:t>Link to the next node</a:t>
            </a:r>
          </a:p>
        </p:txBody>
      </p:sp>
      <p:sp>
        <p:nvSpPr>
          <p:cNvPr id="5" name="AutoShape 8"/>
          <p:cNvSpPr>
            <a:spLocks noChangeArrowheads="1"/>
          </p:cNvSpPr>
          <p:nvPr/>
        </p:nvSpPr>
        <p:spPr bwMode="auto">
          <a:xfrm>
            <a:off x="7692042" y="3009207"/>
            <a:ext cx="3006438" cy="2133600"/>
          </a:xfrm>
          <a:prstGeom prst="roundRect">
            <a:avLst>
              <a:gd name="adj" fmla="val 16667"/>
            </a:avLst>
          </a:pr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
          <p:cNvSpPr>
            <a:spLocks noChangeArrowheads="1"/>
          </p:cNvSpPr>
          <p:nvPr/>
        </p:nvSpPr>
        <p:spPr bwMode="auto">
          <a:xfrm>
            <a:off x="8117493" y="3272444"/>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6"/>
          <p:cNvSpPr txBox="1">
            <a:spLocks noChangeArrowheads="1"/>
          </p:cNvSpPr>
          <p:nvPr/>
        </p:nvSpPr>
        <p:spPr bwMode="auto">
          <a:xfrm>
            <a:off x="7828568" y="4491644"/>
            <a:ext cx="1279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Data item</a:t>
            </a:r>
          </a:p>
        </p:txBody>
      </p:sp>
      <p:sp>
        <p:nvSpPr>
          <p:cNvPr id="8" name="Text Box 7"/>
          <p:cNvSpPr txBox="1">
            <a:spLocks noChangeArrowheads="1"/>
          </p:cNvSpPr>
          <p:nvPr/>
        </p:nvSpPr>
        <p:spPr bwMode="auto">
          <a:xfrm>
            <a:off x="9433531" y="4491644"/>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dirty="0">
                <a:latin typeface="Tahoma" panose="020B0604030504040204" pitchFamily="34" charset="0"/>
              </a:rPr>
              <a:t>NODE</a:t>
            </a:r>
          </a:p>
        </p:txBody>
      </p:sp>
      <p:sp>
        <p:nvSpPr>
          <p:cNvPr id="9" name="Rectangle 9"/>
          <p:cNvSpPr>
            <a:spLocks noChangeArrowheads="1"/>
          </p:cNvSpPr>
          <p:nvPr/>
        </p:nvSpPr>
        <p:spPr bwMode="auto">
          <a:xfrm>
            <a:off x="8727093" y="3272444"/>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0"/>
          <p:cNvSpPr>
            <a:spLocks noChangeShapeType="1"/>
          </p:cNvSpPr>
          <p:nvPr/>
        </p:nvSpPr>
        <p:spPr bwMode="auto">
          <a:xfrm>
            <a:off x="8422293" y="3577244"/>
            <a:ext cx="0" cy="9144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1"/>
          <p:cNvSpPr>
            <a:spLocks noChangeShapeType="1"/>
          </p:cNvSpPr>
          <p:nvPr/>
        </p:nvSpPr>
        <p:spPr bwMode="auto">
          <a:xfrm flipV="1">
            <a:off x="9031893" y="3577244"/>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Text Box 5"/>
          <p:cNvSpPr txBox="1">
            <a:spLocks noChangeArrowheads="1"/>
          </p:cNvSpPr>
          <p:nvPr/>
        </p:nvSpPr>
        <p:spPr bwMode="auto">
          <a:xfrm>
            <a:off x="9947880" y="3353550"/>
            <a:ext cx="669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dirty="0">
                <a:latin typeface="Tahoma" panose="020B0604030504040204" pitchFamily="34" charset="0"/>
              </a:rPr>
              <a:t>next</a:t>
            </a:r>
          </a:p>
        </p:txBody>
      </p:sp>
      <p:sp>
        <p:nvSpPr>
          <p:cNvPr id="13" name="Rectangle 12"/>
          <p:cNvSpPr>
            <a:spLocks noChangeArrowheads="1"/>
          </p:cNvSpPr>
          <p:nvPr/>
        </p:nvSpPr>
        <p:spPr bwMode="auto">
          <a:xfrm>
            <a:off x="9227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auto">
          <a:xfrm>
            <a:off x="1067175" y="5447031"/>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A</a:t>
            </a:r>
          </a:p>
        </p:txBody>
      </p:sp>
      <p:sp>
        <p:nvSpPr>
          <p:cNvPr id="15" name="Rectangle 14"/>
          <p:cNvSpPr>
            <a:spLocks noChangeArrowheads="1"/>
          </p:cNvSpPr>
          <p:nvPr/>
        </p:nvSpPr>
        <p:spPr bwMode="auto">
          <a:xfrm>
            <a:off x="15323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5"/>
          <p:cNvSpPr>
            <a:spLocks noChangeShapeType="1"/>
          </p:cNvSpPr>
          <p:nvPr/>
        </p:nvSpPr>
        <p:spPr bwMode="auto">
          <a:xfrm flipV="1">
            <a:off x="1837112" y="5669281"/>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Rectangle 16"/>
          <p:cNvSpPr>
            <a:spLocks noChangeArrowheads="1"/>
          </p:cNvSpPr>
          <p:nvPr/>
        </p:nvSpPr>
        <p:spPr bwMode="auto">
          <a:xfrm>
            <a:off x="27515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7"/>
          <p:cNvSpPr>
            <a:spLocks noChangeArrowheads="1"/>
          </p:cNvSpPr>
          <p:nvPr/>
        </p:nvSpPr>
        <p:spPr bwMode="auto">
          <a:xfrm>
            <a:off x="33611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p:cNvSpPr>
            <a:spLocks noChangeShapeType="1"/>
          </p:cNvSpPr>
          <p:nvPr/>
        </p:nvSpPr>
        <p:spPr bwMode="auto">
          <a:xfrm flipV="1">
            <a:off x="3665912" y="5669281"/>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Rectangle 19"/>
          <p:cNvSpPr>
            <a:spLocks noChangeArrowheads="1"/>
          </p:cNvSpPr>
          <p:nvPr/>
        </p:nvSpPr>
        <p:spPr bwMode="auto">
          <a:xfrm>
            <a:off x="45803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
          <p:cNvSpPr>
            <a:spLocks noChangeArrowheads="1"/>
          </p:cNvSpPr>
          <p:nvPr/>
        </p:nvSpPr>
        <p:spPr bwMode="auto">
          <a:xfrm>
            <a:off x="51899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flipV="1">
            <a:off x="5494712" y="5669281"/>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Rectangle 22"/>
          <p:cNvSpPr>
            <a:spLocks noChangeArrowheads="1"/>
          </p:cNvSpPr>
          <p:nvPr/>
        </p:nvSpPr>
        <p:spPr bwMode="auto">
          <a:xfrm>
            <a:off x="64091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3"/>
          <p:cNvSpPr>
            <a:spLocks noChangeArrowheads="1"/>
          </p:cNvSpPr>
          <p:nvPr/>
        </p:nvSpPr>
        <p:spPr bwMode="auto">
          <a:xfrm>
            <a:off x="7018712" y="5364481"/>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flipV="1">
            <a:off x="7323512" y="5669281"/>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25"/>
          <p:cNvSpPr txBox="1">
            <a:spLocks noChangeArrowheads="1"/>
          </p:cNvSpPr>
          <p:nvPr/>
        </p:nvSpPr>
        <p:spPr bwMode="auto">
          <a:xfrm>
            <a:off x="2895975" y="5447031"/>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B</a:t>
            </a:r>
          </a:p>
        </p:txBody>
      </p:sp>
      <p:sp>
        <p:nvSpPr>
          <p:cNvPr id="27" name="Text Box 26"/>
          <p:cNvSpPr txBox="1">
            <a:spLocks noChangeArrowheads="1"/>
          </p:cNvSpPr>
          <p:nvPr/>
        </p:nvSpPr>
        <p:spPr bwMode="auto">
          <a:xfrm>
            <a:off x="4724775" y="5447031"/>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C</a:t>
            </a:r>
          </a:p>
        </p:txBody>
      </p:sp>
      <p:sp>
        <p:nvSpPr>
          <p:cNvPr id="28" name="Text Box 27"/>
          <p:cNvSpPr txBox="1">
            <a:spLocks noChangeArrowheads="1"/>
          </p:cNvSpPr>
          <p:nvPr/>
        </p:nvSpPr>
        <p:spPr bwMode="auto">
          <a:xfrm>
            <a:off x="6544050" y="5447031"/>
            <a:ext cx="357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D</a:t>
            </a:r>
          </a:p>
        </p:txBody>
      </p:sp>
      <p:sp>
        <p:nvSpPr>
          <p:cNvPr id="29" name="Text Box 28"/>
          <p:cNvSpPr txBox="1">
            <a:spLocks noChangeArrowheads="1"/>
          </p:cNvSpPr>
          <p:nvPr/>
        </p:nvSpPr>
        <p:spPr bwMode="auto">
          <a:xfrm>
            <a:off x="8210925" y="5470844"/>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a:latin typeface="Tahoma" panose="020B0604030504040204" pitchFamily="34" charset="0"/>
                <a:sym typeface="Symbol" panose="05050102010706020507" pitchFamily="18" charset="2"/>
              </a:rPr>
              <a:t></a:t>
            </a:r>
            <a:endParaRPr lang="en-US" altLang="en-US" sz="2000" b="1">
              <a:latin typeface="Tahoma" panose="020B0604030504040204" pitchFamily="34" charset="0"/>
            </a:endParaRPr>
          </a:p>
        </p:txBody>
      </p:sp>
      <p:sp>
        <p:nvSpPr>
          <p:cNvPr id="30" name="Text Box 29"/>
          <p:cNvSpPr txBox="1">
            <a:spLocks noChangeArrowheads="1"/>
          </p:cNvSpPr>
          <p:nvPr/>
        </p:nvSpPr>
        <p:spPr bwMode="auto">
          <a:xfrm>
            <a:off x="860800" y="4678681"/>
            <a:ext cx="823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HEAD</a:t>
            </a:r>
          </a:p>
        </p:txBody>
      </p:sp>
      <p:sp>
        <p:nvSpPr>
          <p:cNvPr id="31" name="Text Box 30"/>
          <p:cNvSpPr txBox="1">
            <a:spLocks noChangeArrowheads="1"/>
          </p:cNvSpPr>
          <p:nvPr/>
        </p:nvSpPr>
        <p:spPr bwMode="auto">
          <a:xfrm>
            <a:off x="4294562" y="4678681"/>
            <a:ext cx="1277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CURRENT</a:t>
            </a:r>
          </a:p>
        </p:txBody>
      </p:sp>
      <p:sp>
        <p:nvSpPr>
          <p:cNvPr id="32" name="Line 31"/>
          <p:cNvSpPr>
            <a:spLocks noChangeShapeType="1"/>
          </p:cNvSpPr>
          <p:nvPr/>
        </p:nvSpPr>
        <p:spPr bwMode="auto">
          <a:xfrm>
            <a:off x="1227512" y="5059681"/>
            <a:ext cx="0" cy="3048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32"/>
          <p:cNvSpPr>
            <a:spLocks noChangeShapeType="1"/>
          </p:cNvSpPr>
          <p:nvPr/>
        </p:nvSpPr>
        <p:spPr bwMode="auto">
          <a:xfrm>
            <a:off x="4885112" y="5059681"/>
            <a:ext cx="0" cy="3048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Text Box 33"/>
          <p:cNvSpPr txBox="1">
            <a:spLocks noChangeArrowheads="1"/>
          </p:cNvSpPr>
          <p:nvPr/>
        </p:nvSpPr>
        <p:spPr bwMode="auto">
          <a:xfrm>
            <a:off x="6405937" y="4678681"/>
            <a:ext cx="706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Tahoma" panose="020B0604030504040204" pitchFamily="34" charset="0"/>
              </a:rPr>
              <a:t>TAIL</a:t>
            </a:r>
          </a:p>
        </p:txBody>
      </p:sp>
      <p:sp>
        <p:nvSpPr>
          <p:cNvPr id="35" name="Line 34"/>
          <p:cNvSpPr>
            <a:spLocks noChangeShapeType="1"/>
          </p:cNvSpPr>
          <p:nvPr/>
        </p:nvSpPr>
        <p:spPr bwMode="auto">
          <a:xfrm>
            <a:off x="6713912" y="5059681"/>
            <a:ext cx="0" cy="304800"/>
          </a:xfrm>
          <a:prstGeom prst="line">
            <a:avLst/>
          </a:prstGeom>
          <a:noFill/>
          <a:ln w="2857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99617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Insertion</a:t>
            </a:r>
            <a:endParaRPr lang="en-US" dirty="0"/>
          </a:p>
        </p:txBody>
      </p:sp>
      <p:sp>
        <p:nvSpPr>
          <p:cNvPr id="4" name="Freeform 2"/>
          <p:cNvSpPr>
            <a:spLocks/>
          </p:cNvSpPr>
          <p:nvPr/>
        </p:nvSpPr>
        <p:spPr bwMode="auto">
          <a:xfrm>
            <a:off x="5523807" y="4011637"/>
            <a:ext cx="1476375" cy="103162"/>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ap="flat" cmpd="sng">
            <a:solidFill>
              <a:schemeClr val="tx1"/>
            </a:solidFill>
            <a:prstDash val="solid"/>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5" name="Group 4"/>
          <p:cNvGrpSpPr>
            <a:grpSpLocks/>
          </p:cNvGrpSpPr>
          <p:nvPr/>
        </p:nvGrpSpPr>
        <p:grpSpPr bwMode="auto">
          <a:xfrm>
            <a:off x="3466407" y="2527069"/>
            <a:ext cx="4800600" cy="978130"/>
            <a:chOff x="1152" y="1296"/>
            <a:chExt cx="3024" cy="768"/>
          </a:xfrm>
        </p:grpSpPr>
        <p:sp>
          <p:nvSpPr>
            <p:cNvPr id="6" name="AutoShape 5"/>
            <p:cNvSpPr>
              <a:spLocks noChangeArrowheads="1"/>
            </p:cNvSpPr>
            <p:nvPr/>
          </p:nvSpPr>
          <p:spPr bwMode="auto">
            <a:xfrm>
              <a:off x="2016" y="1680"/>
              <a:ext cx="816" cy="384"/>
            </a:xfrm>
            <a:prstGeom prst="roundRect">
              <a:avLst>
                <a:gd name="adj" fmla="val 30130"/>
              </a:avLst>
            </a:prstGeom>
            <a:solidFill>
              <a:srgbClr val="ECF1FE"/>
            </a:solid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p:cNvSpPr>
              <a:spLocks noChangeArrowheads="1"/>
            </p:cNvSpPr>
            <p:nvPr/>
          </p:nvSpPr>
          <p:spPr bwMode="auto">
            <a:xfrm>
              <a:off x="1728"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1920"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8"/>
            <p:cNvSpPr>
              <a:spLocks/>
            </p:cNvSpPr>
            <p:nvPr/>
          </p:nvSpPr>
          <p:spPr bwMode="auto">
            <a:xfrm>
              <a:off x="2016" y="135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Rectangle 9"/>
            <p:cNvSpPr>
              <a:spLocks noChangeArrowheads="1"/>
            </p:cNvSpPr>
            <p:nvPr/>
          </p:nvSpPr>
          <p:spPr bwMode="auto">
            <a:xfrm>
              <a:off x="2466"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0"/>
            <p:cNvSpPr>
              <a:spLocks noChangeArrowheads="1"/>
            </p:cNvSpPr>
            <p:nvPr/>
          </p:nvSpPr>
          <p:spPr bwMode="auto">
            <a:xfrm>
              <a:off x="2658"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11"/>
            <p:cNvSpPr>
              <a:spLocks/>
            </p:cNvSpPr>
            <p:nvPr/>
          </p:nvSpPr>
          <p:spPr bwMode="auto">
            <a:xfrm>
              <a:off x="2754" y="135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Rectangle 12"/>
            <p:cNvSpPr>
              <a:spLocks noChangeArrowheads="1"/>
            </p:cNvSpPr>
            <p:nvPr/>
          </p:nvSpPr>
          <p:spPr bwMode="auto">
            <a:xfrm>
              <a:off x="3204"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3"/>
            <p:cNvSpPr>
              <a:spLocks noChangeArrowheads="1"/>
            </p:cNvSpPr>
            <p:nvPr/>
          </p:nvSpPr>
          <p:spPr bwMode="auto">
            <a:xfrm>
              <a:off x="3396"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4"/>
            <p:cNvSpPr>
              <a:spLocks noChangeArrowheads="1"/>
            </p:cNvSpPr>
            <p:nvPr/>
          </p:nvSpPr>
          <p:spPr bwMode="auto">
            <a:xfrm>
              <a:off x="3972"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p:cNvSpPr>
              <a:spLocks noChangeArrowheads="1"/>
            </p:cNvSpPr>
            <p:nvPr/>
          </p:nvSpPr>
          <p:spPr bwMode="auto">
            <a:xfrm>
              <a:off x="1152" y="135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16"/>
            <p:cNvSpPr>
              <a:spLocks/>
            </p:cNvSpPr>
            <p:nvPr/>
          </p:nvSpPr>
          <p:spPr bwMode="auto">
            <a:xfrm>
              <a:off x="3492" y="1350"/>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Freeform 17"/>
            <p:cNvSpPr>
              <a:spLocks/>
            </p:cNvSpPr>
            <p:nvPr/>
          </p:nvSpPr>
          <p:spPr bwMode="auto">
            <a:xfrm>
              <a:off x="1248" y="1350"/>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Text Box 18"/>
            <p:cNvSpPr txBox="1">
              <a:spLocks noChangeArrowheads="1"/>
            </p:cNvSpPr>
            <p:nvPr/>
          </p:nvSpPr>
          <p:spPr bwMode="auto">
            <a:xfrm>
              <a:off x="1698" y="129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A</a:t>
              </a:r>
            </a:p>
          </p:txBody>
        </p:sp>
        <p:sp>
          <p:nvSpPr>
            <p:cNvPr id="20" name="Text Box 19"/>
            <p:cNvSpPr txBox="1">
              <a:spLocks noChangeArrowheads="1"/>
            </p:cNvSpPr>
            <p:nvPr/>
          </p:nvSpPr>
          <p:spPr bwMode="auto">
            <a:xfrm>
              <a:off x="2448" y="129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B</a:t>
              </a:r>
            </a:p>
          </p:txBody>
        </p:sp>
        <p:sp>
          <p:nvSpPr>
            <p:cNvPr id="21" name="Text Box 20"/>
            <p:cNvSpPr txBox="1">
              <a:spLocks noChangeArrowheads="1"/>
            </p:cNvSpPr>
            <p:nvPr/>
          </p:nvSpPr>
          <p:spPr bwMode="auto">
            <a:xfrm>
              <a:off x="3168" y="129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C</a:t>
              </a:r>
            </a:p>
          </p:txBody>
        </p:sp>
        <p:sp>
          <p:nvSpPr>
            <p:cNvPr id="22" name="Rectangle 21"/>
            <p:cNvSpPr>
              <a:spLocks noChangeArrowheads="1"/>
            </p:cNvSpPr>
            <p:nvPr/>
          </p:nvSpPr>
          <p:spPr bwMode="auto">
            <a:xfrm>
              <a:off x="2208" y="1776"/>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2"/>
            <p:cNvSpPr>
              <a:spLocks noChangeArrowheads="1"/>
            </p:cNvSpPr>
            <p:nvPr/>
          </p:nvSpPr>
          <p:spPr bwMode="auto">
            <a:xfrm>
              <a:off x="2400" y="1776"/>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23"/>
            <p:cNvSpPr txBox="1">
              <a:spLocks noChangeArrowheads="1"/>
            </p:cNvSpPr>
            <p:nvPr/>
          </p:nvSpPr>
          <p:spPr bwMode="auto">
            <a:xfrm>
              <a:off x="2196" y="1728"/>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FF3300"/>
                  </a:solidFill>
                  <a:latin typeface="Tahoma" panose="020B0604030504040204" pitchFamily="34" charset="0"/>
                </a:rPr>
                <a:t>X</a:t>
              </a:r>
            </a:p>
          </p:txBody>
        </p:sp>
        <p:sp>
          <p:nvSpPr>
            <p:cNvPr id="25" name="Freeform 24"/>
            <p:cNvSpPr>
              <a:spLocks/>
            </p:cNvSpPr>
            <p:nvPr/>
          </p:nvSpPr>
          <p:spPr bwMode="auto">
            <a:xfrm flipH="1">
              <a:off x="2496" y="1536"/>
              <a:ext cx="480" cy="336"/>
            </a:xfrm>
            <a:custGeom>
              <a:avLst/>
              <a:gdLst>
                <a:gd name="T0" fmla="*/ 497 w 497"/>
                <a:gd name="T1" fmla="*/ 276 h 276"/>
                <a:gd name="T2" fmla="*/ 222 w 497"/>
                <a:gd name="T3" fmla="*/ 228 h 276"/>
                <a:gd name="T4" fmla="*/ 0 w 497"/>
                <a:gd name="T5" fmla="*/ 0 h 276"/>
              </a:gdLst>
              <a:ahLst/>
              <a:cxnLst>
                <a:cxn ang="0">
                  <a:pos x="T0" y="T1"/>
                </a:cxn>
                <a:cxn ang="0">
                  <a:pos x="T2" y="T3"/>
                </a:cxn>
                <a:cxn ang="0">
                  <a:pos x="T4" y="T5"/>
                </a:cxn>
              </a:cxnLst>
              <a:rect l="0" t="0" r="r" b="b"/>
              <a:pathLst>
                <a:path w="497" h="276">
                  <a:moveTo>
                    <a:pt x="497" y="276"/>
                  </a:moveTo>
                  <a:cubicBezTo>
                    <a:pt x="451" y="268"/>
                    <a:pt x="305" y="274"/>
                    <a:pt x="222" y="228"/>
                  </a:cubicBezTo>
                  <a:cubicBezTo>
                    <a:pt x="139" y="182"/>
                    <a:pt x="46" y="47"/>
                    <a:pt x="0" y="0"/>
                  </a:cubicBezTo>
                </a:path>
              </a:pathLst>
            </a:custGeom>
            <a:noFill/>
            <a:ln w="19050" cap="flat" cmpd="sng">
              <a:solidFill>
                <a:schemeClr val="tx1"/>
              </a:solidFill>
              <a:prstDash val="dash"/>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25"/>
            <p:cNvSpPr txBox="1">
              <a:spLocks noChangeArrowheads="1"/>
            </p:cNvSpPr>
            <p:nvPr/>
          </p:nvSpPr>
          <p:spPr bwMode="auto">
            <a:xfrm>
              <a:off x="3955" y="1327"/>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Tahoma" panose="020B0604030504040204" pitchFamily="34" charset="0"/>
                  <a:sym typeface="Symbol" panose="05050102010706020507" pitchFamily="18" charset="2"/>
                </a:rPr>
                <a:t></a:t>
              </a:r>
              <a:endParaRPr lang="en-US" altLang="en-US" sz="1600" b="1">
                <a:latin typeface="Tahoma" panose="020B0604030504040204" pitchFamily="34" charset="0"/>
              </a:endParaRPr>
            </a:p>
          </p:txBody>
        </p:sp>
      </p:grpSp>
      <p:grpSp>
        <p:nvGrpSpPr>
          <p:cNvPr id="27" name="Group 26"/>
          <p:cNvGrpSpPr>
            <a:grpSpLocks/>
          </p:cNvGrpSpPr>
          <p:nvPr/>
        </p:nvGrpSpPr>
        <p:grpSpPr bwMode="auto">
          <a:xfrm>
            <a:off x="2933007" y="3976599"/>
            <a:ext cx="2695575" cy="366799"/>
            <a:chOff x="816" y="2304"/>
            <a:chExt cx="1698" cy="288"/>
          </a:xfrm>
        </p:grpSpPr>
        <p:sp>
          <p:nvSpPr>
            <p:cNvPr id="28" name="Rectangle 27"/>
            <p:cNvSpPr>
              <a:spLocks noChangeArrowheads="1"/>
            </p:cNvSpPr>
            <p:nvPr/>
          </p:nvSpPr>
          <p:spPr bwMode="auto">
            <a:xfrm>
              <a:off x="1392"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8"/>
            <p:cNvSpPr>
              <a:spLocks noChangeArrowheads="1"/>
            </p:cNvSpPr>
            <p:nvPr/>
          </p:nvSpPr>
          <p:spPr bwMode="auto">
            <a:xfrm>
              <a:off x="1584"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Freeform 29"/>
            <p:cNvSpPr>
              <a:spLocks/>
            </p:cNvSpPr>
            <p:nvPr/>
          </p:nvSpPr>
          <p:spPr bwMode="auto">
            <a:xfrm>
              <a:off x="1680" y="2367"/>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Rectangle 30"/>
            <p:cNvSpPr>
              <a:spLocks noChangeArrowheads="1"/>
            </p:cNvSpPr>
            <p:nvPr/>
          </p:nvSpPr>
          <p:spPr bwMode="auto">
            <a:xfrm>
              <a:off x="2130"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2322"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32"/>
            <p:cNvSpPr>
              <a:spLocks noChangeArrowheads="1"/>
            </p:cNvSpPr>
            <p:nvPr/>
          </p:nvSpPr>
          <p:spPr bwMode="auto">
            <a:xfrm>
              <a:off x="816"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Freeform 33"/>
            <p:cNvSpPr>
              <a:spLocks/>
            </p:cNvSpPr>
            <p:nvPr/>
          </p:nvSpPr>
          <p:spPr bwMode="auto">
            <a:xfrm>
              <a:off x="912" y="235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Text Box 34"/>
            <p:cNvSpPr txBox="1">
              <a:spLocks noChangeArrowheads="1"/>
            </p:cNvSpPr>
            <p:nvPr/>
          </p:nvSpPr>
          <p:spPr bwMode="auto">
            <a:xfrm>
              <a:off x="1362" y="23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A</a:t>
              </a:r>
            </a:p>
          </p:txBody>
        </p:sp>
        <p:sp>
          <p:nvSpPr>
            <p:cNvPr id="36" name="Text Box 35"/>
            <p:cNvSpPr txBox="1">
              <a:spLocks noChangeArrowheads="1"/>
            </p:cNvSpPr>
            <p:nvPr/>
          </p:nvSpPr>
          <p:spPr bwMode="auto">
            <a:xfrm>
              <a:off x="2112" y="23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B</a:t>
              </a:r>
            </a:p>
          </p:txBody>
        </p:sp>
      </p:grpSp>
      <p:grpSp>
        <p:nvGrpSpPr>
          <p:cNvPr id="37" name="Group 36"/>
          <p:cNvGrpSpPr>
            <a:grpSpLocks/>
          </p:cNvGrpSpPr>
          <p:nvPr/>
        </p:nvGrpSpPr>
        <p:grpSpPr bwMode="auto">
          <a:xfrm>
            <a:off x="5676207" y="4844933"/>
            <a:ext cx="1295400" cy="489065"/>
            <a:chOff x="2544" y="2832"/>
            <a:chExt cx="816" cy="384"/>
          </a:xfrm>
        </p:grpSpPr>
        <p:sp>
          <p:nvSpPr>
            <p:cNvPr id="38" name="AutoShape 37"/>
            <p:cNvSpPr>
              <a:spLocks noChangeArrowheads="1"/>
            </p:cNvSpPr>
            <p:nvPr/>
          </p:nvSpPr>
          <p:spPr bwMode="auto">
            <a:xfrm>
              <a:off x="2544" y="2832"/>
              <a:ext cx="816" cy="384"/>
            </a:xfrm>
            <a:prstGeom prst="roundRect">
              <a:avLst>
                <a:gd name="adj" fmla="val 30130"/>
              </a:avLst>
            </a:prstGeom>
            <a:solidFill>
              <a:srgbClr val="ECF1FE"/>
            </a:solid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2736" y="29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39"/>
            <p:cNvSpPr>
              <a:spLocks noChangeArrowheads="1"/>
            </p:cNvSpPr>
            <p:nvPr/>
          </p:nvSpPr>
          <p:spPr bwMode="auto">
            <a:xfrm>
              <a:off x="2928" y="29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40"/>
            <p:cNvSpPr txBox="1">
              <a:spLocks noChangeArrowheads="1"/>
            </p:cNvSpPr>
            <p:nvPr/>
          </p:nvSpPr>
          <p:spPr bwMode="auto">
            <a:xfrm>
              <a:off x="2724" y="288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rgbClr val="FF3300"/>
                  </a:solidFill>
                  <a:latin typeface="Tahoma" panose="020B0604030504040204" pitchFamily="34" charset="0"/>
                </a:rPr>
                <a:t>X</a:t>
              </a:r>
            </a:p>
          </p:txBody>
        </p:sp>
      </p:grpSp>
      <p:grpSp>
        <p:nvGrpSpPr>
          <p:cNvPr id="42" name="Group 41"/>
          <p:cNvGrpSpPr>
            <a:grpSpLocks/>
          </p:cNvGrpSpPr>
          <p:nvPr/>
        </p:nvGrpSpPr>
        <p:grpSpPr bwMode="auto">
          <a:xfrm>
            <a:off x="6895407" y="3976599"/>
            <a:ext cx="1600200" cy="366799"/>
            <a:chOff x="3312" y="2304"/>
            <a:chExt cx="1008" cy="288"/>
          </a:xfrm>
        </p:grpSpPr>
        <p:sp>
          <p:nvSpPr>
            <p:cNvPr id="43" name="Rectangle 42"/>
            <p:cNvSpPr>
              <a:spLocks noChangeArrowheads="1"/>
            </p:cNvSpPr>
            <p:nvPr/>
          </p:nvSpPr>
          <p:spPr bwMode="auto">
            <a:xfrm>
              <a:off x="3348"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43"/>
            <p:cNvSpPr>
              <a:spLocks noChangeArrowheads="1"/>
            </p:cNvSpPr>
            <p:nvPr/>
          </p:nvSpPr>
          <p:spPr bwMode="auto">
            <a:xfrm>
              <a:off x="3540"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44"/>
            <p:cNvSpPr>
              <a:spLocks noChangeArrowheads="1"/>
            </p:cNvSpPr>
            <p:nvPr/>
          </p:nvSpPr>
          <p:spPr bwMode="auto">
            <a:xfrm>
              <a:off x="4116"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Freeform 45"/>
            <p:cNvSpPr>
              <a:spLocks/>
            </p:cNvSpPr>
            <p:nvPr/>
          </p:nvSpPr>
          <p:spPr bwMode="auto">
            <a:xfrm>
              <a:off x="3636" y="235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 name="Text Box 46"/>
            <p:cNvSpPr txBox="1">
              <a:spLocks noChangeArrowheads="1"/>
            </p:cNvSpPr>
            <p:nvPr/>
          </p:nvSpPr>
          <p:spPr bwMode="auto">
            <a:xfrm>
              <a:off x="3312" y="23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C</a:t>
              </a:r>
            </a:p>
          </p:txBody>
        </p:sp>
        <p:sp>
          <p:nvSpPr>
            <p:cNvPr id="48" name="Text Box 47"/>
            <p:cNvSpPr txBox="1">
              <a:spLocks noChangeArrowheads="1"/>
            </p:cNvSpPr>
            <p:nvPr/>
          </p:nvSpPr>
          <p:spPr bwMode="auto">
            <a:xfrm>
              <a:off x="4099" y="2335"/>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Tahoma" panose="020B0604030504040204" pitchFamily="34" charset="0"/>
                  <a:sym typeface="Symbol" panose="05050102010706020507" pitchFamily="18" charset="2"/>
                </a:rPr>
                <a:t></a:t>
              </a:r>
              <a:endParaRPr lang="en-US" altLang="en-US" sz="1600" b="1">
                <a:latin typeface="Tahoma" panose="020B0604030504040204" pitchFamily="34" charset="0"/>
              </a:endParaRPr>
            </a:p>
          </p:txBody>
        </p:sp>
      </p:grpSp>
      <p:grpSp>
        <p:nvGrpSpPr>
          <p:cNvPr id="49" name="Group 48"/>
          <p:cNvGrpSpPr>
            <a:grpSpLocks/>
          </p:cNvGrpSpPr>
          <p:nvPr/>
        </p:nvGrpSpPr>
        <p:grpSpPr bwMode="auto">
          <a:xfrm>
            <a:off x="6438207" y="4417867"/>
            <a:ext cx="963613" cy="611331"/>
            <a:chOff x="3024" y="2544"/>
            <a:chExt cx="607" cy="480"/>
          </a:xfrm>
        </p:grpSpPr>
        <p:sp>
          <p:nvSpPr>
            <p:cNvPr id="50" name="Freeform 49"/>
            <p:cNvSpPr>
              <a:spLocks/>
            </p:cNvSpPr>
            <p:nvPr/>
          </p:nvSpPr>
          <p:spPr bwMode="auto">
            <a:xfrm flipH="1">
              <a:off x="3024" y="2544"/>
              <a:ext cx="432" cy="480"/>
            </a:xfrm>
            <a:custGeom>
              <a:avLst/>
              <a:gdLst>
                <a:gd name="T0" fmla="*/ 497 w 497"/>
                <a:gd name="T1" fmla="*/ 276 h 276"/>
                <a:gd name="T2" fmla="*/ 222 w 497"/>
                <a:gd name="T3" fmla="*/ 228 h 276"/>
                <a:gd name="T4" fmla="*/ 0 w 497"/>
                <a:gd name="T5" fmla="*/ 0 h 276"/>
              </a:gdLst>
              <a:ahLst/>
              <a:cxnLst>
                <a:cxn ang="0">
                  <a:pos x="T0" y="T1"/>
                </a:cxn>
                <a:cxn ang="0">
                  <a:pos x="T2" y="T3"/>
                </a:cxn>
                <a:cxn ang="0">
                  <a:pos x="T4" y="T5"/>
                </a:cxn>
              </a:cxnLst>
              <a:rect l="0" t="0" r="r" b="b"/>
              <a:pathLst>
                <a:path w="497" h="276">
                  <a:moveTo>
                    <a:pt x="497" y="276"/>
                  </a:moveTo>
                  <a:cubicBezTo>
                    <a:pt x="451" y="268"/>
                    <a:pt x="305" y="274"/>
                    <a:pt x="222" y="228"/>
                  </a:cubicBezTo>
                  <a:cubicBezTo>
                    <a:pt x="139" y="182"/>
                    <a:pt x="46" y="47"/>
                    <a:pt x="0" y="0"/>
                  </a:cubicBezTo>
                </a:path>
              </a:pathLst>
            </a:custGeom>
            <a:noFill/>
            <a:ln w="19050" cap="flat" cmpd="sng">
              <a:solidFill>
                <a:schemeClr val="tx1"/>
              </a:solidFill>
              <a:prstDash val="solid"/>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Text Box 50"/>
            <p:cNvSpPr txBox="1">
              <a:spLocks noChangeArrowheads="1"/>
            </p:cNvSpPr>
            <p:nvPr/>
          </p:nvSpPr>
          <p:spPr bwMode="auto">
            <a:xfrm>
              <a:off x="3408" y="26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rgbClr val="33CC33"/>
                  </a:solidFill>
                  <a:latin typeface="Arial" panose="020B0604020202020204" pitchFamily="34" charset="0"/>
                </a:rPr>
                <a:t>1</a:t>
              </a:r>
            </a:p>
          </p:txBody>
        </p:sp>
      </p:grpSp>
      <p:grpSp>
        <p:nvGrpSpPr>
          <p:cNvPr id="52" name="Group 51"/>
          <p:cNvGrpSpPr>
            <a:grpSpLocks/>
          </p:cNvGrpSpPr>
          <p:nvPr/>
        </p:nvGrpSpPr>
        <p:grpSpPr bwMode="auto">
          <a:xfrm>
            <a:off x="5523807" y="3684355"/>
            <a:ext cx="1476375" cy="417743"/>
            <a:chOff x="2448" y="2112"/>
            <a:chExt cx="930" cy="328"/>
          </a:xfrm>
        </p:grpSpPr>
        <p:sp>
          <p:nvSpPr>
            <p:cNvPr id="53" name="Freeform 52"/>
            <p:cNvSpPr>
              <a:spLocks/>
            </p:cNvSpPr>
            <p:nvPr/>
          </p:nvSpPr>
          <p:spPr bwMode="auto">
            <a:xfrm>
              <a:off x="2448" y="2359"/>
              <a:ext cx="930" cy="81"/>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solidFill>
              <a:schemeClr val="bg1"/>
            </a:solidFill>
            <a:ln w="19050" cap="flat" cmpd="sng">
              <a:solidFill>
                <a:schemeClr val="tx1"/>
              </a:solidFill>
              <a:prstDash val="dash"/>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 name="Text Box 53"/>
            <p:cNvSpPr txBox="1">
              <a:spLocks noChangeArrowheads="1"/>
            </p:cNvSpPr>
            <p:nvPr/>
          </p:nvSpPr>
          <p:spPr bwMode="auto">
            <a:xfrm>
              <a:off x="3024" y="21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rgbClr val="33CC33"/>
                  </a:solidFill>
                  <a:latin typeface="Arial" panose="020B0604020202020204" pitchFamily="34" charset="0"/>
                </a:rPr>
                <a:t>2</a:t>
              </a:r>
            </a:p>
          </p:txBody>
        </p:sp>
      </p:grpSp>
      <p:grpSp>
        <p:nvGrpSpPr>
          <p:cNvPr id="55" name="Group 54"/>
          <p:cNvGrpSpPr>
            <a:grpSpLocks/>
          </p:cNvGrpSpPr>
          <p:nvPr/>
        </p:nvGrpSpPr>
        <p:grpSpPr bwMode="auto">
          <a:xfrm>
            <a:off x="4990407" y="4429049"/>
            <a:ext cx="765175" cy="811288"/>
            <a:chOff x="2112" y="2520"/>
            <a:chExt cx="482" cy="637"/>
          </a:xfrm>
        </p:grpSpPr>
        <p:sp>
          <p:nvSpPr>
            <p:cNvPr id="56" name="Freeform 55"/>
            <p:cNvSpPr>
              <a:spLocks/>
            </p:cNvSpPr>
            <p:nvPr/>
          </p:nvSpPr>
          <p:spPr bwMode="auto">
            <a:xfrm rot="13867326">
              <a:off x="2155" y="2719"/>
              <a:ext cx="637" cy="24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ap="flat" cmpd="sng">
              <a:solidFill>
                <a:schemeClr val="tx1"/>
              </a:solidFill>
              <a:prstDash val="solid"/>
              <a:round/>
              <a:headEnd type="triangle" w="med" len="lg"/>
              <a:tailEnd type="oval"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 name="Text Box 56"/>
            <p:cNvSpPr txBox="1">
              <a:spLocks noChangeArrowheads="1"/>
            </p:cNvSpPr>
            <p:nvPr/>
          </p:nvSpPr>
          <p:spPr bwMode="auto">
            <a:xfrm>
              <a:off x="2112" y="264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rgbClr val="33CC33"/>
                  </a:solidFill>
                  <a:latin typeface="Arial" panose="020B0604020202020204" pitchFamily="34" charset="0"/>
                </a:rPr>
                <a:t>3</a:t>
              </a:r>
            </a:p>
          </p:txBody>
        </p:sp>
      </p:grpSp>
      <p:grpSp>
        <p:nvGrpSpPr>
          <p:cNvPr id="58" name="Group 57"/>
          <p:cNvGrpSpPr>
            <a:grpSpLocks/>
          </p:cNvGrpSpPr>
          <p:nvPr/>
        </p:nvGrpSpPr>
        <p:grpSpPr bwMode="auto">
          <a:xfrm>
            <a:off x="2933007" y="5805399"/>
            <a:ext cx="6019800" cy="366799"/>
            <a:chOff x="816" y="3456"/>
            <a:chExt cx="3792" cy="288"/>
          </a:xfrm>
        </p:grpSpPr>
        <p:sp>
          <p:nvSpPr>
            <p:cNvPr id="59" name="Rectangle 58"/>
            <p:cNvSpPr>
              <a:spLocks noChangeArrowheads="1"/>
            </p:cNvSpPr>
            <p:nvPr/>
          </p:nvSpPr>
          <p:spPr bwMode="auto">
            <a:xfrm>
              <a:off x="1392"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59"/>
            <p:cNvSpPr>
              <a:spLocks noChangeArrowheads="1"/>
            </p:cNvSpPr>
            <p:nvPr/>
          </p:nvSpPr>
          <p:spPr bwMode="auto">
            <a:xfrm>
              <a:off x="1584"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Freeform 60"/>
            <p:cNvSpPr>
              <a:spLocks/>
            </p:cNvSpPr>
            <p:nvPr/>
          </p:nvSpPr>
          <p:spPr bwMode="auto">
            <a:xfrm>
              <a:off x="1680" y="351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 name="Rectangle 61"/>
            <p:cNvSpPr>
              <a:spLocks noChangeArrowheads="1"/>
            </p:cNvSpPr>
            <p:nvPr/>
          </p:nvSpPr>
          <p:spPr bwMode="auto">
            <a:xfrm>
              <a:off x="2130"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Rectangle 62"/>
            <p:cNvSpPr>
              <a:spLocks noChangeArrowheads="1"/>
            </p:cNvSpPr>
            <p:nvPr/>
          </p:nvSpPr>
          <p:spPr bwMode="auto">
            <a:xfrm>
              <a:off x="2322"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Freeform 63"/>
            <p:cNvSpPr>
              <a:spLocks/>
            </p:cNvSpPr>
            <p:nvPr/>
          </p:nvSpPr>
          <p:spPr bwMode="auto">
            <a:xfrm>
              <a:off x="2418" y="351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Rectangle 64"/>
            <p:cNvSpPr>
              <a:spLocks noChangeArrowheads="1"/>
            </p:cNvSpPr>
            <p:nvPr/>
          </p:nvSpPr>
          <p:spPr bwMode="auto">
            <a:xfrm>
              <a:off x="3636"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65"/>
            <p:cNvSpPr>
              <a:spLocks noChangeArrowheads="1"/>
            </p:cNvSpPr>
            <p:nvPr/>
          </p:nvSpPr>
          <p:spPr bwMode="auto">
            <a:xfrm>
              <a:off x="3828"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Rectangle 66"/>
            <p:cNvSpPr>
              <a:spLocks noChangeArrowheads="1"/>
            </p:cNvSpPr>
            <p:nvPr/>
          </p:nvSpPr>
          <p:spPr bwMode="auto">
            <a:xfrm>
              <a:off x="4404"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67"/>
            <p:cNvSpPr>
              <a:spLocks noChangeArrowheads="1"/>
            </p:cNvSpPr>
            <p:nvPr/>
          </p:nvSpPr>
          <p:spPr bwMode="auto">
            <a:xfrm>
              <a:off x="816"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68"/>
            <p:cNvSpPr>
              <a:spLocks/>
            </p:cNvSpPr>
            <p:nvPr/>
          </p:nvSpPr>
          <p:spPr bwMode="auto">
            <a:xfrm>
              <a:off x="3924" y="3510"/>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 name="Freeform 69"/>
            <p:cNvSpPr>
              <a:spLocks/>
            </p:cNvSpPr>
            <p:nvPr/>
          </p:nvSpPr>
          <p:spPr bwMode="auto">
            <a:xfrm>
              <a:off x="912" y="3510"/>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 name="Text Box 70"/>
            <p:cNvSpPr txBox="1">
              <a:spLocks noChangeArrowheads="1"/>
            </p:cNvSpPr>
            <p:nvPr/>
          </p:nvSpPr>
          <p:spPr bwMode="auto">
            <a:xfrm>
              <a:off x="1362"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A</a:t>
              </a:r>
            </a:p>
          </p:txBody>
        </p:sp>
        <p:sp>
          <p:nvSpPr>
            <p:cNvPr id="72" name="Text Box 71"/>
            <p:cNvSpPr txBox="1">
              <a:spLocks noChangeArrowheads="1"/>
            </p:cNvSpPr>
            <p:nvPr/>
          </p:nvSpPr>
          <p:spPr bwMode="auto">
            <a:xfrm>
              <a:off x="2112"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B</a:t>
              </a:r>
            </a:p>
          </p:txBody>
        </p:sp>
        <p:sp>
          <p:nvSpPr>
            <p:cNvPr id="73" name="Text Box 72"/>
            <p:cNvSpPr txBox="1">
              <a:spLocks noChangeArrowheads="1"/>
            </p:cNvSpPr>
            <p:nvPr/>
          </p:nvSpPr>
          <p:spPr bwMode="auto">
            <a:xfrm>
              <a:off x="3600"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C</a:t>
              </a:r>
            </a:p>
          </p:txBody>
        </p:sp>
        <p:sp>
          <p:nvSpPr>
            <p:cNvPr id="74" name="Text Box 73"/>
            <p:cNvSpPr txBox="1">
              <a:spLocks noChangeArrowheads="1"/>
            </p:cNvSpPr>
            <p:nvPr/>
          </p:nvSpPr>
          <p:spPr bwMode="auto">
            <a:xfrm>
              <a:off x="4387" y="3487"/>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Tahoma" panose="020B0604030504040204" pitchFamily="34" charset="0"/>
                  <a:sym typeface="Symbol" panose="05050102010706020507" pitchFamily="18" charset="2"/>
                </a:rPr>
                <a:t></a:t>
              </a:r>
              <a:endParaRPr lang="en-US" altLang="en-US" sz="1600" b="1">
                <a:latin typeface="Tahoma" panose="020B0604030504040204" pitchFamily="34" charset="0"/>
              </a:endParaRPr>
            </a:p>
          </p:txBody>
        </p:sp>
        <p:sp>
          <p:nvSpPr>
            <p:cNvPr id="75" name="Rectangle 74"/>
            <p:cNvSpPr>
              <a:spLocks noChangeArrowheads="1"/>
            </p:cNvSpPr>
            <p:nvPr/>
          </p:nvSpPr>
          <p:spPr bwMode="auto">
            <a:xfrm>
              <a:off x="2880"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Rectangle 75"/>
            <p:cNvSpPr>
              <a:spLocks noChangeArrowheads="1"/>
            </p:cNvSpPr>
            <p:nvPr/>
          </p:nvSpPr>
          <p:spPr bwMode="auto">
            <a:xfrm>
              <a:off x="3072"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Freeform 76"/>
            <p:cNvSpPr>
              <a:spLocks/>
            </p:cNvSpPr>
            <p:nvPr/>
          </p:nvSpPr>
          <p:spPr bwMode="auto">
            <a:xfrm>
              <a:off x="3168" y="351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 name="Text Box 77"/>
            <p:cNvSpPr txBox="1">
              <a:spLocks noChangeArrowheads="1"/>
            </p:cNvSpPr>
            <p:nvPr/>
          </p:nvSpPr>
          <p:spPr bwMode="auto">
            <a:xfrm>
              <a:off x="2862"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X</a:t>
              </a:r>
            </a:p>
          </p:txBody>
        </p:sp>
      </p:grpSp>
    </p:spTree>
    <p:extLst>
      <p:ext uri="{BB962C8B-B14F-4D97-AF65-F5344CB8AC3E}">
        <p14:creationId xmlns:p14="http://schemas.microsoft.com/office/powerpoint/2010/main" val="257545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Deletion</a:t>
            </a:r>
            <a:endParaRPr lang="en-US" dirty="0"/>
          </a:p>
        </p:txBody>
      </p:sp>
      <p:sp>
        <p:nvSpPr>
          <p:cNvPr id="4" name="Freeform 2"/>
          <p:cNvSpPr>
            <a:spLocks/>
          </p:cNvSpPr>
          <p:nvPr/>
        </p:nvSpPr>
        <p:spPr bwMode="auto">
          <a:xfrm>
            <a:off x="5550130" y="3969586"/>
            <a:ext cx="1476375" cy="128587"/>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ap="flat" cmpd="sng">
            <a:solidFill>
              <a:schemeClr val="tx1"/>
            </a:solidFill>
            <a:prstDash val="solid"/>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5" name="Group 4"/>
          <p:cNvGrpSpPr>
            <a:grpSpLocks/>
          </p:cNvGrpSpPr>
          <p:nvPr/>
        </p:nvGrpSpPr>
        <p:grpSpPr bwMode="auto">
          <a:xfrm>
            <a:off x="5702530" y="4707773"/>
            <a:ext cx="1295400" cy="609600"/>
            <a:chOff x="2544" y="2832"/>
            <a:chExt cx="816" cy="384"/>
          </a:xfrm>
        </p:grpSpPr>
        <p:sp>
          <p:nvSpPr>
            <p:cNvPr id="6" name="AutoShape 5"/>
            <p:cNvSpPr>
              <a:spLocks noChangeArrowheads="1"/>
            </p:cNvSpPr>
            <p:nvPr/>
          </p:nvSpPr>
          <p:spPr bwMode="auto">
            <a:xfrm>
              <a:off x="2544" y="2832"/>
              <a:ext cx="816" cy="384"/>
            </a:xfrm>
            <a:prstGeom prst="roundRect">
              <a:avLst>
                <a:gd name="adj" fmla="val 30130"/>
              </a:avLst>
            </a:prstGeom>
            <a:solidFill>
              <a:srgbClr val="ECF1FE"/>
            </a:solid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6"/>
            <p:cNvSpPr>
              <a:spLocks noChangeArrowheads="1"/>
            </p:cNvSpPr>
            <p:nvPr/>
          </p:nvSpPr>
          <p:spPr bwMode="auto">
            <a:xfrm>
              <a:off x="2736" y="29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2928" y="29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8"/>
            <p:cNvSpPr txBox="1">
              <a:spLocks noChangeArrowheads="1"/>
            </p:cNvSpPr>
            <p:nvPr/>
          </p:nvSpPr>
          <p:spPr bwMode="auto">
            <a:xfrm>
              <a:off x="2724" y="288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C</a:t>
              </a:r>
            </a:p>
          </p:txBody>
        </p:sp>
      </p:grpSp>
      <p:grpSp>
        <p:nvGrpSpPr>
          <p:cNvPr id="10" name="Group 9"/>
          <p:cNvGrpSpPr>
            <a:grpSpLocks/>
          </p:cNvGrpSpPr>
          <p:nvPr/>
        </p:nvGrpSpPr>
        <p:grpSpPr bwMode="auto">
          <a:xfrm>
            <a:off x="2959330" y="3869573"/>
            <a:ext cx="2695575" cy="457200"/>
            <a:chOff x="816" y="2304"/>
            <a:chExt cx="1698" cy="288"/>
          </a:xfrm>
        </p:grpSpPr>
        <p:sp>
          <p:nvSpPr>
            <p:cNvPr id="11" name="Rectangle 10"/>
            <p:cNvSpPr>
              <a:spLocks noChangeArrowheads="1"/>
            </p:cNvSpPr>
            <p:nvPr/>
          </p:nvSpPr>
          <p:spPr bwMode="auto">
            <a:xfrm>
              <a:off x="1392"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p:cNvSpPr>
              <a:spLocks noChangeArrowheads="1"/>
            </p:cNvSpPr>
            <p:nvPr/>
          </p:nvSpPr>
          <p:spPr bwMode="auto">
            <a:xfrm>
              <a:off x="1584"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12"/>
            <p:cNvSpPr>
              <a:spLocks/>
            </p:cNvSpPr>
            <p:nvPr/>
          </p:nvSpPr>
          <p:spPr bwMode="auto">
            <a:xfrm>
              <a:off x="1680" y="2367"/>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Rectangle 13"/>
            <p:cNvSpPr>
              <a:spLocks noChangeArrowheads="1"/>
            </p:cNvSpPr>
            <p:nvPr/>
          </p:nvSpPr>
          <p:spPr bwMode="auto">
            <a:xfrm>
              <a:off x="2130"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4"/>
            <p:cNvSpPr>
              <a:spLocks noChangeArrowheads="1"/>
            </p:cNvSpPr>
            <p:nvPr/>
          </p:nvSpPr>
          <p:spPr bwMode="auto">
            <a:xfrm>
              <a:off x="2322"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p:cNvSpPr>
              <a:spLocks noChangeArrowheads="1"/>
            </p:cNvSpPr>
            <p:nvPr/>
          </p:nvSpPr>
          <p:spPr bwMode="auto">
            <a:xfrm>
              <a:off x="816"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16"/>
            <p:cNvSpPr>
              <a:spLocks/>
            </p:cNvSpPr>
            <p:nvPr/>
          </p:nvSpPr>
          <p:spPr bwMode="auto">
            <a:xfrm>
              <a:off x="912" y="235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17"/>
            <p:cNvSpPr txBox="1">
              <a:spLocks noChangeArrowheads="1"/>
            </p:cNvSpPr>
            <p:nvPr/>
          </p:nvSpPr>
          <p:spPr bwMode="auto">
            <a:xfrm>
              <a:off x="1362" y="23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A</a:t>
              </a:r>
            </a:p>
          </p:txBody>
        </p:sp>
        <p:sp>
          <p:nvSpPr>
            <p:cNvPr id="19" name="Text Box 18"/>
            <p:cNvSpPr txBox="1">
              <a:spLocks noChangeArrowheads="1"/>
            </p:cNvSpPr>
            <p:nvPr/>
          </p:nvSpPr>
          <p:spPr bwMode="auto">
            <a:xfrm>
              <a:off x="2112" y="23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B</a:t>
              </a:r>
            </a:p>
          </p:txBody>
        </p:sp>
      </p:grpSp>
      <p:grpSp>
        <p:nvGrpSpPr>
          <p:cNvPr id="20" name="Group 19"/>
          <p:cNvGrpSpPr>
            <a:grpSpLocks/>
          </p:cNvGrpSpPr>
          <p:nvPr/>
        </p:nvGrpSpPr>
        <p:grpSpPr bwMode="auto">
          <a:xfrm>
            <a:off x="6921730" y="3869573"/>
            <a:ext cx="1600200" cy="457200"/>
            <a:chOff x="3312" y="2304"/>
            <a:chExt cx="1008" cy="288"/>
          </a:xfrm>
        </p:grpSpPr>
        <p:sp>
          <p:nvSpPr>
            <p:cNvPr id="21" name="Rectangle 20"/>
            <p:cNvSpPr>
              <a:spLocks noChangeArrowheads="1"/>
            </p:cNvSpPr>
            <p:nvPr/>
          </p:nvSpPr>
          <p:spPr bwMode="auto">
            <a:xfrm>
              <a:off x="3348"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1"/>
            <p:cNvSpPr>
              <a:spLocks noChangeArrowheads="1"/>
            </p:cNvSpPr>
            <p:nvPr/>
          </p:nvSpPr>
          <p:spPr bwMode="auto">
            <a:xfrm>
              <a:off x="3540"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2"/>
            <p:cNvSpPr>
              <a:spLocks noChangeArrowheads="1"/>
            </p:cNvSpPr>
            <p:nvPr/>
          </p:nvSpPr>
          <p:spPr bwMode="auto">
            <a:xfrm>
              <a:off x="4116" y="23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3"/>
            <p:cNvSpPr>
              <a:spLocks/>
            </p:cNvSpPr>
            <p:nvPr/>
          </p:nvSpPr>
          <p:spPr bwMode="auto">
            <a:xfrm>
              <a:off x="3636" y="235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Text Box 24"/>
            <p:cNvSpPr txBox="1">
              <a:spLocks noChangeArrowheads="1"/>
            </p:cNvSpPr>
            <p:nvPr/>
          </p:nvSpPr>
          <p:spPr bwMode="auto">
            <a:xfrm>
              <a:off x="3312" y="23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D</a:t>
              </a:r>
            </a:p>
          </p:txBody>
        </p:sp>
        <p:sp>
          <p:nvSpPr>
            <p:cNvPr id="26" name="Text Box 25"/>
            <p:cNvSpPr txBox="1">
              <a:spLocks noChangeArrowheads="1"/>
            </p:cNvSpPr>
            <p:nvPr/>
          </p:nvSpPr>
          <p:spPr bwMode="auto">
            <a:xfrm>
              <a:off x="4099" y="2335"/>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Tahoma" panose="020B0604030504040204" pitchFamily="34" charset="0"/>
                  <a:sym typeface="Symbol" panose="05050102010706020507" pitchFamily="18" charset="2"/>
                </a:rPr>
                <a:t></a:t>
              </a:r>
              <a:endParaRPr lang="en-US" altLang="en-US" sz="1600" b="1">
                <a:latin typeface="Tahoma" panose="020B0604030504040204" pitchFamily="34" charset="0"/>
              </a:endParaRPr>
            </a:p>
          </p:txBody>
        </p:sp>
      </p:grpSp>
      <p:grpSp>
        <p:nvGrpSpPr>
          <p:cNvPr id="27" name="Group 26"/>
          <p:cNvGrpSpPr>
            <a:grpSpLocks/>
          </p:cNvGrpSpPr>
          <p:nvPr/>
        </p:nvGrpSpPr>
        <p:grpSpPr bwMode="auto">
          <a:xfrm>
            <a:off x="6464530" y="4250573"/>
            <a:ext cx="963613" cy="762000"/>
            <a:chOff x="3024" y="2544"/>
            <a:chExt cx="607" cy="480"/>
          </a:xfrm>
        </p:grpSpPr>
        <p:sp>
          <p:nvSpPr>
            <p:cNvPr id="28" name="Freeform 27"/>
            <p:cNvSpPr>
              <a:spLocks/>
            </p:cNvSpPr>
            <p:nvPr/>
          </p:nvSpPr>
          <p:spPr bwMode="auto">
            <a:xfrm flipH="1">
              <a:off x="3024" y="2544"/>
              <a:ext cx="432" cy="480"/>
            </a:xfrm>
            <a:custGeom>
              <a:avLst/>
              <a:gdLst>
                <a:gd name="T0" fmla="*/ 497 w 497"/>
                <a:gd name="T1" fmla="*/ 276 h 276"/>
                <a:gd name="T2" fmla="*/ 222 w 497"/>
                <a:gd name="T3" fmla="*/ 228 h 276"/>
                <a:gd name="T4" fmla="*/ 0 w 497"/>
                <a:gd name="T5" fmla="*/ 0 h 276"/>
              </a:gdLst>
              <a:ahLst/>
              <a:cxnLst>
                <a:cxn ang="0">
                  <a:pos x="T0" y="T1"/>
                </a:cxn>
                <a:cxn ang="0">
                  <a:pos x="T2" y="T3"/>
                </a:cxn>
                <a:cxn ang="0">
                  <a:pos x="T4" y="T5"/>
                </a:cxn>
              </a:cxnLst>
              <a:rect l="0" t="0" r="r" b="b"/>
              <a:pathLst>
                <a:path w="497" h="276">
                  <a:moveTo>
                    <a:pt x="497" y="276"/>
                  </a:moveTo>
                  <a:cubicBezTo>
                    <a:pt x="451" y="268"/>
                    <a:pt x="305" y="274"/>
                    <a:pt x="222" y="228"/>
                  </a:cubicBezTo>
                  <a:cubicBezTo>
                    <a:pt x="139" y="182"/>
                    <a:pt x="46" y="47"/>
                    <a:pt x="0" y="0"/>
                  </a:cubicBezTo>
                </a:path>
              </a:pathLst>
            </a:custGeom>
            <a:noFill/>
            <a:ln w="19050" cap="flat" cmpd="sng">
              <a:solidFill>
                <a:schemeClr val="tx1"/>
              </a:solidFill>
              <a:prstDash val="dash"/>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 name="Text Box 28"/>
            <p:cNvSpPr txBox="1">
              <a:spLocks noChangeArrowheads="1"/>
            </p:cNvSpPr>
            <p:nvPr/>
          </p:nvSpPr>
          <p:spPr bwMode="auto">
            <a:xfrm>
              <a:off x="3408" y="26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rgbClr val="33CC33"/>
                  </a:solidFill>
                  <a:latin typeface="Arial" panose="020B0604020202020204" pitchFamily="34" charset="0"/>
                </a:rPr>
                <a:t>2</a:t>
              </a:r>
            </a:p>
          </p:txBody>
        </p:sp>
      </p:grpSp>
      <p:grpSp>
        <p:nvGrpSpPr>
          <p:cNvPr id="30" name="Group 29"/>
          <p:cNvGrpSpPr>
            <a:grpSpLocks/>
          </p:cNvGrpSpPr>
          <p:nvPr/>
        </p:nvGrpSpPr>
        <p:grpSpPr bwMode="auto">
          <a:xfrm>
            <a:off x="5400905" y="3564773"/>
            <a:ext cx="1625600" cy="1658938"/>
            <a:chOff x="2402" y="2112"/>
            <a:chExt cx="1024" cy="1045"/>
          </a:xfrm>
        </p:grpSpPr>
        <p:sp>
          <p:nvSpPr>
            <p:cNvPr id="31" name="Freeform 30"/>
            <p:cNvSpPr>
              <a:spLocks/>
            </p:cNvSpPr>
            <p:nvPr/>
          </p:nvSpPr>
          <p:spPr bwMode="auto">
            <a:xfrm>
              <a:off x="2496" y="2359"/>
              <a:ext cx="930" cy="81"/>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solidFill>
              <a:schemeClr val="bg1"/>
            </a:solidFill>
            <a:ln w="19050" cap="flat" cmpd="sng">
              <a:solidFill>
                <a:schemeClr val="tx1"/>
              </a:solidFill>
              <a:prstDash val="solid"/>
              <a:round/>
              <a:headEnd type="oval" w="sm" len="sm"/>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Text Box 31"/>
            <p:cNvSpPr txBox="1">
              <a:spLocks noChangeArrowheads="1"/>
            </p:cNvSpPr>
            <p:nvPr/>
          </p:nvSpPr>
          <p:spPr bwMode="auto">
            <a:xfrm>
              <a:off x="3072" y="21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rgbClr val="33CC33"/>
                  </a:solidFill>
                  <a:latin typeface="Arial" panose="020B0604020202020204" pitchFamily="34" charset="0"/>
                </a:rPr>
                <a:t>1</a:t>
              </a:r>
            </a:p>
          </p:txBody>
        </p:sp>
        <p:sp>
          <p:nvSpPr>
            <p:cNvPr id="33" name="Freeform 32"/>
            <p:cNvSpPr>
              <a:spLocks/>
            </p:cNvSpPr>
            <p:nvPr/>
          </p:nvSpPr>
          <p:spPr bwMode="auto">
            <a:xfrm rot="13867326">
              <a:off x="2203" y="2719"/>
              <a:ext cx="637" cy="240"/>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ap="flat" cmpd="sng">
              <a:solidFill>
                <a:schemeClr val="tx1"/>
              </a:solidFill>
              <a:prstDash val="dash"/>
              <a:round/>
              <a:headEnd type="triangle" w="med" len="lg"/>
              <a:tailEnd type="oval"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4" name="Group 33"/>
          <p:cNvGrpSpPr>
            <a:grpSpLocks/>
          </p:cNvGrpSpPr>
          <p:nvPr/>
        </p:nvGrpSpPr>
        <p:grpSpPr bwMode="auto">
          <a:xfrm>
            <a:off x="2959330" y="2574173"/>
            <a:ext cx="6019800" cy="457200"/>
            <a:chOff x="816" y="3456"/>
            <a:chExt cx="3792" cy="288"/>
          </a:xfrm>
        </p:grpSpPr>
        <p:sp>
          <p:nvSpPr>
            <p:cNvPr id="35" name="Rectangle 34"/>
            <p:cNvSpPr>
              <a:spLocks noChangeArrowheads="1"/>
            </p:cNvSpPr>
            <p:nvPr/>
          </p:nvSpPr>
          <p:spPr bwMode="auto">
            <a:xfrm>
              <a:off x="1392"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5"/>
            <p:cNvSpPr>
              <a:spLocks noChangeArrowheads="1"/>
            </p:cNvSpPr>
            <p:nvPr/>
          </p:nvSpPr>
          <p:spPr bwMode="auto">
            <a:xfrm>
              <a:off x="1584"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36"/>
            <p:cNvSpPr>
              <a:spLocks/>
            </p:cNvSpPr>
            <p:nvPr/>
          </p:nvSpPr>
          <p:spPr bwMode="auto">
            <a:xfrm>
              <a:off x="1680" y="351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Rectangle 37"/>
            <p:cNvSpPr>
              <a:spLocks noChangeArrowheads="1"/>
            </p:cNvSpPr>
            <p:nvPr/>
          </p:nvSpPr>
          <p:spPr bwMode="auto">
            <a:xfrm>
              <a:off x="2130"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2322"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Freeform 39"/>
            <p:cNvSpPr>
              <a:spLocks/>
            </p:cNvSpPr>
            <p:nvPr/>
          </p:nvSpPr>
          <p:spPr bwMode="auto">
            <a:xfrm>
              <a:off x="2418" y="351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Rectangle 40"/>
            <p:cNvSpPr>
              <a:spLocks noChangeArrowheads="1"/>
            </p:cNvSpPr>
            <p:nvPr/>
          </p:nvSpPr>
          <p:spPr bwMode="auto">
            <a:xfrm>
              <a:off x="3636"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41"/>
            <p:cNvSpPr>
              <a:spLocks noChangeArrowheads="1"/>
            </p:cNvSpPr>
            <p:nvPr/>
          </p:nvSpPr>
          <p:spPr bwMode="auto">
            <a:xfrm>
              <a:off x="3828"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42"/>
            <p:cNvSpPr>
              <a:spLocks noChangeArrowheads="1"/>
            </p:cNvSpPr>
            <p:nvPr/>
          </p:nvSpPr>
          <p:spPr bwMode="auto">
            <a:xfrm>
              <a:off x="4404"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43"/>
            <p:cNvSpPr>
              <a:spLocks noChangeArrowheads="1"/>
            </p:cNvSpPr>
            <p:nvPr/>
          </p:nvSpPr>
          <p:spPr bwMode="auto">
            <a:xfrm>
              <a:off x="816"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Freeform 44"/>
            <p:cNvSpPr>
              <a:spLocks/>
            </p:cNvSpPr>
            <p:nvPr/>
          </p:nvSpPr>
          <p:spPr bwMode="auto">
            <a:xfrm>
              <a:off x="3924" y="3510"/>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Freeform 45"/>
            <p:cNvSpPr>
              <a:spLocks/>
            </p:cNvSpPr>
            <p:nvPr/>
          </p:nvSpPr>
          <p:spPr bwMode="auto">
            <a:xfrm>
              <a:off x="912" y="3510"/>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 name="Text Box 46"/>
            <p:cNvSpPr txBox="1">
              <a:spLocks noChangeArrowheads="1"/>
            </p:cNvSpPr>
            <p:nvPr/>
          </p:nvSpPr>
          <p:spPr bwMode="auto">
            <a:xfrm>
              <a:off x="1362"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A</a:t>
              </a:r>
            </a:p>
          </p:txBody>
        </p:sp>
        <p:sp>
          <p:nvSpPr>
            <p:cNvPr id="48" name="Text Box 47"/>
            <p:cNvSpPr txBox="1">
              <a:spLocks noChangeArrowheads="1"/>
            </p:cNvSpPr>
            <p:nvPr/>
          </p:nvSpPr>
          <p:spPr bwMode="auto">
            <a:xfrm>
              <a:off x="2112"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B</a:t>
              </a:r>
            </a:p>
          </p:txBody>
        </p:sp>
        <p:sp>
          <p:nvSpPr>
            <p:cNvPr id="49" name="Text Box 48"/>
            <p:cNvSpPr txBox="1">
              <a:spLocks noChangeArrowheads="1"/>
            </p:cNvSpPr>
            <p:nvPr/>
          </p:nvSpPr>
          <p:spPr bwMode="auto">
            <a:xfrm>
              <a:off x="3600"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D</a:t>
              </a:r>
            </a:p>
          </p:txBody>
        </p:sp>
        <p:sp>
          <p:nvSpPr>
            <p:cNvPr id="50" name="Text Box 49"/>
            <p:cNvSpPr txBox="1">
              <a:spLocks noChangeArrowheads="1"/>
            </p:cNvSpPr>
            <p:nvPr/>
          </p:nvSpPr>
          <p:spPr bwMode="auto">
            <a:xfrm>
              <a:off x="4387" y="3487"/>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Tahoma" panose="020B0604030504040204" pitchFamily="34" charset="0"/>
                  <a:sym typeface="Symbol" panose="05050102010706020507" pitchFamily="18" charset="2"/>
                </a:rPr>
                <a:t></a:t>
              </a:r>
              <a:endParaRPr lang="en-US" altLang="en-US" sz="1600" b="1">
                <a:latin typeface="Tahoma" panose="020B0604030504040204" pitchFamily="34" charset="0"/>
              </a:endParaRPr>
            </a:p>
          </p:txBody>
        </p:sp>
        <p:sp>
          <p:nvSpPr>
            <p:cNvPr id="51" name="Rectangle 50"/>
            <p:cNvSpPr>
              <a:spLocks noChangeArrowheads="1"/>
            </p:cNvSpPr>
            <p:nvPr/>
          </p:nvSpPr>
          <p:spPr bwMode="auto">
            <a:xfrm>
              <a:off x="2880"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51"/>
            <p:cNvSpPr>
              <a:spLocks noChangeArrowheads="1"/>
            </p:cNvSpPr>
            <p:nvPr/>
          </p:nvSpPr>
          <p:spPr bwMode="auto">
            <a:xfrm>
              <a:off x="3072" y="3510"/>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Freeform 52"/>
            <p:cNvSpPr>
              <a:spLocks/>
            </p:cNvSpPr>
            <p:nvPr/>
          </p:nvSpPr>
          <p:spPr bwMode="auto">
            <a:xfrm>
              <a:off x="3168" y="3519"/>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 name="Text Box 53"/>
            <p:cNvSpPr txBox="1">
              <a:spLocks noChangeArrowheads="1"/>
            </p:cNvSpPr>
            <p:nvPr/>
          </p:nvSpPr>
          <p:spPr bwMode="auto">
            <a:xfrm>
              <a:off x="2862" y="34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C</a:t>
              </a:r>
            </a:p>
          </p:txBody>
        </p:sp>
      </p:grpSp>
      <p:sp>
        <p:nvSpPr>
          <p:cNvPr id="55" name="Text Box 54"/>
          <p:cNvSpPr txBox="1">
            <a:spLocks noChangeArrowheads="1"/>
          </p:cNvSpPr>
          <p:nvPr/>
        </p:nvSpPr>
        <p:spPr bwMode="auto">
          <a:xfrm>
            <a:off x="6235930" y="2269373"/>
            <a:ext cx="692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6000">
                <a:solidFill>
                  <a:srgbClr val="FF3300"/>
                </a:solidFill>
                <a:latin typeface="Arial" panose="020B0604020202020204" pitchFamily="34" charset="0"/>
              </a:rPr>
              <a:t>X</a:t>
            </a:r>
          </a:p>
        </p:txBody>
      </p:sp>
      <p:sp>
        <p:nvSpPr>
          <p:cNvPr id="56" name="AutoShape 55"/>
          <p:cNvSpPr>
            <a:spLocks noChangeArrowheads="1"/>
          </p:cNvSpPr>
          <p:nvPr/>
        </p:nvSpPr>
        <p:spPr bwMode="auto">
          <a:xfrm>
            <a:off x="5245330" y="2269373"/>
            <a:ext cx="228600" cy="304800"/>
          </a:xfrm>
          <a:prstGeom prst="downArrow">
            <a:avLst>
              <a:gd name="adj1" fmla="val 50000"/>
              <a:gd name="adj2" fmla="val 3333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 name="Group 56"/>
          <p:cNvGrpSpPr>
            <a:grpSpLocks/>
          </p:cNvGrpSpPr>
          <p:nvPr/>
        </p:nvGrpSpPr>
        <p:grpSpPr bwMode="auto">
          <a:xfrm>
            <a:off x="2959330" y="5774573"/>
            <a:ext cx="4800600" cy="457200"/>
            <a:chOff x="864" y="3504"/>
            <a:chExt cx="3024" cy="288"/>
          </a:xfrm>
        </p:grpSpPr>
        <p:sp>
          <p:nvSpPr>
            <p:cNvPr id="58" name="Rectangle 57"/>
            <p:cNvSpPr>
              <a:spLocks noChangeArrowheads="1"/>
            </p:cNvSpPr>
            <p:nvPr/>
          </p:nvSpPr>
          <p:spPr bwMode="auto">
            <a:xfrm>
              <a:off x="1440"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58"/>
            <p:cNvSpPr>
              <a:spLocks noChangeArrowheads="1"/>
            </p:cNvSpPr>
            <p:nvPr/>
          </p:nvSpPr>
          <p:spPr bwMode="auto">
            <a:xfrm>
              <a:off x="1632"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59"/>
            <p:cNvSpPr>
              <a:spLocks/>
            </p:cNvSpPr>
            <p:nvPr/>
          </p:nvSpPr>
          <p:spPr bwMode="auto">
            <a:xfrm>
              <a:off x="1728" y="3567"/>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 name="Rectangle 60"/>
            <p:cNvSpPr>
              <a:spLocks noChangeArrowheads="1"/>
            </p:cNvSpPr>
            <p:nvPr/>
          </p:nvSpPr>
          <p:spPr bwMode="auto">
            <a:xfrm>
              <a:off x="2178"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61"/>
            <p:cNvSpPr>
              <a:spLocks noChangeArrowheads="1"/>
            </p:cNvSpPr>
            <p:nvPr/>
          </p:nvSpPr>
          <p:spPr bwMode="auto">
            <a:xfrm>
              <a:off x="2370"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Freeform 62"/>
            <p:cNvSpPr>
              <a:spLocks/>
            </p:cNvSpPr>
            <p:nvPr/>
          </p:nvSpPr>
          <p:spPr bwMode="auto">
            <a:xfrm>
              <a:off x="2466" y="3567"/>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 name="Rectangle 63"/>
            <p:cNvSpPr>
              <a:spLocks noChangeArrowheads="1"/>
            </p:cNvSpPr>
            <p:nvPr/>
          </p:nvSpPr>
          <p:spPr bwMode="auto">
            <a:xfrm>
              <a:off x="2916"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64"/>
            <p:cNvSpPr>
              <a:spLocks noChangeArrowheads="1"/>
            </p:cNvSpPr>
            <p:nvPr/>
          </p:nvSpPr>
          <p:spPr bwMode="auto">
            <a:xfrm>
              <a:off x="3108"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Rectangle 65"/>
            <p:cNvSpPr>
              <a:spLocks noChangeArrowheads="1"/>
            </p:cNvSpPr>
            <p:nvPr/>
          </p:nvSpPr>
          <p:spPr bwMode="auto">
            <a:xfrm>
              <a:off x="3684"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Rectangle 66"/>
            <p:cNvSpPr>
              <a:spLocks noChangeArrowheads="1"/>
            </p:cNvSpPr>
            <p:nvPr/>
          </p:nvSpPr>
          <p:spPr bwMode="auto">
            <a:xfrm>
              <a:off x="864" y="355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Freeform 67"/>
            <p:cNvSpPr>
              <a:spLocks/>
            </p:cNvSpPr>
            <p:nvPr/>
          </p:nvSpPr>
          <p:spPr bwMode="auto">
            <a:xfrm>
              <a:off x="3204" y="355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 name="Freeform 68"/>
            <p:cNvSpPr>
              <a:spLocks/>
            </p:cNvSpPr>
            <p:nvPr/>
          </p:nvSpPr>
          <p:spPr bwMode="auto">
            <a:xfrm>
              <a:off x="960" y="3558"/>
              <a:ext cx="480" cy="88"/>
            </a:xfrm>
            <a:custGeom>
              <a:avLst/>
              <a:gdLst>
                <a:gd name="T0" fmla="*/ 0 w 480"/>
                <a:gd name="T1" fmla="*/ 87 h 88"/>
                <a:gd name="T2" fmla="*/ 237 w 480"/>
                <a:gd name="T3" fmla="*/ 0 h 88"/>
                <a:gd name="T4" fmla="*/ 480 w 480"/>
                <a:gd name="T5" fmla="*/ 88 h 88"/>
              </a:gdLst>
              <a:ahLst/>
              <a:cxnLst>
                <a:cxn ang="0">
                  <a:pos x="T0" y="T1"/>
                </a:cxn>
                <a:cxn ang="0">
                  <a:pos x="T2" y="T3"/>
                </a:cxn>
                <a:cxn ang="0">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 name="Text Box 69"/>
            <p:cNvSpPr txBox="1">
              <a:spLocks noChangeArrowheads="1"/>
            </p:cNvSpPr>
            <p:nvPr/>
          </p:nvSpPr>
          <p:spPr bwMode="auto">
            <a:xfrm>
              <a:off x="1410" y="35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A</a:t>
              </a:r>
            </a:p>
          </p:txBody>
        </p:sp>
        <p:sp>
          <p:nvSpPr>
            <p:cNvPr id="71" name="Text Box 70"/>
            <p:cNvSpPr txBox="1">
              <a:spLocks noChangeArrowheads="1"/>
            </p:cNvSpPr>
            <p:nvPr/>
          </p:nvSpPr>
          <p:spPr bwMode="auto">
            <a:xfrm>
              <a:off x="2160" y="35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B</a:t>
              </a:r>
            </a:p>
          </p:txBody>
        </p:sp>
        <p:sp>
          <p:nvSpPr>
            <p:cNvPr id="72" name="Text Box 71"/>
            <p:cNvSpPr txBox="1">
              <a:spLocks noChangeArrowheads="1"/>
            </p:cNvSpPr>
            <p:nvPr/>
          </p:nvSpPr>
          <p:spPr bwMode="auto">
            <a:xfrm>
              <a:off x="2880" y="3504"/>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tx2"/>
                  </a:solidFill>
                  <a:latin typeface="Tahoma" panose="020B0604030504040204" pitchFamily="34" charset="0"/>
                </a:rPr>
                <a:t>D</a:t>
              </a:r>
            </a:p>
          </p:txBody>
        </p:sp>
        <p:sp>
          <p:nvSpPr>
            <p:cNvPr id="73" name="Text Box 72"/>
            <p:cNvSpPr txBox="1">
              <a:spLocks noChangeArrowheads="1"/>
            </p:cNvSpPr>
            <p:nvPr/>
          </p:nvSpPr>
          <p:spPr bwMode="auto">
            <a:xfrm>
              <a:off x="3667" y="3535"/>
              <a:ext cx="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Tahoma" panose="020B0604030504040204" pitchFamily="34" charset="0"/>
                  <a:sym typeface="Symbol" panose="05050102010706020507" pitchFamily="18" charset="2"/>
                </a:rPr>
                <a:t></a:t>
              </a:r>
              <a:endParaRPr lang="en-US" altLang="en-US" sz="1600" b="1">
                <a:latin typeface="Tahoma" panose="020B0604030504040204" pitchFamily="34" charset="0"/>
              </a:endParaRPr>
            </a:p>
          </p:txBody>
        </p:sp>
      </p:grpSp>
    </p:spTree>
    <p:extLst>
      <p:ext uri="{BB962C8B-B14F-4D97-AF65-F5344CB8AC3E}">
        <p14:creationId xmlns:p14="http://schemas.microsoft.com/office/powerpoint/2010/main" val="343879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Singly Linked List (cont..)</a:t>
            </a:r>
          </a:p>
        </p:txBody>
      </p:sp>
      <p:sp>
        <p:nvSpPr>
          <p:cNvPr id="3" name="Content Placeholder 2"/>
          <p:cNvSpPr>
            <a:spLocks noGrp="1"/>
          </p:cNvSpPr>
          <p:nvPr>
            <p:ph idx="1"/>
          </p:nvPr>
        </p:nvSpPr>
        <p:spPr/>
        <p:txBody>
          <a:bodyPr/>
          <a:lstStyle/>
          <a:p>
            <a:pPr marL="0" indent="0">
              <a:buNone/>
            </a:pPr>
            <a:r>
              <a:rPr lang="en-US" dirty="0"/>
              <a:t>class Node </a:t>
            </a:r>
          </a:p>
          <a:p>
            <a:pPr marL="0" indent="0">
              <a:buNone/>
            </a:pPr>
            <a:r>
              <a:rPr lang="en-US" dirty="0"/>
              <a:t>{ </a:t>
            </a:r>
          </a:p>
          <a:p>
            <a:pPr marL="0" indent="0">
              <a:buNone/>
            </a:pPr>
            <a:r>
              <a:rPr lang="en-US" dirty="0"/>
              <a:t>public: </a:t>
            </a:r>
          </a:p>
          <a:p>
            <a:pPr marL="0" indent="0">
              <a:buNone/>
            </a:pPr>
            <a:r>
              <a:rPr lang="en-US" i="1" dirty="0"/>
              <a:t>    	</a:t>
            </a:r>
            <a:r>
              <a:rPr lang="en-US" i="1" dirty="0" err="1"/>
              <a:t>int</a:t>
            </a:r>
            <a:r>
              <a:rPr lang="en-US" i="1" dirty="0"/>
              <a:t> data; </a:t>
            </a:r>
          </a:p>
          <a:p>
            <a:pPr marL="0" indent="0">
              <a:buNone/>
            </a:pPr>
            <a:r>
              <a:rPr lang="en-US" i="1" dirty="0"/>
              <a:t>	</a:t>
            </a:r>
            <a:r>
              <a:rPr lang="en-US" i="1" dirty="0" smtClean="0"/>
              <a:t>Node </a:t>
            </a:r>
            <a:r>
              <a:rPr lang="en-US" i="1" dirty="0"/>
              <a:t>next; //</a:t>
            </a:r>
            <a:r>
              <a:rPr lang="en-US" b="1" dirty="0"/>
              <a:t>Self Referential</a:t>
            </a:r>
            <a:r>
              <a:rPr lang="en-US" i="1" dirty="0"/>
              <a:t> </a:t>
            </a:r>
          </a:p>
          <a:p>
            <a:pPr marL="0" indent="0">
              <a:buNone/>
            </a:pPr>
            <a:r>
              <a:rPr lang="en-US" dirty="0"/>
              <a:t>};</a:t>
            </a:r>
          </a:p>
        </p:txBody>
      </p:sp>
      <p:sp>
        <p:nvSpPr>
          <p:cNvPr id="8" name="Rectangle 7"/>
          <p:cNvSpPr/>
          <p:nvPr/>
        </p:nvSpPr>
        <p:spPr>
          <a:xfrm>
            <a:off x="6971326" y="2702618"/>
            <a:ext cx="6096000" cy="923330"/>
          </a:xfrm>
          <a:prstGeom prst="rect">
            <a:avLst/>
          </a:prstGeom>
        </p:spPr>
        <p:txBody>
          <a:bodyPr>
            <a:spAutoFit/>
          </a:bodyPr>
          <a:lstStyle/>
          <a:p>
            <a:r>
              <a:rPr lang="en-US" dirty="0"/>
              <a:t>Node </a:t>
            </a:r>
            <a:r>
              <a:rPr lang="en-US" dirty="0" smtClean="0"/>
              <a:t>head </a:t>
            </a:r>
            <a:r>
              <a:rPr lang="en-US" dirty="0"/>
              <a:t>= new Node(); </a:t>
            </a:r>
          </a:p>
          <a:p>
            <a:r>
              <a:rPr lang="en-US" dirty="0"/>
              <a:t>Node </a:t>
            </a:r>
            <a:r>
              <a:rPr lang="en-US" dirty="0" smtClean="0"/>
              <a:t>second </a:t>
            </a:r>
            <a:r>
              <a:rPr lang="en-US" dirty="0"/>
              <a:t>= new Node(); </a:t>
            </a:r>
          </a:p>
          <a:p>
            <a:r>
              <a:rPr lang="en-US" dirty="0"/>
              <a:t>Node </a:t>
            </a:r>
            <a:r>
              <a:rPr lang="en-US" dirty="0" smtClean="0"/>
              <a:t>third </a:t>
            </a:r>
            <a:r>
              <a:rPr lang="en-US" dirty="0"/>
              <a:t>= new Node(); </a:t>
            </a:r>
          </a:p>
        </p:txBody>
      </p:sp>
      <p:sp>
        <p:nvSpPr>
          <p:cNvPr id="10" name="Rectangle 9"/>
          <p:cNvSpPr/>
          <p:nvPr/>
        </p:nvSpPr>
        <p:spPr>
          <a:xfrm>
            <a:off x="6655266" y="4223079"/>
            <a:ext cx="6096000" cy="1754326"/>
          </a:xfrm>
          <a:prstGeom prst="rect">
            <a:avLst/>
          </a:prstGeom>
        </p:spPr>
        <p:txBody>
          <a:bodyPr>
            <a:spAutoFit/>
          </a:bodyPr>
          <a:lstStyle/>
          <a:p>
            <a:r>
              <a:rPr lang="en-US" dirty="0"/>
              <a:t>        head           second            third  </a:t>
            </a:r>
          </a:p>
          <a:p>
            <a:r>
              <a:rPr lang="en-US" dirty="0"/>
              <a:t>           |                  |                   |  </a:t>
            </a:r>
          </a:p>
          <a:p>
            <a:r>
              <a:rPr lang="en-US" dirty="0"/>
              <a:t>           |                  |                   |  </a:t>
            </a:r>
          </a:p>
          <a:p>
            <a:r>
              <a:rPr lang="en-US" dirty="0"/>
              <a:t>    +---+---+     +---+---+     +---+---+  </a:t>
            </a:r>
          </a:p>
          <a:p>
            <a:r>
              <a:rPr lang="en-US" dirty="0"/>
              <a:t>    | # | # |     | # | # |     | # | # |  </a:t>
            </a:r>
          </a:p>
          <a:p>
            <a:r>
              <a:rPr lang="en-US" dirty="0"/>
              <a:t>    +---+---+     +---+---+     +---+---+ </a:t>
            </a:r>
          </a:p>
        </p:txBody>
      </p:sp>
    </p:spTree>
    <p:extLst>
      <p:ext uri="{BB962C8B-B14F-4D97-AF65-F5344CB8AC3E}">
        <p14:creationId xmlns:p14="http://schemas.microsoft.com/office/powerpoint/2010/main" val="278906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a:t>List (Singly Linked List</a:t>
            </a:r>
            <a:r>
              <a:rPr lang="en-US" dirty="0" smtClean="0"/>
              <a:t>)</a:t>
            </a:r>
          </a:p>
          <a:p>
            <a:r>
              <a:rPr lang="en-US" dirty="0" smtClean="0"/>
              <a:t>List </a:t>
            </a:r>
            <a:r>
              <a:rPr lang="en-US" dirty="0"/>
              <a:t>(Doubly Linked List</a:t>
            </a:r>
            <a:r>
              <a:rPr lang="en-US" dirty="0" smtClean="0"/>
              <a:t>)</a:t>
            </a:r>
          </a:p>
          <a:p>
            <a:r>
              <a:rPr lang="en-US" dirty="0" smtClean="0"/>
              <a:t>List </a:t>
            </a:r>
            <a:r>
              <a:rPr lang="en-US" dirty="0"/>
              <a:t>(Circular Linked List)</a:t>
            </a:r>
          </a:p>
        </p:txBody>
      </p:sp>
    </p:spTree>
    <p:extLst>
      <p:ext uri="{BB962C8B-B14F-4D97-AF65-F5344CB8AC3E}">
        <p14:creationId xmlns:p14="http://schemas.microsoft.com/office/powerpoint/2010/main" val="4174531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Singly Linked List (cont..)</a:t>
            </a:r>
          </a:p>
        </p:txBody>
      </p:sp>
      <p:sp>
        <p:nvSpPr>
          <p:cNvPr id="4" name="Rectangle 3"/>
          <p:cNvSpPr/>
          <p:nvPr/>
        </p:nvSpPr>
        <p:spPr>
          <a:xfrm>
            <a:off x="1437313" y="2730481"/>
            <a:ext cx="6096000" cy="3416320"/>
          </a:xfrm>
          <a:prstGeom prst="rect">
            <a:avLst/>
          </a:prstGeom>
        </p:spPr>
        <p:txBody>
          <a:bodyPr>
            <a:spAutoFit/>
          </a:bodyPr>
          <a:lstStyle/>
          <a:p>
            <a:r>
              <a:rPr lang="en-US" sz="2400" dirty="0"/>
              <a:t>    </a:t>
            </a:r>
            <a:r>
              <a:rPr lang="en-US" sz="2400" dirty="0" err="1" smtClean="0"/>
              <a:t>head.data</a:t>
            </a:r>
            <a:r>
              <a:rPr lang="en-US" sz="2400" dirty="0" smtClean="0"/>
              <a:t> </a:t>
            </a:r>
            <a:r>
              <a:rPr lang="en-US" sz="2400" dirty="0"/>
              <a:t>= 1; </a:t>
            </a:r>
          </a:p>
          <a:p>
            <a:r>
              <a:rPr lang="en-US" sz="2400" dirty="0"/>
              <a:t>    </a:t>
            </a:r>
            <a:r>
              <a:rPr lang="en-US" sz="2400" dirty="0" err="1" smtClean="0"/>
              <a:t>head.next</a:t>
            </a:r>
            <a:r>
              <a:rPr lang="en-US" sz="2400" dirty="0" smtClean="0"/>
              <a:t> </a:t>
            </a:r>
            <a:r>
              <a:rPr lang="en-US" sz="2400" dirty="0"/>
              <a:t>= second;</a:t>
            </a:r>
          </a:p>
          <a:p>
            <a:r>
              <a:rPr lang="en-US" sz="2400" dirty="0"/>
              <a:t>    </a:t>
            </a:r>
          </a:p>
          <a:p>
            <a:r>
              <a:rPr lang="en-US" sz="2400" dirty="0"/>
              <a:t>    </a:t>
            </a:r>
            <a:r>
              <a:rPr lang="en-US" sz="2400" dirty="0" err="1" smtClean="0"/>
              <a:t>second.data</a:t>
            </a:r>
            <a:r>
              <a:rPr lang="en-US" sz="2400" dirty="0" smtClean="0"/>
              <a:t> </a:t>
            </a:r>
            <a:r>
              <a:rPr lang="en-US" sz="2400" dirty="0"/>
              <a:t>= 2; </a:t>
            </a:r>
          </a:p>
          <a:p>
            <a:r>
              <a:rPr lang="en-US" sz="2400" dirty="0"/>
              <a:t>    </a:t>
            </a:r>
            <a:r>
              <a:rPr lang="en-US" sz="2400" dirty="0" err="1" smtClean="0"/>
              <a:t>second.next</a:t>
            </a:r>
            <a:r>
              <a:rPr lang="en-US" sz="2400" dirty="0" smtClean="0"/>
              <a:t> </a:t>
            </a:r>
            <a:r>
              <a:rPr lang="en-US" sz="2400" dirty="0"/>
              <a:t>= third; </a:t>
            </a:r>
          </a:p>
          <a:p>
            <a:r>
              <a:rPr lang="en-US" sz="2400" dirty="0"/>
              <a:t>    </a:t>
            </a:r>
          </a:p>
          <a:p>
            <a:r>
              <a:rPr lang="en-US" sz="2400" dirty="0"/>
              <a:t>    </a:t>
            </a:r>
            <a:r>
              <a:rPr lang="en-US" sz="2400" dirty="0" err="1" smtClean="0"/>
              <a:t>third.data</a:t>
            </a:r>
            <a:r>
              <a:rPr lang="en-US" sz="2400" dirty="0" smtClean="0"/>
              <a:t> </a:t>
            </a:r>
            <a:r>
              <a:rPr lang="en-US" sz="2400" dirty="0"/>
              <a:t>= 3; </a:t>
            </a:r>
          </a:p>
          <a:p>
            <a:r>
              <a:rPr lang="en-US" sz="2400" dirty="0"/>
              <a:t>    </a:t>
            </a:r>
            <a:r>
              <a:rPr lang="en-US" sz="2400" dirty="0" err="1" smtClean="0"/>
              <a:t>third.next</a:t>
            </a:r>
            <a:r>
              <a:rPr lang="en-US" sz="2400" dirty="0" smtClean="0"/>
              <a:t> </a:t>
            </a:r>
            <a:r>
              <a:rPr lang="en-US" sz="2400" dirty="0"/>
              <a:t>= NULL; </a:t>
            </a:r>
          </a:p>
          <a:p>
            <a:r>
              <a:rPr lang="en-US" sz="2400" dirty="0"/>
              <a:t>    </a:t>
            </a:r>
          </a:p>
        </p:txBody>
      </p:sp>
      <p:sp>
        <p:nvSpPr>
          <p:cNvPr id="6" name="Rectangle 5"/>
          <p:cNvSpPr/>
          <p:nvPr/>
        </p:nvSpPr>
        <p:spPr>
          <a:xfrm>
            <a:off x="6516130" y="3367383"/>
            <a:ext cx="6096000" cy="1754326"/>
          </a:xfrm>
          <a:prstGeom prst="rect">
            <a:avLst/>
          </a:prstGeom>
        </p:spPr>
        <p:txBody>
          <a:bodyPr>
            <a:spAutoFit/>
          </a:bodyPr>
          <a:lstStyle/>
          <a:p>
            <a:r>
              <a:rPr lang="en-US" dirty="0"/>
              <a:t>         head      </a:t>
            </a:r>
          </a:p>
          <a:p>
            <a:r>
              <a:rPr lang="en-US" dirty="0"/>
              <a:t>            |  </a:t>
            </a:r>
          </a:p>
          <a:p>
            <a:r>
              <a:rPr lang="en-US" dirty="0"/>
              <a:t>            |  </a:t>
            </a:r>
          </a:p>
          <a:p>
            <a:r>
              <a:rPr lang="en-US" dirty="0"/>
              <a:t>        +---+---+     +---+---+     +----+------+  </a:t>
            </a:r>
          </a:p>
          <a:p>
            <a:r>
              <a:rPr lang="en-US" dirty="0"/>
              <a:t>        | 1 | o-----&gt;| 2 | o-----&gt; | 3|NULL |  </a:t>
            </a:r>
          </a:p>
          <a:p>
            <a:r>
              <a:rPr lang="en-US" dirty="0"/>
              <a:t>        +---+---+     +---+---+     +----+------+ </a:t>
            </a:r>
          </a:p>
        </p:txBody>
      </p:sp>
    </p:spTree>
    <p:extLst>
      <p:ext uri="{BB962C8B-B14F-4D97-AF65-F5344CB8AC3E}">
        <p14:creationId xmlns:p14="http://schemas.microsoft.com/office/powerpoint/2010/main" val="244500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SLL (Insert Node at Front)</a:t>
            </a:r>
          </a:p>
        </p:txBody>
      </p:sp>
      <p:sp>
        <p:nvSpPr>
          <p:cNvPr id="3" name="Content Placeholder 2"/>
          <p:cNvSpPr>
            <a:spLocks noGrp="1"/>
          </p:cNvSpPr>
          <p:nvPr>
            <p:ph idx="1"/>
          </p:nvPr>
        </p:nvSpPr>
        <p:spPr/>
        <p:txBody>
          <a:bodyPr>
            <a:normAutofit/>
          </a:bodyPr>
          <a:lstStyle/>
          <a:p>
            <a:pPr marL="0" indent="0">
              <a:buNone/>
            </a:pPr>
            <a:r>
              <a:rPr lang="en-US" dirty="0" smtClean="0"/>
              <a:t>Node </a:t>
            </a:r>
            <a:r>
              <a:rPr lang="en-US" dirty="0" err="1" smtClean="0"/>
              <a:t>insert_at_first</a:t>
            </a:r>
            <a:r>
              <a:rPr lang="en-US" dirty="0" smtClean="0"/>
              <a:t>(int </a:t>
            </a:r>
            <a:r>
              <a:rPr lang="en-US" dirty="0"/>
              <a:t>data)</a:t>
            </a:r>
          </a:p>
          <a:p>
            <a:pPr marL="0" indent="0">
              <a:buNone/>
            </a:pPr>
            <a:r>
              <a:rPr lang="en-US" dirty="0"/>
              <a:t>{</a:t>
            </a:r>
          </a:p>
          <a:p>
            <a:pPr marL="0" indent="0">
              <a:buNone/>
            </a:pPr>
            <a:r>
              <a:rPr lang="en-US" dirty="0"/>
              <a:t>	</a:t>
            </a:r>
            <a:r>
              <a:rPr lang="en-US" dirty="0" smtClean="0"/>
              <a:t>Node </a:t>
            </a:r>
            <a:r>
              <a:rPr lang="en-US" dirty="0" err="1"/>
              <a:t>new_node</a:t>
            </a:r>
            <a:r>
              <a:rPr lang="en-US" dirty="0"/>
              <a:t> = new Node();</a:t>
            </a:r>
          </a:p>
          <a:p>
            <a:pPr marL="0" indent="0">
              <a:buNone/>
            </a:pPr>
            <a:r>
              <a:rPr lang="en-US" dirty="0"/>
              <a:t>	</a:t>
            </a:r>
            <a:r>
              <a:rPr lang="en-US" dirty="0" err="1" smtClean="0"/>
              <a:t>new_node.data</a:t>
            </a:r>
            <a:r>
              <a:rPr lang="en-US" dirty="0" smtClean="0"/>
              <a:t> </a:t>
            </a:r>
            <a:r>
              <a:rPr lang="en-US" dirty="0"/>
              <a:t>= data;</a:t>
            </a:r>
          </a:p>
          <a:p>
            <a:pPr marL="0" indent="0">
              <a:buNone/>
            </a:pPr>
            <a:r>
              <a:rPr lang="en-US" dirty="0"/>
              <a:t>	</a:t>
            </a:r>
            <a:r>
              <a:rPr lang="en-US" dirty="0" err="1" smtClean="0"/>
              <a:t>new_node.next</a:t>
            </a:r>
            <a:r>
              <a:rPr lang="en-US" dirty="0" smtClean="0"/>
              <a:t> </a:t>
            </a:r>
            <a:r>
              <a:rPr lang="en-US" dirty="0"/>
              <a:t>= </a:t>
            </a:r>
            <a:r>
              <a:rPr lang="en-US" dirty="0" smtClean="0"/>
              <a:t>null;</a:t>
            </a:r>
            <a:endParaRPr lang="en-US" dirty="0"/>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3637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SLL Traversal</a:t>
            </a:r>
          </a:p>
        </p:txBody>
      </p:sp>
      <p:sp>
        <p:nvSpPr>
          <p:cNvPr id="3" name="Content Placeholder 2"/>
          <p:cNvSpPr>
            <a:spLocks noGrp="1"/>
          </p:cNvSpPr>
          <p:nvPr>
            <p:ph idx="1"/>
          </p:nvPr>
        </p:nvSpPr>
        <p:spPr/>
        <p:txBody>
          <a:bodyPr>
            <a:normAutofit/>
          </a:bodyPr>
          <a:lstStyle/>
          <a:p>
            <a:pPr marL="0" indent="0">
              <a:buNone/>
            </a:pPr>
            <a:r>
              <a:rPr lang="en-US" dirty="0"/>
              <a:t>void </a:t>
            </a:r>
            <a:r>
              <a:rPr lang="en-US" dirty="0" smtClean="0"/>
              <a:t>traverse()</a:t>
            </a:r>
            <a:endParaRPr lang="en-US" dirty="0"/>
          </a:p>
          <a:p>
            <a:pPr marL="0" indent="0">
              <a:buNone/>
            </a:pPr>
            <a:r>
              <a:rPr lang="en-US" dirty="0"/>
              <a:t>{</a:t>
            </a:r>
          </a:p>
          <a:p>
            <a:pPr marL="0" indent="0">
              <a:buNone/>
            </a:pPr>
            <a:r>
              <a:rPr lang="en-US" dirty="0"/>
              <a:t>	</a:t>
            </a:r>
            <a:r>
              <a:rPr lang="en-US" dirty="0" smtClean="0"/>
              <a:t>while(</a:t>
            </a:r>
            <a:r>
              <a:rPr lang="en-US" dirty="0" err="1" smtClean="0"/>
              <a:t>temp.next</a:t>
            </a:r>
            <a:r>
              <a:rPr lang="en-US" dirty="0" smtClean="0"/>
              <a:t> </a:t>
            </a:r>
            <a:r>
              <a:rPr lang="en-US" dirty="0"/>
              <a:t>!= NULL)</a:t>
            </a:r>
          </a:p>
          <a:p>
            <a:pPr marL="0" indent="0">
              <a:buNone/>
            </a:pPr>
            <a:r>
              <a:rPr lang="en-US" dirty="0"/>
              <a:t>    {</a:t>
            </a:r>
          </a:p>
          <a:p>
            <a:pPr marL="0" indent="0">
              <a:buNone/>
            </a:pPr>
            <a:r>
              <a:rPr lang="en-US" dirty="0"/>
              <a:t>    cout&lt;&lt;</a:t>
            </a:r>
            <a:r>
              <a:rPr lang="en-US" dirty="0" err="1" smtClean="0"/>
              <a:t>temp.data</a:t>
            </a:r>
            <a:r>
              <a:rPr lang="en-US" dirty="0"/>
              <a:t>&lt;&lt;endl;</a:t>
            </a:r>
          </a:p>
          <a:p>
            <a:pPr marL="0" indent="0">
              <a:buNone/>
            </a:pPr>
            <a:r>
              <a:rPr lang="en-US" dirty="0"/>
              <a:t>    temp = </a:t>
            </a:r>
            <a:r>
              <a:rPr lang="en-US" dirty="0" err="1" smtClean="0"/>
              <a:t>temp.next</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3457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692" y="453718"/>
            <a:ext cx="8911687" cy="1280890"/>
          </a:xfrm>
        </p:spPr>
        <p:txBody>
          <a:bodyPr/>
          <a:lstStyle/>
          <a:p>
            <a:r>
              <a:rPr lang="en-US" dirty="0" smtClean="0"/>
              <a:t>Implementation (</a:t>
            </a:r>
            <a:r>
              <a:rPr lang="en-US" dirty="0" err="1" smtClean="0"/>
              <a:t>creat,insert</a:t>
            </a:r>
            <a:r>
              <a:rPr lang="en-US" dirty="0" smtClean="0"/>
              <a:t>, traversal)</a:t>
            </a:r>
            <a:endParaRPr lang="en-US" dirty="0"/>
          </a:p>
        </p:txBody>
      </p:sp>
      <p:pic>
        <p:nvPicPr>
          <p:cNvPr id="4" name="Content Placeholder 3"/>
          <p:cNvPicPr>
            <a:picLocks noGrp="1" noChangeAspect="1"/>
          </p:cNvPicPr>
          <p:nvPr>
            <p:ph idx="1"/>
          </p:nvPr>
        </p:nvPicPr>
        <p:blipFill>
          <a:blip r:embed="rId2"/>
          <a:stretch>
            <a:fillRect/>
          </a:stretch>
        </p:blipFill>
        <p:spPr>
          <a:xfrm>
            <a:off x="2522538" y="1734608"/>
            <a:ext cx="1885950" cy="952500"/>
          </a:xfrm>
          <a:prstGeom prst="rect">
            <a:avLst/>
          </a:prstGeom>
        </p:spPr>
      </p:pic>
      <p:pic>
        <p:nvPicPr>
          <p:cNvPr id="5" name="Picture 4"/>
          <p:cNvPicPr>
            <a:picLocks noChangeAspect="1"/>
          </p:cNvPicPr>
          <p:nvPr/>
        </p:nvPicPr>
        <p:blipFill>
          <a:blip r:embed="rId3"/>
          <a:stretch>
            <a:fillRect/>
          </a:stretch>
        </p:blipFill>
        <p:spPr>
          <a:xfrm>
            <a:off x="6884987" y="1456267"/>
            <a:ext cx="4772025" cy="5334000"/>
          </a:xfrm>
          <a:prstGeom prst="rect">
            <a:avLst/>
          </a:prstGeom>
        </p:spPr>
      </p:pic>
      <p:pic>
        <p:nvPicPr>
          <p:cNvPr id="6" name="Picture 5"/>
          <p:cNvPicPr>
            <a:picLocks noChangeAspect="1"/>
          </p:cNvPicPr>
          <p:nvPr/>
        </p:nvPicPr>
        <p:blipFill>
          <a:blip r:embed="rId4"/>
          <a:stretch>
            <a:fillRect/>
          </a:stretch>
        </p:blipFill>
        <p:spPr>
          <a:xfrm>
            <a:off x="1808692" y="3330575"/>
            <a:ext cx="4476750" cy="2686050"/>
          </a:xfrm>
          <a:prstGeom prst="rect">
            <a:avLst/>
          </a:prstGeom>
        </p:spPr>
      </p:pic>
    </p:spTree>
    <p:extLst>
      <p:ext uri="{BB962C8B-B14F-4D97-AF65-F5344CB8AC3E}">
        <p14:creationId xmlns:p14="http://schemas.microsoft.com/office/powerpoint/2010/main" val="3865604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Linked List</a:t>
            </a:r>
          </a:p>
        </p:txBody>
      </p:sp>
      <p:sp>
        <p:nvSpPr>
          <p:cNvPr id="5" name="Rectangle 4"/>
          <p:cNvSpPr/>
          <p:nvPr/>
        </p:nvSpPr>
        <p:spPr>
          <a:xfrm>
            <a:off x="1235676" y="4614903"/>
            <a:ext cx="9660922" cy="1200329"/>
          </a:xfrm>
          <a:prstGeom prst="rect">
            <a:avLst/>
          </a:prstGeom>
        </p:spPr>
        <p:txBody>
          <a:bodyPr wrap="square">
            <a:spAutoFit/>
          </a:bodyPr>
          <a:lstStyle/>
          <a:p>
            <a:pPr algn="just"/>
            <a:r>
              <a:rPr lang="en-US" sz="2400" b="1" dirty="0">
                <a:latin typeface="Roboto"/>
              </a:rPr>
              <a:t>Pros:</a:t>
            </a:r>
            <a:r>
              <a:rPr lang="en-US" sz="2400" dirty="0">
                <a:latin typeface="Roboto"/>
              </a:rPr>
              <a:t> Any node can be a starting point. We can traverse the whole list by starting from any point. We just need to stop when the first visited node is visited again.</a:t>
            </a:r>
            <a:endParaRPr lang="en-US" sz="2400" dirty="0"/>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rotWithShape="1">
          <a:blip r:embed="rId2"/>
          <a:srcRect l="-1" r="346" b="16259"/>
          <a:stretch/>
        </p:blipFill>
        <p:spPr>
          <a:xfrm>
            <a:off x="2847975" y="2695575"/>
            <a:ext cx="6473578" cy="1228355"/>
          </a:xfrm>
          <a:prstGeom prst="rect">
            <a:avLst/>
          </a:prstGeom>
        </p:spPr>
      </p:pic>
    </p:spTree>
    <p:extLst>
      <p:ext uri="{BB962C8B-B14F-4D97-AF65-F5344CB8AC3E}">
        <p14:creationId xmlns:p14="http://schemas.microsoft.com/office/powerpoint/2010/main" val="2696772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39709-31CC-38C9-319C-31B44F18D2A2}"/>
              </a:ext>
            </a:extLst>
          </p:cNvPr>
          <p:cNvSpPr>
            <a:spLocks noGrp="1"/>
          </p:cNvSpPr>
          <p:nvPr>
            <p:ph type="title"/>
          </p:nvPr>
        </p:nvSpPr>
        <p:spPr/>
        <p:txBody>
          <a:bodyPr>
            <a:normAutofit fontScale="90000"/>
          </a:bodyPr>
          <a:lstStyle/>
          <a:p>
            <a:r>
              <a:rPr lang="en-US" sz="4400" dirty="0"/>
              <a:t>Types of Circular Linked List in Data Structure</a:t>
            </a:r>
          </a:p>
        </p:txBody>
      </p:sp>
      <p:pic>
        <p:nvPicPr>
          <p:cNvPr id="2050" name="Picture 2" descr="doubly circular linked list">
            <a:extLst>
              <a:ext uri="{FF2B5EF4-FFF2-40B4-BE49-F238E27FC236}">
                <a16:creationId xmlns:a16="http://schemas.microsoft.com/office/drawing/2014/main" xmlns="" id="{4597CBEE-C891-B603-F725-6CDE783B9F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5077" y="3554665"/>
            <a:ext cx="694372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ngly linked list">
            <a:extLst>
              <a:ext uri="{FF2B5EF4-FFF2-40B4-BE49-F238E27FC236}">
                <a16:creationId xmlns:a16="http://schemas.microsoft.com/office/drawing/2014/main" xmlns="" id="{22775BBA-38F5-03EE-3405-0BF16B305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077" y="2390775"/>
            <a:ext cx="6810375" cy="1038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9CEF6B01-54B6-9BBA-5FF8-336B94B445F0}"/>
              </a:ext>
            </a:extLst>
          </p:cNvPr>
          <p:cNvSpPr txBox="1"/>
          <p:nvPr/>
        </p:nvSpPr>
        <p:spPr>
          <a:xfrm>
            <a:off x="961756" y="5477596"/>
            <a:ext cx="5879969" cy="1200329"/>
          </a:xfrm>
          <a:prstGeom prst="rect">
            <a:avLst/>
          </a:prstGeom>
          <a:noFill/>
        </p:spPr>
        <p:txBody>
          <a:bodyPr wrap="square">
            <a:spAutoFit/>
          </a:bodyPr>
          <a:lstStyle/>
          <a:p>
            <a:pPr algn="just"/>
            <a:r>
              <a:rPr lang="en-US" b="0" i="0" dirty="0">
                <a:solidFill>
                  <a:srgbClr val="3A3A3A"/>
                </a:solidFill>
                <a:effectLst/>
                <a:latin typeface="Times New Roman" panose="02020603050405020304" pitchFamily="18" charset="0"/>
                <a:cs typeface="Times New Roman" panose="02020603050405020304" pitchFamily="18" charset="0"/>
              </a:rPr>
              <a:t>A circular linked list can be a singly linked list or a doubly linked list. In a doubly circular linked list, the previous pointer of the first node is connected to the last node while the next pointer of the last node is connected to the first node.</a:t>
            </a:r>
            <a:endParaRPr lang="x-none" dirty="0">
              <a:latin typeface="Times New Roman" panose="02020603050405020304" pitchFamily="18" charset="0"/>
              <a:cs typeface="Times New Roman" panose="02020603050405020304" pitchFamily="18" charset="0"/>
            </a:endParaRPr>
          </a:p>
        </p:txBody>
      </p:sp>
      <p:sp>
        <p:nvSpPr>
          <p:cNvPr id="3" name="Rectangle 2"/>
          <p:cNvSpPr/>
          <p:nvPr/>
        </p:nvSpPr>
        <p:spPr>
          <a:xfrm>
            <a:off x="961756" y="2586721"/>
            <a:ext cx="6096000" cy="646331"/>
          </a:xfrm>
          <a:prstGeom prst="rect">
            <a:avLst/>
          </a:prstGeom>
        </p:spPr>
        <p:txBody>
          <a:bodyPr>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Singly Circular Linked List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Doubly Circular Linked List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93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Example-(c-SLL)</a:t>
            </a:r>
          </a:p>
        </p:txBody>
      </p:sp>
      <p:sp>
        <p:nvSpPr>
          <p:cNvPr id="3" name="Content Placeholder 2"/>
          <p:cNvSpPr>
            <a:spLocks noGrp="1"/>
          </p:cNvSpPr>
          <p:nvPr>
            <p:ph idx="1"/>
          </p:nvPr>
        </p:nvSpPr>
        <p:spPr/>
        <p:txBody>
          <a:bodyPr/>
          <a:lstStyle/>
          <a:p>
            <a:r>
              <a:rPr lang="en-US" dirty="0"/>
              <a:t>The type of circular linked list whose every node has a pointer to its next node only is known as a singly circular linked list</a:t>
            </a:r>
          </a:p>
        </p:txBody>
      </p:sp>
      <p:pic>
        <p:nvPicPr>
          <p:cNvPr id="5" name="Picture 4"/>
          <p:cNvPicPr>
            <a:picLocks noChangeAspect="1"/>
          </p:cNvPicPr>
          <p:nvPr/>
        </p:nvPicPr>
        <p:blipFill rotWithShape="1">
          <a:blip r:embed="rId2"/>
          <a:srcRect r="1296" b="14449"/>
          <a:stretch/>
        </p:blipFill>
        <p:spPr>
          <a:xfrm>
            <a:off x="5405391" y="2808626"/>
            <a:ext cx="6393032" cy="1426023"/>
          </a:xfrm>
          <a:prstGeom prst="rect">
            <a:avLst/>
          </a:prstGeom>
        </p:spPr>
      </p:pic>
    </p:spTree>
    <p:extLst>
      <p:ext uri="{BB962C8B-B14F-4D97-AF65-F5344CB8AC3E}">
        <p14:creationId xmlns:p14="http://schemas.microsoft.com/office/powerpoint/2010/main" val="1804569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 an empty List</a:t>
            </a:r>
          </a:p>
        </p:txBody>
      </p:sp>
      <p:sp>
        <p:nvSpPr>
          <p:cNvPr id="3" name="Content Placeholder 2"/>
          <p:cNvSpPr>
            <a:spLocks noGrp="1"/>
          </p:cNvSpPr>
          <p:nvPr>
            <p:ph idx="1"/>
          </p:nvPr>
        </p:nvSpPr>
        <p:spPr/>
        <p:txBody>
          <a:bodyPr/>
          <a:lstStyle/>
          <a:p>
            <a:r>
              <a:rPr lang="en-US" dirty="0"/>
              <a:t>Initially when the list is empty, </a:t>
            </a:r>
            <a:r>
              <a:rPr lang="en-US" i="1" dirty="0"/>
              <a:t>last</a:t>
            </a:r>
            <a:r>
              <a:rPr lang="en-US" dirty="0"/>
              <a:t> pointer will be NULL.</a:t>
            </a:r>
          </a:p>
          <a:p>
            <a:endParaRPr lang="en-US" dirty="0"/>
          </a:p>
          <a:p>
            <a:endParaRPr lang="en-US" dirty="0"/>
          </a:p>
        </p:txBody>
      </p:sp>
      <p:pic>
        <p:nvPicPr>
          <p:cNvPr id="4" name="Picture 3"/>
          <p:cNvPicPr>
            <a:picLocks noChangeAspect="1"/>
          </p:cNvPicPr>
          <p:nvPr/>
        </p:nvPicPr>
        <p:blipFill>
          <a:blip r:embed="rId2"/>
          <a:stretch>
            <a:fillRect/>
          </a:stretch>
        </p:blipFill>
        <p:spPr>
          <a:xfrm>
            <a:off x="2121371" y="3180755"/>
            <a:ext cx="1095375" cy="828675"/>
          </a:xfrm>
          <a:prstGeom prst="rect">
            <a:avLst/>
          </a:prstGeom>
        </p:spPr>
      </p:pic>
      <p:sp>
        <p:nvSpPr>
          <p:cNvPr id="5" name="Rectangle 4"/>
          <p:cNvSpPr/>
          <p:nvPr/>
        </p:nvSpPr>
        <p:spPr>
          <a:xfrm>
            <a:off x="4778288" y="5086334"/>
            <a:ext cx="3109569" cy="461665"/>
          </a:xfrm>
          <a:prstGeom prst="rect">
            <a:avLst/>
          </a:prstGeom>
        </p:spPr>
        <p:txBody>
          <a:bodyPr wrap="none">
            <a:spAutoFit/>
          </a:bodyPr>
          <a:lstStyle/>
          <a:p>
            <a:r>
              <a:rPr lang="en-US" sz="2400" dirty="0">
                <a:solidFill>
                  <a:schemeClr val="tx1">
                    <a:lumMod val="85000"/>
                    <a:lumOff val="15000"/>
                  </a:schemeClr>
                </a:solidFill>
              </a:rPr>
              <a:t>After inserting a node T,</a:t>
            </a:r>
          </a:p>
        </p:txBody>
      </p:sp>
      <p:pic>
        <p:nvPicPr>
          <p:cNvPr id="6" name="Picture 5"/>
          <p:cNvPicPr>
            <a:picLocks noChangeAspect="1"/>
          </p:cNvPicPr>
          <p:nvPr/>
        </p:nvPicPr>
        <p:blipFill>
          <a:blip r:embed="rId3"/>
          <a:stretch>
            <a:fillRect/>
          </a:stretch>
        </p:blipFill>
        <p:spPr>
          <a:xfrm>
            <a:off x="8184163" y="3708401"/>
            <a:ext cx="2562225" cy="2438400"/>
          </a:xfrm>
          <a:prstGeom prst="rect">
            <a:avLst/>
          </a:prstGeom>
        </p:spPr>
      </p:pic>
    </p:spTree>
    <p:extLst>
      <p:ext uri="{BB962C8B-B14F-4D97-AF65-F5344CB8AC3E}">
        <p14:creationId xmlns:p14="http://schemas.microsoft.com/office/powerpoint/2010/main" val="776164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019" y="0"/>
            <a:ext cx="9720072" cy="1499616"/>
          </a:xfrm>
        </p:spPr>
        <p:txBody>
          <a:bodyPr/>
          <a:lstStyle/>
          <a:p>
            <a:r>
              <a:rPr lang="en-US" dirty="0"/>
              <a:t>example</a:t>
            </a:r>
          </a:p>
        </p:txBody>
      </p:sp>
      <p:pic>
        <p:nvPicPr>
          <p:cNvPr id="3074" name="Picture 2" descr="https://sp-ao.shortpixel.ai/client/to_avif,q_glossy,ret_img,w_750,h_350/https:/simplesnippets.tech/wp-content/uploads/2019/06/circular-linked-list-data-structure-featured-img.jpg"/>
          <p:cNvPicPr>
            <a:picLocks noChangeAspect="1" noChangeArrowheads="1"/>
          </p:cNvPicPr>
          <p:nvPr/>
        </p:nvPicPr>
        <p:blipFill rotWithShape="1">
          <a:blip r:embed="rId2">
            <a:extLst>
              <a:ext uri="{28A0092B-C50C-407E-A947-70E740481C1C}">
                <a14:useLocalDpi xmlns:a14="http://schemas.microsoft.com/office/drawing/2010/main" val="0"/>
              </a:ext>
            </a:extLst>
          </a:blip>
          <a:srcRect t="26429" r="2511" b="11789"/>
          <a:stretch/>
        </p:blipFill>
        <p:spPr bwMode="auto">
          <a:xfrm>
            <a:off x="3496733" y="1998133"/>
            <a:ext cx="6964316" cy="205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38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Double linked list</a:t>
            </a:r>
          </a:p>
        </p:txBody>
      </p:sp>
      <p:pic>
        <p:nvPicPr>
          <p:cNvPr id="1026" name="Picture 2" descr="Linked List Node">
            <a:extLst>
              <a:ext uri="{FF2B5EF4-FFF2-40B4-BE49-F238E27FC236}">
                <a16:creationId xmlns:a16="http://schemas.microsoft.com/office/drawing/2014/main" xmlns="" id="{694468AF-CE8C-4C28-7A51-4E219D7AD2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687" y="4944517"/>
            <a:ext cx="4465707" cy="1722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ked List">
            <a:extLst>
              <a:ext uri="{FF2B5EF4-FFF2-40B4-BE49-F238E27FC236}">
                <a16:creationId xmlns:a16="http://schemas.microsoft.com/office/drawing/2014/main" xmlns="" id="{06362ACE-1088-A846-39F7-4A6BAAB77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622" y="2696262"/>
            <a:ext cx="7082279" cy="264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3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a Linked List?</a:t>
            </a:r>
            <a:br>
              <a:rPr lang="en-US" dirty="0"/>
            </a:br>
            <a:endParaRPr lang="en-US" dirty="0"/>
          </a:p>
        </p:txBody>
      </p:sp>
      <p:sp>
        <p:nvSpPr>
          <p:cNvPr id="3" name="Content Placeholder 2"/>
          <p:cNvSpPr>
            <a:spLocks noGrp="1"/>
          </p:cNvSpPr>
          <p:nvPr>
            <p:ph idx="1"/>
          </p:nvPr>
        </p:nvSpPr>
        <p:spPr/>
        <p:txBody>
          <a:bodyPr/>
          <a:lstStyle/>
          <a:p>
            <a:r>
              <a:rPr lang="en-US" dirty="0"/>
              <a:t>You must be aware of the arrays which is also a linear data structure but </a:t>
            </a:r>
            <a:r>
              <a:rPr lang="en-US" b="1" dirty="0"/>
              <a:t>arrays have certain limitations such as</a:t>
            </a:r>
            <a:r>
              <a:rPr lang="en-US" b="1" dirty="0" smtClean="0"/>
              <a:t>:</a:t>
            </a:r>
          </a:p>
          <a:p>
            <a:pPr lvl="1"/>
            <a:r>
              <a:rPr lang="en-US" dirty="0"/>
              <a:t> </a:t>
            </a:r>
            <a:r>
              <a:rPr lang="en-US" b="1" dirty="0"/>
              <a:t>Size of the array is </a:t>
            </a:r>
            <a:r>
              <a:rPr lang="en-US" b="1" dirty="0" smtClean="0"/>
              <a:t>fixed</a:t>
            </a:r>
          </a:p>
          <a:p>
            <a:pPr lvl="1"/>
            <a:r>
              <a:rPr lang="en-US" dirty="0" smtClean="0"/>
              <a:t>A</a:t>
            </a:r>
            <a:r>
              <a:rPr lang="en-US" dirty="0"/>
              <a:t>rray elements </a:t>
            </a:r>
            <a:r>
              <a:rPr lang="en-US" b="1" dirty="0"/>
              <a:t>need contiguous memory locations</a:t>
            </a:r>
            <a:r>
              <a:rPr lang="en-US" dirty="0"/>
              <a:t> to store their values</a:t>
            </a:r>
            <a:r>
              <a:rPr lang="en-US" dirty="0" smtClean="0"/>
              <a:t>.</a:t>
            </a:r>
          </a:p>
          <a:p>
            <a:pPr lvl="1"/>
            <a:r>
              <a:rPr lang="en-US" b="1" dirty="0"/>
              <a:t>Inserting an element in an array is performance wise </a:t>
            </a:r>
            <a:r>
              <a:rPr lang="en-US" b="1" dirty="0" smtClean="0"/>
              <a:t>expensive.</a:t>
            </a:r>
          </a:p>
          <a:p>
            <a:pPr lvl="1"/>
            <a:r>
              <a:rPr lang="en-US" dirty="0"/>
              <a:t>Similarly </a:t>
            </a:r>
            <a:r>
              <a:rPr lang="en-US" b="1" dirty="0"/>
              <a:t>deleting an element</a:t>
            </a:r>
            <a:r>
              <a:rPr lang="en-US" dirty="0"/>
              <a:t> from the array is also a performance wise expensive operation because all the elements after the deleted element have to be shifted left</a:t>
            </a:r>
          </a:p>
        </p:txBody>
      </p:sp>
    </p:spTree>
    <p:extLst>
      <p:ext uri="{BB962C8B-B14F-4D97-AF65-F5344CB8AC3E}">
        <p14:creationId xmlns:p14="http://schemas.microsoft.com/office/powerpoint/2010/main" val="3141378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1A51B-EF4D-4479-B6A2-7AD70A69D5BD}"/>
              </a:ext>
            </a:extLst>
          </p:cNvPr>
          <p:cNvSpPr>
            <a:spLocks noGrp="1"/>
          </p:cNvSpPr>
          <p:nvPr>
            <p:ph type="title"/>
          </p:nvPr>
        </p:nvSpPr>
        <p:spPr/>
        <p:txBody>
          <a:bodyPr/>
          <a:lstStyle/>
          <a:p>
            <a:r>
              <a:rPr lang="en-US" dirty="0"/>
              <a:t>Task </a:t>
            </a:r>
            <a:endParaRPr lang="x-none" dirty="0"/>
          </a:p>
        </p:txBody>
      </p:sp>
      <p:sp>
        <p:nvSpPr>
          <p:cNvPr id="3" name="Content Placeholder 2">
            <a:extLst>
              <a:ext uri="{FF2B5EF4-FFF2-40B4-BE49-F238E27FC236}">
                <a16:creationId xmlns:a16="http://schemas.microsoft.com/office/drawing/2014/main" xmlns="" id="{6B356F99-7260-4645-9507-73D01376ADF5}"/>
              </a:ext>
            </a:extLst>
          </p:cNvPr>
          <p:cNvSpPr>
            <a:spLocks noGrp="1"/>
          </p:cNvSpPr>
          <p:nvPr>
            <p:ph idx="1"/>
          </p:nvPr>
        </p:nvSpPr>
        <p:spPr/>
        <p:txBody>
          <a:bodyPr>
            <a:normAutofit lnSpcReduction="10000"/>
          </a:bodyPr>
          <a:lstStyle/>
          <a:p>
            <a:pPr marL="457200" indent="-457200">
              <a:buFont typeface="+mj-lt"/>
              <a:buAutoNum type="arabicPeriod"/>
            </a:pPr>
            <a:r>
              <a:rPr lang="en-US" sz="2400" dirty="0"/>
              <a:t>Construct a DLL consisting of 4 Nodes just </a:t>
            </a:r>
          </a:p>
          <a:p>
            <a:pPr marL="630936" lvl="1" indent="-457200">
              <a:buFont typeface="+mj-lt"/>
              <a:buAutoNum type="arabicPeriod"/>
            </a:pPr>
            <a:r>
              <a:rPr lang="en-US" sz="2000" dirty="0"/>
              <a:t>Display the value in forward and reverse manner both.</a:t>
            </a:r>
          </a:p>
          <a:p>
            <a:pPr marL="630936" lvl="1" indent="-457200">
              <a:buFont typeface="+mj-lt"/>
              <a:buAutoNum type="arabicPeriod"/>
            </a:pPr>
            <a:r>
              <a:rPr lang="en-US" sz="2000" dirty="0"/>
              <a:t>Delete the second value DLL</a:t>
            </a:r>
          </a:p>
          <a:p>
            <a:pPr marL="630936" lvl="1" indent="-457200">
              <a:buFont typeface="+mj-lt"/>
              <a:buAutoNum type="arabicPeriod"/>
            </a:pPr>
            <a:r>
              <a:rPr lang="en-US" sz="2000" dirty="0"/>
              <a:t>Repeat step - 01</a:t>
            </a:r>
          </a:p>
          <a:p>
            <a:pPr marL="457200" indent="-457200">
              <a:buFont typeface="+mj-lt"/>
              <a:buAutoNum type="arabicPeriod"/>
            </a:pPr>
            <a:r>
              <a:rPr lang="en-US" dirty="0"/>
              <a:t>Create Circular SLL and add five integer values {200,300,500,100}.</a:t>
            </a:r>
          </a:p>
          <a:p>
            <a:pPr marL="630936" lvl="1" indent="-457200">
              <a:buFont typeface="+mj-lt"/>
              <a:buAutoNum type="arabicPeriod"/>
            </a:pPr>
            <a:r>
              <a:rPr lang="en-US" dirty="0"/>
              <a:t>Perform following function on above SLL </a:t>
            </a:r>
          </a:p>
          <a:p>
            <a:pPr marL="630936" lvl="1" indent="-457200">
              <a:buFont typeface="+mj-lt"/>
              <a:buAutoNum type="arabicPeriod"/>
            </a:pPr>
            <a:r>
              <a:rPr lang="en-US" dirty="0"/>
              <a:t>insertion(40) at the beginning of circular Single list. </a:t>
            </a:r>
          </a:p>
          <a:p>
            <a:pPr marL="630936" lvl="1" indent="-457200">
              <a:buFont typeface="+mj-lt"/>
              <a:buAutoNum type="arabicPeriod"/>
            </a:pPr>
            <a:r>
              <a:rPr lang="en-US" dirty="0"/>
              <a:t>Delete 500 from SLL </a:t>
            </a:r>
          </a:p>
          <a:p>
            <a:pPr marL="630936" lvl="1" indent="-457200">
              <a:buFont typeface="+mj-lt"/>
              <a:buAutoNum type="arabicPeriod"/>
            </a:pPr>
            <a:r>
              <a:rPr lang="en-US" dirty="0"/>
              <a:t>Replace 100  by 700</a:t>
            </a:r>
          </a:p>
          <a:p>
            <a:pPr marL="630936" lvl="1" indent="-457200">
              <a:buFont typeface="+mj-lt"/>
              <a:buAutoNum type="arabicPeriod"/>
            </a:pPr>
            <a:r>
              <a:rPr lang="en-US" dirty="0"/>
              <a:t>Display function must be place after every modification</a:t>
            </a:r>
          </a:p>
          <a:p>
            <a:endParaRPr lang="x-none" dirty="0"/>
          </a:p>
        </p:txBody>
      </p:sp>
    </p:spTree>
    <p:extLst>
      <p:ext uri="{BB962C8B-B14F-4D97-AF65-F5344CB8AC3E}">
        <p14:creationId xmlns:p14="http://schemas.microsoft.com/office/powerpoint/2010/main" val="261289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These limitations are handled in the Linked List by providing following features:</a:t>
            </a:r>
            <a:endParaRPr lang="en-US" dirty="0"/>
          </a:p>
        </p:txBody>
      </p:sp>
      <p:sp>
        <p:nvSpPr>
          <p:cNvPr id="3" name="Content Placeholder 2"/>
          <p:cNvSpPr>
            <a:spLocks noGrp="1"/>
          </p:cNvSpPr>
          <p:nvPr>
            <p:ph idx="1"/>
          </p:nvPr>
        </p:nvSpPr>
        <p:spPr/>
        <p:txBody>
          <a:bodyPr/>
          <a:lstStyle/>
          <a:p>
            <a:r>
              <a:rPr lang="en-US" dirty="0" smtClean="0"/>
              <a:t>Linked </a:t>
            </a:r>
            <a:r>
              <a:rPr lang="en-US" dirty="0"/>
              <a:t>list allows </a:t>
            </a:r>
            <a:r>
              <a:rPr lang="en-US" b="1" dirty="0"/>
              <a:t>dynamic memory allocation</a:t>
            </a:r>
            <a:r>
              <a:rPr lang="en-US" dirty="0"/>
              <a:t>, which means memory allocation is done at the run time by the compiler and we do not need to mention the size of the list during linked list declaration.</a:t>
            </a:r>
          </a:p>
          <a:p>
            <a:r>
              <a:rPr lang="en-US" dirty="0"/>
              <a:t> Linked list elements </a:t>
            </a:r>
            <a:r>
              <a:rPr lang="en-US" b="1" dirty="0"/>
              <a:t>don’t need contiguous memory locations</a:t>
            </a:r>
            <a:r>
              <a:rPr lang="en-US" dirty="0"/>
              <a:t> because elements are linked with each other using the reference part of the node that contains the address of the next node of the list</a:t>
            </a:r>
            <a:r>
              <a:rPr lang="en-US" dirty="0" smtClean="0"/>
              <a:t>.</a:t>
            </a:r>
          </a:p>
          <a:p>
            <a:r>
              <a:rPr lang="en-US" dirty="0"/>
              <a:t>Insert and delete operations in the Linked list are not performance wise expensive because adding and deleting an element from the linked list </a:t>
            </a:r>
            <a:r>
              <a:rPr lang="en-US" dirty="0" err="1"/>
              <a:t>does’t</a:t>
            </a:r>
            <a:r>
              <a:rPr lang="en-US" dirty="0"/>
              <a:t> require element shifting, only the pointer of the previous and the next node requires change</a:t>
            </a:r>
            <a:br>
              <a:rPr lang="en-US" dirty="0"/>
            </a:br>
            <a:endParaRPr lang="en-US" dirty="0"/>
          </a:p>
        </p:txBody>
      </p:sp>
    </p:spTree>
    <p:extLst>
      <p:ext uri="{BB962C8B-B14F-4D97-AF65-F5344CB8AC3E}">
        <p14:creationId xmlns:p14="http://schemas.microsoft.com/office/powerpoint/2010/main" val="375526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a:t>Linked List Basics</a:t>
            </a:r>
            <a:endParaRPr lang="en-US" dirty="0"/>
          </a:p>
        </p:txBody>
      </p:sp>
      <p:sp>
        <p:nvSpPr>
          <p:cNvPr id="3" name="Content Placeholder 2"/>
          <p:cNvSpPr>
            <a:spLocks noGrp="1"/>
          </p:cNvSpPr>
          <p:nvPr>
            <p:ph idx="1"/>
          </p:nvPr>
        </p:nvSpPr>
        <p:spPr>
          <a:xfrm>
            <a:off x="1642195" y="1574800"/>
            <a:ext cx="9034271" cy="4023360"/>
          </a:xfrm>
        </p:spPr>
        <p:txBody>
          <a:bodyPr>
            <a:normAutofit/>
          </a:bodyPr>
          <a:lstStyle/>
          <a:p>
            <a:r>
              <a:rPr lang="en-US" dirty="0"/>
              <a:t>A linked list is a linear data structure that stores a collection of data elements dynamically.</a:t>
            </a:r>
          </a:p>
          <a:p>
            <a:r>
              <a:rPr lang="en-US" dirty="0"/>
              <a:t>Nodes represent those data elements, and links or pointers connect each node.</a:t>
            </a:r>
          </a:p>
          <a:p>
            <a:r>
              <a:rPr lang="en-US" dirty="0"/>
              <a:t>Each node consists of two fields, the information stored in a linked list and a pointer that stores the address of its next node.</a:t>
            </a:r>
          </a:p>
          <a:p>
            <a:r>
              <a:rPr lang="en-US" dirty="0"/>
              <a:t>The last node contains null in its second field because it will point to no node.</a:t>
            </a:r>
          </a:p>
          <a:p>
            <a:r>
              <a:rPr lang="en-US" dirty="0"/>
              <a:t>A linked list can grow and shrink its size, as per the requirement.</a:t>
            </a:r>
          </a:p>
          <a:p>
            <a:r>
              <a:rPr lang="en-US" dirty="0"/>
              <a:t>It does not waste memory space.</a:t>
            </a:r>
          </a:p>
        </p:txBody>
      </p:sp>
    </p:spTree>
    <p:extLst>
      <p:ext uri="{BB962C8B-B14F-4D97-AF65-F5344CB8AC3E}">
        <p14:creationId xmlns:p14="http://schemas.microsoft.com/office/powerpoint/2010/main" val="426856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Linked list</a:t>
            </a:r>
            <a:endParaRPr lang="en-US" dirty="0"/>
          </a:p>
        </p:txBody>
      </p:sp>
      <p:sp>
        <p:nvSpPr>
          <p:cNvPr id="3" name="Content Placeholder 2"/>
          <p:cNvSpPr>
            <a:spLocks noGrp="1"/>
          </p:cNvSpPr>
          <p:nvPr>
            <p:ph idx="1"/>
          </p:nvPr>
        </p:nvSpPr>
        <p:spPr/>
        <p:txBody>
          <a:bodyPr/>
          <a:lstStyle/>
          <a:p>
            <a:r>
              <a:rPr lang="en-US" dirty="0" smtClean="0"/>
              <a:t>In the implementation of Stacks and Queues. </a:t>
            </a:r>
          </a:p>
          <a:p>
            <a:pPr fontAlgn="base"/>
            <a:r>
              <a:rPr lang="en-US" b="1" dirty="0"/>
              <a:t>Image viewer </a:t>
            </a:r>
            <a:r>
              <a:rPr lang="en-US" dirty="0"/>
              <a:t>– Previous and next images are linked and can be accessed by the next and previous buttons.</a:t>
            </a:r>
          </a:p>
          <a:p>
            <a:pPr fontAlgn="base"/>
            <a:r>
              <a:rPr lang="en-US" b="1" dirty="0"/>
              <a:t>Previous and next page in a web browser </a:t>
            </a:r>
            <a:r>
              <a:rPr lang="en-US" dirty="0"/>
              <a:t>– We can access the previous and next URL searched in a web browser by pressing the back and next buttons since they are linked as a linked list.</a:t>
            </a:r>
          </a:p>
          <a:p>
            <a:pPr fontAlgn="base"/>
            <a:r>
              <a:rPr lang="en-US" b="1" dirty="0"/>
              <a:t>Music Player </a:t>
            </a:r>
            <a:r>
              <a:rPr lang="en-US" dirty="0"/>
              <a:t>– Songs in the music player are linked to the previous and next songs. So you can play songs either from starting or ending of the list.</a:t>
            </a:r>
          </a:p>
          <a:p>
            <a:r>
              <a:rPr lang="en-US" dirty="0" smtClean="0"/>
              <a:t>Hashing(during chaining)</a:t>
            </a:r>
            <a:endParaRPr lang="en-US" dirty="0"/>
          </a:p>
        </p:txBody>
      </p:sp>
    </p:spTree>
    <p:extLst>
      <p:ext uri="{BB962C8B-B14F-4D97-AF65-F5344CB8AC3E}">
        <p14:creationId xmlns:p14="http://schemas.microsoft.com/office/powerpoint/2010/main" val="125890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982" y="1183645"/>
            <a:ext cx="9601196" cy="1303867"/>
          </a:xfrm>
        </p:spPr>
        <p:txBody>
          <a:bodyPr>
            <a:normAutofit/>
          </a:bodyPr>
          <a:lstStyle/>
          <a:p>
            <a:r>
              <a:rPr lang="en-US" dirty="0"/>
              <a:t>Representation of a Linked List</a:t>
            </a:r>
          </a:p>
        </p:txBody>
      </p:sp>
      <p:pic>
        <p:nvPicPr>
          <p:cNvPr id="3" name="Picture 2"/>
          <p:cNvPicPr>
            <a:picLocks noChangeAspect="1"/>
          </p:cNvPicPr>
          <p:nvPr/>
        </p:nvPicPr>
        <p:blipFill>
          <a:blip r:embed="rId2"/>
          <a:stretch>
            <a:fillRect/>
          </a:stretch>
        </p:blipFill>
        <p:spPr>
          <a:xfrm>
            <a:off x="2245898" y="3543237"/>
            <a:ext cx="4823769" cy="2046303"/>
          </a:xfrm>
          <a:prstGeom prst="rect">
            <a:avLst/>
          </a:prstGeom>
        </p:spPr>
      </p:pic>
      <p:sp>
        <p:nvSpPr>
          <p:cNvPr id="35" name="Rectangle 34"/>
          <p:cNvSpPr/>
          <p:nvPr/>
        </p:nvSpPr>
        <p:spPr>
          <a:xfrm>
            <a:off x="1255413" y="2487512"/>
            <a:ext cx="9708334" cy="646331"/>
          </a:xfrm>
          <a:prstGeom prst="rect">
            <a:avLst/>
          </a:prstGeom>
        </p:spPr>
        <p:txBody>
          <a:bodyPr wrap="square">
            <a:spAutoFit/>
          </a:bodyPr>
          <a:lstStyle/>
          <a:p>
            <a:r>
              <a:rPr lang="en-US" dirty="0">
                <a:solidFill>
                  <a:srgbClr val="222222"/>
                </a:solidFill>
                <a:latin typeface="Lato"/>
              </a:rPr>
              <a:t>Linked list is a particular list of some data elements linked to one other. In this every element point to the next element which represents the logical ordering. Each element is called a node</a:t>
            </a:r>
            <a:endParaRPr lang="en-US" dirty="0"/>
          </a:p>
        </p:txBody>
      </p:sp>
      <p:pic>
        <p:nvPicPr>
          <p:cNvPr id="5" name="Picture 4"/>
          <p:cNvPicPr>
            <a:picLocks noChangeAspect="1"/>
          </p:cNvPicPr>
          <p:nvPr/>
        </p:nvPicPr>
        <p:blipFill rotWithShape="1">
          <a:blip r:embed="rId3"/>
          <a:srcRect l="3333" t="21235" r="16319" b="26296"/>
          <a:stretch/>
        </p:blipFill>
        <p:spPr>
          <a:xfrm>
            <a:off x="7069667" y="4978400"/>
            <a:ext cx="3733979" cy="1371600"/>
          </a:xfrm>
          <a:prstGeom prst="rect">
            <a:avLst/>
          </a:prstGeom>
        </p:spPr>
      </p:pic>
    </p:spTree>
    <p:extLst>
      <p:ext uri="{BB962C8B-B14F-4D97-AF65-F5344CB8AC3E}">
        <p14:creationId xmlns:p14="http://schemas.microsoft.com/office/powerpoint/2010/main" val="381145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a:t>Empty List</a:t>
            </a:r>
            <a:endParaRPr lang="en-US" dirty="0"/>
          </a:p>
        </p:txBody>
      </p:sp>
      <p:sp>
        <p:nvSpPr>
          <p:cNvPr id="3" name="Content Placeholder 2"/>
          <p:cNvSpPr>
            <a:spLocks noGrp="1"/>
          </p:cNvSpPr>
          <p:nvPr>
            <p:ph idx="1"/>
          </p:nvPr>
        </p:nvSpPr>
        <p:spPr/>
        <p:txBody>
          <a:bodyPr/>
          <a:lstStyle/>
          <a:p>
            <a:pPr marL="0" indent="0" algn="just"/>
            <a:r>
              <a:rPr lang="en-US" altLang="tr-TR" dirty="0">
                <a:cs typeface="Times New Roman" panose="02020603050405020304" pitchFamily="18" charset="0"/>
              </a:rPr>
              <a:t>Empty Linked list is a single pointer having the</a:t>
            </a:r>
            <a:r>
              <a:rPr lang="tr-TR" altLang="tr-TR" dirty="0">
                <a:cs typeface="Times New Roman" panose="02020603050405020304" pitchFamily="18" charset="0"/>
              </a:rPr>
              <a:t> </a:t>
            </a:r>
            <a:r>
              <a:rPr lang="en-US" altLang="tr-TR" dirty="0">
                <a:cs typeface="Times New Roman" panose="02020603050405020304" pitchFamily="18" charset="0"/>
              </a:rPr>
              <a:t>value NULL.</a:t>
            </a:r>
          </a:p>
          <a:p>
            <a:pPr marL="0" indent="0" algn="just">
              <a:buNone/>
            </a:pPr>
            <a:endParaRPr lang="en-US" altLang="tr-TR" dirty="0">
              <a:cs typeface="Times New Roman" panose="02020603050405020304" pitchFamily="18" charset="0"/>
            </a:endParaRPr>
          </a:p>
          <a:p>
            <a:pPr lvl="1" algn="just">
              <a:buNone/>
            </a:pPr>
            <a:r>
              <a:rPr lang="en-US" altLang="tr-TR" sz="2800" dirty="0">
                <a:latin typeface="Courier New" panose="02070309020205020404" pitchFamily="49" charset="0"/>
                <a:cs typeface="Courier New" panose="02070309020205020404" pitchFamily="49" charset="0"/>
              </a:rPr>
              <a:t>head = NULL;</a:t>
            </a:r>
            <a:endParaRPr lang="en-US" altLang="tr-TR" dirty="0"/>
          </a:p>
          <a:p>
            <a:endParaRPr lang="en-US" dirty="0"/>
          </a:p>
        </p:txBody>
      </p:sp>
      <p:sp>
        <p:nvSpPr>
          <p:cNvPr id="4" name="Text Box 7"/>
          <p:cNvSpPr txBox="1">
            <a:spLocks noChangeArrowheads="1"/>
          </p:cNvSpPr>
          <p:nvPr/>
        </p:nvSpPr>
        <p:spPr bwMode="auto">
          <a:xfrm>
            <a:off x="4730578" y="4792362"/>
            <a:ext cx="990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9pPr>
          </a:lstStyle>
          <a:p>
            <a:pPr>
              <a:spcBef>
                <a:spcPct val="0"/>
              </a:spcBef>
            </a:pPr>
            <a:r>
              <a:rPr lang="en-US" altLang="tr-TR" sz="2400">
                <a:solidFill>
                  <a:schemeClr val="tx1"/>
                </a:solidFill>
                <a:latin typeface="Courier New" panose="02070309020205020404" pitchFamily="49" charset="0"/>
              </a:rPr>
              <a:t>head</a:t>
            </a:r>
          </a:p>
        </p:txBody>
      </p:sp>
      <p:sp>
        <p:nvSpPr>
          <p:cNvPr id="5" name="Line 8"/>
          <p:cNvSpPr>
            <a:spLocks noChangeShapeType="1"/>
          </p:cNvSpPr>
          <p:nvPr/>
        </p:nvSpPr>
        <p:spPr bwMode="auto">
          <a:xfrm>
            <a:off x="5932316" y="5152725"/>
            <a:ext cx="5254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9"/>
          <p:cNvSpPr>
            <a:spLocks noChangeShapeType="1"/>
          </p:cNvSpPr>
          <p:nvPr/>
        </p:nvSpPr>
        <p:spPr bwMode="auto">
          <a:xfrm>
            <a:off x="6457778" y="5152725"/>
            <a:ext cx="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 name="Group 16"/>
          <p:cNvGrpSpPr>
            <a:grpSpLocks/>
          </p:cNvGrpSpPr>
          <p:nvPr/>
        </p:nvGrpSpPr>
        <p:grpSpPr bwMode="auto">
          <a:xfrm>
            <a:off x="6254578" y="5401962"/>
            <a:ext cx="457200" cy="98425"/>
            <a:chOff x="5108" y="1830"/>
            <a:chExt cx="288" cy="62"/>
          </a:xfrm>
        </p:grpSpPr>
        <p:sp>
          <p:nvSpPr>
            <p:cNvPr id="8" name="Line 14"/>
            <p:cNvSpPr>
              <a:spLocks noChangeShapeType="1"/>
            </p:cNvSpPr>
            <p:nvPr/>
          </p:nvSpPr>
          <p:spPr bwMode="auto">
            <a:xfrm>
              <a:off x="5108" y="183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5"/>
            <p:cNvSpPr>
              <a:spLocks noChangeShapeType="1"/>
            </p:cNvSpPr>
            <p:nvPr/>
          </p:nvSpPr>
          <p:spPr bwMode="auto">
            <a:xfrm>
              <a:off x="5175" y="1892"/>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 name="Rectangle 17"/>
          <p:cNvSpPr>
            <a:spLocks noChangeArrowheads="1"/>
          </p:cNvSpPr>
          <p:nvPr/>
        </p:nvSpPr>
        <p:spPr bwMode="auto">
          <a:xfrm>
            <a:off x="5721178" y="5020962"/>
            <a:ext cx="301625" cy="301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pPr>
            <a:endParaRPr lang="tr-TR" altLang="tr-TR" sz="2400">
              <a:solidFill>
                <a:schemeClr val="tx1"/>
              </a:solidFill>
            </a:endParaRPr>
          </a:p>
        </p:txBody>
      </p:sp>
    </p:spTree>
    <p:extLst>
      <p:ext uri="{BB962C8B-B14F-4D97-AF65-F5344CB8AC3E}">
        <p14:creationId xmlns:p14="http://schemas.microsoft.com/office/powerpoint/2010/main" val="189041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595" y="992790"/>
            <a:ext cx="9720072" cy="1499616"/>
          </a:xfrm>
        </p:spPr>
        <p:txBody>
          <a:bodyPr>
            <a:normAutofit/>
          </a:bodyPr>
          <a:lstStyle/>
          <a:p>
            <a:r>
              <a:rPr lang="en-US" dirty="0"/>
              <a:t>Linked List Basics</a:t>
            </a:r>
          </a:p>
        </p:txBody>
      </p:sp>
      <p:sp>
        <p:nvSpPr>
          <p:cNvPr id="3" name="Content Placeholder 2"/>
          <p:cNvSpPr>
            <a:spLocks noGrp="1"/>
          </p:cNvSpPr>
          <p:nvPr>
            <p:ph idx="1"/>
          </p:nvPr>
        </p:nvSpPr>
        <p:spPr/>
        <p:txBody>
          <a:bodyPr/>
          <a:lstStyle/>
          <a:p>
            <a:pPr>
              <a:buFont typeface="Times New Roman" panose="02020603050405020304" pitchFamily="18" charset="0"/>
              <a:buChar char="•"/>
            </a:pPr>
            <a:r>
              <a:rPr lang="en-US" altLang="tr-TR" dirty="0"/>
              <a:t>Each node has (at least) two fields:</a:t>
            </a:r>
          </a:p>
          <a:p>
            <a:pPr lvl="1">
              <a:buFont typeface="Times New Roman" panose="02020603050405020304" pitchFamily="18" charset="0"/>
              <a:buChar char="–"/>
            </a:pPr>
            <a:r>
              <a:rPr lang="en-US" altLang="tr-TR" dirty="0"/>
              <a:t>Data</a:t>
            </a:r>
          </a:p>
          <a:p>
            <a:pPr lvl="1">
              <a:buFont typeface="Times New Roman" panose="02020603050405020304" pitchFamily="18" charset="0"/>
              <a:buChar char="–"/>
            </a:pPr>
            <a:r>
              <a:rPr lang="en-US" altLang="tr-TR" dirty="0"/>
              <a:t>Pointer to the next node</a:t>
            </a:r>
          </a:p>
          <a:p>
            <a:endParaRPr lang="en-US" dirty="0"/>
          </a:p>
        </p:txBody>
      </p:sp>
      <p:pic>
        <p:nvPicPr>
          <p:cNvPr id="6" name="Picture 5"/>
          <p:cNvPicPr>
            <a:picLocks noChangeAspect="1"/>
          </p:cNvPicPr>
          <p:nvPr/>
        </p:nvPicPr>
        <p:blipFill>
          <a:blip r:embed="rId2"/>
          <a:stretch>
            <a:fillRect/>
          </a:stretch>
        </p:blipFill>
        <p:spPr>
          <a:xfrm>
            <a:off x="4338636" y="4326924"/>
            <a:ext cx="3514725" cy="1219200"/>
          </a:xfrm>
          <a:prstGeom prst="rect">
            <a:avLst/>
          </a:prstGeom>
        </p:spPr>
      </p:pic>
      <p:sp>
        <p:nvSpPr>
          <p:cNvPr id="4" name="Rectangle 3"/>
          <p:cNvSpPr/>
          <p:nvPr/>
        </p:nvSpPr>
        <p:spPr>
          <a:xfrm>
            <a:off x="4338636" y="3403594"/>
            <a:ext cx="6096000" cy="923330"/>
          </a:xfrm>
          <a:prstGeom prst="rect">
            <a:avLst/>
          </a:prstGeom>
        </p:spPr>
        <p:txBody>
          <a:bodyPr>
            <a:spAutoFit/>
          </a:bodyPr>
          <a:lstStyle/>
          <a:p>
            <a:r>
              <a:rPr lang="en-US" dirty="0">
                <a:solidFill>
                  <a:srgbClr val="222222"/>
                </a:solidFill>
              </a:rPr>
              <a:t> As you know for storing address, we have a unique data structures called pointers. Hence the second field of the list must be a pointer type.</a:t>
            </a:r>
            <a:endParaRPr lang="en-US" dirty="0"/>
          </a:p>
        </p:txBody>
      </p:sp>
    </p:spTree>
    <p:extLst>
      <p:ext uri="{BB962C8B-B14F-4D97-AF65-F5344CB8AC3E}">
        <p14:creationId xmlns:p14="http://schemas.microsoft.com/office/powerpoint/2010/main" val="376629552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{9FBCE17C-D0EA-4EBD-AD2A-A5FCC6BBDDFC}tf78479028_win32</Template>
  <TotalTime>5088</TotalTime>
  <Words>1035</Words>
  <Application>Microsoft Office PowerPoint</Application>
  <PresentationFormat>Widescreen</PresentationFormat>
  <Paragraphs>209</Paragraphs>
  <Slides>30</Slides>
  <Notes>1</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30</vt:i4>
      </vt:variant>
    </vt:vector>
  </HeadingPairs>
  <TitlesOfParts>
    <vt:vector size="49" baseType="lpstr">
      <vt:lpstr>MS PGothic</vt:lpstr>
      <vt:lpstr>MS PGothic</vt:lpstr>
      <vt:lpstr>Arial</vt:lpstr>
      <vt:lpstr>Calibri</vt:lpstr>
      <vt:lpstr>Century Gothic</vt:lpstr>
      <vt:lpstr>Courier New</vt:lpstr>
      <vt:lpstr>Lato</vt:lpstr>
      <vt:lpstr>Roboto</vt:lpstr>
      <vt:lpstr>Segoe UI</vt:lpstr>
      <vt:lpstr>Segoe UI Light</vt:lpstr>
      <vt:lpstr>Symbol</vt:lpstr>
      <vt:lpstr>Tahoma</vt:lpstr>
      <vt:lpstr>Times New Roman</vt:lpstr>
      <vt:lpstr>Wingdings 3</vt:lpstr>
      <vt:lpstr>Balancing Act</vt:lpstr>
      <vt:lpstr>Wellspring</vt:lpstr>
      <vt:lpstr>Star of the show</vt:lpstr>
      <vt:lpstr>Amusements</vt:lpstr>
      <vt:lpstr>Wisp</vt:lpstr>
      <vt:lpstr>Data structure  week Four</vt:lpstr>
      <vt:lpstr>Content</vt:lpstr>
      <vt:lpstr>Why do we need a Linked List? </vt:lpstr>
      <vt:lpstr>These limitations are handled in the Linked List by providing following features:</vt:lpstr>
      <vt:lpstr>Linked List Basics</vt:lpstr>
      <vt:lpstr>Use of Linked list</vt:lpstr>
      <vt:lpstr>Representation of a Linked List</vt:lpstr>
      <vt:lpstr>Empty List</vt:lpstr>
      <vt:lpstr>Linked List Basics</vt:lpstr>
      <vt:lpstr>Linked List vs. Array</vt:lpstr>
      <vt:lpstr>Linked List vs. Array</vt:lpstr>
      <vt:lpstr>Adding or Removing an Element </vt:lpstr>
      <vt:lpstr>Adding or Removing an Element </vt:lpstr>
      <vt:lpstr>Time Complexity</vt:lpstr>
      <vt:lpstr>Types of Linked List</vt:lpstr>
      <vt:lpstr>Single Linked List</vt:lpstr>
      <vt:lpstr>Insertion</vt:lpstr>
      <vt:lpstr>Deletion</vt:lpstr>
      <vt:lpstr>Singly Linked List (cont..)</vt:lpstr>
      <vt:lpstr>Singly Linked List (cont..)</vt:lpstr>
      <vt:lpstr>SLL (Insert Node at Front)</vt:lpstr>
      <vt:lpstr>SLL Traversal</vt:lpstr>
      <vt:lpstr>Implementation (creat,insert, traversal)</vt:lpstr>
      <vt:lpstr>Circular Linked List</vt:lpstr>
      <vt:lpstr>Types of Circular Linked List in Data Structure</vt:lpstr>
      <vt:lpstr>Example-(c-SLL)</vt:lpstr>
      <vt:lpstr>Insertion in an empty List</vt:lpstr>
      <vt:lpstr>example</vt:lpstr>
      <vt:lpstr>Circular Double linked list</vt:lpstr>
      <vt:lpstr>Task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week 0ne</dc:title>
  <dc:creator>sobia iftikhar</dc:creator>
  <cp:lastModifiedBy>Administrator</cp:lastModifiedBy>
  <cp:revision>46</cp:revision>
  <dcterms:created xsi:type="dcterms:W3CDTF">2022-08-20T15:18:01Z</dcterms:created>
  <dcterms:modified xsi:type="dcterms:W3CDTF">2022-09-14T05:13:39Z</dcterms:modified>
</cp:coreProperties>
</file>