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86" r:id="rId1"/>
    <p:sldMasterId id="2147483706" r:id="rId2"/>
    <p:sldMasterId id="2147483712" r:id="rId3"/>
    <p:sldMasterId id="2147483724" r:id="rId4"/>
    <p:sldMasterId id="2147483794" r:id="rId5"/>
  </p:sldMasterIdLst>
  <p:notesMasterIdLst>
    <p:notesMasterId r:id="rId24"/>
  </p:notesMasterIdLst>
  <p:handoutMasterIdLst>
    <p:handoutMasterId r:id="rId25"/>
  </p:handoutMasterIdLst>
  <p:sldIdLst>
    <p:sldId id="446" r:id="rId6"/>
    <p:sldId id="450" r:id="rId7"/>
    <p:sldId id="448" r:id="rId8"/>
    <p:sldId id="451" r:id="rId9"/>
    <p:sldId id="276" r:id="rId10"/>
    <p:sldId id="277" r:id="rId11"/>
    <p:sldId id="452" r:id="rId12"/>
    <p:sldId id="453" r:id="rId13"/>
    <p:sldId id="454" r:id="rId14"/>
    <p:sldId id="455" r:id="rId15"/>
    <p:sldId id="337" r:id="rId16"/>
    <p:sldId id="339" r:id="rId17"/>
    <p:sldId id="340" r:id="rId18"/>
    <p:sldId id="345" r:id="rId19"/>
    <p:sldId id="344" r:id="rId20"/>
    <p:sldId id="347" r:id="rId21"/>
    <p:sldId id="364" r:id="rId22"/>
    <p:sldId id="35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899002-E0C0-4B13-971B-C2E7C9B64002}">
          <p14:sldIdLst>
            <p14:sldId id="446"/>
            <p14:sldId id="450"/>
            <p14:sldId id="448"/>
            <p14:sldId id="451"/>
            <p14:sldId id="276"/>
            <p14:sldId id="277"/>
            <p14:sldId id="452"/>
            <p14:sldId id="453"/>
            <p14:sldId id="454"/>
            <p14:sldId id="455"/>
            <p14:sldId id="337"/>
            <p14:sldId id="339"/>
            <p14:sldId id="340"/>
            <p14:sldId id="345"/>
            <p14:sldId id="344"/>
            <p14:sldId id="347"/>
            <p14:sldId id="364"/>
            <p14:sldId id="350"/>
          </p14:sldIdLst>
        </p14:section>
      </p14:sectionLst>
    </p:ex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8F6A"/>
    <a:srgbClr val="8C5896"/>
    <a:srgbClr val="7C6560"/>
    <a:srgbClr val="29282D"/>
    <a:srgbClr val="E288B6"/>
    <a:srgbClr val="D75078"/>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9/17/2022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9/17/2022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405498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569454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029596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483008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875416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1213738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7032773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93578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4034404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41299232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5FADE3-B84E-4AF7-91CC-AB47E1A43619}"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42098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40000121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5FADE3-B84E-4AF7-91CC-AB47E1A43619}"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56254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8929243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8251474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7984543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4692124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244743278"/>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3037152705"/>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 id="2147483812" r:id="rId18"/>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8.xml"/><Relationship Id="rId4" Type="http://schemas.openxmlformats.org/officeDocument/2006/relationships/hyperlink" Target="mailto:sobia.iftikhar@nu.edu.p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duotone>
              <a:schemeClr val="bg2">
                <a:shade val="45000"/>
                <a:satMod val="135000"/>
              </a:schemeClr>
              <a:prstClr val="white"/>
            </a:duotone>
          </a:blip>
          <a:srcRect t="2" b="2"/>
          <a:stretch/>
        </p:blipFill>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200" y="4515034"/>
            <a:ext cx="6581554" cy="1371600"/>
          </a:xfrm>
        </p:spPr>
        <p:txBody>
          <a:bodyPr anchor="t" anchorCtr="0">
            <a:normAutofit/>
          </a:bodyPr>
          <a:lstStyle/>
          <a:p>
            <a:r>
              <a:rPr lang="en-US" dirty="0">
                <a:solidFill>
                  <a:schemeClr val="tx1"/>
                </a:solidFill>
              </a:rPr>
              <a:t>Data structure </a:t>
            </a:r>
            <a:br>
              <a:rPr lang="en-US" dirty="0">
                <a:solidFill>
                  <a:schemeClr val="tx1"/>
                </a:solidFill>
              </a:rPr>
            </a:br>
            <a:r>
              <a:rPr lang="en-US" dirty="0">
                <a:solidFill>
                  <a:schemeClr val="tx1"/>
                </a:solidFill>
              </a:rPr>
              <a:t>week Five</a:t>
            </a:r>
          </a:p>
        </p:txBody>
      </p:sp>
      <p:sp>
        <p:nvSpPr>
          <p:cNvPr id="2" name="Title 3">
            <a:extLst>
              <a:ext uri="{FF2B5EF4-FFF2-40B4-BE49-F238E27FC236}">
                <a16:creationId xmlns:a16="http://schemas.microsoft.com/office/drawing/2014/main" id="{9EE89211-E8A4-EC9F-3947-40C95DA40703}"/>
              </a:ext>
            </a:extLst>
          </p:cNvPr>
          <p:cNvSpPr txBox="1">
            <a:spLocks/>
          </p:cNvSpPr>
          <p:nvPr/>
        </p:nvSpPr>
        <p:spPr>
          <a:xfrm>
            <a:off x="7853082" y="5375646"/>
            <a:ext cx="4098773" cy="1371600"/>
          </a:xfrm>
          <a:prstGeom prst="rect">
            <a:avLst/>
          </a:prstGeom>
        </p:spPr>
        <p:txBody>
          <a:bodyPr vert="horz" lIns="91440" tIns="45720" rIns="91440" bIns="45720" rtlCol="0" anchor="t" anchorCtr="0">
            <a:normAutofit/>
          </a:bodyPr>
          <a:lstStyle>
            <a:lvl1pPr algn="l" defTabSz="457200" rtl="0" eaLnBrk="1" latinLnBrk="0" hangingPunct="1">
              <a:lnSpc>
                <a:spcPts val="4600"/>
              </a:lnSpc>
              <a:spcBef>
                <a:spcPct val="0"/>
              </a:spcBef>
              <a:buNone/>
              <a:defRPr sz="3600" kern="1200" cap="all"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en-US" sz="1800" cap="none" dirty="0">
                <a:solidFill>
                  <a:schemeClr val="tx1"/>
                </a:solidFill>
                <a:latin typeface="Times New Roman" panose="02020603050405020304" pitchFamily="18" charset="0"/>
                <a:cs typeface="Times New Roman" panose="02020603050405020304" pitchFamily="18" charset="0"/>
              </a:rPr>
              <a:t>Contact Details:</a:t>
            </a:r>
          </a:p>
          <a:p>
            <a:pPr>
              <a:lnSpc>
                <a:spcPct val="150000"/>
              </a:lnSpc>
            </a:pPr>
            <a:r>
              <a:rPr lang="en-US" sz="1800" cap="none" dirty="0">
                <a:solidFill>
                  <a:schemeClr val="tx1"/>
                </a:solidFill>
                <a:latin typeface="Times New Roman" panose="02020603050405020304" pitchFamily="18" charset="0"/>
                <a:cs typeface="Times New Roman" panose="02020603050405020304" pitchFamily="18" charset="0"/>
              </a:rPr>
              <a:t>Email: </a:t>
            </a:r>
            <a:r>
              <a:rPr lang="en-US" sz="1800" cap="none" dirty="0">
                <a:solidFill>
                  <a:schemeClr val="tx1"/>
                </a:solidFill>
                <a:latin typeface="Times New Roman" panose="02020603050405020304" pitchFamily="18" charset="0"/>
                <a:cs typeface="Times New Roman" panose="02020603050405020304" pitchFamily="18" charset="0"/>
                <a:hlinkClick r:id="rId4"/>
              </a:rPr>
              <a:t>sobia.iftikhar@nu.edu.pk</a:t>
            </a:r>
            <a:endParaRPr lang="en-US" sz="1800" cap="none"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800" cap="none" dirty="0">
                <a:solidFill>
                  <a:schemeClr val="tx1"/>
                </a:solidFill>
                <a:latin typeface="Times New Roman" panose="02020603050405020304" pitchFamily="18" charset="0"/>
                <a:cs typeface="Times New Roman" panose="02020603050405020304" pitchFamily="18" charset="0"/>
              </a:rPr>
              <a:t>GCR:  </a:t>
            </a:r>
          </a:p>
          <a:p>
            <a:pPr>
              <a:lnSpc>
                <a:spcPct val="150000"/>
              </a:lnSpc>
            </a:pPr>
            <a:endParaRPr lang="en-US" sz="20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8E225-29A9-7CA6-786D-93F965E17215}"/>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A56B0D3-EB7A-7361-0306-5A2BE4838F83}"/>
              </a:ext>
            </a:extLst>
          </p:cNvPr>
          <p:cNvSpPr>
            <a:spLocks noGrp="1"/>
          </p:cNvSpPr>
          <p:nvPr>
            <p:ph idx="1"/>
          </p:nvPr>
        </p:nvSpPr>
        <p:spPr/>
        <p:txBody>
          <a:bodyPr/>
          <a:lstStyle/>
          <a:p>
            <a:r>
              <a:rPr lang="en-US" b="0" i="0" dirty="0">
                <a:solidFill>
                  <a:srgbClr val="232629"/>
                </a:solidFill>
                <a:effectLst/>
                <a:latin typeface="-apple-system"/>
              </a:rPr>
              <a:t>In insertion sort elements are bubbled into the sorted section, while in bubble sort the maximums are bubbled out of the unsorted section.</a:t>
            </a:r>
            <a:endParaRPr lang="en-PK" dirty="0"/>
          </a:p>
        </p:txBody>
      </p:sp>
    </p:spTree>
    <p:extLst>
      <p:ext uri="{BB962C8B-B14F-4D97-AF65-F5344CB8AC3E}">
        <p14:creationId xmlns:p14="http://schemas.microsoft.com/office/powerpoint/2010/main" val="1055624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EAEB-8484-ECF9-634D-6F88E6F24841}"/>
              </a:ext>
            </a:extLst>
          </p:cNvPr>
          <p:cNvSpPr>
            <a:spLocks noGrp="1"/>
          </p:cNvSpPr>
          <p:nvPr>
            <p:ph type="title"/>
          </p:nvPr>
        </p:nvSpPr>
        <p:spPr/>
        <p:txBody>
          <a:bodyPr>
            <a:normAutofit/>
          </a:bodyPr>
          <a:lstStyle/>
          <a:p>
            <a:r>
              <a:rPr lang="en-US" b="0" i="0" dirty="0">
                <a:solidFill>
                  <a:srgbClr val="000000"/>
                </a:solidFill>
                <a:effectLst/>
                <a:latin typeface="Heebo" panose="020B0604020202020204" pitchFamily="2" charset="-79"/>
                <a:cs typeface="Heebo" panose="020B0604020202020204" pitchFamily="2" charset="-79"/>
              </a:rPr>
              <a:t>Stable and Not Stable Sorting</a:t>
            </a:r>
            <a:br>
              <a:rPr lang="en-US" b="0" i="0" dirty="0">
                <a:solidFill>
                  <a:srgbClr val="000000"/>
                </a:solidFill>
                <a:effectLst/>
                <a:latin typeface="Heebo" panose="020B0604020202020204" pitchFamily="2" charset="-79"/>
                <a:cs typeface="Heebo" panose="020B0604020202020204" pitchFamily="2" charset="-79"/>
              </a:rPr>
            </a:br>
            <a:endParaRPr lang="x-none" dirty="0"/>
          </a:p>
        </p:txBody>
      </p:sp>
      <p:pic>
        <p:nvPicPr>
          <p:cNvPr id="1026" name="Picture 2" descr="Stable Sorting">
            <a:extLst>
              <a:ext uri="{FF2B5EF4-FFF2-40B4-BE49-F238E27FC236}">
                <a16:creationId xmlns:a16="http://schemas.microsoft.com/office/drawing/2014/main" id="{A7E39C03-F3C8-F274-1BBA-252A923D66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13742" y="2084832"/>
            <a:ext cx="3810000" cy="1790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5CF400-73CC-6BAB-AD12-1ACC596F7975}"/>
              </a:ext>
            </a:extLst>
          </p:cNvPr>
          <p:cNvSpPr txBox="1"/>
          <p:nvPr/>
        </p:nvSpPr>
        <p:spPr>
          <a:xfrm>
            <a:off x="1227842" y="2155364"/>
            <a:ext cx="6094428" cy="1477328"/>
          </a:xfrm>
          <a:prstGeom prst="rect">
            <a:avLst/>
          </a:prstGeom>
          <a:noFill/>
        </p:spPr>
        <p:txBody>
          <a:bodyPr wrap="square">
            <a:spAutoFit/>
          </a:bodyPr>
          <a:lstStyle/>
          <a:p>
            <a:pPr algn="just"/>
            <a:r>
              <a:rPr lang="en-US" b="0" i="0" dirty="0">
                <a:solidFill>
                  <a:srgbClr val="000000"/>
                </a:solidFill>
                <a:effectLst/>
                <a:latin typeface="Nunito" panose="020B0604020202020204" pitchFamily="2" charset="0"/>
              </a:rPr>
              <a:t>If a sorting algorithm, after sorting the contents, does not change the sequence of similar content in which they appear, it is called </a:t>
            </a:r>
            <a:r>
              <a:rPr lang="en-US" b="1" i="0" dirty="0">
                <a:solidFill>
                  <a:srgbClr val="000000"/>
                </a:solidFill>
                <a:effectLst/>
                <a:latin typeface="Nunito" panose="020B0604020202020204" pitchFamily="2" charset="0"/>
              </a:rPr>
              <a:t>stable sorting</a:t>
            </a:r>
            <a:r>
              <a:rPr lang="en-US" b="0" i="0" dirty="0">
                <a:solidFill>
                  <a:srgbClr val="000000"/>
                </a:solidFill>
                <a:effectLst/>
                <a:latin typeface="Nunito" panose="020B0604020202020204" pitchFamily="2" charset="0"/>
              </a:rPr>
              <a:t>.</a:t>
            </a:r>
          </a:p>
          <a:p>
            <a:br>
              <a:rPr lang="en-US" dirty="0"/>
            </a:br>
            <a:endParaRPr lang="x-none" dirty="0"/>
          </a:p>
        </p:txBody>
      </p:sp>
      <p:pic>
        <p:nvPicPr>
          <p:cNvPr id="1028" name="Picture 4" descr="Unstable Sorting">
            <a:extLst>
              <a:ext uri="{FF2B5EF4-FFF2-40B4-BE49-F238E27FC236}">
                <a16:creationId xmlns:a16="http://schemas.microsoft.com/office/drawing/2014/main" id="{52C74D06-137D-4E6D-AAF9-0A0BF05FBF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3742" y="4403598"/>
            <a:ext cx="3810000" cy="19431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A20A844-ADCF-B9C1-E571-832CE7882F0D}"/>
              </a:ext>
            </a:extLst>
          </p:cNvPr>
          <p:cNvSpPr txBox="1"/>
          <p:nvPr/>
        </p:nvSpPr>
        <p:spPr>
          <a:xfrm>
            <a:off x="1227842" y="4647662"/>
            <a:ext cx="6094428" cy="923330"/>
          </a:xfrm>
          <a:prstGeom prst="rect">
            <a:avLst/>
          </a:prstGeom>
          <a:noFill/>
        </p:spPr>
        <p:txBody>
          <a:bodyPr wrap="square">
            <a:spAutoFit/>
          </a:bodyPr>
          <a:lstStyle/>
          <a:p>
            <a:r>
              <a:rPr lang="en-US" b="0" i="0" dirty="0">
                <a:solidFill>
                  <a:srgbClr val="000000"/>
                </a:solidFill>
                <a:effectLst/>
                <a:latin typeface="Nunito" pitchFamily="2" charset="0"/>
              </a:rPr>
              <a:t>If a sorting algorithm, after sorting the contents, changes the sequence of similar content in which they appear, it is called </a:t>
            </a:r>
            <a:r>
              <a:rPr lang="en-US" b="1" i="0" dirty="0">
                <a:solidFill>
                  <a:srgbClr val="000000"/>
                </a:solidFill>
                <a:effectLst/>
                <a:latin typeface="Nunito" pitchFamily="2" charset="0"/>
              </a:rPr>
              <a:t>unstable sorting</a:t>
            </a:r>
            <a:r>
              <a:rPr lang="en-US" b="0" i="0" dirty="0">
                <a:solidFill>
                  <a:srgbClr val="000000"/>
                </a:solidFill>
                <a:effectLst/>
                <a:latin typeface="Nunito" pitchFamily="2" charset="0"/>
              </a:rPr>
              <a:t>. </a:t>
            </a:r>
            <a:endParaRPr lang="x-none" dirty="0"/>
          </a:p>
        </p:txBody>
      </p:sp>
      <p:sp>
        <p:nvSpPr>
          <p:cNvPr id="4" name="TextBox 3">
            <a:extLst>
              <a:ext uri="{FF2B5EF4-FFF2-40B4-BE49-F238E27FC236}">
                <a16:creationId xmlns:a16="http://schemas.microsoft.com/office/drawing/2014/main" id="{B040D70E-7EEC-2BA8-93C5-A415AD11C95C}"/>
              </a:ext>
            </a:extLst>
          </p:cNvPr>
          <p:cNvSpPr txBox="1"/>
          <p:nvPr/>
        </p:nvSpPr>
        <p:spPr>
          <a:xfrm>
            <a:off x="1226270" y="3216847"/>
            <a:ext cx="6096000" cy="923330"/>
          </a:xfrm>
          <a:prstGeom prst="rect">
            <a:avLst/>
          </a:prstGeom>
          <a:noFill/>
        </p:spPr>
        <p:txBody>
          <a:bodyPr wrap="square">
            <a:spAutoFit/>
          </a:bodyPr>
          <a:lstStyle/>
          <a:p>
            <a:r>
              <a:rPr lang="en-US" b="0" i="0" dirty="0">
                <a:effectLst/>
                <a:latin typeface="euclid_circular_a"/>
              </a:rPr>
              <a:t>A sorting algorithm is considered stable if the two or more items with the same value maintain the same relative positions even after sorting.</a:t>
            </a:r>
            <a:endParaRPr lang="en-PK" dirty="0"/>
          </a:p>
        </p:txBody>
      </p:sp>
    </p:spTree>
    <p:extLst>
      <p:ext uri="{BB962C8B-B14F-4D97-AF65-F5344CB8AC3E}">
        <p14:creationId xmlns:p14="http://schemas.microsoft.com/office/powerpoint/2010/main" val="3407740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63B8-11C2-0425-9B57-20455FA3390B}"/>
              </a:ext>
            </a:extLst>
          </p:cNvPr>
          <p:cNvSpPr>
            <a:spLocks noGrp="1"/>
          </p:cNvSpPr>
          <p:nvPr>
            <p:ph type="title"/>
          </p:nvPr>
        </p:nvSpPr>
        <p:spPr/>
        <p:txBody>
          <a:bodyPr/>
          <a:lstStyle/>
          <a:p>
            <a:endParaRPr lang="x-none"/>
          </a:p>
        </p:txBody>
      </p:sp>
      <p:pic>
        <p:nvPicPr>
          <p:cNvPr id="3074" name="Picture 2">
            <a:extLst>
              <a:ext uri="{FF2B5EF4-FFF2-40B4-BE49-F238E27FC236}">
                <a16:creationId xmlns:a16="http://schemas.microsoft.com/office/drawing/2014/main" id="{219BC7C9-6A53-9F19-3966-1A613BFBF5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4685" y="2820544"/>
            <a:ext cx="5114925" cy="19526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C34E95CF-9520-A8C2-DA18-5BA9EEDBB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3634" y="4365133"/>
            <a:ext cx="5105400"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82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54D0-3DBB-395E-EDB8-E5F208E91FD8}"/>
              </a:ext>
            </a:extLst>
          </p:cNvPr>
          <p:cNvSpPr>
            <a:spLocks noGrp="1"/>
          </p:cNvSpPr>
          <p:nvPr>
            <p:ph type="title"/>
          </p:nvPr>
        </p:nvSpPr>
        <p:spPr/>
        <p:txBody>
          <a:bodyPr>
            <a:normAutofit/>
          </a:bodyPr>
          <a:lstStyle/>
          <a:p>
            <a:r>
              <a:rPr lang="en-US" b="0" i="0" dirty="0">
                <a:solidFill>
                  <a:srgbClr val="292929"/>
                </a:solidFill>
                <a:effectLst/>
                <a:latin typeface="charter"/>
              </a:rPr>
              <a:t>few common sorting algorithms and their stability:</a:t>
            </a:r>
            <a:endParaRPr lang="x-none" dirty="0"/>
          </a:p>
        </p:txBody>
      </p:sp>
      <p:sp>
        <p:nvSpPr>
          <p:cNvPr id="3" name="Content Placeholder 2">
            <a:extLst>
              <a:ext uri="{FF2B5EF4-FFF2-40B4-BE49-F238E27FC236}">
                <a16:creationId xmlns:a16="http://schemas.microsoft.com/office/drawing/2014/main" id="{25D5F323-7F4B-4D4C-0F99-8704642E3005}"/>
              </a:ext>
            </a:extLst>
          </p:cNvPr>
          <p:cNvSpPr>
            <a:spLocks noGrp="1"/>
          </p:cNvSpPr>
          <p:nvPr>
            <p:ph idx="1"/>
          </p:nvPr>
        </p:nvSpPr>
        <p:spPr/>
        <p:txBody>
          <a:bodyPr/>
          <a:lstStyle/>
          <a:p>
            <a:pPr algn="l">
              <a:buFont typeface="Arial" panose="020B0604020202020204" pitchFamily="34" charset="0"/>
              <a:buChar char="•"/>
            </a:pPr>
            <a:r>
              <a:rPr lang="en-US" b="0" i="0" dirty="0">
                <a:solidFill>
                  <a:srgbClr val="292929"/>
                </a:solidFill>
                <a:effectLst/>
                <a:latin typeface="charter"/>
              </a:rPr>
              <a:t>Insertion Sort — Stable</a:t>
            </a:r>
          </a:p>
          <a:p>
            <a:pPr algn="l">
              <a:buFont typeface="Arial" panose="020B0604020202020204" pitchFamily="34" charset="0"/>
              <a:buChar char="•"/>
            </a:pPr>
            <a:r>
              <a:rPr lang="en-US" b="0" i="0" dirty="0">
                <a:solidFill>
                  <a:srgbClr val="292929"/>
                </a:solidFill>
                <a:effectLst/>
                <a:latin typeface="charter"/>
              </a:rPr>
              <a:t>Selection Sort — Unstable</a:t>
            </a:r>
          </a:p>
          <a:p>
            <a:pPr algn="l">
              <a:buFont typeface="Arial" panose="020B0604020202020204" pitchFamily="34" charset="0"/>
              <a:buChar char="•"/>
            </a:pPr>
            <a:r>
              <a:rPr lang="en-US" b="0" i="0" dirty="0">
                <a:solidFill>
                  <a:srgbClr val="292929"/>
                </a:solidFill>
                <a:effectLst/>
                <a:latin typeface="charter"/>
              </a:rPr>
              <a:t>Bubble Sort — Stable</a:t>
            </a:r>
          </a:p>
          <a:p>
            <a:endParaRPr lang="x-none" dirty="0"/>
          </a:p>
        </p:txBody>
      </p:sp>
      <p:graphicFrame>
        <p:nvGraphicFramePr>
          <p:cNvPr id="4" name="Table 3">
            <a:extLst>
              <a:ext uri="{FF2B5EF4-FFF2-40B4-BE49-F238E27FC236}">
                <a16:creationId xmlns:a16="http://schemas.microsoft.com/office/drawing/2014/main" id="{D43ABA1D-EEFD-EAB6-0535-EAA61F4B13C2}"/>
              </a:ext>
            </a:extLst>
          </p:cNvPr>
          <p:cNvGraphicFramePr>
            <a:graphicFrameLocks noGrp="1"/>
          </p:cNvGraphicFramePr>
          <p:nvPr>
            <p:extLst>
              <p:ext uri="{D42A27DB-BD31-4B8C-83A1-F6EECF244321}">
                <p14:modId xmlns:p14="http://schemas.microsoft.com/office/powerpoint/2010/main" val="1997382598"/>
              </p:ext>
            </p:extLst>
          </p:nvPr>
        </p:nvGraphicFramePr>
        <p:xfrm>
          <a:off x="3317596" y="3933265"/>
          <a:ext cx="5791200" cy="1828800"/>
        </p:xfrm>
        <a:graphic>
          <a:graphicData uri="http://schemas.openxmlformats.org/drawingml/2006/table">
            <a:tbl>
              <a:tblPr/>
              <a:tblGrid>
                <a:gridCol w="2895600">
                  <a:extLst>
                    <a:ext uri="{9D8B030D-6E8A-4147-A177-3AD203B41FA5}">
                      <a16:colId xmlns:a16="http://schemas.microsoft.com/office/drawing/2014/main" val="2095412582"/>
                    </a:ext>
                  </a:extLst>
                </a:gridCol>
                <a:gridCol w="2895600">
                  <a:extLst>
                    <a:ext uri="{9D8B030D-6E8A-4147-A177-3AD203B41FA5}">
                      <a16:colId xmlns:a16="http://schemas.microsoft.com/office/drawing/2014/main" val="2248300179"/>
                    </a:ext>
                  </a:extLst>
                </a:gridCol>
              </a:tblGrid>
              <a:tr h="0">
                <a:tc>
                  <a:txBody>
                    <a:bodyPr/>
                    <a:lstStyle/>
                    <a:p>
                      <a:pPr algn="l"/>
                      <a:r>
                        <a:rPr lang="en-US" b="0">
                          <a:effectLst/>
                        </a:rPr>
                        <a:t>Sorting Algorithm</a:t>
                      </a:r>
                    </a:p>
                  </a:txBody>
                  <a:tcPr marL="182880" marR="182880" marT="91440" marB="91440" anchor="ctr">
                    <a:lnL>
                      <a:noFill/>
                    </a:lnL>
                    <a:lnR>
                      <a:noFill/>
                    </a:lnR>
                    <a:lnT>
                      <a:noFill/>
                    </a:lnT>
                    <a:lnB>
                      <a:noFill/>
                    </a:lnB>
                    <a:solidFill>
                      <a:srgbClr val="F8FAFF"/>
                    </a:solidFill>
                  </a:tcPr>
                </a:tc>
                <a:tc>
                  <a:txBody>
                    <a:bodyPr/>
                    <a:lstStyle/>
                    <a:p>
                      <a:pPr algn="l"/>
                      <a:r>
                        <a:rPr lang="en-US" b="0">
                          <a:effectLst/>
                        </a:rPr>
                        <a:t>Stability</a:t>
                      </a:r>
                    </a:p>
                  </a:txBody>
                  <a:tcPr marL="182880" marR="182880" marT="91440" marB="91440" anchor="ctr">
                    <a:lnL>
                      <a:noFill/>
                    </a:lnL>
                    <a:lnR>
                      <a:noFill/>
                    </a:lnR>
                    <a:lnT>
                      <a:noFill/>
                    </a:lnT>
                    <a:lnB>
                      <a:noFill/>
                    </a:lnB>
                    <a:solidFill>
                      <a:srgbClr val="F8FAFF"/>
                    </a:solidFill>
                  </a:tcPr>
                </a:tc>
                <a:extLst>
                  <a:ext uri="{0D108BD9-81ED-4DB2-BD59-A6C34878D82A}">
                    <a16:rowId xmlns:a16="http://schemas.microsoft.com/office/drawing/2014/main" val="3969015565"/>
                  </a:ext>
                </a:extLst>
              </a:tr>
              <a:tr h="0">
                <a:tc>
                  <a:txBody>
                    <a:bodyPr/>
                    <a:lstStyle/>
                    <a:p>
                      <a:r>
                        <a:rPr lang="en-US" b="1">
                          <a:effectLst/>
                        </a:rPr>
                        <a:t>Bubble Sort</a:t>
                      </a:r>
                      <a:endParaRPr lang="en-US">
                        <a:effectLst/>
                      </a:endParaRPr>
                    </a:p>
                  </a:txBody>
                  <a:tcPr marL="182880" marR="182880" marT="91440" marB="91440" anchor="ctr">
                    <a:lnL>
                      <a:noFill/>
                    </a:lnL>
                    <a:lnR>
                      <a:noFill/>
                    </a:lnR>
                    <a:lnT>
                      <a:noFill/>
                    </a:lnT>
                    <a:lnB>
                      <a:noFill/>
                    </a:lnB>
                    <a:solidFill>
                      <a:srgbClr val="F8FAFF"/>
                    </a:solidFill>
                  </a:tcPr>
                </a:tc>
                <a:tc>
                  <a:txBody>
                    <a:bodyPr/>
                    <a:lstStyle/>
                    <a:p>
                      <a:r>
                        <a:rPr lang="en-US">
                          <a:effectLst/>
                        </a:rPr>
                        <a:t>Yes</a:t>
                      </a:r>
                    </a:p>
                  </a:txBody>
                  <a:tcPr marL="182880" marR="182880" marT="91440" marB="91440" anchor="ctr">
                    <a:lnL>
                      <a:noFill/>
                    </a:lnL>
                    <a:lnR>
                      <a:noFill/>
                    </a:lnR>
                    <a:lnT>
                      <a:noFill/>
                    </a:lnT>
                    <a:lnB>
                      <a:noFill/>
                    </a:lnB>
                    <a:solidFill>
                      <a:srgbClr val="F8FAFF"/>
                    </a:solidFill>
                  </a:tcPr>
                </a:tc>
                <a:extLst>
                  <a:ext uri="{0D108BD9-81ED-4DB2-BD59-A6C34878D82A}">
                    <a16:rowId xmlns:a16="http://schemas.microsoft.com/office/drawing/2014/main" val="3355038052"/>
                  </a:ext>
                </a:extLst>
              </a:tr>
              <a:tr h="0">
                <a:tc>
                  <a:txBody>
                    <a:bodyPr/>
                    <a:lstStyle/>
                    <a:p>
                      <a:r>
                        <a:rPr lang="en-US" b="1">
                          <a:effectLst/>
                        </a:rPr>
                        <a:t>Selection Sort</a:t>
                      </a:r>
                      <a:endParaRPr lang="en-US">
                        <a:effectLst/>
                      </a:endParaRPr>
                    </a:p>
                  </a:txBody>
                  <a:tcPr marL="182880" marR="182880" marT="91440" marB="91440" anchor="ctr">
                    <a:lnL>
                      <a:noFill/>
                    </a:lnL>
                    <a:lnR>
                      <a:noFill/>
                    </a:lnR>
                    <a:lnT>
                      <a:noFill/>
                    </a:lnT>
                    <a:lnB>
                      <a:noFill/>
                    </a:lnB>
                    <a:solidFill>
                      <a:srgbClr val="F8FAFF"/>
                    </a:solidFill>
                  </a:tcPr>
                </a:tc>
                <a:tc>
                  <a:txBody>
                    <a:bodyPr/>
                    <a:lstStyle/>
                    <a:p>
                      <a:r>
                        <a:rPr lang="en-US">
                          <a:effectLst/>
                        </a:rPr>
                        <a:t>No</a:t>
                      </a:r>
                    </a:p>
                  </a:txBody>
                  <a:tcPr marL="182880" marR="182880" marT="91440" marB="91440" anchor="ctr">
                    <a:lnL>
                      <a:noFill/>
                    </a:lnL>
                    <a:lnR>
                      <a:noFill/>
                    </a:lnR>
                    <a:lnT>
                      <a:noFill/>
                    </a:lnT>
                    <a:lnB>
                      <a:noFill/>
                    </a:lnB>
                    <a:solidFill>
                      <a:srgbClr val="F8FAFF"/>
                    </a:solidFill>
                  </a:tcPr>
                </a:tc>
                <a:extLst>
                  <a:ext uri="{0D108BD9-81ED-4DB2-BD59-A6C34878D82A}">
                    <a16:rowId xmlns:a16="http://schemas.microsoft.com/office/drawing/2014/main" val="1499709120"/>
                  </a:ext>
                </a:extLst>
              </a:tr>
              <a:tr h="0">
                <a:tc>
                  <a:txBody>
                    <a:bodyPr/>
                    <a:lstStyle/>
                    <a:p>
                      <a:r>
                        <a:rPr lang="en-US" b="1">
                          <a:effectLst/>
                        </a:rPr>
                        <a:t>Insertion Sort</a:t>
                      </a:r>
                      <a:endParaRPr lang="en-US">
                        <a:effectLst/>
                      </a:endParaRPr>
                    </a:p>
                  </a:txBody>
                  <a:tcPr marL="182880" marR="182880" marT="91440" marB="91440" anchor="ctr">
                    <a:lnL>
                      <a:noFill/>
                    </a:lnL>
                    <a:lnR>
                      <a:noFill/>
                    </a:lnR>
                    <a:lnT>
                      <a:noFill/>
                    </a:lnT>
                    <a:lnB>
                      <a:noFill/>
                    </a:lnB>
                    <a:solidFill>
                      <a:srgbClr val="F8FAFF"/>
                    </a:solidFill>
                  </a:tcPr>
                </a:tc>
                <a:tc>
                  <a:txBody>
                    <a:bodyPr/>
                    <a:lstStyle/>
                    <a:p>
                      <a:r>
                        <a:rPr lang="en-US" dirty="0">
                          <a:effectLst/>
                        </a:rPr>
                        <a:t>Yes</a:t>
                      </a:r>
                    </a:p>
                  </a:txBody>
                  <a:tcPr marL="182880" marR="182880" marT="91440" marB="91440" anchor="ctr">
                    <a:lnL>
                      <a:noFill/>
                    </a:lnL>
                    <a:lnR>
                      <a:noFill/>
                    </a:lnR>
                    <a:lnT>
                      <a:noFill/>
                    </a:lnT>
                    <a:lnB>
                      <a:noFill/>
                    </a:lnB>
                    <a:solidFill>
                      <a:srgbClr val="F8FAFF"/>
                    </a:solidFill>
                  </a:tcPr>
                </a:tc>
                <a:extLst>
                  <a:ext uri="{0D108BD9-81ED-4DB2-BD59-A6C34878D82A}">
                    <a16:rowId xmlns:a16="http://schemas.microsoft.com/office/drawing/2014/main" val="3592962277"/>
                  </a:ext>
                </a:extLst>
              </a:tr>
            </a:tbl>
          </a:graphicData>
        </a:graphic>
      </p:graphicFrame>
    </p:spTree>
    <p:extLst>
      <p:ext uri="{BB962C8B-B14F-4D97-AF65-F5344CB8AC3E}">
        <p14:creationId xmlns:p14="http://schemas.microsoft.com/office/powerpoint/2010/main" val="3863623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F4FC10C-616E-1A46-A771-98202C51A809}"/>
              </a:ext>
            </a:extLst>
          </p:cNvPr>
          <p:cNvSpPr>
            <a:spLocks noGrp="1"/>
          </p:cNvSpPr>
          <p:nvPr>
            <p:ph type="title"/>
          </p:nvPr>
        </p:nvSpPr>
        <p:spPr/>
        <p:txBody>
          <a:bodyPr/>
          <a:lstStyle/>
          <a:p>
            <a:r>
              <a:rPr lang="en-US" dirty="0"/>
              <a:t>Insertion Sort Stability</a:t>
            </a:r>
            <a:endParaRPr lang="en-PK" dirty="0"/>
          </a:p>
        </p:txBody>
      </p:sp>
      <p:sp>
        <p:nvSpPr>
          <p:cNvPr id="9" name="Content Placeholder 8">
            <a:extLst>
              <a:ext uri="{FF2B5EF4-FFF2-40B4-BE49-F238E27FC236}">
                <a16:creationId xmlns:a16="http://schemas.microsoft.com/office/drawing/2014/main" id="{5C411849-5607-5CC3-0CF7-42B68E907CDB}"/>
              </a:ext>
            </a:extLst>
          </p:cNvPr>
          <p:cNvSpPr>
            <a:spLocks noGrp="1"/>
          </p:cNvSpPr>
          <p:nvPr>
            <p:ph idx="1"/>
          </p:nvPr>
        </p:nvSpPr>
        <p:spPr/>
        <p:txBody>
          <a:bodyPr/>
          <a:lstStyle/>
          <a:p>
            <a:r>
              <a:rPr lang="en-US" dirty="0"/>
              <a:t>Example:  </a:t>
            </a:r>
          </a:p>
          <a:p>
            <a:pPr lvl="1"/>
            <a:r>
              <a:rPr lang="en-US" dirty="0"/>
              <a:t>5,5,2,2,3</a:t>
            </a:r>
          </a:p>
          <a:p>
            <a:pPr lvl="1"/>
            <a:r>
              <a:rPr lang="en-US" dirty="0"/>
              <a:t>10, 2,1,7,100,1</a:t>
            </a:r>
            <a:endParaRPr lang="en-PK" dirty="0"/>
          </a:p>
        </p:txBody>
      </p:sp>
    </p:spTree>
    <p:extLst>
      <p:ext uri="{BB962C8B-B14F-4D97-AF65-F5344CB8AC3E}">
        <p14:creationId xmlns:p14="http://schemas.microsoft.com/office/powerpoint/2010/main" val="3930723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Adaptive and non- Adaptive</a:t>
            </a:r>
            <a:endParaRPr lang="en-US" dirty="0"/>
          </a:p>
        </p:txBody>
      </p:sp>
      <p:sp>
        <p:nvSpPr>
          <p:cNvPr id="3" name="Content Placeholder 2"/>
          <p:cNvSpPr>
            <a:spLocks noGrp="1"/>
          </p:cNvSpPr>
          <p:nvPr>
            <p:ph idx="1"/>
          </p:nvPr>
        </p:nvSpPr>
        <p:spPr/>
        <p:txBody>
          <a:bodyPr/>
          <a:lstStyle/>
          <a:p>
            <a:r>
              <a:rPr lang="en-US" dirty="0"/>
              <a:t>Those sorting algorithms which do not waste their time on sorted elements and use their all resource to sort the unsorted elements are known as Adaptive sorting algorithms.</a:t>
            </a:r>
          </a:p>
          <a:p>
            <a:r>
              <a:rPr lang="en-US" dirty="0"/>
              <a:t>A Non-Adaptive Sorting Algorithm does not care if the array is already sorted or not it will apply its all resources to sort the sorted elements.</a:t>
            </a:r>
          </a:p>
        </p:txBody>
      </p:sp>
      <p:sp>
        <p:nvSpPr>
          <p:cNvPr id="4" name="Rectangle 3"/>
          <p:cNvSpPr/>
          <p:nvPr/>
        </p:nvSpPr>
        <p:spPr>
          <a:xfrm>
            <a:off x="2297116" y="4022411"/>
            <a:ext cx="6096000" cy="2308324"/>
          </a:xfrm>
          <a:prstGeom prst="rect">
            <a:avLst/>
          </a:prstGeom>
        </p:spPr>
        <p:txBody>
          <a:bodyPr>
            <a:spAutoFit/>
          </a:bodyPr>
          <a:lstStyle/>
          <a:p>
            <a:r>
              <a:rPr lang="en-US" dirty="0">
                <a:latin typeface="Arial" panose="020B0604020202020204" pitchFamily="34" charset="0"/>
              </a:rPr>
              <a:t>Adaptive sorting algorithms:</a:t>
            </a:r>
            <a:br>
              <a:rPr lang="en-US" dirty="0">
                <a:latin typeface="Arial" panose="020B0604020202020204" pitchFamily="34" charset="0"/>
              </a:rPr>
            </a:br>
            <a:r>
              <a:rPr lang="en-US" dirty="0">
                <a:latin typeface="Arial" panose="020B0604020202020204" pitchFamily="34" charset="0"/>
              </a:rPr>
              <a:t>1. Bubble Sort</a:t>
            </a:r>
            <a:br>
              <a:rPr lang="en-US" dirty="0">
                <a:latin typeface="Arial" panose="020B0604020202020204" pitchFamily="34" charset="0"/>
              </a:rPr>
            </a:br>
            <a:r>
              <a:rPr lang="en-US" dirty="0">
                <a:latin typeface="Arial" panose="020B0604020202020204" pitchFamily="34" charset="0"/>
              </a:rPr>
              <a:t>2. Insertion Sort</a:t>
            </a:r>
            <a:br>
              <a:rPr lang="en-US" dirty="0">
                <a:latin typeface="Arial" panose="020B0604020202020204" pitchFamily="34" charset="0"/>
              </a:rPr>
            </a:br>
            <a:r>
              <a:rPr lang="en-US" dirty="0">
                <a:latin typeface="Arial" panose="020B0604020202020204" pitchFamily="34" charset="0"/>
              </a:rPr>
              <a:t>3. Quick Sort</a:t>
            </a:r>
          </a:p>
          <a:p>
            <a:r>
              <a:rPr lang="en-US" dirty="0">
                <a:latin typeface="Arial" panose="020B0604020202020204" pitchFamily="34" charset="0"/>
              </a:rPr>
              <a:t>Non-adaptive sorting algorithms:</a:t>
            </a:r>
            <a:br>
              <a:rPr lang="en-US" dirty="0">
                <a:latin typeface="Arial" panose="020B0604020202020204" pitchFamily="34" charset="0"/>
              </a:rPr>
            </a:br>
            <a:r>
              <a:rPr lang="en-US" dirty="0">
                <a:latin typeface="Arial" panose="020B0604020202020204" pitchFamily="34" charset="0"/>
              </a:rPr>
              <a:t>1. Selection Sort</a:t>
            </a:r>
            <a:br>
              <a:rPr lang="en-US" dirty="0">
                <a:latin typeface="Arial" panose="020B0604020202020204" pitchFamily="34" charset="0"/>
              </a:rPr>
            </a:br>
            <a:r>
              <a:rPr lang="en-US" dirty="0">
                <a:latin typeface="Arial" panose="020B0604020202020204" pitchFamily="34" charset="0"/>
              </a:rPr>
              <a:t>2. Merge Sort</a:t>
            </a:r>
            <a:br>
              <a:rPr lang="en-US" dirty="0">
                <a:latin typeface="Arial" panose="020B0604020202020204" pitchFamily="34" charset="0"/>
              </a:rPr>
            </a:br>
            <a:r>
              <a:rPr lang="en-US" dirty="0">
                <a:latin typeface="Arial" panose="020B0604020202020204" pitchFamily="34" charset="0"/>
              </a:rPr>
              <a:t>3. Heap Sort</a:t>
            </a:r>
            <a:endParaRPr lang="en-US" b="0" i="0" dirty="0">
              <a:effectLst/>
              <a:latin typeface="Arial" panose="020B0604020202020204" pitchFamily="34" charset="0"/>
            </a:endParaRPr>
          </a:p>
        </p:txBody>
      </p:sp>
    </p:spTree>
    <p:extLst>
      <p:ext uri="{BB962C8B-B14F-4D97-AF65-F5344CB8AC3E}">
        <p14:creationId xmlns:p14="http://schemas.microsoft.com/office/powerpoint/2010/main" val="4193277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p:txBody>
          <a:bodyPr/>
          <a:lstStyle/>
          <a:p>
            <a:r>
              <a:rPr lang="en-US" dirty="0"/>
              <a:t>Time complexity</a:t>
            </a:r>
          </a:p>
          <a:p>
            <a:pPr lvl="1"/>
            <a:r>
              <a:rPr lang="en-US" dirty="0"/>
              <a:t>O(n^2)</a:t>
            </a:r>
          </a:p>
          <a:p>
            <a:pPr marL="128016" lvl="1" indent="0">
              <a:buNone/>
            </a:pPr>
            <a:r>
              <a:rPr lang="en-US" dirty="0"/>
              <a:t>Space Complexity</a:t>
            </a:r>
          </a:p>
          <a:p>
            <a:pPr marL="128016" lvl="1" indent="0">
              <a:buNone/>
            </a:pPr>
            <a:r>
              <a:rPr lang="en-US" dirty="0"/>
              <a:t> O(1)</a:t>
            </a:r>
          </a:p>
        </p:txBody>
      </p:sp>
      <p:pic>
        <p:nvPicPr>
          <p:cNvPr id="5" name="Picture 4"/>
          <p:cNvPicPr>
            <a:picLocks noChangeAspect="1"/>
          </p:cNvPicPr>
          <p:nvPr/>
        </p:nvPicPr>
        <p:blipFill>
          <a:blip r:embed="rId2"/>
          <a:stretch>
            <a:fillRect/>
          </a:stretch>
        </p:blipFill>
        <p:spPr>
          <a:xfrm>
            <a:off x="4095750" y="3372081"/>
            <a:ext cx="6648450" cy="2066925"/>
          </a:xfrm>
          <a:prstGeom prst="rect">
            <a:avLst/>
          </a:prstGeom>
        </p:spPr>
      </p:pic>
    </p:spTree>
    <p:extLst>
      <p:ext uri="{BB962C8B-B14F-4D97-AF65-F5344CB8AC3E}">
        <p14:creationId xmlns:p14="http://schemas.microsoft.com/office/powerpoint/2010/main" val="107248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5758" y="418757"/>
            <a:ext cx="7326630" cy="782907"/>
          </a:xfrm>
          <a:prstGeom prst="rect">
            <a:avLst/>
          </a:prstGeom>
        </p:spPr>
        <p:txBody>
          <a:bodyPr vert="horz" wrap="square" lIns="0" tIns="13335" rIns="0" bIns="0" rtlCol="0" anchor="ctr">
            <a:spAutoFit/>
          </a:bodyPr>
          <a:lstStyle/>
          <a:p>
            <a:pPr marL="12700">
              <a:lnSpc>
                <a:spcPct val="100000"/>
              </a:lnSpc>
              <a:spcBef>
                <a:spcPts val="105"/>
              </a:spcBef>
            </a:pPr>
            <a:r>
              <a:rPr spc="-5" dirty="0"/>
              <a:t>Properties </a:t>
            </a:r>
            <a:r>
              <a:rPr dirty="0"/>
              <a:t>of Sorting</a:t>
            </a:r>
            <a:r>
              <a:rPr spc="-45" dirty="0"/>
              <a:t> </a:t>
            </a:r>
            <a:r>
              <a:rPr spc="-5" dirty="0"/>
              <a:t>Algorithms</a:t>
            </a:r>
          </a:p>
        </p:txBody>
      </p:sp>
      <p:graphicFrame>
        <p:nvGraphicFramePr>
          <p:cNvPr id="3" name="object 3"/>
          <p:cNvGraphicFramePr>
            <a:graphicFrameLocks noGrp="1"/>
          </p:cNvGraphicFramePr>
          <p:nvPr/>
        </p:nvGraphicFramePr>
        <p:xfrm>
          <a:off x="2965450" y="2203450"/>
          <a:ext cx="6477000" cy="1854196"/>
        </p:xfrm>
        <a:graphic>
          <a:graphicData uri="http://schemas.openxmlformats.org/drawingml/2006/table">
            <a:tbl>
              <a:tblPr firstRow="1" bandRow="1">
                <a:tableStyleId>{2D5ABB26-0587-4C30-8999-92F81FD0307C}</a:tableStyleId>
              </a:tblPr>
              <a:tblGrid>
                <a:gridCol w="2133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76350">
                  <a:extLst>
                    <a:ext uri="{9D8B030D-6E8A-4147-A177-3AD203B41FA5}">
                      <a16:colId xmlns:a16="http://schemas.microsoft.com/office/drawing/2014/main" val="20002"/>
                    </a:ext>
                  </a:extLst>
                </a:gridCol>
                <a:gridCol w="1619250">
                  <a:extLst>
                    <a:ext uri="{9D8B030D-6E8A-4147-A177-3AD203B41FA5}">
                      <a16:colId xmlns:a16="http://schemas.microsoft.com/office/drawing/2014/main" val="20003"/>
                    </a:ext>
                  </a:extLst>
                </a:gridCol>
              </a:tblGrid>
              <a:tr h="370839">
                <a:tc>
                  <a:txBody>
                    <a:bodyPr/>
                    <a:lstStyle/>
                    <a:p>
                      <a:pPr marL="91440">
                        <a:lnSpc>
                          <a:spcPct val="100000"/>
                        </a:lnSpc>
                        <a:spcBef>
                          <a:spcPts val="245"/>
                        </a:spcBef>
                      </a:pPr>
                      <a:r>
                        <a:rPr sz="1800" b="1" spc="-5" dirty="0">
                          <a:solidFill>
                            <a:srgbClr val="FFFFFF"/>
                          </a:solidFill>
                          <a:latin typeface="Carlito"/>
                          <a:cs typeface="Carlito"/>
                        </a:rPr>
                        <a:t>Algorithm</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45"/>
                        </a:spcBef>
                      </a:pPr>
                      <a:r>
                        <a:rPr sz="1800" b="1" spc="-5" dirty="0">
                          <a:solidFill>
                            <a:srgbClr val="FFFFFF"/>
                          </a:solidFill>
                          <a:latin typeface="Carlito"/>
                          <a:cs typeface="Carlito"/>
                        </a:rPr>
                        <a:t>Adaptive</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45"/>
                        </a:spcBef>
                      </a:pPr>
                      <a:r>
                        <a:rPr sz="1800" b="1" spc="-5" dirty="0">
                          <a:solidFill>
                            <a:srgbClr val="FFFFFF"/>
                          </a:solidFill>
                          <a:latin typeface="Carlito"/>
                          <a:cs typeface="Carlito"/>
                        </a:rPr>
                        <a:t>Stable</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45"/>
                        </a:spcBef>
                      </a:pPr>
                      <a:r>
                        <a:rPr sz="1800" b="1" dirty="0">
                          <a:solidFill>
                            <a:srgbClr val="FFFFFF"/>
                          </a:solidFill>
                          <a:latin typeface="Carlito"/>
                          <a:cs typeface="Carlito"/>
                        </a:rPr>
                        <a:t>In-place</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839">
                <a:tc>
                  <a:txBody>
                    <a:bodyPr/>
                    <a:lstStyle/>
                    <a:p>
                      <a:pPr marL="91440">
                        <a:lnSpc>
                          <a:spcPct val="100000"/>
                        </a:lnSpc>
                        <a:spcBef>
                          <a:spcPts val="245"/>
                        </a:spcBef>
                      </a:pPr>
                      <a:r>
                        <a:rPr sz="1800" spc="-5" dirty="0">
                          <a:latin typeface="Carlito"/>
                          <a:cs typeface="Carlito"/>
                        </a:rPr>
                        <a:t>Bubble Sort</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245"/>
                        </a:spcBef>
                      </a:pPr>
                      <a:r>
                        <a:rPr sz="1800" dirty="0">
                          <a:latin typeface="Carlito"/>
                          <a:cs typeface="Carlito"/>
                        </a:rPr>
                        <a:t>No</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245"/>
                        </a:spcBef>
                      </a:pPr>
                      <a:r>
                        <a:rPr sz="1800" spc="-45" dirty="0">
                          <a:latin typeface="Carlito"/>
                          <a:cs typeface="Carlito"/>
                        </a:rPr>
                        <a:t>Yes</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245"/>
                        </a:spcBef>
                      </a:pPr>
                      <a:r>
                        <a:rPr sz="1800" spc="-45" dirty="0">
                          <a:latin typeface="Carlito"/>
                          <a:cs typeface="Carlito"/>
                        </a:rPr>
                        <a:t>Yes</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840">
                <a:tc>
                  <a:txBody>
                    <a:bodyPr/>
                    <a:lstStyle/>
                    <a:p>
                      <a:pPr marL="91440">
                        <a:lnSpc>
                          <a:spcPct val="100000"/>
                        </a:lnSpc>
                        <a:spcBef>
                          <a:spcPts val="245"/>
                        </a:spcBef>
                      </a:pPr>
                      <a:r>
                        <a:rPr sz="1800" spc="-5" dirty="0">
                          <a:latin typeface="Carlito"/>
                          <a:cs typeface="Carlito"/>
                        </a:rPr>
                        <a:t>Selection</a:t>
                      </a:r>
                      <a:r>
                        <a:rPr sz="1800" spc="10" dirty="0">
                          <a:latin typeface="Carlito"/>
                          <a:cs typeface="Carlito"/>
                        </a:rPr>
                        <a:t> </a:t>
                      </a:r>
                      <a:r>
                        <a:rPr sz="1800" spc="-5" dirty="0">
                          <a:latin typeface="Carlito"/>
                          <a:cs typeface="Carlito"/>
                        </a:rPr>
                        <a:t>Sort</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245"/>
                        </a:spcBef>
                      </a:pPr>
                      <a:r>
                        <a:rPr sz="1800" dirty="0">
                          <a:latin typeface="Carlito"/>
                          <a:cs typeface="Carlito"/>
                        </a:rPr>
                        <a:t>No</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245"/>
                        </a:spcBef>
                      </a:pPr>
                      <a:r>
                        <a:rPr sz="1800" dirty="0">
                          <a:latin typeface="Carlito"/>
                          <a:cs typeface="Carlito"/>
                        </a:rPr>
                        <a:t>No</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245"/>
                        </a:spcBef>
                      </a:pPr>
                      <a:r>
                        <a:rPr sz="1800" spc="-45" dirty="0">
                          <a:latin typeface="Carlito"/>
                          <a:cs typeface="Carlito"/>
                        </a:rPr>
                        <a:t>Yes</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70839">
                <a:tc>
                  <a:txBody>
                    <a:bodyPr/>
                    <a:lstStyle/>
                    <a:p>
                      <a:pPr marL="91440">
                        <a:lnSpc>
                          <a:spcPct val="100000"/>
                        </a:lnSpc>
                        <a:spcBef>
                          <a:spcPts val="245"/>
                        </a:spcBef>
                      </a:pPr>
                      <a:r>
                        <a:rPr sz="1800" spc="-5" dirty="0">
                          <a:latin typeface="Carlito"/>
                          <a:cs typeface="Carlito"/>
                        </a:rPr>
                        <a:t>Insertion</a:t>
                      </a:r>
                      <a:r>
                        <a:rPr sz="1800" spc="-10" dirty="0">
                          <a:latin typeface="Carlito"/>
                          <a:cs typeface="Carlito"/>
                        </a:rPr>
                        <a:t> </a:t>
                      </a:r>
                      <a:r>
                        <a:rPr sz="1800" spc="-5" dirty="0">
                          <a:latin typeface="Carlito"/>
                          <a:cs typeface="Carlito"/>
                        </a:rPr>
                        <a:t>Sort</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245"/>
                        </a:spcBef>
                      </a:pPr>
                      <a:r>
                        <a:rPr sz="1800" spc="-45" dirty="0">
                          <a:latin typeface="Carlito"/>
                          <a:cs typeface="Carlito"/>
                        </a:rPr>
                        <a:t>Yes</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245"/>
                        </a:spcBef>
                      </a:pPr>
                      <a:r>
                        <a:rPr sz="1800" spc="-45" dirty="0">
                          <a:latin typeface="Carlito"/>
                          <a:cs typeface="Carlito"/>
                        </a:rPr>
                        <a:t>Yes</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245"/>
                        </a:spcBef>
                      </a:pPr>
                      <a:r>
                        <a:rPr sz="1800" spc="-45" dirty="0">
                          <a:latin typeface="Carlito"/>
                          <a:cs typeface="Carlito"/>
                        </a:rPr>
                        <a:t>Yes</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70839">
                <a:tc>
                  <a:txBody>
                    <a:bodyPr/>
                    <a:lstStyle/>
                    <a:p>
                      <a:pPr marL="91440">
                        <a:lnSpc>
                          <a:spcPct val="100000"/>
                        </a:lnSpc>
                        <a:spcBef>
                          <a:spcPts val="245"/>
                        </a:spcBef>
                      </a:pPr>
                      <a:r>
                        <a:rPr sz="1800" spc="-5" dirty="0">
                          <a:latin typeface="Carlito"/>
                          <a:cs typeface="Carlito"/>
                        </a:rPr>
                        <a:t>Shell</a:t>
                      </a:r>
                      <a:r>
                        <a:rPr sz="1800" dirty="0">
                          <a:latin typeface="Carlito"/>
                          <a:cs typeface="Carlito"/>
                        </a:rPr>
                        <a:t> </a:t>
                      </a:r>
                      <a:r>
                        <a:rPr sz="1800" spc="-5" dirty="0">
                          <a:latin typeface="Carlito"/>
                          <a:cs typeface="Carlito"/>
                        </a:rPr>
                        <a:t>Sort</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245"/>
                        </a:spcBef>
                      </a:pPr>
                      <a:r>
                        <a:rPr sz="1800" spc="-45" dirty="0">
                          <a:latin typeface="Carlito"/>
                          <a:cs typeface="Carlito"/>
                        </a:rPr>
                        <a:t>Yes</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245"/>
                        </a:spcBef>
                      </a:pPr>
                      <a:r>
                        <a:rPr sz="1800" dirty="0">
                          <a:latin typeface="Carlito"/>
                          <a:cs typeface="Carlito"/>
                        </a:rPr>
                        <a:t>No</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245"/>
                        </a:spcBef>
                      </a:pPr>
                      <a:r>
                        <a:rPr sz="1800" spc="-45" dirty="0">
                          <a:latin typeface="Carlito"/>
                          <a:cs typeface="Carlito"/>
                        </a:rPr>
                        <a:t>Yes</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5180-0302-A046-F85E-A9063BDFB68C}"/>
              </a:ext>
            </a:extLst>
          </p:cNvPr>
          <p:cNvSpPr>
            <a:spLocks noGrp="1"/>
          </p:cNvSpPr>
          <p:nvPr>
            <p:ph type="title"/>
          </p:nvPr>
        </p:nvSpPr>
        <p:spPr/>
        <p:txBody>
          <a:bodyPr/>
          <a:lstStyle/>
          <a:p>
            <a:r>
              <a:rPr lang="en-US" dirty="0"/>
              <a:t>Efficient/Advance sorting techniques</a:t>
            </a:r>
            <a:endParaRPr lang="en-PK" dirty="0"/>
          </a:p>
        </p:txBody>
      </p:sp>
      <p:sp>
        <p:nvSpPr>
          <p:cNvPr id="3" name="Content Placeholder 2">
            <a:extLst>
              <a:ext uri="{FF2B5EF4-FFF2-40B4-BE49-F238E27FC236}">
                <a16:creationId xmlns:a16="http://schemas.microsoft.com/office/drawing/2014/main" id="{E346A331-2889-8590-ADD8-DC5C05EA8903}"/>
              </a:ext>
            </a:extLst>
          </p:cNvPr>
          <p:cNvSpPr>
            <a:spLocks noGrp="1"/>
          </p:cNvSpPr>
          <p:nvPr>
            <p:ph idx="1"/>
          </p:nvPr>
        </p:nvSpPr>
        <p:spPr/>
        <p:txBody>
          <a:bodyPr/>
          <a:lstStyle/>
          <a:p>
            <a:r>
              <a:rPr lang="en-US" dirty="0"/>
              <a:t>Shell Sort</a:t>
            </a:r>
          </a:p>
          <a:p>
            <a:r>
              <a:rPr lang="en-US" dirty="0"/>
              <a:t>Heap sort</a:t>
            </a:r>
          </a:p>
          <a:p>
            <a:r>
              <a:rPr lang="en-US" dirty="0"/>
              <a:t>Quick Sort</a:t>
            </a:r>
          </a:p>
          <a:p>
            <a:r>
              <a:rPr lang="en-US" dirty="0"/>
              <a:t>Merge Sort</a:t>
            </a:r>
          </a:p>
          <a:p>
            <a:r>
              <a:rPr lang="en-US" dirty="0"/>
              <a:t>Radix Sort</a:t>
            </a:r>
          </a:p>
          <a:p>
            <a:r>
              <a:rPr lang="en-US" dirty="0"/>
              <a:t>Counting Sort</a:t>
            </a:r>
          </a:p>
          <a:p>
            <a:endParaRPr lang="en-PK" dirty="0"/>
          </a:p>
        </p:txBody>
      </p:sp>
    </p:spTree>
    <p:extLst>
      <p:ext uri="{BB962C8B-B14F-4D97-AF65-F5344CB8AC3E}">
        <p14:creationId xmlns:p14="http://schemas.microsoft.com/office/powerpoint/2010/main" val="314506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A1DEB-298A-C088-D7B5-5E46BE0D39EA}"/>
              </a:ext>
            </a:extLst>
          </p:cNvPr>
          <p:cNvSpPr>
            <a:spLocks noGrp="1"/>
          </p:cNvSpPr>
          <p:nvPr>
            <p:ph type="title"/>
          </p:nvPr>
        </p:nvSpPr>
        <p:spPr>
          <a:xfrm>
            <a:off x="-1156448" y="599679"/>
            <a:ext cx="7467601" cy="1572768"/>
          </a:xfrm>
        </p:spPr>
        <p:txBody>
          <a:bodyPr/>
          <a:lstStyle/>
          <a:p>
            <a:pPr algn="ctr"/>
            <a:r>
              <a:rPr lang="en-US" dirty="0"/>
              <a:t>Outline</a:t>
            </a:r>
            <a:endParaRPr lang="en-PK" dirty="0"/>
          </a:p>
        </p:txBody>
      </p:sp>
      <p:sp>
        <p:nvSpPr>
          <p:cNvPr id="3" name="Text Placeholder 2">
            <a:extLst>
              <a:ext uri="{FF2B5EF4-FFF2-40B4-BE49-F238E27FC236}">
                <a16:creationId xmlns:a16="http://schemas.microsoft.com/office/drawing/2014/main" id="{BD6AF482-424E-1D7D-B232-3E1ED9EBA8D4}"/>
              </a:ext>
            </a:extLst>
          </p:cNvPr>
          <p:cNvSpPr>
            <a:spLocks noGrp="1"/>
          </p:cNvSpPr>
          <p:nvPr>
            <p:ph type="body" sz="quarter" idx="14"/>
          </p:nvPr>
        </p:nvSpPr>
        <p:spPr>
          <a:xfrm>
            <a:off x="1210235" y="2172447"/>
            <a:ext cx="6591300" cy="3403600"/>
          </a:xfrm>
        </p:spPr>
        <p:txBody>
          <a:bodyPr/>
          <a:lstStyle/>
          <a:p>
            <a:pPr indent="-1270" rtl="0">
              <a:spcBef>
                <a:spcPts val="200"/>
              </a:spcBef>
              <a:spcAft>
                <a:spcPts val="200"/>
              </a:spcAft>
            </a:pPr>
            <a:r>
              <a:rPr lang="en-US" dirty="0">
                <a:solidFill>
                  <a:srgbClr val="000000"/>
                </a:solidFill>
                <a:latin typeface="Times New Roman" panose="02020603050405020304" pitchFamily="18" charset="0"/>
              </a:rPr>
              <a:t>Elementary Sorting Techniques</a:t>
            </a:r>
          </a:p>
          <a:p>
            <a:pPr indent="-1270" rtl="0">
              <a:spcBef>
                <a:spcPts val="200"/>
              </a:spcBef>
              <a:spcAft>
                <a:spcPts val="200"/>
              </a:spcAft>
            </a:pPr>
            <a:r>
              <a:rPr lang="en-US" dirty="0">
                <a:solidFill>
                  <a:srgbClr val="000000"/>
                </a:solidFill>
                <a:latin typeface="Times New Roman" panose="02020603050405020304" pitchFamily="18" charset="0"/>
              </a:rPr>
              <a:t>Insertion Sorting </a:t>
            </a:r>
          </a:p>
          <a:p>
            <a:pPr indent="-1270" rtl="0">
              <a:spcBef>
                <a:spcPts val="200"/>
              </a:spcBef>
              <a:spcAft>
                <a:spcPts val="200"/>
              </a:spcAft>
            </a:pPr>
            <a:r>
              <a:rPr lang="en-US" dirty="0">
                <a:solidFill>
                  <a:srgbClr val="000000"/>
                </a:solidFill>
                <a:latin typeface="Times New Roman" panose="02020603050405020304" pitchFamily="18" charset="0"/>
              </a:rPr>
              <a:t>Bubble Sorting </a:t>
            </a:r>
          </a:p>
        </p:txBody>
      </p:sp>
    </p:spTree>
    <p:extLst>
      <p:ext uri="{BB962C8B-B14F-4D97-AF65-F5344CB8AC3E}">
        <p14:creationId xmlns:p14="http://schemas.microsoft.com/office/powerpoint/2010/main" val="692053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2146-3150-F0C9-5A2D-65E424DDFEFD}"/>
              </a:ext>
            </a:extLst>
          </p:cNvPr>
          <p:cNvSpPr>
            <a:spLocks noGrp="1"/>
          </p:cNvSpPr>
          <p:nvPr>
            <p:ph type="title"/>
          </p:nvPr>
        </p:nvSpPr>
        <p:spPr>
          <a:xfrm>
            <a:off x="2285999" y="806823"/>
            <a:ext cx="7467601" cy="1572768"/>
          </a:xfrm>
        </p:spPr>
        <p:txBody>
          <a:bodyPr/>
          <a:lstStyle/>
          <a:p>
            <a:pPr algn="ctr"/>
            <a:r>
              <a:rPr lang="en-US" dirty="0"/>
              <a:t>Class One </a:t>
            </a:r>
            <a:br>
              <a:rPr lang="en-US" dirty="0"/>
            </a:br>
            <a:endParaRPr lang="en-PK" dirty="0"/>
          </a:p>
        </p:txBody>
      </p:sp>
    </p:spTree>
    <p:extLst>
      <p:ext uri="{BB962C8B-B14F-4D97-AF65-F5344CB8AC3E}">
        <p14:creationId xmlns:p14="http://schemas.microsoft.com/office/powerpoint/2010/main" val="1948729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80D1-47B1-F506-9C31-7B3118F50189}"/>
              </a:ext>
            </a:extLst>
          </p:cNvPr>
          <p:cNvSpPr>
            <a:spLocks noGrp="1"/>
          </p:cNvSpPr>
          <p:nvPr>
            <p:ph type="title"/>
          </p:nvPr>
        </p:nvSpPr>
        <p:spPr/>
        <p:txBody>
          <a:bodyPr/>
          <a:lstStyle/>
          <a:p>
            <a:r>
              <a:rPr lang="en-US" dirty="0"/>
              <a:t>Insertion Sort</a:t>
            </a:r>
            <a:endParaRPr lang="en-PK" dirty="0"/>
          </a:p>
        </p:txBody>
      </p:sp>
      <p:sp>
        <p:nvSpPr>
          <p:cNvPr id="3" name="Content Placeholder 2">
            <a:extLst>
              <a:ext uri="{FF2B5EF4-FFF2-40B4-BE49-F238E27FC236}">
                <a16:creationId xmlns:a16="http://schemas.microsoft.com/office/drawing/2014/main" id="{2A4BFF8D-B1DD-5BA1-615C-D451477E78E6}"/>
              </a:ext>
            </a:extLst>
          </p:cNvPr>
          <p:cNvSpPr>
            <a:spLocks noGrp="1"/>
          </p:cNvSpPr>
          <p:nvPr>
            <p:ph idx="1"/>
          </p:nvPr>
        </p:nvSpPr>
        <p:spPr/>
        <p:txBody>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Insertion sort is </a:t>
            </a:r>
            <a:r>
              <a:rPr lang="en-US" b="0" i="0" u="none" strike="noStrike" dirty="0">
                <a:solidFill>
                  <a:schemeClr val="tx1"/>
                </a:solidFill>
                <a:effectLst/>
                <a:latin typeface="Times New Roman" panose="02020603050405020304" pitchFamily="18" charset="0"/>
                <a:cs typeface="Times New Roman" panose="02020603050405020304" pitchFamily="18" charset="0"/>
              </a:rPr>
              <a:t>a sorting algorithm</a:t>
            </a:r>
            <a:r>
              <a:rPr lang="en-US" b="0" i="0" dirty="0">
                <a:solidFill>
                  <a:schemeClr val="tx1"/>
                </a:solidFill>
                <a:effectLst/>
                <a:latin typeface="Times New Roman" panose="02020603050405020304" pitchFamily="18" charset="0"/>
                <a:cs typeface="Times New Roman" panose="02020603050405020304" pitchFamily="18" charset="0"/>
              </a:rPr>
              <a:t> that places an unsorted element at its suitable place in each iteration.</a:t>
            </a:r>
          </a:p>
          <a:p>
            <a:pPr algn="l"/>
            <a:r>
              <a:rPr lang="en-US" b="0" i="0" dirty="0">
                <a:solidFill>
                  <a:schemeClr val="tx1"/>
                </a:solidFill>
                <a:effectLst/>
                <a:latin typeface="Times New Roman" panose="02020603050405020304" pitchFamily="18" charset="0"/>
                <a:cs typeface="Times New Roman" panose="02020603050405020304" pitchFamily="18" charset="0"/>
              </a:rPr>
              <a:t>Insertion sort works similarly as we sort cards in our hand in a card game.</a:t>
            </a:r>
          </a:p>
          <a:p>
            <a:pPr algn="l"/>
            <a:r>
              <a:rPr lang="en-US" b="0" i="0" dirty="0">
                <a:solidFill>
                  <a:schemeClr val="tx1"/>
                </a:solidFill>
                <a:effectLst/>
                <a:latin typeface="Times New Roman" panose="02020603050405020304" pitchFamily="18" charset="0"/>
                <a:cs typeface="Times New Roman" panose="02020603050405020304" pitchFamily="18" charset="0"/>
              </a:rPr>
              <a:t>We assume that the first card is already sorted then, we select an unsorted card. If the unsorted card is greater than the card in hand, it is placed on the right otherwise, to the left. In the same way, other unsorted cards are taken and put in their right place.</a:t>
            </a:r>
          </a:p>
          <a:p>
            <a:pPr algn="l"/>
            <a:r>
              <a:rPr lang="en-US" b="0" i="0" dirty="0">
                <a:solidFill>
                  <a:schemeClr val="tx1"/>
                </a:solidFill>
                <a:effectLst/>
                <a:latin typeface="Times New Roman" panose="02020603050405020304" pitchFamily="18" charset="0"/>
                <a:cs typeface="Times New Roman" panose="02020603050405020304" pitchFamily="18" charset="0"/>
              </a:rPr>
              <a:t>A similar approach is used by insertion sort.</a:t>
            </a:r>
          </a:p>
          <a:p>
            <a:endParaRPr lang="en-P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5849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67066" y="1517714"/>
            <a:ext cx="534035" cy="238125"/>
            <a:chOff x="143065" y="1517713"/>
            <a:chExt cx="534035" cy="238125"/>
          </a:xfrm>
        </p:grpSpPr>
        <p:sp>
          <p:nvSpPr>
            <p:cNvPr id="3" name="object 3"/>
            <p:cNvSpPr/>
            <p:nvPr/>
          </p:nvSpPr>
          <p:spPr>
            <a:xfrm>
              <a:off x="155448" y="1530095"/>
              <a:ext cx="509270" cy="213360"/>
            </a:xfrm>
            <a:custGeom>
              <a:avLst/>
              <a:gdLst/>
              <a:ahLst/>
              <a:cxnLst/>
              <a:rect l="l" t="t" r="r" b="b"/>
              <a:pathLst>
                <a:path w="509270" h="213360">
                  <a:moveTo>
                    <a:pt x="473456" y="0"/>
                  </a:moveTo>
                  <a:lnTo>
                    <a:pt x="35559" y="0"/>
                  </a:lnTo>
                  <a:lnTo>
                    <a:pt x="21720" y="2788"/>
                  </a:lnTo>
                  <a:lnTo>
                    <a:pt x="10417" y="10398"/>
                  </a:lnTo>
                  <a:lnTo>
                    <a:pt x="2795" y="21699"/>
                  </a:lnTo>
                  <a:lnTo>
                    <a:pt x="0" y="35559"/>
                  </a:lnTo>
                  <a:lnTo>
                    <a:pt x="0" y="177800"/>
                  </a:lnTo>
                  <a:lnTo>
                    <a:pt x="2795" y="191660"/>
                  </a:lnTo>
                  <a:lnTo>
                    <a:pt x="10417" y="202961"/>
                  </a:lnTo>
                  <a:lnTo>
                    <a:pt x="21720" y="210571"/>
                  </a:lnTo>
                  <a:lnTo>
                    <a:pt x="35559" y="213359"/>
                  </a:lnTo>
                  <a:lnTo>
                    <a:pt x="473456" y="213359"/>
                  </a:lnTo>
                  <a:lnTo>
                    <a:pt x="487295" y="210571"/>
                  </a:lnTo>
                  <a:lnTo>
                    <a:pt x="498598" y="202961"/>
                  </a:lnTo>
                  <a:lnTo>
                    <a:pt x="506220" y="191660"/>
                  </a:lnTo>
                  <a:lnTo>
                    <a:pt x="509016" y="177800"/>
                  </a:lnTo>
                  <a:lnTo>
                    <a:pt x="509016" y="35559"/>
                  </a:lnTo>
                  <a:lnTo>
                    <a:pt x="506220" y="21699"/>
                  </a:lnTo>
                  <a:lnTo>
                    <a:pt x="498598" y="10398"/>
                  </a:lnTo>
                  <a:lnTo>
                    <a:pt x="487295" y="2788"/>
                  </a:lnTo>
                  <a:lnTo>
                    <a:pt x="473456" y="0"/>
                  </a:lnTo>
                  <a:close/>
                </a:path>
              </a:pathLst>
            </a:custGeom>
            <a:solidFill>
              <a:srgbClr val="FF7B80">
                <a:alpha val="25881"/>
              </a:srgbClr>
            </a:solidFill>
          </p:spPr>
          <p:txBody>
            <a:bodyPr wrap="square" lIns="0" tIns="0" rIns="0" bIns="0" rtlCol="0"/>
            <a:lstStyle/>
            <a:p>
              <a:endParaRPr/>
            </a:p>
          </p:txBody>
        </p:sp>
        <p:sp>
          <p:nvSpPr>
            <p:cNvPr id="4" name="object 4"/>
            <p:cNvSpPr/>
            <p:nvPr/>
          </p:nvSpPr>
          <p:spPr>
            <a:xfrm>
              <a:off x="155448" y="1530095"/>
              <a:ext cx="509270" cy="213360"/>
            </a:xfrm>
            <a:custGeom>
              <a:avLst/>
              <a:gdLst/>
              <a:ahLst/>
              <a:cxnLst/>
              <a:rect l="l" t="t" r="r" b="b"/>
              <a:pathLst>
                <a:path w="509270" h="213360">
                  <a:moveTo>
                    <a:pt x="0" y="35559"/>
                  </a:moveTo>
                  <a:lnTo>
                    <a:pt x="2795" y="21699"/>
                  </a:lnTo>
                  <a:lnTo>
                    <a:pt x="10417" y="10398"/>
                  </a:lnTo>
                  <a:lnTo>
                    <a:pt x="21720" y="2788"/>
                  </a:lnTo>
                  <a:lnTo>
                    <a:pt x="35559" y="0"/>
                  </a:lnTo>
                  <a:lnTo>
                    <a:pt x="473456" y="0"/>
                  </a:lnTo>
                  <a:lnTo>
                    <a:pt x="487295" y="2788"/>
                  </a:lnTo>
                  <a:lnTo>
                    <a:pt x="498598" y="10398"/>
                  </a:lnTo>
                  <a:lnTo>
                    <a:pt x="506220" y="21699"/>
                  </a:lnTo>
                  <a:lnTo>
                    <a:pt x="509016" y="35559"/>
                  </a:lnTo>
                  <a:lnTo>
                    <a:pt x="509016" y="177800"/>
                  </a:lnTo>
                  <a:lnTo>
                    <a:pt x="506220" y="191660"/>
                  </a:lnTo>
                  <a:lnTo>
                    <a:pt x="498598" y="202961"/>
                  </a:lnTo>
                  <a:lnTo>
                    <a:pt x="487295" y="210571"/>
                  </a:lnTo>
                  <a:lnTo>
                    <a:pt x="473456" y="213359"/>
                  </a:lnTo>
                  <a:lnTo>
                    <a:pt x="35559" y="213359"/>
                  </a:lnTo>
                  <a:lnTo>
                    <a:pt x="21720" y="210571"/>
                  </a:lnTo>
                  <a:lnTo>
                    <a:pt x="10417" y="202961"/>
                  </a:lnTo>
                  <a:lnTo>
                    <a:pt x="2795" y="191660"/>
                  </a:lnTo>
                  <a:lnTo>
                    <a:pt x="0" y="177800"/>
                  </a:lnTo>
                  <a:lnTo>
                    <a:pt x="0" y="35559"/>
                  </a:lnTo>
                  <a:close/>
                </a:path>
              </a:pathLst>
            </a:custGeom>
            <a:ln w="24384">
              <a:solidFill>
                <a:srgbClr val="385D89"/>
              </a:solidFill>
            </a:ln>
          </p:spPr>
          <p:txBody>
            <a:bodyPr wrap="square" lIns="0" tIns="0" rIns="0" bIns="0" rtlCol="0"/>
            <a:lstStyle/>
            <a:p>
              <a:endParaRPr/>
            </a:p>
          </p:txBody>
        </p:sp>
      </p:grpSp>
      <p:graphicFrame>
        <p:nvGraphicFramePr>
          <p:cNvPr id="5" name="object 5"/>
          <p:cNvGraphicFramePr>
            <a:graphicFrameLocks noGrp="1"/>
          </p:cNvGraphicFramePr>
          <p:nvPr/>
        </p:nvGraphicFramePr>
        <p:xfrm>
          <a:off x="1709929" y="1453896"/>
          <a:ext cx="2573017" cy="368808"/>
        </p:xfrm>
        <a:graphic>
          <a:graphicData uri="http://schemas.openxmlformats.org/drawingml/2006/table">
            <a:tbl>
              <a:tblPr firstRow="1" bandRow="1">
                <a:tableStyleId>{2D5ABB26-0587-4C30-8999-92F81FD0307C}</a:tableStyleId>
              </a:tblPr>
              <a:tblGrid>
                <a:gridCol w="429895">
                  <a:extLst>
                    <a:ext uri="{9D8B030D-6E8A-4147-A177-3AD203B41FA5}">
                      <a16:colId xmlns:a16="http://schemas.microsoft.com/office/drawing/2014/main" val="20000"/>
                    </a:ext>
                  </a:extLst>
                </a:gridCol>
                <a:gridCol w="429895">
                  <a:extLst>
                    <a:ext uri="{9D8B030D-6E8A-4147-A177-3AD203B41FA5}">
                      <a16:colId xmlns:a16="http://schemas.microsoft.com/office/drawing/2014/main" val="20001"/>
                    </a:ext>
                  </a:extLst>
                </a:gridCol>
                <a:gridCol w="426720">
                  <a:extLst>
                    <a:ext uri="{9D8B030D-6E8A-4147-A177-3AD203B41FA5}">
                      <a16:colId xmlns:a16="http://schemas.microsoft.com/office/drawing/2014/main" val="20002"/>
                    </a:ext>
                  </a:extLst>
                </a:gridCol>
                <a:gridCol w="429894">
                  <a:extLst>
                    <a:ext uri="{9D8B030D-6E8A-4147-A177-3AD203B41FA5}">
                      <a16:colId xmlns:a16="http://schemas.microsoft.com/office/drawing/2014/main" val="20003"/>
                    </a:ext>
                  </a:extLst>
                </a:gridCol>
                <a:gridCol w="429894">
                  <a:extLst>
                    <a:ext uri="{9D8B030D-6E8A-4147-A177-3AD203B41FA5}">
                      <a16:colId xmlns:a16="http://schemas.microsoft.com/office/drawing/2014/main" val="20004"/>
                    </a:ext>
                  </a:extLst>
                </a:gridCol>
                <a:gridCol w="426719">
                  <a:extLst>
                    <a:ext uri="{9D8B030D-6E8A-4147-A177-3AD203B41FA5}">
                      <a16:colId xmlns:a16="http://schemas.microsoft.com/office/drawing/2014/main" val="20005"/>
                    </a:ext>
                  </a:extLst>
                </a:gridCol>
              </a:tblGrid>
              <a:tr h="368808">
                <a:tc>
                  <a:txBody>
                    <a:bodyPr/>
                    <a:lstStyle/>
                    <a:p>
                      <a:pPr marL="97790">
                        <a:lnSpc>
                          <a:spcPct val="100000"/>
                        </a:lnSpc>
                        <a:spcBef>
                          <a:spcPts val="235"/>
                        </a:spcBef>
                      </a:pPr>
                      <a:r>
                        <a:rPr sz="1800" spc="-5" dirty="0">
                          <a:latin typeface="Carlito"/>
                          <a:cs typeface="Carlito"/>
                        </a:rPr>
                        <a:t>22</a:t>
                      </a:r>
                      <a:endParaRPr sz="1800">
                        <a:latin typeface="Carlito"/>
                        <a:cs typeface="Carlito"/>
                      </a:endParaRPr>
                    </a:p>
                  </a:txBody>
                  <a:tcPr marL="0" marR="0" marT="29845" marB="0">
                    <a:lnL w="9525">
                      <a:solidFill>
                        <a:srgbClr val="FF0000"/>
                      </a:solidFill>
                      <a:prstDash val="solid"/>
                    </a:lnL>
                    <a:lnR w="9525">
                      <a:solidFill>
                        <a:srgbClr val="FF0000"/>
                      </a:solidFill>
                      <a:prstDash val="solid"/>
                    </a:lnR>
                    <a:lnB w="9525">
                      <a:solidFill>
                        <a:srgbClr val="FF0000"/>
                      </a:solidFill>
                      <a:prstDash val="solid"/>
                    </a:lnB>
                  </a:tcPr>
                </a:tc>
                <a:tc>
                  <a:txBody>
                    <a:bodyPr/>
                    <a:lstStyle/>
                    <a:p>
                      <a:pPr algn="ctr">
                        <a:lnSpc>
                          <a:spcPct val="100000"/>
                        </a:lnSpc>
                        <a:spcBef>
                          <a:spcPts val="235"/>
                        </a:spcBef>
                      </a:pPr>
                      <a:r>
                        <a:rPr sz="1800" dirty="0">
                          <a:latin typeface="Carlito"/>
                          <a:cs typeface="Carlito"/>
                        </a:rPr>
                        <a:t>5</a:t>
                      </a:r>
                      <a:endParaRPr sz="1800">
                        <a:latin typeface="Carlito"/>
                        <a:cs typeface="Carlito"/>
                      </a:endParaRPr>
                    </a:p>
                  </a:txBody>
                  <a:tcPr marL="0" marR="0" marT="29845" marB="0">
                    <a:lnL w="9525">
                      <a:solidFill>
                        <a:srgbClr val="FF0000"/>
                      </a:solidFill>
                      <a:prstDash val="solid"/>
                    </a:lnL>
                    <a:lnR w="9525">
                      <a:solidFill>
                        <a:srgbClr val="FF0000"/>
                      </a:solidFill>
                      <a:prstDash val="solid"/>
                    </a:lnR>
                    <a:lnB w="9525">
                      <a:solidFill>
                        <a:srgbClr val="FF0000"/>
                      </a:solidFill>
                      <a:prstDash val="solid"/>
                    </a:lnB>
                  </a:tcPr>
                </a:tc>
                <a:tc>
                  <a:txBody>
                    <a:bodyPr/>
                    <a:lstStyle/>
                    <a:p>
                      <a:pPr algn="ctr">
                        <a:lnSpc>
                          <a:spcPct val="100000"/>
                        </a:lnSpc>
                        <a:spcBef>
                          <a:spcPts val="235"/>
                        </a:spcBef>
                      </a:pPr>
                      <a:r>
                        <a:rPr sz="1800" dirty="0">
                          <a:latin typeface="Carlito"/>
                          <a:cs typeface="Carlito"/>
                        </a:rPr>
                        <a:t>4</a:t>
                      </a:r>
                      <a:endParaRPr sz="1800">
                        <a:latin typeface="Carlito"/>
                        <a:cs typeface="Carlito"/>
                      </a:endParaRPr>
                    </a:p>
                  </a:txBody>
                  <a:tcPr marL="0" marR="0" marT="29845" marB="0">
                    <a:lnL w="9525">
                      <a:solidFill>
                        <a:srgbClr val="FF0000"/>
                      </a:solidFill>
                      <a:prstDash val="solid"/>
                    </a:lnL>
                    <a:lnR w="9525">
                      <a:solidFill>
                        <a:srgbClr val="FF0000"/>
                      </a:solidFill>
                      <a:prstDash val="solid"/>
                    </a:lnR>
                    <a:lnB w="9525">
                      <a:solidFill>
                        <a:srgbClr val="FF0000"/>
                      </a:solidFill>
                      <a:prstDash val="solid"/>
                    </a:lnB>
                  </a:tcPr>
                </a:tc>
                <a:tc>
                  <a:txBody>
                    <a:bodyPr/>
                    <a:lstStyle/>
                    <a:p>
                      <a:pPr marL="97790">
                        <a:lnSpc>
                          <a:spcPct val="100000"/>
                        </a:lnSpc>
                        <a:spcBef>
                          <a:spcPts val="235"/>
                        </a:spcBef>
                      </a:pPr>
                      <a:r>
                        <a:rPr sz="1800" dirty="0">
                          <a:latin typeface="Carlito"/>
                          <a:cs typeface="Carlito"/>
                        </a:rPr>
                        <a:t>17</a:t>
                      </a:r>
                      <a:endParaRPr sz="1800">
                        <a:latin typeface="Carlito"/>
                        <a:cs typeface="Carlito"/>
                      </a:endParaRPr>
                    </a:p>
                  </a:txBody>
                  <a:tcPr marL="0" marR="0" marT="29845"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a:txBody>
                    <a:bodyPr/>
                    <a:lstStyle/>
                    <a:p>
                      <a:pPr algn="ctr">
                        <a:lnSpc>
                          <a:spcPct val="100000"/>
                        </a:lnSpc>
                        <a:spcBef>
                          <a:spcPts val="235"/>
                        </a:spcBef>
                      </a:pPr>
                      <a:r>
                        <a:rPr sz="1800" dirty="0">
                          <a:latin typeface="Carlito"/>
                          <a:cs typeface="Carlito"/>
                        </a:rPr>
                        <a:t>8</a:t>
                      </a:r>
                      <a:endParaRPr sz="1800">
                        <a:latin typeface="Carlito"/>
                        <a:cs typeface="Carlito"/>
                      </a:endParaRPr>
                    </a:p>
                  </a:txBody>
                  <a:tcPr marL="0" marR="0" marT="29845"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a:txBody>
                    <a:bodyPr/>
                    <a:lstStyle/>
                    <a:p>
                      <a:pPr marL="117475">
                        <a:lnSpc>
                          <a:spcPct val="100000"/>
                        </a:lnSpc>
                        <a:spcBef>
                          <a:spcPts val="235"/>
                        </a:spcBef>
                      </a:pPr>
                      <a:r>
                        <a:rPr sz="1800" dirty="0">
                          <a:latin typeface="Carlito"/>
                          <a:cs typeface="Carlito"/>
                        </a:rPr>
                        <a:t>-1</a:t>
                      </a:r>
                      <a:endParaRPr sz="1800">
                        <a:latin typeface="Carlito"/>
                        <a:cs typeface="Carlito"/>
                      </a:endParaRPr>
                    </a:p>
                  </a:txBody>
                  <a:tcPr marL="0" marR="0" marT="29845"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0"/>
                  </a:ext>
                </a:extLst>
              </a:tr>
            </a:tbl>
          </a:graphicData>
        </a:graphic>
      </p:graphicFrame>
      <p:sp>
        <p:nvSpPr>
          <p:cNvPr id="6" name="object 6"/>
          <p:cNvSpPr txBox="1"/>
          <p:nvPr/>
        </p:nvSpPr>
        <p:spPr>
          <a:xfrm>
            <a:off x="1857858" y="1773378"/>
            <a:ext cx="2285365" cy="300355"/>
          </a:xfrm>
          <a:prstGeom prst="rect">
            <a:avLst/>
          </a:prstGeom>
        </p:spPr>
        <p:txBody>
          <a:bodyPr vert="horz" wrap="square" lIns="0" tIns="12700" rIns="0" bIns="0" rtlCol="0">
            <a:spAutoFit/>
          </a:bodyPr>
          <a:lstStyle/>
          <a:p>
            <a:pPr marL="12700">
              <a:spcBef>
                <a:spcPts val="100"/>
              </a:spcBef>
              <a:tabLst>
                <a:tab pos="441325" algn="l"/>
                <a:tab pos="869950" algn="l"/>
                <a:tab pos="1298575" algn="l"/>
                <a:tab pos="1727200" algn="l"/>
                <a:tab pos="2156460" algn="l"/>
              </a:tabLst>
            </a:pPr>
            <a:r>
              <a:rPr dirty="0">
                <a:latin typeface="Carlito"/>
                <a:cs typeface="Carlito"/>
              </a:rPr>
              <a:t>0	1	2	3	4	5</a:t>
            </a:r>
            <a:endParaRPr>
              <a:latin typeface="Carlito"/>
              <a:cs typeface="Carlito"/>
            </a:endParaRPr>
          </a:p>
        </p:txBody>
      </p:sp>
      <p:grpSp>
        <p:nvGrpSpPr>
          <p:cNvPr id="7" name="object 7"/>
          <p:cNvGrpSpPr/>
          <p:nvPr/>
        </p:nvGrpSpPr>
        <p:grpSpPr>
          <a:xfrm>
            <a:off x="1557352" y="606598"/>
            <a:ext cx="1485265" cy="897255"/>
            <a:chOff x="33351" y="606597"/>
            <a:chExt cx="1485265" cy="897255"/>
          </a:xfrm>
        </p:grpSpPr>
        <p:sp>
          <p:nvSpPr>
            <p:cNvPr id="8" name="object 8"/>
            <p:cNvSpPr/>
            <p:nvPr/>
          </p:nvSpPr>
          <p:spPr>
            <a:xfrm>
              <a:off x="45543" y="618789"/>
              <a:ext cx="1460500" cy="873125"/>
            </a:xfrm>
            <a:custGeom>
              <a:avLst/>
              <a:gdLst/>
              <a:ahLst/>
              <a:cxnLst/>
              <a:rect l="l" t="t" r="r" b="b"/>
              <a:pathLst>
                <a:path w="1460500" h="873125">
                  <a:moveTo>
                    <a:pt x="708479" y="0"/>
                  </a:moveTo>
                  <a:lnTo>
                    <a:pt x="651905" y="1616"/>
                  </a:lnTo>
                  <a:lnTo>
                    <a:pt x="596085" y="5027"/>
                  </a:lnTo>
                  <a:lnTo>
                    <a:pt x="541260" y="10190"/>
                  </a:lnTo>
                  <a:lnTo>
                    <a:pt x="487675" y="17060"/>
                  </a:lnTo>
                  <a:lnTo>
                    <a:pt x="435573" y="25592"/>
                  </a:lnTo>
                  <a:lnTo>
                    <a:pt x="385197" y="35743"/>
                  </a:lnTo>
                  <a:lnTo>
                    <a:pt x="336789" y="47467"/>
                  </a:lnTo>
                  <a:lnTo>
                    <a:pt x="290593" y="60721"/>
                  </a:lnTo>
                  <a:lnTo>
                    <a:pt x="246853" y="75461"/>
                  </a:lnTo>
                  <a:lnTo>
                    <a:pt x="205810" y="91642"/>
                  </a:lnTo>
                  <a:lnTo>
                    <a:pt x="167709" y="109220"/>
                  </a:lnTo>
                  <a:lnTo>
                    <a:pt x="132791" y="128150"/>
                  </a:lnTo>
                  <a:lnTo>
                    <a:pt x="73482" y="169891"/>
                  </a:lnTo>
                  <a:lnTo>
                    <a:pt x="27270" y="220198"/>
                  </a:lnTo>
                  <a:lnTo>
                    <a:pt x="2656" y="275931"/>
                  </a:lnTo>
                  <a:lnTo>
                    <a:pt x="0" y="303751"/>
                  </a:lnTo>
                  <a:lnTo>
                    <a:pt x="3544" y="331321"/>
                  </a:lnTo>
                  <a:lnTo>
                    <a:pt x="28538" y="385056"/>
                  </a:lnTo>
                  <a:lnTo>
                    <a:pt x="76241" y="435825"/>
                  </a:lnTo>
                  <a:lnTo>
                    <a:pt x="108172" y="459688"/>
                  </a:lnTo>
                  <a:lnTo>
                    <a:pt x="145256" y="482317"/>
                  </a:lnTo>
                  <a:lnTo>
                    <a:pt x="187319" y="503549"/>
                  </a:lnTo>
                  <a:lnTo>
                    <a:pt x="234186" y="523219"/>
                  </a:lnTo>
                  <a:lnTo>
                    <a:pt x="285682" y="541165"/>
                  </a:lnTo>
                  <a:lnTo>
                    <a:pt x="341634" y="557221"/>
                  </a:lnTo>
                  <a:lnTo>
                    <a:pt x="401865" y="571225"/>
                  </a:lnTo>
                  <a:lnTo>
                    <a:pt x="466203" y="583011"/>
                  </a:lnTo>
                  <a:lnTo>
                    <a:pt x="481595" y="872825"/>
                  </a:lnTo>
                  <a:lnTo>
                    <a:pt x="740383" y="603458"/>
                  </a:lnTo>
                  <a:lnTo>
                    <a:pt x="803601" y="601951"/>
                  </a:lnTo>
                  <a:lnTo>
                    <a:pt x="865558" y="598244"/>
                  </a:lnTo>
                  <a:lnTo>
                    <a:pt x="925978" y="592416"/>
                  </a:lnTo>
                  <a:lnTo>
                    <a:pt x="984588" y="584546"/>
                  </a:lnTo>
                  <a:lnTo>
                    <a:pt x="1041113" y="574712"/>
                  </a:lnTo>
                  <a:lnTo>
                    <a:pt x="1095279" y="562993"/>
                  </a:lnTo>
                  <a:lnTo>
                    <a:pt x="1146812" y="549467"/>
                  </a:lnTo>
                  <a:lnTo>
                    <a:pt x="1195437" y="534213"/>
                  </a:lnTo>
                  <a:lnTo>
                    <a:pt x="1240880" y="517309"/>
                  </a:lnTo>
                  <a:lnTo>
                    <a:pt x="1282867" y="498835"/>
                  </a:lnTo>
                  <a:lnTo>
                    <a:pt x="1321123" y="478868"/>
                  </a:lnTo>
                  <a:lnTo>
                    <a:pt x="1355374" y="457487"/>
                  </a:lnTo>
                  <a:lnTo>
                    <a:pt x="1410765" y="410799"/>
                  </a:lnTo>
                  <a:lnTo>
                    <a:pt x="1448655" y="355386"/>
                  </a:lnTo>
                  <a:lnTo>
                    <a:pt x="1460342" y="299661"/>
                  </a:lnTo>
                  <a:lnTo>
                    <a:pt x="1456796" y="272091"/>
                  </a:lnTo>
                  <a:lnTo>
                    <a:pt x="1431800" y="218355"/>
                  </a:lnTo>
                  <a:lnTo>
                    <a:pt x="1384094" y="167586"/>
                  </a:lnTo>
                  <a:lnTo>
                    <a:pt x="1352163" y="143724"/>
                  </a:lnTo>
                  <a:lnTo>
                    <a:pt x="1315078" y="121095"/>
                  </a:lnTo>
                  <a:lnTo>
                    <a:pt x="1273015" y="99863"/>
                  </a:lnTo>
                  <a:lnTo>
                    <a:pt x="1226149" y="80192"/>
                  </a:lnTo>
                  <a:lnTo>
                    <a:pt x="1174654" y="62247"/>
                  </a:lnTo>
                  <a:lnTo>
                    <a:pt x="1118704" y="46190"/>
                  </a:lnTo>
                  <a:lnTo>
                    <a:pt x="1058475" y="32187"/>
                  </a:lnTo>
                  <a:lnTo>
                    <a:pt x="994142" y="20401"/>
                  </a:lnTo>
                  <a:lnTo>
                    <a:pt x="937447" y="12375"/>
                  </a:lnTo>
                  <a:lnTo>
                    <a:pt x="880291" y="6367"/>
                  </a:lnTo>
                  <a:lnTo>
                    <a:pt x="822915" y="2331"/>
                  </a:lnTo>
                  <a:lnTo>
                    <a:pt x="765564" y="223"/>
                  </a:lnTo>
                  <a:lnTo>
                    <a:pt x="708479" y="0"/>
                  </a:lnTo>
                  <a:close/>
                </a:path>
              </a:pathLst>
            </a:custGeom>
            <a:solidFill>
              <a:srgbClr val="FFFF99"/>
            </a:solidFill>
          </p:spPr>
          <p:txBody>
            <a:bodyPr wrap="square" lIns="0" tIns="0" rIns="0" bIns="0" rtlCol="0"/>
            <a:lstStyle/>
            <a:p>
              <a:endParaRPr/>
            </a:p>
          </p:txBody>
        </p:sp>
        <p:sp>
          <p:nvSpPr>
            <p:cNvPr id="9" name="object 9"/>
            <p:cNvSpPr/>
            <p:nvPr/>
          </p:nvSpPr>
          <p:spPr>
            <a:xfrm>
              <a:off x="45543" y="618789"/>
              <a:ext cx="1460500" cy="873125"/>
            </a:xfrm>
            <a:custGeom>
              <a:avLst/>
              <a:gdLst/>
              <a:ahLst/>
              <a:cxnLst/>
              <a:rect l="l" t="t" r="r" b="b"/>
              <a:pathLst>
                <a:path w="1460500" h="873125">
                  <a:moveTo>
                    <a:pt x="481595" y="872825"/>
                  </a:moveTo>
                  <a:lnTo>
                    <a:pt x="466203" y="583011"/>
                  </a:lnTo>
                  <a:lnTo>
                    <a:pt x="401865" y="571225"/>
                  </a:lnTo>
                  <a:lnTo>
                    <a:pt x="341634" y="557221"/>
                  </a:lnTo>
                  <a:lnTo>
                    <a:pt x="285682" y="541165"/>
                  </a:lnTo>
                  <a:lnTo>
                    <a:pt x="234186" y="523219"/>
                  </a:lnTo>
                  <a:lnTo>
                    <a:pt x="187319" y="503549"/>
                  </a:lnTo>
                  <a:lnTo>
                    <a:pt x="145256" y="482317"/>
                  </a:lnTo>
                  <a:lnTo>
                    <a:pt x="108172" y="459688"/>
                  </a:lnTo>
                  <a:lnTo>
                    <a:pt x="76241" y="435825"/>
                  </a:lnTo>
                  <a:lnTo>
                    <a:pt x="28538" y="385056"/>
                  </a:lnTo>
                  <a:lnTo>
                    <a:pt x="3544" y="331321"/>
                  </a:lnTo>
                  <a:lnTo>
                    <a:pt x="0" y="303751"/>
                  </a:lnTo>
                  <a:lnTo>
                    <a:pt x="2656" y="275931"/>
                  </a:lnTo>
                  <a:lnTo>
                    <a:pt x="27270" y="220198"/>
                  </a:lnTo>
                  <a:lnTo>
                    <a:pt x="73482" y="169891"/>
                  </a:lnTo>
                  <a:lnTo>
                    <a:pt x="132791" y="128150"/>
                  </a:lnTo>
                  <a:lnTo>
                    <a:pt x="167709" y="109220"/>
                  </a:lnTo>
                  <a:lnTo>
                    <a:pt x="205810" y="91642"/>
                  </a:lnTo>
                  <a:lnTo>
                    <a:pt x="246853" y="75461"/>
                  </a:lnTo>
                  <a:lnTo>
                    <a:pt x="290593" y="60721"/>
                  </a:lnTo>
                  <a:lnTo>
                    <a:pt x="336789" y="47467"/>
                  </a:lnTo>
                  <a:lnTo>
                    <a:pt x="385197" y="35743"/>
                  </a:lnTo>
                  <a:lnTo>
                    <a:pt x="435573" y="25592"/>
                  </a:lnTo>
                  <a:lnTo>
                    <a:pt x="487675" y="17060"/>
                  </a:lnTo>
                  <a:lnTo>
                    <a:pt x="541260" y="10190"/>
                  </a:lnTo>
                  <a:lnTo>
                    <a:pt x="596085" y="5027"/>
                  </a:lnTo>
                  <a:lnTo>
                    <a:pt x="651905" y="1616"/>
                  </a:lnTo>
                  <a:lnTo>
                    <a:pt x="708479" y="0"/>
                  </a:lnTo>
                  <a:lnTo>
                    <a:pt x="765564" y="223"/>
                  </a:lnTo>
                  <a:lnTo>
                    <a:pt x="822915" y="2331"/>
                  </a:lnTo>
                  <a:lnTo>
                    <a:pt x="880291" y="6367"/>
                  </a:lnTo>
                  <a:lnTo>
                    <a:pt x="937447" y="12375"/>
                  </a:lnTo>
                  <a:lnTo>
                    <a:pt x="994142" y="20401"/>
                  </a:lnTo>
                  <a:lnTo>
                    <a:pt x="1058475" y="32187"/>
                  </a:lnTo>
                  <a:lnTo>
                    <a:pt x="1118704" y="46190"/>
                  </a:lnTo>
                  <a:lnTo>
                    <a:pt x="1174654" y="62247"/>
                  </a:lnTo>
                  <a:lnTo>
                    <a:pt x="1226149" y="80192"/>
                  </a:lnTo>
                  <a:lnTo>
                    <a:pt x="1273015" y="99863"/>
                  </a:lnTo>
                  <a:lnTo>
                    <a:pt x="1315078" y="121095"/>
                  </a:lnTo>
                  <a:lnTo>
                    <a:pt x="1352163" y="143724"/>
                  </a:lnTo>
                  <a:lnTo>
                    <a:pt x="1384094" y="167586"/>
                  </a:lnTo>
                  <a:lnTo>
                    <a:pt x="1431800" y="218355"/>
                  </a:lnTo>
                  <a:lnTo>
                    <a:pt x="1456796" y="272091"/>
                  </a:lnTo>
                  <a:lnTo>
                    <a:pt x="1460342" y="299661"/>
                  </a:lnTo>
                  <a:lnTo>
                    <a:pt x="1457687" y="327481"/>
                  </a:lnTo>
                  <a:lnTo>
                    <a:pt x="1433073" y="383214"/>
                  </a:lnTo>
                  <a:lnTo>
                    <a:pt x="1385347" y="434771"/>
                  </a:lnTo>
                  <a:lnTo>
                    <a:pt x="1321123" y="478868"/>
                  </a:lnTo>
                  <a:lnTo>
                    <a:pt x="1282867" y="498835"/>
                  </a:lnTo>
                  <a:lnTo>
                    <a:pt x="1240880" y="517309"/>
                  </a:lnTo>
                  <a:lnTo>
                    <a:pt x="1195437" y="534213"/>
                  </a:lnTo>
                  <a:lnTo>
                    <a:pt x="1146812" y="549467"/>
                  </a:lnTo>
                  <a:lnTo>
                    <a:pt x="1095279" y="562993"/>
                  </a:lnTo>
                  <a:lnTo>
                    <a:pt x="1041113" y="574712"/>
                  </a:lnTo>
                  <a:lnTo>
                    <a:pt x="984588" y="584546"/>
                  </a:lnTo>
                  <a:lnTo>
                    <a:pt x="925978" y="592416"/>
                  </a:lnTo>
                  <a:lnTo>
                    <a:pt x="865558" y="598244"/>
                  </a:lnTo>
                  <a:lnTo>
                    <a:pt x="803601" y="601951"/>
                  </a:lnTo>
                  <a:lnTo>
                    <a:pt x="740383" y="603458"/>
                  </a:lnTo>
                  <a:lnTo>
                    <a:pt x="481595" y="872825"/>
                  </a:lnTo>
                  <a:close/>
                </a:path>
              </a:pathLst>
            </a:custGeom>
            <a:ln w="24384">
              <a:solidFill>
                <a:srgbClr val="00AF50"/>
              </a:solidFill>
            </a:ln>
          </p:spPr>
          <p:txBody>
            <a:bodyPr wrap="square" lIns="0" tIns="0" rIns="0" bIns="0" rtlCol="0"/>
            <a:lstStyle/>
            <a:p>
              <a:endParaRPr/>
            </a:p>
          </p:txBody>
        </p:sp>
      </p:grpSp>
      <p:sp>
        <p:nvSpPr>
          <p:cNvPr id="10" name="object 10"/>
          <p:cNvSpPr txBox="1"/>
          <p:nvPr/>
        </p:nvSpPr>
        <p:spPr>
          <a:xfrm>
            <a:off x="1913332" y="685545"/>
            <a:ext cx="770255" cy="451484"/>
          </a:xfrm>
          <a:prstGeom prst="rect">
            <a:avLst/>
          </a:prstGeom>
        </p:spPr>
        <p:txBody>
          <a:bodyPr vert="horz" wrap="square" lIns="0" tIns="11430" rIns="0" bIns="0" rtlCol="0">
            <a:spAutoFit/>
          </a:bodyPr>
          <a:lstStyle/>
          <a:p>
            <a:pPr marL="12700">
              <a:spcBef>
                <a:spcPts val="90"/>
              </a:spcBef>
            </a:pPr>
            <a:r>
              <a:rPr sz="1400" spc="-15" dirty="0">
                <a:solidFill>
                  <a:srgbClr val="FF0000"/>
                </a:solidFill>
                <a:latin typeface="Carlito"/>
                <a:cs typeface="Carlito"/>
              </a:rPr>
              <a:t>the</a:t>
            </a:r>
            <a:r>
              <a:rPr sz="1400" spc="-25" dirty="0">
                <a:solidFill>
                  <a:srgbClr val="FF0000"/>
                </a:solidFill>
                <a:latin typeface="Carlito"/>
                <a:cs typeface="Carlito"/>
              </a:rPr>
              <a:t> </a:t>
            </a:r>
            <a:r>
              <a:rPr sz="1400" spc="-10" dirty="0">
                <a:solidFill>
                  <a:srgbClr val="FF0000"/>
                </a:solidFill>
                <a:latin typeface="Carlito"/>
                <a:cs typeface="Carlito"/>
              </a:rPr>
              <a:t>sorted</a:t>
            </a:r>
            <a:endParaRPr sz="1400">
              <a:latin typeface="Carlito"/>
              <a:cs typeface="Carlito"/>
            </a:endParaRPr>
          </a:p>
          <a:p>
            <a:pPr marL="48895"/>
            <a:r>
              <a:rPr sz="1400" spc="-15" dirty="0">
                <a:solidFill>
                  <a:srgbClr val="FF0000"/>
                </a:solidFill>
                <a:latin typeface="Carlito"/>
                <a:cs typeface="Carlito"/>
              </a:rPr>
              <a:t>sub-array</a:t>
            </a:r>
            <a:endParaRPr sz="1400">
              <a:latin typeface="Carlito"/>
              <a:cs typeface="Carlito"/>
            </a:endParaRPr>
          </a:p>
        </p:txBody>
      </p:sp>
      <p:sp>
        <p:nvSpPr>
          <p:cNvPr id="11" name="object 11"/>
          <p:cNvSpPr/>
          <p:nvPr/>
        </p:nvSpPr>
        <p:spPr>
          <a:xfrm>
            <a:off x="1679447" y="2371344"/>
            <a:ext cx="875030" cy="213360"/>
          </a:xfrm>
          <a:custGeom>
            <a:avLst/>
            <a:gdLst/>
            <a:ahLst/>
            <a:cxnLst/>
            <a:rect l="l" t="t" r="r" b="b"/>
            <a:pathLst>
              <a:path w="875030" h="213360">
                <a:moveTo>
                  <a:pt x="839216" y="0"/>
                </a:moveTo>
                <a:lnTo>
                  <a:pt x="35559" y="0"/>
                </a:lnTo>
                <a:lnTo>
                  <a:pt x="21720" y="2788"/>
                </a:lnTo>
                <a:lnTo>
                  <a:pt x="10417" y="10398"/>
                </a:lnTo>
                <a:lnTo>
                  <a:pt x="2795" y="21699"/>
                </a:lnTo>
                <a:lnTo>
                  <a:pt x="0" y="35559"/>
                </a:lnTo>
                <a:lnTo>
                  <a:pt x="0" y="177800"/>
                </a:lnTo>
                <a:lnTo>
                  <a:pt x="2795" y="191660"/>
                </a:lnTo>
                <a:lnTo>
                  <a:pt x="10417" y="202961"/>
                </a:lnTo>
                <a:lnTo>
                  <a:pt x="21720" y="210571"/>
                </a:lnTo>
                <a:lnTo>
                  <a:pt x="35559" y="213359"/>
                </a:lnTo>
                <a:lnTo>
                  <a:pt x="839216" y="213359"/>
                </a:lnTo>
                <a:lnTo>
                  <a:pt x="853055" y="210571"/>
                </a:lnTo>
                <a:lnTo>
                  <a:pt x="864358" y="202961"/>
                </a:lnTo>
                <a:lnTo>
                  <a:pt x="871980" y="191660"/>
                </a:lnTo>
                <a:lnTo>
                  <a:pt x="874776" y="177800"/>
                </a:lnTo>
                <a:lnTo>
                  <a:pt x="874776" y="35559"/>
                </a:lnTo>
                <a:lnTo>
                  <a:pt x="871980" y="21699"/>
                </a:lnTo>
                <a:lnTo>
                  <a:pt x="864358" y="10398"/>
                </a:lnTo>
                <a:lnTo>
                  <a:pt x="853055" y="2788"/>
                </a:lnTo>
                <a:lnTo>
                  <a:pt x="839216" y="0"/>
                </a:lnTo>
                <a:close/>
              </a:path>
            </a:pathLst>
          </a:custGeom>
          <a:solidFill>
            <a:srgbClr val="FF7B80">
              <a:alpha val="25881"/>
            </a:srgbClr>
          </a:solidFill>
        </p:spPr>
        <p:txBody>
          <a:bodyPr wrap="square" lIns="0" tIns="0" rIns="0" bIns="0" rtlCol="0"/>
          <a:lstStyle/>
          <a:p>
            <a:endParaRPr/>
          </a:p>
        </p:txBody>
      </p:sp>
      <p:graphicFrame>
        <p:nvGraphicFramePr>
          <p:cNvPr id="12" name="object 12"/>
          <p:cNvGraphicFramePr>
            <a:graphicFrameLocks noGrp="1"/>
          </p:cNvGraphicFramePr>
          <p:nvPr/>
        </p:nvGraphicFramePr>
        <p:xfrm>
          <a:off x="1695388" y="2295145"/>
          <a:ext cx="2576194" cy="368807"/>
        </p:xfrm>
        <a:graphic>
          <a:graphicData uri="http://schemas.openxmlformats.org/drawingml/2006/table">
            <a:tbl>
              <a:tblPr firstRow="1" bandRow="1">
                <a:tableStyleId>{2D5ABB26-0587-4C30-8999-92F81FD0307C}</a:tableStyleId>
              </a:tblPr>
              <a:tblGrid>
                <a:gridCol w="429895">
                  <a:extLst>
                    <a:ext uri="{9D8B030D-6E8A-4147-A177-3AD203B41FA5}">
                      <a16:colId xmlns:a16="http://schemas.microsoft.com/office/drawing/2014/main" val="20000"/>
                    </a:ext>
                  </a:extLst>
                </a:gridCol>
                <a:gridCol w="374650">
                  <a:extLst>
                    <a:ext uri="{9D8B030D-6E8A-4147-A177-3AD203B41FA5}">
                      <a16:colId xmlns:a16="http://schemas.microsoft.com/office/drawing/2014/main" val="20001"/>
                    </a:ext>
                  </a:extLst>
                </a:gridCol>
                <a:gridCol w="55879">
                  <a:extLst>
                    <a:ext uri="{9D8B030D-6E8A-4147-A177-3AD203B41FA5}">
                      <a16:colId xmlns:a16="http://schemas.microsoft.com/office/drawing/2014/main" val="20002"/>
                    </a:ext>
                  </a:extLst>
                </a:gridCol>
                <a:gridCol w="427355">
                  <a:extLst>
                    <a:ext uri="{9D8B030D-6E8A-4147-A177-3AD203B41FA5}">
                      <a16:colId xmlns:a16="http://schemas.microsoft.com/office/drawing/2014/main" val="20003"/>
                    </a:ext>
                  </a:extLst>
                </a:gridCol>
                <a:gridCol w="430530">
                  <a:extLst>
                    <a:ext uri="{9D8B030D-6E8A-4147-A177-3AD203B41FA5}">
                      <a16:colId xmlns:a16="http://schemas.microsoft.com/office/drawing/2014/main" val="20004"/>
                    </a:ext>
                  </a:extLst>
                </a:gridCol>
                <a:gridCol w="430530">
                  <a:extLst>
                    <a:ext uri="{9D8B030D-6E8A-4147-A177-3AD203B41FA5}">
                      <a16:colId xmlns:a16="http://schemas.microsoft.com/office/drawing/2014/main" val="20005"/>
                    </a:ext>
                  </a:extLst>
                </a:gridCol>
                <a:gridCol w="427355">
                  <a:extLst>
                    <a:ext uri="{9D8B030D-6E8A-4147-A177-3AD203B41FA5}">
                      <a16:colId xmlns:a16="http://schemas.microsoft.com/office/drawing/2014/main" val="20006"/>
                    </a:ext>
                  </a:extLst>
                </a:gridCol>
              </a:tblGrid>
              <a:tr h="71628">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28575">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T w="9525">
                      <a:solidFill>
                        <a:srgbClr val="FF0000"/>
                      </a:solidFill>
                      <a:prstDash val="solid"/>
                    </a:lnT>
                    <a:lnB w="28575">
                      <a:solidFill>
                        <a:srgbClr val="385D89"/>
                      </a:solidFill>
                      <a:prstDash val="solid"/>
                    </a:lnB>
                  </a:tcPr>
                </a:tc>
                <a:tc rowSpan="3">
                  <a:txBody>
                    <a:bodyPr/>
                    <a:lstStyle/>
                    <a:p>
                      <a:pPr>
                        <a:lnSpc>
                          <a:spcPct val="100000"/>
                        </a:lnSpc>
                      </a:pPr>
                      <a:endParaRPr sz="1900">
                        <a:latin typeface="Times New Roman"/>
                        <a:cs typeface="Times New Roman"/>
                      </a:endParaRPr>
                    </a:p>
                  </a:txBody>
                  <a:tcPr marL="0" marR="0" marT="0" marB="0">
                    <a:lnR w="9525">
                      <a:solidFill>
                        <a:srgbClr val="FF0000"/>
                      </a:solidFill>
                      <a:prstDash val="solid"/>
                    </a:lnR>
                    <a:lnT w="9525">
                      <a:solidFill>
                        <a:srgbClr val="FF0000"/>
                      </a:solidFill>
                      <a:prstDash val="solid"/>
                    </a:lnT>
                    <a:lnB w="9525">
                      <a:solidFill>
                        <a:srgbClr val="FF0000"/>
                      </a:solidFill>
                      <a:prstDash val="solid"/>
                    </a:lnB>
                  </a:tcPr>
                </a:tc>
                <a:tc rowSpan="3">
                  <a:txBody>
                    <a:bodyPr/>
                    <a:lstStyle/>
                    <a:p>
                      <a:pPr algn="ctr">
                        <a:lnSpc>
                          <a:spcPct val="100000"/>
                        </a:lnSpc>
                        <a:spcBef>
                          <a:spcPts val="234"/>
                        </a:spcBef>
                      </a:pPr>
                      <a:r>
                        <a:rPr sz="1800" dirty="0">
                          <a:latin typeface="Carlito"/>
                          <a:cs typeface="Carlito"/>
                        </a:rPr>
                        <a:t>4</a:t>
                      </a:r>
                      <a:endParaRPr sz="1800">
                        <a:latin typeface="Carlito"/>
                        <a:cs typeface="Carlito"/>
                      </a:endParaRPr>
                    </a:p>
                  </a:txBody>
                  <a:tcPr marL="0" marR="0" marT="2984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rowSpan="3">
                  <a:txBody>
                    <a:bodyPr/>
                    <a:lstStyle/>
                    <a:p>
                      <a:pPr marL="97790">
                        <a:lnSpc>
                          <a:spcPct val="100000"/>
                        </a:lnSpc>
                        <a:spcBef>
                          <a:spcPts val="234"/>
                        </a:spcBef>
                      </a:pPr>
                      <a:r>
                        <a:rPr sz="1800" dirty="0">
                          <a:latin typeface="Carlito"/>
                          <a:cs typeface="Carlito"/>
                        </a:rPr>
                        <a:t>17</a:t>
                      </a:r>
                      <a:endParaRPr sz="1800">
                        <a:latin typeface="Carlito"/>
                        <a:cs typeface="Carlito"/>
                      </a:endParaRPr>
                    </a:p>
                  </a:txBody>
                  <a:tcPr marL="0" marR="0" marT="2984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rowSpan="3">
                  <a:txBody>
                    <a:bodyPr/>
                    <a:lstStyle/>
                    <a:p>
                      <a:pPr algn="ctr">
                        <a:lnSpc>
                          <a:spcPct val="100000"/>
                        </a:lnSpc>
                        <a:spcBef>
                          <a:spcPts val="234"/>
                        </a:spcBef>
                      </a:pPr>
                      <a:r>
                        <a:rPr sz="1800" dirty="0">
                          <a:latin typeface="Carlito"/>
                          <a:cs typeface="Carlito"/>
                        </a:rPr>
                        <a:t>8</a:t>
                      </a:r>
                      <a:endParaRPr sz="1800">
                        <a:latin typeface="Carlito"/>
                        <a:cs typeface="Carlito"/>
                      </a:endParaRPr>
                    </a:p>
                  </a:txBody>
                  <a:tcPr marL="0" marR="0" marT="2984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rowSpan="3">
                  <a:txBody>
                    <a:bodyPr/>
                    <a:lstStyle/>
                    <a:p>
                      <a:pPr marL="117475">
                        <a:lnSpc>
                          <a:spcPct val="100000"/>
                        </a:lnSpc>
                        <a:spcBef>
                          <a:spcPts val="234"/>
                        </a:spcBef>
                      </a:pPr>
                      <a:r>
                        <a:rPr sz="1800" dirty="0">
                          <a:latin typeface="Carlito"/>
                          <a:cs typeface="Carlito"/>
                        </a:rPr>
                        <a:t>-1</a:t>
                      </a:r>
                      <a:endParaRPr sz="1800">
                        <a:latin typeface="Carlito"/>
                        <a:cs typeface="Carlito"/>
                      </a:endParaRPr>
                    </a:p>
                  </a:txBody>
                  <a:tcPr marL="0" marR="0" marT="2984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0"/>
                  </a:ext>
                </a:extLst>
              </a:tr>
              <a:tr h="213359">
                <a:tc>
                  <a:txBody>
                    <a:bodyPr/>
                    <a:lstStyle/>
                    <a:p>
                      <a:pPr marL="97790">
                        <a:lnSpc>
                          <a:spcPts val="1580"/>
                        </a:lnSpc>
                      </a:pPr>
                      <a:r>
                        <a:rPr sz="1800" spc="-5" dirty="0">
                          <a:latin typeface="Carlito"/>
                          <a:cs typeface="Carlito"/>
                        </a:rPr>
                        <a:t>22</a:t>
                      </a:r>
                      <a:endParaRPr sz="1800">
                        <a:latin typeface="Carlito"/>
                        <a:cs typeface="Carlito"/>
                      </a:endParaRPr>
                    </a:p>
                  </a:txBody>
                  <a:tcPr marL="0" marR="0" marT="0" marB="0">
                    <a:lnL w="53975">
                      <a:solidFill>
                        <a:srgbClr val="385D89"/>
                      </a:solidFill>
                      <a:prstDash val="solid"/>
                    </a:lnL>
                    <a:lnR w="9525">
                      <a:solidFill>
                        <a:srgbClr val="FF0000"/>
                      </a:solidFill>
                      <a:prstDash val="solid"/>
                    </a:lnR>
                    <a:lnT w="28575">
                      <a:solidFill>
                        <a:srgbClr val="385D89"/>
                      </a:solidFill>
                      <a:prstDash val="solid"/>
                    </a:lnT>
                    <a:lnB w="28575">
                      <a:solidFill>
                        <a:srgbClr val="385D89"/>
                      </a:solidFill>
                      <a:prstDash val="solid"/>
                    </a:lnB>
                  </a:tcPr>
                </a:tc>
                <a:tc>
                  <a:txBody>
                    <a:bodyPr/>
                    <a:lstStyle/>
                    <a:p>
                      <a:pPr marL="154940">
                        <a:lnSpc>
                          <a:spcPts val="1580"/>
                        </a:lnSpc>
                      </a:pPr>
                      <a:r>
                        <a:rPr sz="1800" dirty="0">
                          <a:latin typeface="Carlito"/>
                          <a:cs typeface="Carlito"/>
                        </a:rPr>
                        <a:t>5</a:t>
                      </a:r>
                      <a:endParaRPr sz="1800">
                        <a:latin typeface="Carlito"/>
                        <a:cs typeface="Carlito"/>
                      </a:endParaRPr>
                    </a:p>
                  </a:txBody>
                  <a:tcPr marL="0" marR="0" marT="0" marB="0">
                    <a:lnL w="9525">
                      <a:solidFill>
                        <a:srgbClr val="FF0000"/>
                      </a:solidFill>
                      <a:prstDash val="solid"/>
                    </a:lnL>
                    <a:lnT w="28575">
                      <a:solidFill>
                        <a:srgbClr val="385D89"/>
                      </a:solidFill>
                      <a:prstDash val="solid"/>
                    </a:lnT>
                    <a:lnB w="28575">
                      <a:solidFill>
                        <a:srgbClr val="385D89"/>
                      </a:solidFill>
                      <a:prstDash val="solid"/>
                    </a:lnB>
                  </a:tcPr>
                </a:tc>
                <a:tc vMerge="1">
                  <a:txBody>
                    <a:bodyPr/>
                    <a:lstStyle/>
                    <a:p>
                      <a:endParaRPr/>
                    </a:p>
                  </a:txBody>
                  <a:tcPr marL="0" marR="0" marT="0" marB="0">
                    <a:lnR w="9525">
                      <a:solidFill>
                        <a:srgbClr val="FF0000"/>
                      </a:solidFill>
                      <a:prstDash val="solid"/>
                    </a:lnR>
                    <a:lnT w="9525">
                      <a:solidFill>
                        <a:srgbClr val="FF0000"/>
                      </a:solidFill>
                      <a:prstDash val="solid"/>
                    </a:lnT>
                    <a:lnB w="9525">
                      <a:solidFill>
                        <a:srgbClr val="FF0000"/>
                      </a:solidFill>
                      <a:prstDash val="solid"/>
                    </a:lnB>
                  </a:tcPr>
                </a:tc>
                <a:tc vMerge="1">
                  <a:txBody>
                    <a:bodyPr/>
                    <a:lstStyle/>
                    <a:p>
                      <a:endParaRPr/>
                    </a:p>
                  </a:txBody>
                  <a:tcPr marL="0" marR="0" marT="2984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vMerge="1">
                  <a:txBody>
                    <a:bodyPr/>
                    <a:lstStyle/>
                    <a:p>
                      <a:endParaRPr/>
                    </a:p>
                  </a:txBody>
                  <a:tcPr marL="0" marR="0" marT="2984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vMerge="1">
                  <a:txBody>
                    <a:bodyPr/>
                    <a:lstStyle/>
                    <a:p>
                      <a:endParaRPr/>
                    </a:p>
                  </a:txBody>
                  <a:tcPr marL="0" marR="0" marT="2984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vMerge="1">
                  <a:txBody>
                    <a:bodyPr/>
                    <a:lstStyle/>
                    <a:p>
                      <a:endParaRPr/>
                    </a:p>
                  </a:txBody>
                  <a:tcPr marL="0" marR="0" marT="2984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1"/>
                  </a:ext>
                </a:extLst>
              </a:tr>
              <a:tr h="83820">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28575">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T w="28575">
                      <a:solidFill>
                        <a:srgbClr val="385D89"/>
                      </a:solidFill>
                      <a:prstDash val="solid"/>
                    </a:lnT>
                    <a:lnB w="9525">
                      <a:solidFill>
                        <a:srgbClr val="FF0000"/>
                      </a:solidFill>
                      <a:prstDash val="solid"/>
                    </a:lnB>
                  </a:tcPr>
                </a:tc>
                <a:tc vMerge="1">
                  <a:txBody>
                    <a:bodyPr/>
                    <a:lstStyle/>
                    <a:p>
                      <a:endParaRPr/>
                    </a:p>
                  </a:txBody>
                  <a:tcPr marL="0" marR="0" marT="0" marB="0">
                    <a:lnR w="9525">
                      <a:solidFill>
                        <a:srgbClr val="FF0000"/>
                      </a:solidFill>
                      <a:prstDash val="solid"/>
                    </a:lnR>
                    <a:lnT w="9525">
                      <a:solidFill>
                        <a:srgbClr val="FF0000"/>
                      </a:solidFill>
                      <a:prstDash val="solid"/>
                    </a:lnT>
                    <a:lnB w="9525">
                      <a:solidFill>
                        <a:srgbClr val="FF0000"/>
                      </a:solidFill>
                      <a:prstDash val="solid"/>
                    </a:lnB>
                  </a:tcPr>
                </a:tc>
                <a:tc vMerge="1">
                  <a:txBody>
                    <a:bodyPr/>
                    <a:lstStyle/>
                    <a:p>
                      <a:endParaRPr/>
                    </a:p>
                  </a:txBody>
                  <a:tcPr marL="0" marR="0" marT="2984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vMerge="1">
                  <a:txBody>
                    <a:bodyPr/>
                    <a:lstStyle/>
                    <a:p>
                      <a:endParaRPr/>
                    </a:p>
                  </a:txBody>
                  <a:tcPr marL="0" marR="0" marT="2984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vMerge="1">
                  <a:txBody>
                    <a:bodyPr/>
                    <a:lstStyle/>
                    <a:p>
                      <a:endParaRPr/>
                    </a:p>
                  </a:txBody>
                  <a:tcPr marL="0" marR="0" marT="2984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vMerge="1">
                  <a:txBody>
                    <a:bodyPr/>
                    <a:lstStyle/>
                    <a:p>
                      <a:endParaRPr/>
                    </a:p>
                  </a:txBody>
                  <a:tcPr marL="0" marR="0" marT="2984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2"/>
                  </a:ext>
                </a:extLst>
              </a:tr>
            </a:tbl>
          </a:graphicData>
        </a:graphic>
      </p:graphicFrame>
      <p:sp>
        <p:nvSpPr>
          <p:cNvPr id="13" name="object 13"/>
          <p:cNvSpPr txBox="1"/>
          <p:nvPr/>
        </p:nvSpPr>
        <p:spPr>
          <a:xfrm>
            <a:off x="1857858" y="2614372"/>
            <a:ext cx="2285365" cy="300355"/>
          </a:xfrm>
          <a:prstGeom prst="rect">
            <a:avLst/>
          </a:prstGeom>
        </p:spPr>
        <p:txBody>
          <a:bodyPr vert="horz" wrap="square" lIns="0" tIns="12700" rIns="0" bIns="0" rtlCol="0">
            <a:spAutoFit/>
          </a:bodyPr>
          <a:lstStyle/>
          <a:p>
            <a:pPr marL="12700">
              <a:spcBef>
                <a:spcPts val="100"/>
              </a:spcBef>
              <a:tabLst>
                <a:tab pos="441325" algn="l"/>
                <a:tab pos="869950" algn="l"/>
                <a:tab pos="1298575" algn="l"/>
                <a:tab pos="1727200" algn="l"/>
                <a:tab pos="2156460" algn="l"/>
              </a:tabLst>
            </a:pPr>
            <a:r>
              <a:rPr dirty="0">
                <a:latin typeface="Carlito"/>
                <a:cs typeface="Carlito"/>
              </a:rPr>
              <a:t>0	1	2	3	4	5</a:t>
            </a:r>
            <a:endParaRPr>
              <a:latin typeface="Carlito"/>
              <a:cs typeface="Carlito"/>
            </a:endParaRPr>
          </a:p>
        </p:txBody>
      </p:sp>
      <p:sp>
        <p:nvSpPr>
          <p:cNvPr id="14" name="object 14"/>
          <p:cNvSpPr/>
          <p:nvPr/>
        </p:nvSpPr>
        <p:spPr>
          <a:xfrm>
            <a:off x="1679447" y="3209544"/>
            <a:ext cx="875030" cy="213360"/>
          </a:xfrm>
          <a:custGeom>
            <a:avLst/>
            <a:gdLst/>
            <a:ahLst/>
            <a:cxnLst/>
            <a:rect l="l" t="t" r="r" b="b"/>
            <a:pathLst>
              <a:path w="875030" h="213360">
                <a:moveTo>
                  <a:pt x="839216" y="0"/>
                </a:moveTo>
                <a:lnTo>
                  <a:pt x="35559" y="0"/>
                </a:lnTo>
                <a:lnTo>
                  <a:pt x="21720" y="2788"/>
                </a:lnTo>
                <a:lnTo>
                  <a:pt x="10417" y="10398"/>
                </a:lnTo>
                <a:lnTo>
                  <a:pt x="2795" y="21699"/>
                </a:lnTo>
                <a:lnTo>
                  <a:pt x="0" y="35559"/>
                </a:lnTo>
                <a:lnTo>
                  <a:pt x="0" y="177800"/>
                </a:lnTo>
                <a:lnTo>
                  <a:pt x="2795" y="191660"/>
                </a:lnTo>
                <a:lnTo>
                  <a:pt x="10417" y="202961"/>
                </a:lnTo>
                <a:lnTo>
                  <a:pt x="21720" y="210571"/>
                </a:lnTo>
                <a:lnTo>
                  <a:pt x="35559" y="213359"/>
                </a:lnTo>
                <a:lnTo>
                  <a:pt x="839216" y="213359"/>
                </a:lnTo>
                <a:lnTo>
                  <a:pt x="853055" y="210571"/>
                </a:lnTo>
                <a:lnTo>
                  <a:pt x="864358" y="202961"/>
                </a:lnTo>
                <a:lnTo>
                  <a:pt x="871980" y="191660"/>
                </a:lnTo>
                <a:lnTo>
                  <a:pt x="874776" y="177800"/>
                </a:lnTo>
                <a:lnTo>
                  <a:pt x="874776" y="35559"/>
                </a:lnTo>
                <a:lnTo>
                  <a:pt x="871980" y="21699"/>
                </a:lnTo>
                <a:lnTo>
                  <a:pt x="864358" y="10398"/>
                </a:lnTo>
                <a:lnTo>
                  <a:pt x="853055" y="2788"/>
                </a:lnTo>
                <a:lnTo>
                  <a:pt x="839216" y="0"/>
                </a:lnTo>
                <a:close/>
              </a:path>
            </a:pathLst>
          </a:custGeom>
          <a:solidFill>
            <a:srgbClr val="FF7B80">
              <a:alpha val="25881"/>
            </a:srgbClr>
          </a:solidFill>
        </p:spPr>
        <p:txBody>
          <a:bodyPr wrap="square" lIns="0" tIns="0" rIns="0" bIns="0" rtlCol="0"/>
          <a:lstStyle/>
          <a:p>
            <a:endParaRPr/>
          </a:p>
        </p:txBody>
      </p:sp>
      <p:graphicFrame>
        <p:nvGraphicFramePr>
          <p:cNvPr id="15" name="object 15"/>
          <p:cNvGraphicFramePr>
            <a:graphicFrameLocks noGrp="1"/>
          </p:cNvGraphicFramePr>
          <p:nvPr/>
        </p:nvGraphicFramePr>
        <p:xfrm>
          <a:off x="1695388" y="3133345"/>
          <a:ext cx="2576194" cy="368807"/>
        </p:xfrm>
        <a:graphic>
          <a:graphicData uri="http://schemas.openxmlformats.org/drawingml/2006/table">
            <a:tbl>
              <a:tblPr firstRow="1" bandRow="1">
                <a:tableStyleId>{2D5ABB26-0587-4C30-8999-92F81FD0307C}</a:tableStyleId>
              </a:tblPr>
              <a:tblGrid>
                <a:gridCol w="429895">
                  <a:extLst>
                    <a:ext uri="{9D8B030D-6E8A-4147-A177-3AD203B41FA5}">
                      <a16:colId xmlns:a16="http://schemas.microsoft.com/office/drawing/2014/main" val="20000"/>
                    </a:ext>
                  </a:extLst>
                </a:gridCol>
                <a:gridCol w="374650">
                  <a:extLst>
                    <a:ext uri="{9D8B030D-6E8A-4147-A177-3AD203B41FA5}">
                      <a16:colId xmlns:a16="http://schemas.microsoft.com/office/drawing/2014/main" val="20001"/>
                    </a:ext>
                  </a:extLst>
                </a:gridCol>
                <a:gridCol w="55879">
                  <a:extLst>
                    <a:ext uri="{9D8B030D-6E8A-4147-A177-3AD203B41FA5}">
                      <a16:colId xmlns:a16="http://schemas.microsoft.com/office/drawing/2014/main" val="20002"/>
                    </a:ext>
                  </a:extLst>
                </a:gridCol>
                <a:gridCol w="427355">
                  <a:extLst>
                    <a:ext uri="{9D8B030D-6E8A-4147-A177-3AD203B41FA5}">
                      <a16:colId xmlns:a16="http://schemas.microsoft.com/office/drawing/2014/main" val="20003"/>
                    </a:ext>
                  </a:extLst>
                </a:gridCol>
                <a:gridCol w="430530">
                  <a:extLst>
                    <a:ext uri="{9D8B030D-6E8A-4147-A177-3AD203B41FA5}">
                      <a16:colId xmlns:a16="http://schemas.microsoft.com/office/drawing/2014/main" val="20004"/>
                    </a:ext>
                  </a:extLst>
                </a:gridCol>
                <a:gridCol w="430530">
                  <a:extLst>
                    <a:ext uri="{9D8B030D-6E8A-4147-A177-3AD203B41FA5}">
                      <a16:colId xmlns:a16="http://schemas.microsoft.com/office/drawing/2014/main" val="20005"/>
                    </a:ext>
                  </a:extLst>
                </a:gridCol>
                <a:gridCol w="427355">
                  <a:extLst>
                    <a:ext uri="{9D8B030D-6E8A-4147-A177-3AD203B41FA5}">
                      <a16:colId xmlns:a16="http://schemas.microsoft.com/office/drawing/2014/main" val="20006"/>
                    </a:ext>
                  </a:extLst>
                </a:gridCol>
              </a:tblGrid>
              <a:tr h="71628">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28575">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T w="9525">
                      <a:solidFill>
                        <a:srgbClr val="FF0000"/>
                      </a:solidFill>
                      <a:prstDash val="solid"/>
                    </a:lnT>
                    <a:lnB w="28575">
                      <a:solidFill>
                        <a:srgbClr val="385D89"/>
                      </a:solidFill>
                      <a:prstDash val="solid"/>
                    </a:lnB>
                  </a:tcPr>
                </a:tc>
                <a:tc rowSpan="3">
                  <a:txBody>
                    <a:bodyPr/>
                    <a:lstStyle/>
                    <a:p>
                      <a:pPr>
                        <a:lnSpc>
                          <a:spcPct val="100000"/>
                        </a:lnSpc>
                      </a:pPr>
                      <a:endParaRPr sz="1900">
                        <a:latin typeface="Times New Roman"/>
                        <a:cs typeface="Times New Roman"/>
                      </a:endParaRPr>
                    </a:p>
                  </a:txBody>
                  <a:tcPr marL="0" marR="0" marT="0" marB="0">
                    <a:lnR w="9525">
                      <a:solidFill>
                        <a:srgbClr val="FF0000"/>
                      </a:solidFill>
                      <a:prstDash val="solid"/>
                    </a:lnR>
                    <a:lnT w="9525">
                      <a:solidFill>
                        <a:srgbClr val="FF0000"/>
                      </a:solidFill>
                      <a:prstDash val="solid"/>
                    </a:lnT>
                    <a:lnB w="9525">
                      <a:solidFill>
                        <a:srgbClr val="FF0000"/>
                      </a:solidFill>
                      <a:prstDash val="solid"/>
                    </a:lnB>
                  </a:tcPr>
                </a:tc>
                <a:tc rowSpan="3">
                  <a:txBody>
                    <a:bodyPr/>
                    <a:lstStyle/>
                    <a:p>
                      <a:pPr algn="ctr">
                        <a:lnSpc>
                          <a:spcPct val="100000"/>
                        </a:lnSpc>
                        <a:spcBef>
                          <a:spcPts val="244"/>
                        </a:spcBef>
                      </a:pPr>
                      <a:r>
                        <a:rPr sz="1800" dirty="0">
                          <a:latin typeface="Carlito"/>
                          <a:cs typeface="Carlito"/>
                        </a:rPr>
                        <a:t>4</a:t>
                      </a:r>
                      <a:endParaRPr sz="1800">
                        <a:latin typeface="Carlito"/>
                        <a:cs typeface="Carlito"/>
                      </a:endParaRPr>
                    </a:p>
                  </a:txBody>
                  <a:tcPr marL="0" marR="0" marT="3111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rowSpan="3">
                  <a:txBody>
                    <a:bodyPr/>
                    <a:lstStyle/>
                    <a:p>
                      <a:pPr marL="97790">
                        <a:lnSpc>
                          <a:spcPct val="100000"/>
                        </a:lnSpc>
                        <a:spcBef>
                          <a:spcPts val="244"/>
                        </a:spcBef>
                      </a:pPr>
                      <a:r>
                        <a:rPr sz="1800" dirty="0">
                          <a:latin typeface="Carlito"/>
                          <a:cs typeface="Carlito"/>
                        </a:rPr>
                        <a:t>17</a:t>
                      </a:r>
                      <a:endParaRPr sz="1800">
                        <a:latin typeface="Carlito"/>
                        <a:cs typeface="Carlito"/>
                      </a:endParaRPr>
                    </a:p>
                  </a:txBody>
                  <a:tcPr marL="0" marR="0" marT="3111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rowSpan="3">
                  <a:txBody>
                    <a:bodyPr/>
                    <a:lstStyle/>
                    <a:p>
                      <a:pPr algn="ctr">
                        <a:lnSpc>
                          <a:spcPct val="100000"/>
                        </a:lnSpc>
                        <a:spcBef>
                          <a:spcPts val="244"/>
                        </a:spcBef>
                      </a:pPr>
                      <a:r>
                        <a:rPr sz="1800" dirty="0">
                          <a:latin typeface="Carlito"/>
                          <a:cs typeface="Carlito"/>
                        </a:rPr>
                        <a:t>8</a:t>
                      </a:r>
                      <a:endParaRPr sz="1800">
                        <a:latin typeface="Carlito"/>
                        <a:cs typeface="Carlito"/>
                      </a:endParaRPr>
                    </a:p>
                  </a:txBody>
                  <a:tcPr marL="0" marR="0" marT="3111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rowSpan="3">
                  <a:txBody>
                    <a:bodyPr/>
                    <a:lstStyle/>
                    <a:p>
                      <a:pPr marL="117475">
                        <a:lnSpc>
                          <a:spcPct val="100000"/>
                        </a:lnSpc>
                        <a:spcBef>
                          <a:spcPts val="244"/>
                        </a:spcBef>
                      </a:pPr>
                      <a:r>
                        <a:rPr sz="1800" dirty="0">
                          <a:latin typeface="Carlito"/>
                          <a:cs typeface="Carlito"/>
                        </a:rPr>
                        <a:t>-1</a:t>
                      </a:r>
                      <a:endParaRPr sz="1800">
                        <a:latin typeface="Carlito"/>
                        <a:cs typeface="Carlito"/>
                      </a:endParaRPr>
                    </a:p>
                  </a:txBody>
                  <a:tcPr marL="0" marR="0" marT="3111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0"/>
                  </a:ext>
                </a:extLst>
              </a:tr>
              <a:tr h="213359">
                <a:tc>
                  <a:txBody>
                    <a:bodyPr/>
                    <a:lstStyle/>
                    <a:p>
                      <a:pPr algn="ctr">
                        <a:lnSpc>
                          <a:spcPts val="1580"/>
                        </a:lnSpc>
                      </a:pPr>
                      <a:r>
                        <a:rPr sz="1800" dirty="0">
                          <a:latin typeface="Carlito"/>
                          <a:cs typeface="Carlito"/>
                        </a:rPr>
                        <a:t>5</a:t>
                      </a:r>
                      <a:endParaRPr sz="1800">
                        <a:latin typeface="Carlito"/>
                        <a:cs typeface="Carlito"/>
                      </a:endParaRPr>
                    </a:p>
                  </a:txBody>
                  <a:tcPr marL="0" marR="0" marT="0" marB="0">
                    <a:lnL w="53975">
                      <a:solidFill>
                        <a:srgbClr val="385D89"/>
                      </a:solidFill>
                      <a:prstDash val="solid"/>
                    </a:lnL>
                    <a:lnR w="9525">
                      <a:solidFill>
                        <a:srgbClr val="FF0000"/>
                      </a:solidFill>
                      <a:prstDash val="solid"/>
                    </a:lnR>
                    <a:lnT w="28575">
                      <a:solidFill>
                        <a:srgbClr val="385D89"/>
                      </a:solidFill>
                      <a:prstDash val="solid"/>
                    </a:lnT>
                    <a:lnB w="28575">
                      <a:solidFill>
                        <a:srgbClr val="385D89"/>
                      </a:solidFill>
                      <a:prstDash val="solid"/>
                    </a:lnB>
                  </a:tcPr>
                </a:tc>
                <a:tc>
                  <a:txBody>
                    <a:bodyPr/>
                    <a:lstStyle/>
                    <a:p>
                      <a:pPr marL="97155">
                        <a:lnSpc>
                          <a:spcPts val="1580"/>
                        </a:lnSpc>
                      </a:pPr>
                      <a:r>
                        <a:rPr sz="1800" spc="-5" dirty="0">
                          <a:latin typeface="Carlito"/>
                          <a:cs typeface="Carlito"/>
                        </a:rPr>
                        <a:t>22</a:t>
                      </a:r>
                      <a:endParaRPr sz="1800">
                        <a:latin typeface="Carlito"/>
                        <a:cs typeface="Carlito"/>
                      </a:endParaRPr>
                    </a:p>
                  </a:txBody>
                  <a:tcPr marL="0" marR="0" marT="0" marB="0">
                    <a:lnL w="9525">
                      <a:solidFill>
                        <a:srgbClr val="FF0000"/>
                      </a:solidFill>
                      <a:prstDash val="solid"/>
                    </a:lnL>
                    <a:lnT w="28575">
                      <a:solidFill>
                        <a:srgbClr val="385D89"/>
                      </a:solidFill>
                      <a:prstDash val="solid"/>
                    </a:lnT>
                    <a:lnB w="28575">
                      <a:solidFill>
                        <a:srgbClr val="385D89"/>
                      </a:solidFill>
                      <a:prstDash val="solid"/>
                    </a:lnB>
                  </a:tcPr>
                </a:tc>
                <a:tc vMerge="1">
                  <a:txBody>
                    <a:bodyPr/>
                    <a:lstStyle/>
                    <a:p>
                      <a:endParaRPr/>
                    </a:p>
                  </a:txBody>
                  <a:tcPr marL="0" marR="0" marT="0" marB="0">
                    <a:lnR w="9525">
                      <a:solidFill>
                        <a:srgbClr val="FF0000"/>
                      </a:solidFill>
                      <a:prstDash val="solid"/>
                    </a:lnR>
                    <a:lnT w="9525">
                      <a:solidFill>
                        <a:srgbClr val="FF0000"/>
                      </a:solidFill>
                      <a:prstDash val="solid"/>
                    </a:lnT>
                    <a:lnB w="9525">
                      <a:solidFill>
                        <a:srgbClr val="FF0000"/>
                      </a:solidFill>
                      <a:prstDash val="solid"/>
                    </a:lnB>
                  </a:tcPr>
                </a:tc>
                <a:tc vMerge="1">
                  <a:txBody>
                    <a:bodyPr/>
                    <a:lstStyle/>
                    <a:p>
                      <a:endParaRPr/>
                    </a:p>
                  </a:txBody>
                  <a:tcPr marL="0" marR="0" marT="3111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vMerge="1">
                  <a:txBody>
                    <a:bodyPr/>
                    <a:lstStyle/>
                    <a:p>
                      <a:endParaRPr/>
                    </a:p>
                  </a:txBody>
                  <a:tcPr marL="0" marR="0" marT="3111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vMerge="1">
                  <a:txBody>
                    <a:bodyPr/>
                    <a:lstStyle/>
                    <a:p>
                      <a:endParaRPr/>
                    </a:p>
                  </a:txBody>
                  <a:tcPr marL="0" marR="0" marT="3111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vMerge="1">
                  <a:txBody>
                    <a:bodyPr/>
                    <a:lstStyle/>
                    <a:p>
                      <a:endParaRPr/>
                    </a:p>
                  </a:txBody>
                  <a:tcPr marL="0" marR="0" marT="3111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1"/>
                  </a:ext>
                </a:extLst>
              </a:tr>
              <a:tr h="83820">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28575">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T w="28575">
                      <a:solidFill>
                        <a:srgbClr val="385D89"/>
                      </a:solidFill>
                      <a:prstDash val="solid"/>
                    </a:lnT>
                    <a:lnB w="9525">
                      <a:solidFill>
                        <a:srgbClr val="FF0000"/>
                      </a:solidFill>
                      <a:prstDash val="solid"/>
                    </a:lnB>
                  </a:tcPr>
                </a:tc>
                <a:tc vMerge="1">
                  <a:txBody>
                    <a:bodyPr/>
                    <a:lstStyle/>
                    <a:p>
                      <a:endParaRPr/>
                    </a:p>
                  </a:txBody>
                  <a:tcPr marL="0" marR="0" marT="0" marB="0">
                    <a:lnR w="9525">
                      <a:solidFill>
                        <a:srgbClr val="FF0000"/>
                      </a:solidFill>
                      <a:prstDash val="solid"/>
                    </a:lnR>
                    <a:lnT w="9525">
                      <a:solidFill>
                        <a:srgbClr val="FF0000"/>
                      </a:solidFill>
                      <a:prstDash val="solid"/>
                    </a:lnT>
                    <a:lnB w="9525">
                      <a:solidFill>
                        <a:srgbClr val="FF0000"/>
                      </a:solidFill>
                      <a:prstDash val="solid"/>
                    </a:lnB>
                  </a:tcPr>
                </a:tc>
                <a:tc vMerge="1">
                  <a:txBody>
                    <a:bodyPr/>
                    <a:lstStyle/>
                    <a:p>
                      <a:endParaRPr/>
                    </a:p>
                  </a:txBody>
                  <a:tcPr marL="0" marR="0" marT="3111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vMerge="1">
                  <a:txBody>
                    <a:bodyPr/>
                    <a:lstStyle/>
                    <a:p>
                      <a:endParaRPr/>
                    </a:p>
                  </a:txBody>
                  <a:tcPr marL="0" marR="0" marT="3111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vMerge="1">
                  <a:txBody>
                    <a:bodyPr/>
                    <a:lstStyle/>
                    <a:p>
                      <a:endParaRPr/>
                    </a:p>
                  </a:txBody>
                  <a:tcPr marL="0" marR="0" marT="3111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vMerge="1">
                  <a:txBody>
                    <a:bodyPr/>
                    <a:lstStyle/>
                    <a:p>
                      <a:endParaRPr/>
                    </a:p>
                  </a:txBody>
                  <a:tcPr marL="0" marR="0" marT="3111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2"/>
                  </a:ext>
                </a:extLst>
              </a:tr>
            </a:tbl>
          </a:graphicData>
        </a:graphic>
      </p:graphicFrame>
      <p:sp>
        <p:nvSpPr>
          <p:cNvPr id="16" name="object 16"/>
          <p:cNvSpPr txBox="1"/>
          <p:nvPr/>
        </p:nvSpPr>
        <p:spPr>
          <a:xfrm>
            <a:off x="1857858" y="3453842"/>
            <a:ext cx="2285365" cy="300355"/>
          </a:xfrm>
          <a:prstGeom prst="rect">
            <a:avLst/>
          </a:prstGeom>
        </p:spPr>
        <p:txBody>
          <a:bodyPr vert="horz" wrap="square" lIns="0" tIns="12700" rIns="0" bIns="0" rtlCol="0">
            <a:spAutoFit/>
          </a:bodyPr>
          <a:lstStyle/>
          <a:p>
            <a:pPr marL="12700">
              <a:spcBef>
                <a:spcPts val="100"/>
              </a:spcBef>
              <a:tabLst>
                <a:tab pos="441325" algn="l"/>
                <a:tab pos="869950" algn="l"/>
                <a:tab pos="1298575" algn="l"/>
                <a:tab pos="1727200" algn="l"/>
                <a:tab pos="2156460" algn="l"/>
              </a:tabLst>
            </a:pPr>
            <a:r>
              <a:rPr dirty="0">
                <a:latin typeface="Carlito"/>
                <a:cs typeface="Carlito"/>
              </a:rPr>
              <a:t>0	1	2	3	4	5</a:t>
            </a:r>
            <a:endParaRPr>
              <a:latin typeface="Carlito"/>
              <a:cs typeface="Carlito"/>
            </a:endParaRPr>
          </a:p>
        </p:txBody>
      </p:sp>
      <p:grpSp>
        <p:nvGrpSpPr>
          <p:cNvPr id="17" name="object 17"/>
          <p:cNvGrpSpPr/>
          <p:nvPr/>
        </p:nvGrpSpPr>
        <p:grpSpPr>
          <a:xfrm>
            <a:off x="1667255" y="4111753"/>
            <a:ext cx="1301750" cy="238125"/>
            <a:chOff x="143255" y="4111752"/>
            <a:chExt cx="1301750" cy="238125"/>
          </a:xfrm>
        </p:grpSpPr>
        <p:sp>
          <p:nvSpPr>
            <p:cNvPr id="18" name="object 18"/>
            <p:cNvSpPr/>
            <p:nvPr/>
          </p:nvSpPr>
          <p:spPr>
            <a:xfrm>
              <a:off x="155447" y="4123944"/>
              <a:ext cx="1277620" cy="213360"/>
            </a:xfrm>
            <a:custGeom>
              <a:avLst/>
              <a:gdLst/>
              <a:ahLst/>
              <a:cxnLst/>
              <a:rect l="l" t="t" r="r" b="b"/>
              <a:pathLst>
                <a:path w="1277620" h="213360">
                  <a:moveTo>
                    <a:pt x="1241552" y="0"/>
                  </a:moveTo>
                  <a:lnTo>
                    <a:pt x="35559" y="0"/>
                  </a:lnTo>
                  <a:lnTo>
                    <a:pt x="21720" y="2788"/>
                  </a:lnTo>
                  <a:lnTo>
                    <a:pt x="10417" y="10398"/>
                  </a:lnTo>
                  <a:lnTo>
                    <a:pt x="2795" y="21699"/>
                  </a:lnTo>
                  <a:lnTo>
                    <a:pt x="0" y="35559"/>
                  </a:lnTo>
                  <a:lnTo>
                    <a:pt x="0" y="177799"/>
                  </a:lnTo>
                  <a:lnTo>
                    <a:pt x="2795" y="191660"/>
                  </a:lnTo>
                  <a:lnTo>
                    <a:pt x="10417" y="202961"/>
                  </a:lnTo>
                  <a:lnTo>
                    <a:pt x="21720" y="210571"/>
                  </a:lnTo>
                  <a:lnTo>
                    <a:pt x="35559" y="213359"/>
                  </a:lnTo>
                  <a:lnTo>
                    <a:pt x="1241552" y="213359"/>
                  </a:lnTo>
                  <a:lnTo>
                    <a:pt x="1255412" y="210571"/>
                  </a:lnTo>
                  <a:lnTo>
                    <a:pt x="1266713" y="202961"/>
                  </a:lnTo>
                  <a:lnTo>
                    <a:pt x="1274323" y="191660"/>
                  </a:lnTo>
                  <a:lnTo>
                    <a:pt x="1277112" y="177799"/>
                  </a:lnTo>
                  <a:lnTo>
                    <a:pt x="1277112" y="35559"/>
                  </a:lnTo>
                  <a:lnTo>
                    <a:pt x="1274323" y="21699"/>
                  </a:lnTo>
                  <a:lnTo>
                    <a:pt x="1266713" y="10398"/>
                  </a:lnTo>
                  <a:lnTo>
                    <a:pt x="1255412" y="2788"/>
                  </a:lnTo>
                  <a:lnTo>
                    <a:pt x="1241552" y="0"/>
                  </a:lnTo>
                  <a:close/>
                </a:path>
              </a:pathLst>
            </a:custGeom>
            <a:solidFill>
              <a:srgbClr val="FF7B80">
                <a:alpha val="25881"/>
              </a:srgbClr>
            </a:solidFill>
          </p:spPr>
          <p:txBody>
            <a:bodyPr wrap="square" lIns="0" tIns="0" rIns="0" bIns="0" rtlCol="0"/>
            <a:lstStyle/>
            <a:p>
              <a:endParaRPr/>
            </a:p>
          </p:txBody>
        </p:sp>
        <p:sp>
          <p:nvSpPr>
            <p:cNvPr id="19" name="object 19"/>
            <p:cNvSpPr/>
            <p:nvPr/>
          </p:nvSpPr>
          <p:spPr>
            <a:xfrm>
              <a:off x="155447" y="4123944"/>
              <a:ext cx="1277620" cy="213360"/>
            </a:xfrm>
            <a:custGeom>
              <a:avLst/>
              <a:gdLst/>
              <a:ahLst/>
              <a:cxnLst/>
              <a:rect l="l" t="t" r="r" b="b"/>
              <a:pathLst>
                <a:path w="1277620" h="213360">
                  <a:moveTo>
                    <a:pt x="0" y="35559"/>
                  </a:moveTo>
                  <a:lnTo>
                    <a:pt x="2795" y="21699"/>
                  </a:lnTo>
                  <a:lnTo>
                    <a:pt x="10417" y="10398"/>
                  </a:lnTo>
                  <a:lnTo>
                    <a:pt x="21720" y="2788"/>
                  </a:lnTo>
                  <a:lnTo>
                    <a:pt x="35559" y="0"/>
                  </a:lnTo>
                  <a:lnTo>
                    <a:pt x="1241552" y="0"/>
                  </a:lnTo>
                  <a:lnTo>
                    <a:pt x="1255412" y="2788"/>
                  </a:lnTo>
                  <a:lnTo>
                    <a:pt x="1266713" y="10398"/>
                  </a:lnTo>
                  <a:lnTo>
                    <a:pt x="1274323" y="21699"/>
                  </a:lnTo>
                  <a:lnTo>
                    <a:pt x="1277112" y="35559"/>
                  </a:lnTo>
                  <a:lnTo>
                    <a:pt x="1277112" y="177799"/>
                  </a:lnTo>
                  <a:lnTo>
                    <a:pt x="1274323" y="191660"/>
                  </a:lnTo>
                  <a:lnTo>
                    <a:pt x="1266713" y="202961"/>
                  </a:lnTo>
                  <a:lnTo>
                    <a:pt x="1255412" y="210571"/>
                  </a:lnTo>
                  <a:lnTo>
                    <a:pt x="1241552" y="213359"/>
                  </a:lnTo>
                  <a:lnTo>
                    <a:pt x="35559" y="213359"/>
                  </a:lnTo>
                  <a:lnTo>
                    <a:pt x="21720" y="210571"/>
                  </a:lnTo>
                  <a:lnTo>
                    <a:pt x="10417" y="202961"/>
                  </a:lnTo>
                  <a:lnTo>
                    <a:pt x="2795" y="191660"/>
                  </a:lnTo>
                  <a:lnTo>
                    <a:pt x="0" y="177799"/>
                  </a:lnTo>
                  <a:lnTo>
                    <a:pt x="0" y="35559"/>
                  </a:lnTo>
                  <a:close/>
                </a:path>
              </a:pathLst>
            </a:custGeom>
            <a:ln w="24384">
              <a:solidFill>
                <a:srgbClr val="385D89"/>
              </a:solidFill>
            </a:ln>
          </p:spPr>
          <p:txBody>
            <a:bodyPr wrap="square" lIns="0" tIns="0" rIns="0" bIns="0" rtlCol="0"/>
            <a:lstStyle/>
            <a:p>
              <a:endParaRPr/>
            </a:p>
          </p:txBody>
        </p:sp>
      </p:grpSp>
      <p:graphicFrame>
        <p:nvGraphicFramePr>
          <p:cNvPr id="20" name="object 20"/>
          <p:cNvGraphicFramePr>
            <a:graphicFrameLocks noGrp="1"/>
          </p:cNvGraphicFramePr>
          <p:nvPr/>
        </p:nvGraphicFramePr>
        <p:xfrm>
          <a:off x="1709929" y="4047745"/>
          <a:ext cx="2573017" cy="368807"/>
        </p:xfrm>
        <a:graphic>
          <a:graphicData uri="http://schemas.openxmlformats.org/drawingml/2006/table">
            <a:tbl>
              <a:tblPr firstRow="1" bandRow="1">
                <a:tableStyleId>{2D5ABB26-0587-4C30-8999-92F81FD0307C}</a:tableStyleId>
              </a:tblPr>
              <a:tblGrid>
                <a:gridCol w="429895">
                  <a:extLst>
                    <a:ext uri="{9D8B030D-6E8A-4147-A177-3AD203B41FA5}">
                      <a16:colId xmlns:a16="http://schemas.microsoft.com/office/drawing/2014/main" val="20000"/>
                    </a:ext>
                  </a:extLst>
                </a:gridCol>
                <a:gridCol w="429895">
                  <a:extLst>
                    <a:ext uri="{9D8B030D-6E8A-4147-A177-3AD203B41FA5}">
                      <a16:colId xmlns:a16="http://schemas.microsoft.com/office/drawing/2014/main" val="20001"/>
                    </a:ext>
                  </a:extLst>
                </a:gridCol>
                <a:gridCol w="426720">
                  <a:extLst>
                    <a:ext uri="{9D8B030D-6E8A-4147-A177-3AD203B41FA5}">
                      <a16:colId xmlns:a16="http://schemas.microsoft.com/office/drawing/2014/main" val="20002"/>
                    </a:ext>
                  </a:extLst>
                </a:gridCol>
                <a:gridCol w="429894">
                  <a:extLst>
                    <a:ext uri="{9D8B030D-6E8A-4147-A177-3AD203B41FA5}">
                      <a16:colId xmlns:a16="http://schemas.microsoft.com/office/drawing/2014/main" val="20003"/>
                    </a:ext>
                  </a:extLst>
                </a:gridCol>
                <a:gridCol w="429894">
                  <a:extLst>
                    <a:ext uri="{9D8B030D-6E8A-4147-A177-3AD203B41FA5}">
                      <a16:colId xmlns:a16="http://schemas.microsoft.com/office/drawing/2014/main" val="20004"/>
                    </a:ext>
                  </a:extLst>
                </a:gridCol>
                <a:gridCol w="426719">
                  <a:extLst>
                    <a:ext uri="{9D8B030D-6E8A-4147-A177-3AD203B41FA5}">
                      <a16:colId xmlns:a16="http://schemas.microsoft.com/office/drawing/2014/main" val="20005"/>
                    </a:ext>
                  </a:extLst>
                </a:gridCol>
              </a:tblGrid>
              <a:tr h="368807">
                <a:tc>
                  <a:txBody>
                    <a:bodyPr/>
                    <a:lstStyle/>
                    <a:p>
                      <a:pPr algn="ctr">
                        <a:lnSpc>
                          <a:spcPct val="100000"/>
                        </a:lnSpc>
                        <a:spcBef>
                          <a:spcPts val="240"/>
                        </a:spcBef>
                      </a:pPr>
                      <a:r>
                        <a:rPr sz="1800" dirty="0">
                          <a:latin typeface="Carlito"/>
                          <a:cs typeface="Carlito"/>
                        </a:rPr>
                        <a:t>5</a:t>
                      </a:r>
                      <a:endParaRPr sz="1800">
                        <a:latin typeface="Carlito"/>
                        <a:cs typeface="Carlito"/>
                      </a:endParaRPr>
                    </a:p>
                  </a:txBody>
                  <a:tcPr marL="0" marR="0" marT="30480"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a:txBody>
                    <a:bodyPr/>
                    <a:lstStyle/>
                    <a:p>
                      <a:pPr marL="97155">
                        <a:lnSpc>
                          <a:spcPct val="100000"/>
                        </a:lnSpc>
                        <a:spcBef>
                          <a:spcPts val="240"/>
                        </a:spcBef>
                      </a:pPr>
                      <a:r>
                        <a:rPr sz="1800" spc="-5" dirty="0">
                          <a:latin typeface="Carlito"/>
                          <a:cs typeface="Carlito"/>
                        </a:rPr>
                        <a:t>22</a:t>
                      </a:r>
                      <a:endParaRPr sz="1800">
                        <a:latin typeface="Carlito"/>
                        <a:cs typeface="Carlito"/>
                      </a:endParaRPr>
                    </a:p>
                  </a:txBody>
                  <a:tcPr marL="0" marR="0" marT="30480"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a:txBody>
                    <a:bodyPr/>
                    <a:lstStyle/>
                    <a:p>
                      <a:pPr algn="ctr">
                        <a:lnSpc>
                          <a:spcPct val="100000"/>
                        </a:lnSpc>
                        <a:spcBef>
                          <a:spcPts val="240"/>
                        </a:spcBef>
                      </a:pPr>
                      <a:r>
                        <a:rPr sz="1800" dirty="0">
                          <a:latin typeface="Carlito"/>
                          <a:cs typeface="Carlito"/>
                        </a:rPr>
                        <a:t>4</a:t>
                      </a:r>
                      <a:endParaRPr sz="1800">
                        <a:latin typeface="Carlito"/>
                        <a:cs typeface="Carlito"/>
                      </a:endParaRPr>
                    </a:p>
                  </a:txBody>
                  <a:tcPr marL="0" marR="0" marT="30480"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a:txBody>
                    <a:bodyPr/>
                    <a:lstStyle/>
                    <a:p>
                      <a:pPr marL="97790">
                        <a:lnSpc>
                          <a:spcPct val="100000"/>
                        </a:lnSpc>
                        <a:spcBef>
                          <a:spcPts val="240"/>
                        </a:spcBef>
                      </a:pPr>
                      <a:r>
                        <a:rPr sz="1800" dirty="0">
                          <a:latin typeface="Carlito"/>
                          <a:cs typeface="Carlito"/>
                        </a:rPr>
                        <a:t>17</a:t>
                      </a:r>
                      <a:endParaRPr sz="1800">
                        <a:latin typeface="Carlito"/>
                        <a:cs typeface="Carlito"/>
                      </a:endParaRPr>
                    </a:p>
                  </a:txBody>
                  <a:tcPr marL="0" marR="0" marT="30480"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a:txBody>
                    <a:bodyPr/>
                    <a:lstStyle/>
                    <a:p>
                      <a:pPr algn="ctr">
                        <a:lnSpc>
                          <a:spcPct val="100000"/>
                        </a:lnSpc>
                        <a:spcBef>
                          <a:spcPts val="240"/>
                        </a:spcBef>
                      </a:pPr>
                      <a:r>
                        <a:rPr sz="1800" dirty="0">
                          <a:latin typeface="Carlito"/>
                          <a:cs typeface="Carlito"/>
                        </a:rPr>
                        <a:t>8</a:t>
                      </a:r>
                      <a:endParaRPr sz="1800">
                        <a:latin typeface="Carlito"/>
                        <a:cs typeface="Carlito"/>
                      </a:endParaRPr>
                    </a:p>
                  </a:txBody>
                  <a:tcPr marL="0" marR="0" marT="30480"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a:txBody>
                    <a:bodyPr/>
                    <a:lstStyle/>
                    <a:p>
                      <a:pPr marL="117475">
                        <a:lnSpc>
                          <a:spcPct val="100000"/>
                        </a:lnSpc>
                        <a:spcBef>
                          <a:spcPts val="240"/>
                        </a:spcBef>
                      </a:pPr>
                      <a:r>
                        <a:rPr sz="1800" dirty="0">
                          <a:latin typeface="Carlito"/>
                          <a:cs typeface="Carlito"/>
                        </a:rPr>
                        <a:t>-1</a:t>
                      </a:r>
                      <a:endParaRPr sz="1800">
                        <a:latin typeface="Carlito"/>
                        <a:cs typeface="Carlito"/>
                      </a:endParaRPr>
                    </a:p>
                  </a:txBody>
                  <a:tcPr marL="0" marR="0" marT="30480"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0"/>
                  </a:ext>
                </a:extLst>
              </a:tr>
            </a:tbl>
          </a:graphicData>
        </a:graphic>
      </p:graphicFrame>
      <p:sp>
        <p:nvSpPr>
          <p:cNvPr id="21" name="object 21"/>
          <p:cNvSpPr txBox="1"/>
          <p:nvPr/>
        </p:nvSpPr>
        <p:spPr>
          <a:xfrm>
            <a:off x="1857858" y="4368165"/>
            <a:ext cx="2285365" cy="299720"/>
          </a:xfrm>
          <a:prstGeom prst="rect">
            <a:avLst/>
          </a:prstGeom>
        </p:spPr>
        <p:txBody>
          <a:bodyPr vert="horz" wrap="square" lIns="0" tIns="12700" rIns="0" bIns="0" rtlCol="0">
            <a:spAutoFit/>
          </a:bodyPr>
          <a:lstStyle/>
          <a:p>
            <a:pPr marL="12700">
              <a:spcBef>
                <a:spcPts val="100"/>
              </a:spcBef>
              <a:tabLst>
                <a:tab pos="441325" algn="l"/>
                <a:tab pos="869950" algn="l"/>
                <a:tab pos="1298575" algn="l"/>
                <a:tab pos="1727200" algn="l"/>
                <a:tab pos="2156460" algn="l"/>
              </a:tabLst>
            </a:pPr>
            <a:r>
              <a:rPr dirty="0">
                <a:latin typeface="Carlito"/>
                <a:cs typeface="Carlito"/>
              </a:rPr>
              <a:t>0	1	2	3	4	5</a:t>
            </a:r>
            <a:endParaRPr>
              <a:latin typeface="Carlito"/>
              <a:cs typeface="Carlito"/>
            </a:endParaRPr>
          </a:p>
        </p:txBody>
      </p:sp>
      <p:grpSp>
        <p:nvGrpSpPr>
          <p:cNvPr id="22" name="object 22"/>
          <p:cNvGrpSpPr/>
          <p:nvPr/>
        </p:nvGrpSpPr>
        <p:grpSpPr>
          <a:xfrm>
            <a:off x="1667255" y="5023104"/>
            <a:ext cx="1301750" cy="238125"/>
            <a:chOff x="143255" y="5023103"/>
            <a:chExt cx="1301750" cy="238125"/>
          </a:xfrm>
        </p:grpSpPr>
        <p:sp>
          <p:nvSpPr>
            <p:cNvPr id="23" name="object 23"/>
            <p:cNvSpPr/>
            <p:nvPr/>
          </p:nvSpPr>
          <p:spPr>
            <a:xfrm>
              <a:off x="155447" y="5035295"/>
              <a:ext cx="1277620" cy="213360"/>
            </a:xfrm>
            <a:custGeom>
              <a:avLst/>
              <a:gdLst/>
              <a:ahLst/>
              <a:cxnLst/>
              <a:rect l="l" t="t" r="r" b="b"/>
              <a:pathLst>
                <a:path w="1277620" h="213360">
                  <a:moveTo>
                    <a:pt x="1241552" y="0"/>
                  </a:moveTo>
                  <a:lnTo>
                    <a:pt x="35559" y="0"/>
                  </a:lnTo>
                  <a:lnTo>
                    <a:pt x="21720" y="2788"/>
                  </a:lnTo>
                  <a:lnTo>
                    <a:pt x="10417" y="10398"/>
                  </a:lnTo>
                  <a:lnTo>
                    <a:pt x="2795" y="21699"/>
                  </a:lnTo>
                  <a:lnTo>
                    <a:pt x="0" y="35559"/>
                  </a:lnTo>
                  <a:lnTo>
                    <a:pt x="0" y="177799"/>
                  </a:lnTo>
                  <a:lnTo>
                    <a:pt x="2795" y="191660"/>
                  </a:lnTo>
                  <a:lnTo>
                    <a:pt x="10417" y="202961"/>
                  </a:lnTo>
                  <a:lnTo>
                    <a:pt x="21720" y="210571"/>
                  </a:lnTo>
                  <a:lnTo>
                    <a:pt x="35559" y="213359"/>
                  </a:lnTo>
                  <a:lnTo>
                    <a:pt x="1241552" y="213359"/>
                  </a:lnTo>
                  <a:lnTo>
                    <a:pt x="1255412" y="210571"/>
                  </a:lnTo>
                  <a:lnTo>
                    <a:pt x="1266713" y="202961"/>
                  </a:lnTo>
                  <a:lnTo>
                    <a:pt x="1274323" y="191660"/>
                  </a:lnTo>
                  <a:lnTo>
                    <a:pt x="1277112" y="177799"/>
                  </a:lnTo>
                  <a:lnTo>
                    <a:pt x="1277112" y="35559"/>
                  </a:lnTo>
                  <a:lnTo>
                    <a:pt x="1274323" y="21699"/>
                  </a:lnTo>
                  <a:lnTo>
                    <a:pt x="1266713" y="10398"/>
                  </a:lnTo>
                  <a:lnTo>
                    <a:pt x="1255412" y="2788"/>
                  </a:lnTo>
                  <a:lnTo>
                    <a:pt x="1241552" y="0"/>
                  </a:lnTo>
                  <a:close/>
                </a:path>
              </a:pathLst>
            </a:custGeom>
            <a:solidFill>
              <a:srgbClr val="FF7B80">
                <a:alpha val="25881"/>
              </a:srgbClr>
            </a:solidFill>
          </p:spPr>
          <p:txBody>
            <a:bodyPr wrap="square" lIns="0" tIns="0" rIns="0" bIns="0" rtlCol="0"/>
            <a:lstStyle/>
            <a:p>
              <a:endParaRPr/>
            </a:p>
          </p:txBody>
        </p:sp>
        <p:sp>
          <p:nvSpPr>
            <p:cNvPr id="24" name="object 24"/>
            <p:cNvSpPr/>
            <p:nvPr/>
          </p:nvSpPr>
          <p:spPr>
            <a:xfrm>
              <a:off x="155447" y="5035295"/>
              <a:ext cx="1277620" cy="213360"/>
            </a:xfrm>
            <a:custGeom>
              <a:avLst/>
              <a:gdLst/>
              <a:ahLst/>
              <a:cxnLst/>
              <a:rect l="l" t="t" r="r" b="b"/>
              <a:pathLst>
                <a:path w="1277620" h="213360">
                  <a:moveTo>
                    <a:pt x="0" y="35559"/>
                  </a:moveTo>
                  <a:lnTo>
                    <a:pt x="2795" y="21699"/>
                  </a:lnTo>
                  <a:lnTo>
                    <a:pt x="10417" y="10398"/>
                  </a:lnTo>
                  <a:lnTo>
                    <a:pt x="21720" y="2788"/>
                  </a:lnTo>
                  <a:lnTo>
                    <a:pt x="35559" y="0"/>
                  </a:lnTo>
                  <a:lnTo>
                    <a:pt x="1241552" y="0"/>
                  </a:lnTo>
                  <a:lnTo>
                    <a:pt x="1255412" y="2788"/>
                  </a:lnTo>
                  <a:lnTo>
                    <a:pt x="1266713" y="10398"/>
                  </a:lnTo>
                  <a:lnTo>
                    <a:pt x="1274323" y="21699"/>
                  </a:lnTo>
                  <a:lnTo>
                    <a:pt x="1277112" y="35559"/>
                  </a:lnTo>
                  <a:lnTo>
                    <a:pt x="1277112" y="177799"/>
                  </a:lnTo>
                  <a:lnTo>
                    <a:pt x="1274323" y="191660"/>
                  </a:lnTo>
                  <a:lnTo>
                    <a:pt x="1266713" y="202961"/>
                  </a:lnTo>
                  <a:lnTo>
                    <a:pt x="1255412" y="210571"/>
                  </a:lnTo>
                  <a:lnTo>
                    <a:pt x="1241552" y="213359"/>
                  </a:lnTo>
                  <a:lnTo>
                    <a:pt x="35559" y="213359"/>
                  </a:lnTo>
                  <a:lnTo>
                    <a:pt x="21720" y="210571"/>
                  </a:lnTo>
                  <a:lnTo>
                    <a:pt x="10417" y="202961"/>
                  </a:lnTo>
                  <a:lnTo>
                    <a:pt x="2795" y="191660"/>
                  </a:lnTo>
                  <a:lnTo>
                    <a:pt x="0" y="177799"/>
                  </a:lnTo>
                  <a:lnTo>
                    <a:pt x="0" y="35559"/>
                  </a:lnTo>
                  <a:close/>
                </a:path>
              </a:pathLst>
            </a:custGeom>
            <a:ln w="24384">
              <a:solidFill>
                <a:srgbClr val="385D89"/>
              </a:solidFill>
            </a:ln>
          </p:spPr>
          <p:txBody>
            <a:bodyPr wrap="square" lIns="0" tIns="0" rIns="0" bIns="0" rtlCol="0"/>
            <a:lstStyle/>
            <a:p>
              <a:endParaRPr/>
            </a:p>
          </p:txBody>
        </p:sp>
      </p:grpSp>
      <p:graphicFrame>
        <p:nvGraphicFramePr>
          <p:cNvPr id="25" name="object 25"/>
          <p:cNvGraphicFramePr>
            <a:graphicFrameLocks noGrp="1"/>
          </p:cNvGraphicFramePr>
          <p:nvPr/>
        </p:nvGraphicFramePr>
        <p:xfrm>
          <a:off x="1709929" y="4959097"/>
          <a:ext cx="2573017" cy="368807"/>
        </p:xfrm>
        <a:graphic>
          <a:graphicData uri="http://schemas.openxmlformats.org/drawingml/2006/table">
            <a:tbl>
              <a:tblPr firstRow="1" bandRow="1">
                <a:tableStyleId>{2D5ABB26-0587-4C30-8999-92F81FD0307C}</a:tableStyleId>
              </a:tblPr>
              <a:tblGrid>
                <a:gridCol w="429895">
                  <a:extLst>
                    <a:ext uri="{9D8B030D-6E8A-4147-A177-3AD203B41FA5}">
                      <a16:colId xmlns:a16="http://schemas.microsoft.com/office/drawing/2014/main" val="20000"/>
                    </a:ext>
                  </a:extLst>
                </a:gridCol>
                <a:gridCol w="429895">
                  <a:extLst>
                    <a:ext uri="{9D8B030D-6E8A-4147-A177-3AD203B41FA5}">
                      <a16:colId xmlns:a16="http://schemas.microsoft.com/office/drawing/2014/main" val="20001"/>
                    </a:ext>
                  </a:extLst>
                </a:gridCol>
                <a:gridCol w="426720">
                  <a:extLst>
                    <a:ext uri="{9D8B030D-6E8A-4147-A177-3AD203B41FA5}">
                      <a16:colId xmlns:a16="http://schemas.microsoft.com/office/drawing/2014/main" val="20002"/>
                    </a:ext>
                  </a:extLst>
                </a:gridCol>
                <a:gridCol w="429894">
                  <a:extLst>
                    <a:ext uri="{9D8B030D-6E8A-4147-A177-3AD203B41FA5}">
                      <a16:colId xmlns:a16="http://schemas.microsoft.com/office/drawing/2014/main" val="20003"/>
                    </a:ext>
                  </a:extLst>
                </a:gridCol>
                <a:gridCol w="429894">
                  <a:extLst>
                    <a:ext uri="{9D8B030D-6E8A-4147-A177-3AD203B41FA5}">
                      <a16:colId xmlns:a16="http://schemas.microsoft.com/office/drawing/2014/main" val="20004"/>
                    </a:ext>
                  </a:extLst>
                </a:gridCol>
                <a:gridCol w="426719">
                  <a:extLst>
                    <a:ext uri="{9D8B030D-6E8A-4147-A177-3AD203B41FA5}">
                      <a16:colId xmlns:a16="http://schemas.microsoft.com/office/drawing/2014/main" val="20005"/>
                    </a:ext>
                  </a:extLst>
                </a:gridCol>
              </a:tblGrid>
              <a:tr h="368807">
                <a:tc>
                  <a:txBody>
                    <a:bodyPr/>
                    <a:lstStyle/>
                    <a:p>
                      <a:pPr algn="ctr">
                        <a:lnSpc>
                          <a:spcPct val="100000"/>
                        </a:lnSpc>
                        <a:spcBef>
                          <a:spcPts val="250"/>
                        </a:spcBef>
                      </a:pPr>
                      <a:r>
                        <a:rPr sz="1800" dirty="0">
                          <a:latin typeface="Carlito"/>
                          <a:cs typeface="Carlito"/>
                        </a:rPr>
                        <a:t>5</a:t>
                      </a:r>
                      <a:endParaRPr sz="1800">
                        <a:latin typeface="Carlito"/>
                        <a:cs typeface="Carlito"/>
                      </a:endParaRPr>
                    </a:p>
                  </a:txBody>
                  <a:tcPr marL="0" marR="0" marT="31750"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a:txBody>
                    <a:bodyPr/>
                    <a:lstStyle/>
                    <a:p>
                      <a:pPr algn="ctr">
                        <a:lnSpc>
                          <a:spcPct val="100000"/>
                        </a:lnSpc>
                        <a:spcBef>
                          <a:spcPts val="250"/>
                        </a:spcBef>
                      </a:pPr>
                      <a:r>
                        <a:rPr sz="1800" dirty="0">
                          <a:latin typeface="Carlito"/>
                          <a:cs typeface="Carlito"/>
                        </a:rPr>
                        <a:t>4</a:t>
                      </a:r>
                      <a:endParaRPr sz="1800">
                        <a:latin typeface="Carlito"/>
                        <a:cs typeface="Carlito"/>
                      </a:endParaRPr>
                    </a:p>
                  </a:txBody>
                  <a:tcPr marL="0" marR="0" marT="31750"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a:txBody>
                    <a:bodyPr/>
                    <a:lstStyle/>
                    <a:p>
                      <a:pPr marL="95885">
                        <a:lnSpc>
                          <a:spcPct val="100000"/>
                        </a:lnSpc>
                        <a:spcBef>
                          <a:spcPts val="250"/>
                        </a:spcBef>
                      </a:pPr>
                      <a:r>
                        <a:rPr sz="1800" spc="-5" dirty="0">
                          <a:latin typeface="Carlito"/>
                          <a:cs typeface="Carlito"/>
                        </a:rPr>
                        <a:t>22</a:t>
                      </a:r>
                      <a:endParaRPr sz="1800">
                        <a:latin typeface="Carlito"/>
                        <a:cs typeface="Carlito"/>
                      </a:endParaRPr>
                    </a:p>
                  </a:txBody>
                  <a:tcPr marL="0" marR="0" marT="31750"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a:txBody>
                    <a:bodyPr/>
                    <a:lstStyle/>
                    <a:p>
                      <a:pPr marL="97790">
                        <a:lnSpc>
                          <a:spcPct val="100000"/>
                        </a:lnSpc>
                        <a:spcBef>
                          <a:spcPts val="250"/>
                        </a:spcBef>
                      </a:pPr>
                      <a:r>
                        <a:rPr sz="1800" dirty="0">
                          <a:latin typeface="Carlito"/>
                          <a:cs typeface="Carlito"/>
                        </a:rPr>
                        <a:t>17</a:t>
                      </a:r>
                      <a:endParaRPr sz="1800">
                        <a:latin typeface="Carlito"/>
                        <a:cs typeface="Carlito"/>
                      </a:endParaRPr>
                    </a:p>
                  </a:txBody>
                  <a:tcPr marL="0" marR="0" marT="31750"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a:txBody>
                    <a:bodyPr/>
                    <a:lstStyle/>
                    <a:p>
                      <a:pPr algn="ctr">
                        <a:lnSpc>
                          <a:spcPct val="100000"/>
                        </a:lnSpc>
                        <a:spcBef>
                          <a:spcPts val="250"/>
                        </a:spcBef>
                      </a:pPr>
                      <a:r>
                        <a:rPr sz="1800" dirty="0">
                          <a:latin typeface="Carlito"/>
                          <a:cs typeface="Carlito"/>
                        </a:rPr>
                        <a:t>8</a:t>
                      </a:r>
                      <a:endParaRPr sz="1800">
                        <a:latin typeface="Carlito"/>
                        <a:cs typeface="Carlito"/>
                      </a:endParaRPr>
                    </a:p>
                  </a:txBody>
                  <a:tcPr marL="0" marR="0" marT="31750"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a:txBody>
                    <a:bodyPr/>
                    <a:lstStyle/>
                    <a:p>
                      <a:pPr marL="117475">
                        <a:lnSpc>
                          <a:spcPct val="100000"/>
                        </a:lnSpc>
                        <a:spcBef>
                          <a:spcPts val="250"/>
                        </a:spcBef>
                      </a:pPr>
                      <a:r>
                        <a:rPr sz="1800" dirty="0">
                          <a:latin typeface="Carlito"/>
                          <a:cs typeface="Carlito"/>
                        </a:rPr>
                        <a:t>-1</a:t>
                      </a:r>
                      <a:endParaRPr sz="1800">
                        <a:latin typeface="Carlito"/>
                        <a:cs typeface="Carlito"/>
                      </a:endParaRPr>
                    </a:p>
                  </a:txBody>
                  <a:tcPr marL="0" marR="0" marT="31750"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0"/>
                  </a:ext>
                </a:extLst>
              </a:tr>
            </a:tbl>
          </a:graphicData>
        </a:graphic>
      </p:graphicFrame>
      <p:sp>
        <p:nvSpPr>
          <p:cNvPr id="26" name="object 26"/>
          <p:cNvSpPr txBox="1"/>
          <p:nvPr/>
        </p:nvSpPr>
        <p:spPr>
          <a:xfrm>
            <a:off x="1857858" y="5280786"/>
            <a:ext cx="2285365" cy="299720"/>
          </a:xfrm>
          <a:prstGeom prst="rect">
            <a:avLst/>
          </a:prstGeom>
        </p:spPr>
        <p:txBody>
          <a:bodyPr vert="horz" wrap="square" lIns="0" tIns="12700" rIns="0" bIns="0" rtlCol="0">
            <a:spAutoFit/>
          </a:bodyPr>
          <a:lstStyle/>
          <a:p>
            <a:pPr marL="12700">
              <a:spcBef>
                <a:spcPts val="100"/>
              </a:spcBef>
              <a:tabLst>
                <a:tab pos="441325" algn="l"/>
                <a:tab pos="869950" algn="l"/>
                <a:tab pos="1298575" algn="l"/>
                <a:tab pos="1727200" algn="l"/>
                <a:tab pos="2156460" algn="l"/>
              </a:tabLst>
            </a:pPr>
            <a:r>
              <a:rPr dirty="0">
                <a:latin typeface="Carlito"/>
                <a:cs typeface="Carlito"/>
              </a:rPr>
              <a:t>0	1	2	3	4	5</a:t>
            </a:r>
            <a:endParaRPr>
              <a:latin typeface="Carlito"/>
              <a:cs typeface="Carlito"/>
            </a:endParaRPr>
          </a:p>
        </p:txBody>
      </p:sp>
      <p:grpSp>
        <p:nvGrpSpPr>
          <p:cNvPr id="27" name="object 27"/>
          <p:cNvGrpSpPr/>
          <p:nvPr/>
        </p:nvGrpSpPr>
        <p:grpSpPr>
          <a:xfrm>
            <a:off x="1648969" y="5900929"/>
            <a:ext cx="1304925" cy="238125"/>
            <a:chOff x="124968" y="5900928"/>
            <a:chExt cx="1304925" cy="238125"/>
          </a:xfrm>
        </p:grpSpPr>
        <p:sp>
          <p:nvSpPr>
            <p:cNvPr id="28" name="object 28"/>
            <p:cNvSpPr/>
            <p:nvPr/>
          </p:nvSpPr>
          <p:spPr>
            <a:xfrm>
              <a:off x="137160" y="5913120"/>
              <a:ext cx="1280160" cy="213360"/>
            </a:xfrm>
            <a:custGeom>
              <a:avLst/>
              <a:gdLst/>
              <a:ahLst/>
              <a:cxnLst/>
              <a:rect l="l" t="t" r="r" b="b"/>
              <a:pathLst>
                <a:path w="1280160" h="213360">
                  <a:moveTo>
                    <a:pt x="1244600" y="0"/>
                  </a:moveTo>
                  <a:lnTo>
                    <a:pt x="35559" y="0"/>
                  </a:lnTo>
                  <a:lnTo>
                    <a:pt x="21720" y="2795"/>
                  </a:lnTo>
                  <a:lnTo>
                    <a:pt x="10417" y="10417"/>
                  </a:lnTo>
                  <a:lnTo>
                    <a:pt x="2795" y="21720"/>
                  </a:lnTo>
                  <a:lnTo>
                    <a:pt x="0" y="35559"/>
                  </a:lnTo>
                  <a:lnTo>
                    <a:pt x="0" y="177799"/>
                  </a:lnTo>
                  <a:lnTo>
                    <a:pt x="2795" y="191639"/>
                  </a:lnTo>
                  <a:lnTo>
                    <a:pt x="10417" y="202942"/>
                  </a:lnTo>
                  <a:lnTo>
                    <a:pt x="21720" y="210564"/>
                  </a:lnTo>
                  <a:lnTo>
                    <a:pt x="35559" y="213359"/>
                  </a:lnTo>
                  <a:lnTo>
                    <a:pt x="1244600" y="213359"/>
                  </a:lnTo>
                  <a:lnTo>
                    <a:pt x="1258460" y="210564"/>
                  </a:lnTo>
                  <a:lnTo>
                    <a:pt x="1269761" y="202942"/>
                  </a:lnTo>
                  <a:lnTo>
                    <a:pt x="1277371" y="191639"/>
                  </a:lnTo>
                  <a:lnTo>
                    <a:pt x="1280160" y="177799"/>
                  </a:lnTo>
                  <a:lnTo>
                    <a:pt x="1280160" y="35559"/>
                  </a:lnTo>
                  <a:lnTo>
                    <a:pt x="1277371" y="21720"/>
                  </a:lnTo>
                  <a:lnTo>
                    <a:pt x="1269761" y="10417"/>
                  </a:lnTo>
                  <a:lnTo>
                    <a:pt x="1258460" y="2795"/>
                  </a:lnTo>
                  <a:lnTo>
                    <a:pt x="1244600" y="0"/>
                  </a:lnTo>
                  <a:close/>
                </a:path>
              </a:pathLst>
            </a:custGeom>
            <a:solidFill>
              <a:srgbClr val="FF7B80">
                <a:alpha val="25881"/>
              </a:srgbClr>
            </a:solidFill>
          </p:spPr>
          <p:txBody>
            <a:bodyPr wrap="square" lIns="0" tIns="0" rIns="0" bIns="0" rtlCol="0"/>
            <a:lstStyle/>
            <a:p>
              <a:endParaRPr/>
            </a:p>
          </p:txBody>
        </p:sp>
        <p:sp>
          <p:nvSpPr>
            <p:cNvPr id="29" name="object 29"/>
            <p:cNvSpPr/>
            <p:nvPr/>
          </p:nvSpPr>
          <p:spPr>
            <a:xfrm>
              <a:off x="137160" y="5913120"/>
              <a:ext cx="1280160" cy="213360"/>
            </a:xfrm>
            <a:custGeom>
              <a:avLst/>
              <a:gdLst/>
              <a:ahLst/>
              <a:cxnLst/>
              <a:rect l="l" t="t" r="r" b="b"/>
              <a:pathLst>
                <a:path w="1280160" h="213360">
                  <a:moveTo>
                    <a:pt x="0" y="35559"/>
                  </a:moveTo>
                  <a:lnTo>
                    <a:pt x="2795" y="21720"/>
                  </a:lnTo>
                  <a:lnTo>
                    <a:pt x="10417" y="10417"/>
                  </a:lnTo>
                  <a:lnTo>
                    <a:pt x="21720" y="2795"/>
                  </a:lnTo>
                  <a:lnTo>
                    <a:pt x="35559" y="0"/>
                  </a:lnTo>
                  <a:lnTo>
                    <a:pt x="1244600" y="0"/>
                  </a:lnTo>
                  <a:lnTo>
                    <a:pt x="1258460" y="2795"/>
                  </a:lnTo>
                  <a:lnTo>
                    <a:pt x="1269761" y="10417"/>
                  </a:lnTo>
                  <a:lnTo>
                    <a:pt x="1277371" y="21720"/>
                  </a:lnTo>
                  <a:lnTo>
                    <a:pt x="1280160" y="35559"/>
                  </a:lnTo>
                  <a:lnTo>
                    <a:pt x="1280160" y="177799"/>
                  </a:lnTo>
                  <a:lnTo>
                    <a:pt x="1277371" y="191639"/>
                  </a:lnTo>
                  <a:lnTo>
                    <a:pt x="1269761" y="202942"/>
                  </a:lnTo>
                  <a:lnTo>
                    <a:pt x="1258460" y="210564"/>
                  </a:lnTo>
                  <a:lnTo>
                    <a:pt x="1244600" y="213359"/>
                  </a:lnTo>
                  <a:lnTo>
                    <a:pt x="35559" y="213359"/>
                  </a:lnTo>
                  <a:lnTo>
                    <a:pt x="21720" y="210564"/>
                  </a:lnTo>
                  <a:lnTo>
                    <a:pt x="10417" y="202942"/>
                  </a:lnTo>
                  <a:lnTo>
                    <a:pt x="2795" y="191639"/>
                  </a:lnTo>
                  <a:lnTo>
                    <a:pt x="0" y="177799"/>
                  </a:lnTo>
                  <a:lnTo>
                    <a:pt x="0" y="35559"/>
                  </a:lnTo>
                  <a:close/>
                </a:path>
              </a:pathLst>
            </a:custGeom>
            <a:ln w="24384">
              <a:solidFill>
                <a:srgbClr val="385D89"/>
              </a:solidFill>
            </a:ln>
          </p:spPr>
          <p:txBody>
            <a:bodyPr wrap="square" lIns="0" tIns="0" rIns="0" bIns="0" rtlCol="0"/>
            <a:lstStyle/>
            <a:p>
              <a:endParaRPr/>
            </a:p>
          </p:txBody>
        </p:sp>
      </p:grpSp>
      <p:graphicFrame>
        <p:nvGraphicFramePr>
          <p:cNvPr id="30" name="object 30"/>
          <p:cNvGraphicFramePr>
            <a:graphicFrameLocks noGrp="1"/>
          </p:cNvGraphicFramePr>
          <p:nvPr/>
        </p:nvGraphicFramePr>
        <p:xfrm>
          <a:off x="1694688" y="5836921"/>
          <a:ext cx="2573017" cy="368807"/>
        </p:xfrm>
        <a:graphic>
          <a:graphicData uri="http://schemas.openxmlformats.org/drawingml/2006/table">
            <a:tbl>
              <a:tblPr firstRow="1" bandRow="1">
                <a:tableStyleId>{2D5ABB26-0587-4C30-8999-92F81FD0307C}</a:tableStyleId>
              </a:tblPr>
              <a:tblGrid>
                <a:gridCol w="429895">
                  <a:extLst>
                    <a:ext uri="{9D8B030D-6E8A-4147-A177-3AD203B41FA5}">
                      <a16:colId xmlns:a16="http://schemas.microsoft.com/office/drawing/2014/main" val="20000"/>
                    </a:ext>
                  </a:extLst>
                </a:gridCol>
                <a:gridCol w="429895">
                  <a:extLst>
                    <a:ext uri="{9D8B030D-6E8A-4147-A177-3AD203B41FA5}">
                      <a16:colId xmlns:a16="http://schemas.microsoft.com/office/drawing/2014/main" val="20001"/>
                    </a:ext>
                  </a:extLst>
                </a:gridCol>
                <a:gridCol w="426720">
                  <a:extLst>
                    <a:ext uri="{9D8B030D-6E8A-4147-A177-3AD203B41FA5}">
                      <a16:colId xmlns:a16="http://schemas.microsoft.com/office/drawing/2014/main" val="20002"/>
                    </a:ext>
                  </a:extLst>
                </a:gridCol>
                <a:gridCol w="429894">
                  <a:extLst>
                    <a:ext uri="{9D8B030D-6E8A-4147-A177-3AD203B41FA5}">
                      <a16:colId xmlns:a16="http://schemas.microsoft.com/office/drawing/2014/main" val="20003"/>
                    </a:ext>
                  </a:extLst>
                </a:gridCol>
                <a:gridCol w="426719">
                  <a:extLst>
                    <a:ext uri="{9D8B030D-6E8A-4147-A177-3AD203B41FA5}">
                      <a16:colId xmlns:a16="http://schemas.microsoft.com/office/drawing/2014/main" val="20004"/>
                    </a:ext>
                  </a:extLst>
                </a:gridCol>
                <a:gridCol w="429894">
                  <a:extLst>
                    <a:ext uri="{9D8B030D-6E8A-4147-A177-3AD203B41FA5}">
                      <a16:colId xmlns:a16="http://schemas.microsoft.com/office/drawing/2014/main" val="20005"/>
                    </a:ext>
                  </a:extLst>
                </a:gridCol>
              </a:tblGrid>
              <a:tr h="368807">
                <a:tc>
                  <a:txBody>
                    <a:bodyPr/>
                    <a:lstStyle/>
                    <a:p>
                      <a:pPr algn="ctr">
                        <a:lnSpc>
                          <a:spcPct val="100000"/>
                        </a:lnSpc>
                        <a:spcBef>
                          <a:spcPts val="240"/>
                        </a:spcBef>
                      </a:pPr>
                      <a:r>
                        <a:rPr sz="1800" dirty="0">
                          <a:latin typeface="Carlito"/>
                          <a:cs typeface="Carlito"/>
                        </a:rPr>
                        <a:t>4</a:t>
                      </a:r>
                      <a:endParaRPr sz="1800">
                        <a:latin typeface="Carlito"/>
                        <a:cs typeface="Carlito"/>
                      </a:endParaRPr>
                    </a:p>
                  </a:txBody>
                  <a:tcPr marL="0" marR="0" marT="30480"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a:txBody>
                    <a:bodyPr/>
                    <a:lstStyle/>
                    <a:p>
                      <a:pPr algn="ctr">
                        <a:lnSpc>
                          <a:spcPct val="100000"/>
                        </a:lnSpc>
                        <a:spcBef>
                          <a:spcPts val="240"/>
                        </a:spcBef>
                      </a:pPr>
                      <a:r>
                        <a:rPr sz="1800" dirty="0">
                          <a:latin typeface="Carlito"/>
                          <a:cs typeface="Carlito"/>
                        </a:rPr>
                        <a:t>5</a:t>
                      </a:r>
                      <a:endParaRPr sz="1800">
                        <a:latin typeface="Carlito"/>
                        <a:cs typeface="Carlito"/>
                      </a:endParaRPr>
                    </a:p>
                  </a:txBody>
                  <a:tcPr marL="0" marR="0" marT="30480"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a:txBody>
                    <a:bodyPr/>
                    <a:lstStyle/>
                    <a:p>
                      <a:pPr marL="95250">
                        <a:lnSpc>
                          <a:spcPct val="100000"/>
                        </a:lnSpc>
                        <a:spcBef>
                          <a:spcPts val="240"/>
                        </a:spcBef>
                      </a:pPr>
                      <a:r>
                        <a:rPr sz="1800" spc="-5" dirty="0">
                          <a:latin typeface="Carlito"/>
                          <a:cs typeface="Carlito"/>
                        </a:rPr>
                        <a:t>22</a:t>
                      </a:r>
                      <a:endParaRPr sz="1800">
                        <a:latin typeface="Carlito"/>
                        <a:cs typeface="Carlito"/>
                      </a:endParaRPr>
                    </a:p>
                  </a:txBody>
                  <a:tcPr marL="0" marR="0" marT="30480"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a:txBody>
                    <a:bodyPr/>
                    <a:lstStyle/>
                    <a:p>
                      <a:pPr marL="97155">
                        <a:lnSpc>
                          <a:spcPct val="100000"/>
                        </a:lnSpc>
                        <a:spcBef>
                          <a:spcPts val="240"/>
                        </a:spcBef>
                      </a:pPr>
                      <a:r>
                        <a:rPr sz="1800" dirty="0">
                          <a:latin typeface="Carlito"/>
                          <a:cs typeface="Carlito"/>
                        </a:rPr>
                        <a:t>17</a:t>
                      </a:r>
                      <a:endParaRPr sz="1800">
                        <a:latin typeface="Carlito"/>
                        <a:cs typeface="Carlito"/>
                      </a:endParaRPr>
                    </a:p>
                  </a:txBody>
                  <a:tcPr marL="0" marR="0" marT="30480"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a:txBody>
                    <a:bodyPr/>
                    <a:lstStyle/>
                    <a:p>
                      <a:pPr algn="ctr">
                        <a:lnSpc>
                          <a:spcPct val="100000"/>
                        </a:lnSpc>
                        <a:spcBef>
                          <a:spcPts val="240"/>
                        </a:spcBef>
                      </a:pPr>
                      <a:r>
                        <a:rPr sz="1800" dirty="0">
                          <a:latin typeface="Carlito"/>
                          <a:cs typeface="Carlito"/>
                        </a:rPr>
                        <a:t>8</a:t>
                      </a:r>
                      <a:endParaRPr sz="1800">
                        <a:latin typeface="Carlito"/>
                        <a:cs typeface="Carlito"/>
                      </a:endParaRPr>
                    </a:p>
                  </a:txBody>
                  <a:tcPr marL="0" marR="0" marT="30480"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a:txBody>
                    <a:bodyPr/>
                    <a:lstStyle/>
                    <a:p>
                      <a:pPr marL="120014">
                        <a:lnSpc>
                          <a:spcPct val="100000"/>
                        </a:lnSpc>
                        <a:spcBef>
                          <a:spcPts val="240"/>
                        </a:spcBef>
                      </a:pPr>
                      <a:r>
                        <a:rPr sz="1800" dirty="0">
                          <a:latin typeface="Carlito"/>
                          <a:cs typeface="Carlito"/>
                        </a:rPr>
                        <a:t>-1</a:t>
                      </a:r>
                      <a:endParaRPr sz="1800">
                        <a:latin typeface="Carlito"/>
                        <a:cs typeface="Carlito"/>
                      </a:endParaRPr>
                    </a:p>
                  </a:txBody>
                  <a:tcPr marL="0" marR="0" marT="30480"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0"/>
                  </a:ext>
                </a:extLst>
              </a:tr>
            </a:tbl>
          </a:graphicData>
        </a:graphic>
      </p:graphicFrame>
      <p:sp>
        <p:nvSpPr>
          <p:cNvPr id="31" name="object 31"/>
          <p:cNvSpPr txBox="1"/>
          <p:nvPr/>
        </p:nvSpPr>
        <p:spPr>
          <a:xfrm>
            <a:off x="1842009" y="6157366"/>
            <a:ext cx="2285365" cy="299720"/>
          </a:xfrm>
          <a:prstGeom prst="rect">
            <a:avLst/>
          </a:prstGeom>
        </p:spPr>
        <p:txBody>
          <a:bodyPr vert="horz" wrap="square" lIns="0" tIns="12700" rIns="0" bIns="0" rtlCol="0">
            <a:spAutoFit/>
          </a:bodyPr>
          <a:lstStyle/>
          <a:p>
            <a:pPr marL="12700">
              <a:spcBef>
                <a:spcPts val="100"/>
              </a:spcBef>
              <a:tabLst>
                <a:tab pos="441325" algn="l"/>
                <a:tab pos="869950" algn="l"/>
                <a:tab pos="1298575" algn="l"/>
                <a:tab pos="1727200" algn="l"/>
                <a:tab pos="2156460" algn="l"/>
              </a:tabLst>
            </a:pPr>
            <a:r>
              <a:rPr dirty="0">
                <a:latin typeface="Carlito"/>
                <a:cs typeface="Carlito"/>
              </a:rPr>
              <a:t>0	1	2	3	4	5</a:t>
            </a:r>
            <a:endParaRPr>
              <a:latin typeface="Carlito"/>
              <a:cs typeface="Carlito"/>
            </a:endParaRPr>
          </a:p>
        </p:txBody>
      </p:sp>
      <p:sp>
        <p:nvSpPr>
          <p:cNvPr id="32" name="object 32"/>
          <p:cNvSpPr/>
          <p:nvPr/>
        </p:nvSpPr>
        <p:spPr>
          <a:xfrm>
            <a:off x="4672584" y="1530096"/>
            <a:ext cx="1716405" cy="213360"/>
          </a:xfrm>
          <a:custGeom>
            <a:avLst/>
            <a:gdLst/>
            <a:ahLst/>
            <a:cxnLst/>
            <a:rect l="l" t="t" r="r" b="b"/>
            <a:pathLst>
              <a:path w="1716404" h="213360">
                <a:moveTo>
                  <a:pt x="1680464" y="0"/>
                </a:moveTo>
                <a:lnTo>
                  <a:pt x="35560" y="0"/>
                </a:lnTo>
                <a:lnTo>
                  <a:pt x="21699" y="2788"/>
                </a:lnTo>
                <a:lnTo>
                  <a:pt x="10398" y="10398"/>
                </a:lnTo>
                <a:lnTo>
                  <a:pt x="2788" y="21699"/>
                </a:lnTo>
                <a:lnTo>
                  <a:pt x="0" y="35559"/>
                </a:lnTo>
                <a:lnTo>
                  <a:pt x="0" y="177800"/>
                </a:lnTo>
                <a:lnTo>
                  <a:pt x="2788" y="191660"/>
                </a:lnTo>
                <a:lnTo>
                  <a:pt x="10398" y="202961"/>
                </a:lnTo>
                <a:lnTo>
                  <a:pt x="21699" y="210571"/>
                </a:lnTo>
                <a:lnTo>
                  <a:pt x="35560" y="213359"/>
                </a:lnTo>
                <a:lnTo>
                  <a:pt x="1680464" y="213359"/>
                </a:lnTo>
                <a:lnTo>
                  <a:pt x="1694324" y="210571"/>
                </a:lnTo>
                <a:lnTo>
                  <a:pt x="1705625" y="202961"/>
                </a:lnTo>
                <a:lnTo>
                  <a:pt x="1713235" y="191660"/>
                </a:lnTo>
                <a:lnTo>
                  <a:pt x="1716024" y="177800"/>
                </a:lnTo>
                <a:lnTo>
                  <a:pt x="1716024" y="35559"/>
                </a:lnTo>
                <a:lnTo>
                  <a:pt x="1713235" y="21699"/>
                </a:lnTo>
                <a:lnTo>
                  <a:pt x="1705625" y="10398"/>
                </a:lnTo>
                <a:lnTo>
                  <a:pt x="1694324" y="2788"/>
                </a:lnTo>
                <a:lnTo>
                  <a:pt x="1680464" y="0"/>
                </a:lnTo>
                <a:close/>
              </a:path>
            </a:pathLst>
          </a:custGeom>
          <a:solidFill>
            <a:srgbClr val="FF7B80">
              <a:alpha val="25881"/>
            </a:srgbClr>
          </a:solidFill>
        </p:spPr>
        <p:txBody>
          <a:bodyPr wrap="square" lIns="0" tIns="0" rIns="0" bIns="0" rtlCol="0"/>
          <a:lstStyle/>
          <a:p>
            <a:endParaRPr/>
          </a:p>
        </p:txBody>
      </p:sp>
      <p:graphicFrame>
        <p:nvGraphicFramePr>
          <p:cNvPr id="33" name="object 33"/>
          <p:cNvGraphicFramePr>
            <a:graphicFrameLocks noGrp="1"/>
          </p:cNvGraphicFramePr>
          <p:nvPr/>
        </p:nvGraphicFramePr>
        <p:xfrm>
          <a:off x="4706111" y="1453897"/>
          <a:ext cx="2573018" cy="368807"/>
        </p:xfrm>
        <a:graphic>
          <a:graphicData uri="http://schemas.openxmlformats.org/drawingml/2006/table">
            <a:tbl>
              <a:tblPr firstRow="1" bandRow="1">
                <a:tableStyleId>{2D5ABB26-0587-4C30-8999-92F81FD0307C}</a:tableStyleId>
              </a:tblPr>
              <a:tblGrid>
                <a:gridCol w="426720">
                  <a:extLst>
                    <a:ext uri="{9D8B030D-6E8A-4147-A177-3AD203B41FA5}">
                      <a16:colId xmlns:a16="http://schemas.microsoft.com/office/drawing/2014/main" val="20000"/>
                    </a:ext>
                  </a:extLst>
                </a:gridCol>
                <a:gridCol w="429895">
                  <a:extLst>
                    <a:ext uri="{9D8B030D-6E8A-4147-A177-3AD203B41FA5}">
                      <a16:colId xmlns:a16="http://schemas.microsoft.com/office/drawing/2014/main" val="20001"/>
                    </a:ext>
                  </a:extLst>
                </a:gridCol>
                <a:gridCol w="429895">
                  <a:extLst>
                    <a:ext uri="{9D8B030D-6E8A-4147-A177-3AD203B41FA5}">
                      <a16:colId xmlns:a16="http://schemas.microsoft.com/office/drawing/2014/main" val="20002"/>
                    </a:ext>
                  </a:extLst>
                </a:gridCol>
                <a:gridCol w="356235">
                  <a:extLst>
                    <a:ext uri="{9D8B030D-6E8A-4147-A177-3AD203B41FA5}">
                      <a16:colId xmlns:a16="http://schemas.microsoft.com/office/drawing/2014/main" val="20003"/>
                    </a:ext>
                  </a:extLst>
                </a:gridCol>
                <a:gridCol w="70485">
                  <a:extLst>
                    <a:ext uri="{9D8B030D-6E8A-4147-A177-3AD203B41FA5}">
                      <a16:colId xmlns:a16="http://schemas.microsoft.com/office/drawing/2014/main" val="20004"/>
                    </a:ext>
                  </a:extLst>
                </a:gridCol>
                <a:gridCol w="429894">
                  <a:extLst>
                    <a:ext uri="{9D8B030D-6E8A-4147-A177-3AD203B41FA5}">
                      <a16:colId xmlns:a16="http://schemas.microsoft.com/office/drawing/2014/main" val="20005"/>
                    </a:ext>
                  </a:extLst>
                </a:gridCol>
                <a:gridCol w="429894">
                  <a:extLst>
                    <a:ext uri="{9D8B030D-6E8A-4147-A177-3AD203B41FA5}">
                      <a16:colId xmlns:a16="http://schemas.microsoft.com/office/drawing/2014/main" val="20006"/>
                    </a:ext>
                  </a:extLst>
                </a:gridCol>
              </a:tblGrid>
              <a:tr h="71628">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R w="9525">
                      <a:solidFill>
                        <a:srgbClr val="FF0000"/>
                      </a:solidFill>
                      <a:prstDash val="solid"/>
                    </a:lnR>
                    <a:lnT w="9525">
                      <a:solidFill>
                        <a:srgbClr val="FF0000"/>
                      </a:solidFill>
                      <a:prstDash val="solid"/>
                    </a:lnT>
                    <a:lnB w="38100">
                      <a:solidFill>
                        <a:srgbClr val="385D89"/>
                      </a:solidFill>
                      <a:prstDash val="solid"/>
                    </a:lnB>
                  </a:tcPr>
                </a:tc>
                <a:tc rowSpan="3">
                  <a:txBody>
                    <a:bodyPr/>
                    <a:lstStyle/>
                    <a:p>
                      <a:pPr algn="ctr">
                        <a:lnSpc>
                          <a:spcPct val="100000"/>
                        </a:lnSpc>
                        <a:spcBef>
                          <a:spcPts val="235"/>
                        </a:spcBef>
                      </a:pPr>
                      <a:r>
                        <a:rPr sz="1800" dirty="0">
                          <a:latin typeface="Carlito"/>
                          <a:cs typeface="Carlito"/>
                        </a:rPr>
                        <a:t>8</a:t>
                      </a:r>
                      <a:endParaRPr sz="1800">
                        <a:latin typeface="Carlito"/>
                        <a:cs typeface="Carlito"/>
                      </a:endParaRPr>
                    </a:p>
                  </a:txBody>
                  <a:tcPr marL="0" marR="0" marT="29845"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rowSpan="3">
                  <a:txBody>
                    <a:bodyPr/>
                    <a:lstStyle/>
                    <a:p>
                      <a:pPr marL="119380">
                        <a:lnSpc>
                          <a:spcPct val="100000"/>
                        </a:lnSpc>
                        <a:spcBef>
                          <a:spcPts val="235"/>
                        </a:spcBef>
                      </a:pPr>
                      <a:r>
                        <a:rPr sz="1800" dirty="0">
                          <a:latin typeface="Carlito"/>
                          <a:cs typeface="Carlito"/>
                        </a:rPr>
                        <a:t>-1</a:t>
                      </a:r>
                      <a:endParaRPr sz="1800">
                        <a:latin typeface="Carlito"/>
                        <a:cs typeface="Carlito"/>
                      </a:endParaRPr>
                    </a:p>
                  </a:txBody>
                  <a:tcPr marL="0" marR="0" marT="29845"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0"/>
                  </a:ext>
                </a:extLst>
              </a:tr>
              <a:tr h="213359">
                <a:tc>
                  <a:txBody>
                    <a:bodyPr/>
                    <a:lstStyle/>
                    <a:p>
                      <a:pPr algn="ctr">
                        <a:lnSpc>
                          <a:spcPts val="1580"/>
                        </a:lnSpc>
                      </a:pPr>
                      <a:r>
                        <a:rPr sz="1800" dirty="0">
                          <a:latin typeface="Carlito"/>
                          <a:cs typeface="Carlito"/>
                        </a:rPr>
                        <a:t>4</a:t>
                      </a:r>
                      <a:endParaRPr sz="1800">
                        <a:latin typeface="Carlito"/>
                        <a:cs typeface="Carlito"/>
                      </a:endParaRPr>
                    </a:p>
                  </a:txBody>
                  <a:tcPr marL="0" marR="0" marT="0" marB="0">
                    <a:lnL w="9525">
                      <a:solidFill>
                        <a:srgbClr val="385D89"/>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algn="ctr">
                        <a:lnSpc>
                          <a:spcPts val="1580"/>
                        </a:lnSpc>
                      </a:pPr>
                      <a:r>
                        <a:rPr sz="1800" dirty="0">
                          <a:latin typeface="Carlito"/>
                          <a:cs typeface="Carlito"/>
                        </a:rPr>
                        <a:t>5</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97790">
                        <a:lnSpc>
                          <a:spcPts val="1580"/>
                        </a:lnSpc>
                      </a:pPr>
                      <a:r>
                        <a:rPr sz="1800" spc="-5" dirty="0">
                          <a:latin typeface="Carlito"/>
                          <a:cs typeface="Carlito"/>
                        </a:rPr>
                        <a:t>22</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gridSpan="2">
                  <a:txBody>
                    <a:bodyPr/>
                    <a:lstStyle/>
                    <a:p>
                      <a:pPr marL="97155">
                        <a:lnSpc>
                          <a:spcPts val="1580"/>
                        </a:lnSpc>
                      </a:pPr>
                      <a:r>
                        <a:rPr sz="1800" spc="-5" dirty="0">
                          <a:latin typeface="Carlito"/>
                          <a:cs typeface="Carlito"/>
                        </a:rPr>
                        <a:t>17</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hMerge="1">
                  <a:txBody>
                    <a:bodyPr/>
                    <a:lstStyle/>
                    <a:p>
                      <a:endParaRPr/>
                    </a:p>
                  </a:txBody>
                  <a:tcPr marL="0" marR="0" marT="0" marB="0"/>
                </a:tc>
                <a:tc vMerge="1">
                  <a:txBody>
                    <a:bodyPr/>
                    <a:lstStyle/>
                    <a:p>
                      <a:endParaRPr/>
                    </a:p>
                  </a:txBody>
                  <a:tcPr marL="0" marR="0" marT="29845"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vMerge="1">
                  <a:txBody>
                    <a:bodyPr/>
                    <a:lstStyle/>
                    <a:p>
                      <a:endParaRPr/>
                    </a:p>
                  </a:txBody>
                  <a:tcPr marL="0" marR="0" marT="29845"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1"/>
                  </a:ext>
                </a:extLst>
              </a:tr>
              <a:tr h="83820">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R w="9525">
                      <a:solidFill>
                        <a:srgbClr val="FF0000"/>
                      </a:solidFill>
                      <a:prstDash val="solid"/>
                    </a:lnR>
                    <a:lnT w="38100">
                      <a:solidFill>
                        <a:srgbClr val="385D89"/>
                      </a:solidFill>
                      <a:prstDash val="solid"/>
                    </a:lnT>
                    <a:lnB w="9525">
                      <a:solidFill>
                        <a:srgbClr val="FF0000"/>
                      </a:solidFill>
                      <a:prstDash val="solid"/>
                    </a:lnB>
                  </a:tcPr>
                </a:tc>
                <a:tc vMerge="1">
                  <a:txBody>
                    <a:bodyPr/>
                    <a:lstStyle/>
                    <a:p>
                      <a:endParaRPr/>
                    </a:p>
                  </a:txBody>
                  <a:tcPr marL="0" marR="0" marT="29845"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vMerge="1">
                  <a:txBody>
                    <a:bodyPr/>
                    <a:lstStyle/>
                    <a:p>
                      <a:endParaRPr/>
                    </a:p>
                  </a:txBody>
                  <a:tcPr marL="0" marR="0" marT="29845"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2"/>
                  </a:ext>
                </a:extLst>
              </a:tr>
            </a:tbl>
          </a:graphicData>
        </a:graphic>
      </p:graphicFrame>
      <p:sp>
        <p:nvSpPr>
          <p:cNvPr id="34" name="object 34"/>
          <p:cNvSpPr txBox="1"/>
          <p:nvPr/>
        </p:nvSpPr>
        <p:spPr>
          <a:xfrm>
            <a:off x="4853179" y="1773378"/>
            <a:ext cx="2285365" cy="300355"/>
          </a:xfrm>
          <a:prstGeom prst="rect">
            <a:avLst/>
          </a:prstGeom>
        </p:spPr>
        <p:txBody>
          <a:bodyPr vert="horz" wrap="square" lIns="0" tIns="12700" rIns="0" bIns="0" rtlCol="0">
            <a:spAutoFit/>
          </a:bodyPr>
          <a:lstStyle/>
          <a:p>
            <a:pPr marL="12700">
              <a:spcBef>
                <a:spcPts val="100"/>
              </a:spcBef>
              <a:tabLst>
                <a:tab pos="440690" algn="l"/>
                <a:tab pos="869950" algn="l"/>
                <a:tab pos="1298575" algn="l"/>
                <a:tab pos="1727200" algn="l"/>
                <a:tab pos="2155825" algn="l"/>
              </a:tabLst>
            </a:pPr>
            <a:r>
              <a:rPr dirty="0">
                <a:latin typeface="Carlito"/>
                <a:cs typeface="Carlito"/>
              </a:rPr>
              <a:t>0	1	2	3	4	5</a:t>
            </a:r>
            <a:endParaRPr>
              <a:latin typeface="Carlito"/>
              <a:cs typeface="Carlito"/>
            </a:endParaRPr>
          </a:p>
        </p:txBody>
      </p:sp>
      <p:sp>
        <p:nvSpPr>
          <p:cNvPr id="35" name="object 35"/>
          <p:cNvSpPr/>
          <p:nvPr/>
        </p:nvSpPr>
        <p:spPr>
          <a:xfrm>
            <a:off x="4636008" y="2359152"/>
            <a:ext cx="1716405" cy="216535"/>
          </a:xfrm>
          <a:custGeom>
            <a:avLst/>
            <a:gdLst/>
            <a:ahLst/>
            <a:cxnLst/>
            <a:rect l="l" t="t" r="r" b="b"/>
            <a:pathLst>
              <a:path w="1716404" h="216535">
                <a:moveTo>
                  <a:pt x="1679956" y="0"/>
                </a:moveTo>
                <a:lnTo>
                  <a:pt x="36068" y="0"/>
                </a:lnTo>
                <a:lnTo>
                  <a:pt x="22020" y="2831"/>
                </a:lnTo>
                <a:lnTo>
                  <a:pt x="10556" y="10556"/>
                </a:lnTo>
                <a:lnTo>
                  <a:pt x="2831" y="22020"/>
                </a:lnTo>
                <a:lnTo>
                  <a:pt x="0" y="36068"/>
                </a:lnTo>
                <a:lnTo>
                  <a:pt x="0" y="180339"/>
                </a:lnTo>
                <a:lnTo>
                  <a:pt x="2831" y="194387"/>
                </a:lnTo>
                <a:lnTo>
                  <a:pt x="10556" y="205851"/>
                </a:lnTo>
                <a:lnTo>
                  <a:pt x="22020" y="213576"/>
                </a:lnTo>
                <a:lnTo>
                  <a:pt x="36068" y="216408"/>
                </a:lnTo>
                <a:lnTo>
                  <a:pt x="1679956" y="216408"/>
                </a:lnTo>
                <a:lnTo>
                  <a:pt x="1694003" y="213576"/>
                </a:lnTo>
                <a:lnTo>
                  <a:pt x="1705467" y="205851"/>
                </a:lnTo>
                <a:lnTo>
                  <a:pt x="1713192" y="194387"/>
                </a:lnTo>
                <a:lnTo>
                  <a:pt x="1716024" y="180339"/>
                </a:lnTo>
                <a:lnTo>
                  <a:pt x="1716024" y="36068"/>
                </a:lnTo>
                <a:lnTo>
                  <a:pt x="1713192" y="22020"/>
                </a:lnTo>
                <a:lnTo>
                  <a:pt x="1705467" y="10556"/>
                </a:lnTo>
                <a:lnTo>
                  <a:pt x="1694003" y="2831"/>
                </a:lnTo>
                <a:lnTo>
                  <a:pt x="1679956" y="0"/>
                </a:lnTo>
                <a:close/>
              </a:path>
            </a:pathLst>
          </a:custGeom>
          <a:solidFill>
            <a:srgbClr val="FF7B80">
              <a:alpha val="25881"/>
            </a:srgbClr>
          </a:solidFill>
        </p:spPr>
        <p:txBody>
          <a:bodyPr wrap="square" lIns="0" tIns="0" rIns="0" bIns="0" rtlCol="0"/>
          <a:lstStyle/>
          <a:p>
            <a:endParaRPr/>
          </a:p>
        </p:txBody>
      </p:sp>
      <p:graphicFrame>
        <p:nvGraphicFramePr>
          <p:cNvPr id="36" name="object 36"/>
          <p:cNvGraphicFramePr>
            <a:graphicFrameLocks noGrp="1"/>
          </p:cNvGraphicFramePr>
          <p:nvPr/>
        </p:nvGraphicFramePr>
        <p:xfrm>
          <a:off x="4669536" y="2282951"/>
          <a:ext cx="2573017" cy="371854"/>
        </p:xfrm>
        <a:graphic>
          <a:graphicData uri="http://schemas.openxmlformats.org/drawingml/2006/table">
            <a:tbl>
              <a:tblPr firstRow="1" bandRow="1">
                <a:tableStyleId>{2D5ABB26-0587-4C30-8999-92F81FD0307C}</a:tableStyleId>
              </a:tblPr>
              <a:tblGrid>
                <a:gridCol w="426720">
                  <a:extLst>
                    <a:ext uri="{9D8B030D-6E8A-4147-A177-3AD203B41FA5}">
                      <a16:colId xmlns:a16="http://schemas.microsoft.com/office/drawing/2014/main" val="20000"/>
                    </a:ext>
                  </a:extLst>
                </a:gridCol>
                <a:gridCol w="429895">
                  <a:extLst>
                    <a:ext uri="{9D8B030D-6E8A-4147-A177-3AD203B41FA5}">
                      <a16:colId xmlns:a16="http://schemas.microsoft.com/office/drawing/2014/main" val="20001"/>
                    </a:ext>
                  </a:extLst>
                </a:gridCol>
                <a:gridCol w="429895">
                  <a:extLst>
                    <a:ext uri="{9D8B030D-6E8A-4147-A177-3AD203B41FA5}">
                      <a16:colId xmlns:a16="http://schemas.microsoft.com/office/drawing/2014/main" val="20002"/>
                    </a:ext>
                  </a:extLst>
                </a:gridCol>
                <a:gridCol w="355600">
                  <a:extLst>
                    <a:ext uri="{9D8B030D-6E8A-4147-A177-3AD203B41FA5}">
                      <a16:colId xmlns:a16="http://schemas.microsoft.com/office/drawing/2014/main" val="20003"/>
                    </a:ext>
                  </a:extLst>
                </a:gridCol>
                <a:gridCol w="71119">
                  <a:extLst>
                    <a:ext uri="{9D8B030D-6E8A-4147-A177-3AD203B41FA5}">
                      <a16:colId xmlns:a16="http://schemas.microsoft.com/office/drawing/2014/main" val="20004"/>
                    </a:ext>
                  </a:extLst>
                </a:gridCol>
                <a:gridCol w="429894">
                  <a:extLst>
                    <a:ext uri="{9D8B030D-6E8A-4147-A177-3AD203B41FA5}">
                      <a16:colId xmlns:a16="http://schemas.microsoft.com/office/drawing/2014/main" val="20005"/>
                    </a:ext>
                  </a:extLst>
                </a:gridCol>
                <a:gridCol w="429894">
                  <a:extLst>
                    <a:ext uri="{9D8B030D-6E8A-4147-A177-3AD203B41FA5}">
                      <a16:colId xmlns:a16="http://schemas.microsoft.com/office/drawing/2014/main" val="20006"/>
                    </a:ext>
                  </a:extLst>
                </a:gridCol>
              </a:tblGrid>
              <a:tr h="71627">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R w="9525">
                      <a:solidFill>
                        <a:srgbClr val="FF0000"/>
                      </a:solidFill>
                      <a:prstDash val="solid"/>
                    </a:lnR>
                    <a:lnT w="9525">
                      <a:solidFill>
                        <a:srgbClr val="FF0000"/>
                      </a:solidFill>
                      <a:prstDash val="solid"/>
                    </a:lnT>
                    <a:lnB w="38100">
                      <a:solidFill>
                        <a:srgbClr val="385D89"/>
                      </a:solidFill>
                      <a:prstDash val="solid"/>
                    </a:lnB>
                  </a:tcPr>
                </a:tc>
                <a:tc rowSpan="3">
                  <a:txBody>
                    <a:bodyPr/>
                    <a:lstStyle/>
                    <a:p>
                      <a:pPr marL="635" algn="ctr">
                        <a:lnSpc>
                          <a:spcPct val="100000"/>
                        </a:lnSpc>
                        <a:spcBef>
                          <a:spcPts val="245"/>
                        </a:spcBef>
                      </a:pPr>
                      <a:r>
                        <a:rPr sz="1800" dirty="0">
                          <a:latin typeface="Carlito"/>
                          <a:cs typeface="Carlito"/>
                        </a:rPr>
                        <a:t>8</a:t>
                      </a:r>
                      <a:endParaRPr sz="1800">
                        <a:latin typeface="Carlito"/>
                        <a:cs typeface="Carlito"/>
                      </a:endParaRPr>
                    </a:p>
                  </a:txBody>
                  <a:tcPr marL="0" marR="0" marT="31115"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rowSpan="3">
                  <a:txBody>
                    <a:bodyPr/>
                    <a:lstStyle/>
                    <a:p>
                      <a:pPr marL="119380">
                        <a:lnSpc>
                          <a:spcPct val="100000"/>
                        </a:lnSpc>
                        <a:spcBef>
                          <a:spcPts val="245"/>
                        </a:spcBef>
                      </a:pPr>
                      <a:r>
                        <a:rPr sz="1800" dirty="0">
                          <a:latin typeface="Carlito"/>
                          <a:cs typeface="Carlito"/>
                        </a:rPr>
                        <a:t>-1</a:t>
                      </a:r>
                      <a:endParaRPr sz="1800">
                        <a:latin typeface="Carlito"/>
                        <a:cs typeface="Carlito"/>
                      </a:endParaRPr>
                    </a:p>
                  </a:txBody>
                  <a:tcPr marL="0" marR="0" marT="31115"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0"/>
                  </a:ext>
                </a:extLst>
              </a:tr>
              <a:tr h="216408">
                <a:tc>
                  <a:txBody>
                    <a:bodyPr/>
                    <a:lstStyle/>
                    <a:p>
                      <a:pPr algn="ctr">
                        <a:lnSpc>
                          <a:spcPts val="1605"/>
                        </a:lnSpc>
                      </a:pPr>
                      <a:r>
                        <a:rPr sz="1800" dirty="0">
                          <a:latin typeface="Carlito"/>
                          <a:cs typeface="Carlito"/>
                        </a:rPr>
                        <a:t>4</a:t>
                      </a:r>
                      <a:endParaRPr sz="1800">
                        <a:latin typeface="Carlito"/>
                        <a:cs typeface="Carlito"/>
                      </a:endParaRPr>
                    </a:p>
                  </a:txBody>
                  <a:tcPr marL="0" marR="0" marT="0" marB="0">
                    <a:lnL w="9525">
                      <a:solidFill>
                        <a:srgbClr val="385D89"/>
                      </a:solidFill>
                      <a:prstDash val="solid"/>
                    </a:lnL>
                    <a:lnR w="9525">
                      <a:solidFill>
                        <a:srgbClr val="FF0000"/>
                      </a:solidFill>
                      <a:prstDash val="solid"/>
                    </a:lnR>
                    <a:lnT w="38100">
                      <a:solidFill>
                        <a:srgbClr val="385D89"/>
                      </a:solidFill>
                      <a:prstDash val="solid"/>
                    </a:lnT>
                    <a:lnB w="28575">
                      <a:solidFill>
                        <a:srgbClr val="385D89"/>
                      </a:solidFill>
                      <a:prstDash val="solid"/>
                    </a:lnB>
                  </a:tcPr>
                </a:tc>
                <a:tc>
                  <a:txBody>
                    <a:bodyPr/>
                    <a:lstStyle/>
                    <a:p>
                      <a:pPr marL="635" algn="ctr">
                        <a:lnSpc>
                          <a:spcPts val="1605"/>
                        </a:lnSpc>
                      </a:pPr>
                      <a:r>
                        <a:rPr sz="1800" dirty="0">
                          <a:latin typeface="Carlito"/>
                          <a:cs typeface="Carlito"/>
                        </a:rPr>
                        <a:t>5</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28575">
                      <a:solidFill>
                        <a:srgbClr val="385D89"/>
                      </a:solidFill>
                      <a:prstDash val="solid"/>
                    </a:lnB>
                  </a:tcPr>
                </a:tc>
                <a:tc>
                  <a:txBody>
                    <a:bodyPr/>
                    <a:lstStyle/>
                    <a:p>
                      <a:pPr marL="97790">
                        <a:lnSpc>
                          <a:spcPts val="1605"/>
                        </a:lnSpc>
                      </a:pPr>
                      <a:r>
                        <a:rPr sz="1800" spc="-5" dirty="0">
                          <a:latin typeface="Carlito"/>
                          <a:cs typeface="Carlito"/>
                        </a:rPr>
                        <a:t>17</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28575">
                      <a:solidFill>
                        <a:srgbClr val="385D89"/>
                      </a:solidFill>
                      <a:prstDash val="solid"/>
                    </a:lnB>
                  </a:tcPr>
                </a:tc>
                <a:tc rowSpan="2" gridSpan="2">
                  <a:txBody>
                    <a:bodyPr/>
                    <a:lstStyle/>
                    <a:p>
                      <a:pPr marL="97155">
                        <a:lnSpc>
                          <a:spcPts val="1839"/>
                        </a:lnSpc>
                      </a:pPr>
                      <a:r>
                        <a:rPr sz="1800" spc="-5" dirty="0">
                          <a:latin typeface="Carlito"/>
                          <a:cs typeface="Carlito"/>
                        </a:rPr>
                        <a:t>22</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rowSpan="2" hMerge="1">
                  <a:txBody>
                    <a:bodyPr/>
                    <a:lstStyle/>
                    <a:p>
                      <a:endParaRPr/>
                    </a:p>
                  </a:txBody>
                  <a:tcPr marL="0" marR="0" marT="0" marB="0"/>
                </a:tc>
                <a:tc vMerge="1">
                  <a:txBody>
                    <a:bodyPr/>
                    <a:lstStyle/>
                    <a:p>
                      <a:endParaRPr/>
                    </a:p>
                  </a:txBody>
                  <a:tcPr marL="0" marR="0" marT="31115"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vMerge="1">
                  <a:txBody>
                    <a:bodyPr/>
                    <a:lstStyle/>
                    <a:p>
                      <a:endParaRPr/>
                    </a:p>
                  </a:txBody>
                  <a:tcPr marL="0" marR="0" marT="31115"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1"/>
                  </a:ext>
                </a:extLst>
              </a:tr>
              <a:tr h="83819">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28575">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28575">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28575">
                      <a:solidFill>
                        <a:srgbClr val="385D89"/>
                      </a:solidFill>
                      <a:prstDash val="solid"/>
                    </a:lnT>
                    <a:lnB w="9525">
                      <a:solidFill>
                        <a:srgbClr val="FF0000"/>
                      </a:solidFill>
                      <a:prstDash val="solid"/>
                    </a:lnB>
                  </a:tcPr>
                </a:tc>
                <a:tc gridSpan="2" vMerge="1">
                  <a:txBody>
                    <a:bodyPr/>
                    <a:lstStyle/>
                    <a:p>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hMerge="1" vMerge="1">
                  <a:txBody>
                    <a:bodyPr/>
                    <a:lstStyle/>
                    <a:p>
                      <a:endParaRPr/>
                    </a:p>
                  </a:txBody>
                  <a:tcPr marL="0" marR="0" marT="0" marB="0"/>
                </a:tc>
                <a:tc vMerge="1">
                  <a:txBody>
                    <a:bodyPr/>
                    <a:lstStyle/>
                    <a:p>
                      <a:endParaRPr/>
                    </a:p>
                  </a:txBody>
                  <a:tcPr marL="0" marR="0" marT="31115"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tc vMerge="1">
                  <a:txBody>
                    <a:bodyPr/>
                    <a:lstStyle/>
                    <a:p>
                      <a:endParaRPr/>
                    </a:p>
                  </a:txBody>
                  <a:tcPr marL="0" marR="0" marT="31115"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2"/>
                  </a:ext>
                </a:extLst>
              </a:tr>
            </a:tbl>
          </a:graphicData>
        </a:graphic>
      </p:graphicFrame>
      <p:sp>
        <p:nvSpPr>
          <p:cNvPr id="37" name="object 37"/>
          <p:cNvSpPr txBox="1"/>
          <p:nvPr/>
        </p:nvSpPr>
        <p:spPr>
          <a:xfrm>
            <a:off x="4816603" y="2604008"/>
            <a:ext cx="2285365" cy="299720"/>
          </a:xfrm>
          <a:prstGeom prst="rect">
            <a:avLst/>
          </a:prstGeom>
        </p:spPr>
        <p:txBody>
          <a:bodyPr vert="horz" wrap="square" lIns="0" tIns="12700" rIns="0" bIns="0" rtlCol="0">
            <a:spAutoFit/>
          </a:bodyPr>
          <a:lstStyle/>
          <a:p>
            <a:pPr marL="12700">
              <a:spcBef>
                <a:spcPts val="100"/>
              </a:spcBef>
              <a:tabLst>
                <a:tab pos="441325" algn="l"/>
                <a:tab pos="869950" algn="l"/>
                <a:tab pos="1298575" algn="l"/>
                <a:tab pos="1727200" algn="l"/>
                <a:tab pos="2156460" algn="l"/>
              </a:tabLst>
            </a:pPr>
            <a:r>
              <a:rPr dirty="0">
                <a:latin typeface="Carlito"/>
                <a:cs typeface="Carlito"/>
              </a:rPr>
              <a:t>0	1	2	3	4	5</a:t>
            </a:r>
            <a:endParaRPr>
              <a:latin typeface="Carlito"/>
              <a:cs typeface="Carlito"/>
            </a:endParaRPr>
          </a:p>
        </p:txBody>
      </p:sp>
      <p:sp>
        <p:nvSpPr>
          <p:cNvPr id="38" name="object 38"/>
          <p:cNvSpPr/>
          <p:nvPr/>
        </p:nvSpPr>
        <p:spPr>
          <a:xfrm>
            <a:off x="4526279" y="3209544"/>
            <a:ext cx="2118360" cy="213360"/>
          </a:xfrm>
          <a:custGeom>
            <a:avLst/>
            <a:gdLst/>
            <a:ahLst/>
            <a:cxnLst/>
            <a:rect l="l" t="t" r="r" b="b"/>
            <a:pathLst>
              <a:path w="2118360" h="213360">
                <a:moveTo>
                  <a:pt x="2082799" y="0"/>
                </a:moveTo>
                <a:lnTo>
                  <a:pt x="35559" y="0"/>
                </a:lnTo>
                <a:lnTo>
                  <a:pt x="21699" y="2788"/>
                </a:lnTo>
                <a:lnTo>
                  <a:pt x="10398" y="10398"/>
                </a:lnTo>
                <a:lnTo>
                  <a:pt x="2788" y="21699"/>
                </a:lnTo>
                <a:lnTo>
                  <a:pt x="0" y="35559"/>
                </a:lnTo>
                <a:lnTo>
                  <a:pt x="0" y="177800"/>
                </a:lnTo>
                <a:lnTo>
                  <a:pt x="2788" y="191660"/>
                </a:lnTo>
                <a:lnTo>
                  <a:pt x="10398" y="202961"/>
                </a:lnTo>
                <a:lnTo>
                  <a:pt x="21699" y="210571"/>
                </a:lnTo>
                <a:lnTo>
                  <a:pt x="35559" y="213359"/>
                </a:lnTo>
                <a:lnTo>
                  <a:pt x="2082799" y="213359"/>
                </a:lnTo>
                <a:lnTo>
                  <a:pt x="2096660" y="210571"/>
                </a:lnTo>
                <a:lnTo>
                  <a:pt x="2107961" y="202961"/>
                </a:lnTo>
                <a:lnTo>
                  <a:pt x="2115571" y="191660"/>
                </a:lnTo>
                <a:lnTo>
                  <a:pt x="2118360" y="177800"/>
                </a:lnTo>
                <a:lnTo>
                  <a:pt x="2118360" y="35559"/>
                </a:lnTo>
                <a:lnTo>
                  <a:pt x="2115571" y="21699"/>
                </a:lnTo>
                <a:lnTo>
                  <a:pt x="2107961" y="10398"/>
                </a:lnTo>
                <a:lnTo>
                  <a:pt x="2096660" y="2788"/>
                </a:lnTo>
                <a:lnTo>
                  <a:pt x="2082799" y="0"/>
                </a:lnTo>
                <a:close/>
              </a:path>
            </a:pathLst>
          </a:custGeom>
          <a:solidFill>
            <a:srgbClr val="FF7B80">
              <a:alpha val="25881"/>
            </a:srgbClr>
          </a:solidFill>
        </p:spPr>
        <p:txBody>
          <a:bodyPr wrap="square" lIns="0" tIns="0" rIns="0" bIns="0" rtlCol="0"/>
          <a:lstStyle/>
          <a:p>
            <a:endParaRPr/>
          </a:p>
        </p:txBody>
      </p:sp>
      <p:graphicFrame>
        <p:nvGraphicFramePr>
          <p:cNvPr id="39" name="object 39"/>
          <p:cNvGraphicFramePr>
            <a:graphicFrameLocks noGrp="1"/>
          </p:cNvGraphicFramePr>
          <p:nvPr/>
        </p:nvGraphicFramePr>
        <p:xfrm>
          <a:off x="4559808" y="3133345"/>
          <a:ext cx="2571747" cy="368807"/>
        </p:xfrm>
        <a:graphic>
          <a:graphicData uri="http://schemas.openxmlformats.org/drawingml/2006/table">
            <a:tbl>
              <a:tblPr firstRow="1" bandRow="1">
                <a:tableStyleId>{2D5ABB26-0587-4C30-8999-92F81FD0307C}</a:tableStyleId>
              </a:tblPr>
              <a:tblGrid>
                <a:gridCol w="426720">
                  <a:extLst>
                    <a:ext uri="{9D8B030D-6E8A-4147-A177-3AD203B41FA5}">
                      <a16:colId xmlns:a16="http://schemas.microsoft.com/office/drawing/2014/main" val="20000"/>
                    </a:ext>
                  </a:extLst>
                </a:gridCol>
                <a:gridCol w="429895">
                  <a:extLst>
                    <a:ext uri="{9D8B030D-6E8A-4147-A177-3AD203B41FA5}">
                      <a16:colId xmlns:a16="http://schemas.microsoft.com/office/drawing/2014/main" val="20001"/>
                    </a:ext>
                  </a:extLst>
                </a:gridCol>
                <a:gridCol w="429895">
                  <a:extLst>
                    <a:ext uri="{9D8B030D-6E8A-4147-A177-3AD203B41FA5}">
                      <a16:colId xmlns:a16="http://schemas.microsoft.com/office/drawing/2014/main" val="20002"/>
                    </a:ext>
                  </a:extLst>
                </a:gridCol>
                <a:gridCol w="426719">
                  <a:extLst>
                    <a:ext uri="{9D8B030D-6E8A-4147-A177-3AD203B41FA5}">
                      <a16:colId xmlns:a16="http://schemas.microsoft.com/office/drawing/2014/main" val="20003"/>
                    </a:ext>
                  </a:extLst>
                </a:gridCol>
                <a:gridCol w="331469">
                  <a:extLst>
                    <a:ext uri="{9D8B030D-6E8A-4147-A177-3AD203B41FA5}">
                      <a16:colId xmlns:a16="http://schemas.microsoft.com/office/drawing/2014/main" val="20004"/>
                    </a:ext>
                  </a:extLst>
                </a:gridCol>
                <a:gridCol w="97789">
                  <a:extLst>
                    <a:ext uri="{9D8B030D-6E8A-4147-A177-3AD203B41FA5}">
                      <a16:colId xmlns:a16="http://schemas.microsoft.com/office/drawing/2014/main" val="20005"/>
                    </a:ext>
                  </a:extLst>
                </a:gridCol>
                <a:gridCol w="429260">
                  <a:extLst>
                    <a:ext uri="{9D8B030D-6E8A-4147-A177-3AD203B41FA5}">
                      <a16:colId xmlns:a16="http://schemas.microsoft.com/office/drawing/2014/main" val="20006"/>
                    </a:ext>
                  </a:extLst>
                </a:gridCol>
              </a:tblGrid>
              <a:tr h="71628">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28575">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28575">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28575">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28575">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T w="9525">
                      <a:solidFill>
                        <a:srgbClr val="FF0000"/>
                      </a:solidFill>
                      <a:prstDash val="solid"/>
                    </a:lnT>
                    <a:lnB w="28575">
                      <a:solidFill>
                        <a:srgbClr val="385D89"/>
                      </a:solidFill>
                      <a:prstDash val="solid"/>
                    </a:lnB>
                  </a:tcPr>
                </a:tc>
                <a:tc rowSpan="3">
                  <a:txBody>
                    <a:bodyPr/>
                    <a:lstStyle/>
                    <a:p>
                      <a:pPr>
                        <a:lnSpc>
                          <a:spcPct val="100000"/>
                        </a:lnSpc>
                      </a:pPr>
                      <a:endParaRPr sz="1900">
                        <a:latin typeface="Times New Roman"/>
                        <a:cs typeface="Times New Roman"/>
                      </a:endParaRPr>
                    </a:p>
                  </a:txBody>
                  <a:tcPr marL="0" marR="0" marT="0" marB="0">
                    <a:lnR w="9525">
                      <a:solidFill>
                        <a:srgbClr val="FF0000"/>
                      </a:solidFill>
                      <a:prstDash val="solid"/>
                    </a:lnR>
                    <a:lnT w="9525">
                      <a:solidFill>
                        <a:srgbClr val="FF0000"/>
                      </a:solidFill>
                      <a:prstDash val="solid"/>
                    </a:lnT>
                    <a:lnB w="9525">
                      <a:solidFill>
                        <a:srgbClr val="FF0000"/>
                      </a:solidFill>
                      <a:prstDash val="solid"/>
                    </a:lnB>
                  </a:tcPr>
                </a:tc>
                <a:tc rowSpan="3">
                  <a:txBody>
                    <a:bodyPr/>
                    <a:lstStyle/>
                    <a:p>
                      <a:pPr marL="119380">
                        <a:lnSpc>
                          <a:spcPct val="100000"/>
                        </a:lnSpc>
                        <a:spcBef>
                          <a:spcPts val="244"/>
                        </a:spcBef>
                      </a:pPr>
                      <a:r>
                        <a:rPr sz="1800" dirty="0">
                          <a:latin typeface="Carlito"/>
                          <a:cs typeface="Carlito"/>
                        </a:rPr>
                        <a:t>-1</a:t>
                      </a:r>
                      <a:endParaRPr sz="1800">
                        <a:latin typeface="Carlito"/>
                        <a:cs typeface="Carlito"/>
                      </a:endParaRPr>
                    </a:p>
                  </a:txBody>
                  <a:tcPr marL="0" marR="0" marT="3111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0"/>
                  </a:ext>
                </a:extLst>
              </a:tr>
              <a:tr h="213359">
                <a:tc>
                  <a:txBody>
                    <a:bodyPr/>
                    <a:lstStyle/>
                    <a:p>
                      <a:pPr algn="ctr">
                        <a:lnSpc>
                          <a:spcPts val="1580"/>
                        </a:lnSpc>
                      </a:pPr>
                      <a:r>
                        <a:rPr sz="1800" dirty="0">
                          <a:latin typeface="Carlito"/>
                          <a:cs typeface="Carlito"/>
                        </a:rPr>
                        <a:t>4</a:t>
                      </a:r>
                      <a:endParaRPr sz="1800">
                        <a:latin typeface="Carlito"/>
                        <a:cs typeface="Carlito"/>
                      </a:endParaRPr>
                    </a:p>
                  </a:txBody>
                  <a:tcPr marL="0" marR="0" marT="0" marB="0">
                    <a:lnL w="9525">
                      <a:solidFill>
                        <a:srgbClr val="385D89"/>
                      </a:solidFill>
                      <a:prstDash val="solid"/>
                    </a:lnL>
                    <a:lnR w="9525">
                      <a:solidFill>
                        <a:srgbClr val="FF0000"/>
                      </a:solidFill>
                      <a:prstDash val="solid"/>
                    </a:lnR>
                    <a:lnT w="28575">
                      <a:solidFill>
                        <a:srgbClr val="385D89"/>
                      </a:solidFill>
                      <a:prstDash val="solid"/>
                    </a:lnT>
                    <a:lnB w="28575">
                      <a:solidFill>
                        <a:srgbClr val="385D89"/>
                      </a:solidFill>
                      <a:prstDash val="solid"/>
                    </a:lnB>
                  </a:tcPr>
                </a:tc>
                <a:tc>
                  <a:txBody>
                    <a:bodyPr/>
                    <a:lstStyle/>
                    <a:p>
                      <a:pPr algn="ctr">
                        <a:lnSpc>
                          <a:spcPts val="1580"/>
                        </a:lnSpc>
                      </a:pPr>
                      <a:r>
                        <a:rPr sz="1800" dirty="0">
                          <a:latin typeface="Carlito"/>
                          <a:cs typeface="Carlito"/>
                        </a:rPr>
                        <a:t>5</a:t>
                      </a:r>
                      <a:endParaRPr sz="1800">
                        <a:latin typeface="Carlito"/>
                        <a:cs typeface="Carlito"/>
                      </a:endParaRPr>
                    </a:p>
                  </a:txBody>
                  <a:tcPr marL="0" marR="0" marT="0" marB="0">
                    <a:lnL w="9525">
                      <a:solidFill>
                        <a:srgbClr val="FF0000"/>
                      </a:solidFill>
                      <a:prstDash val="solid"/>
                    </a:lnL>
                    <a:lnR w="9525">
                      <a:solidFill>
                        <a:srgbClr val="FF0000"/>
                      </a:solidFill>
                      <a:prstDash val="solid"/>
                    </a:lnR>
                    <a:lnT w="28575">
                      <a:solidFill>
                        <a:srgbClr val="385D89"/>
                      </a:solidFill>
                      <a:prstDash val="solid"/>
                    </a:lnT>
                    <a:lnB w="28575">
                      <a:solidFill>
                        <a:srgbClr val="385D89"/>
                      </a:solidFill>
                      <a:prstDash val="solid"/>
                    </a:lnB>
                  </a:tcPr>
                </a:tc>
                <a:tc>
                  <a:txBody>
                    <a:bodyPr/>
                    <a:lstStyle/>
                    <a:p>
                      <a:pPr marL="97790">
                        <a:lnSpc>
                          <a:spcPts val="1580"/>
                        </a:lnSpc>
                      </a:pPr>
                      <a:r>
                        <a:rPr sz="1800" spc="-5" dirty="0">
                          <a:latin typeface="Carlito"/>
                          <a:cs typeface="Carlito"/>
                        </a:rPr>
                        <a:t>17</a:t>
                      </a:r>
                      <a:endParaRPr sz="1800">
                        <a:latin typeface="Carlito"/>
                        <a:cs typeface="Carlito"/>
                      </a:endParaRPr>
                    </a:p>
                  </a:txBody>
                  <a:tcPr marL="0" marR="0" marT="0" marB="0">
                    <a:lnL w="9525">
                      <a:solidFill>
                        <a:srgbClr val="FF0000"/>
                      </a:solidFill>
                      <a:prstDash val="solid"/>
                    </a:lnL>
                    <a:lnR w="9525">
                      <a:solidFill>
                        <a:srgbClr val="FF0000"/>
                      </a:solidFill>
                      <a:prstDash val="solid"/>
                    </a:lnR>
                    <a:lnT w="28575">
                      <a:solidFill>
                        <a:srgbClr val="385D89"/>
                      </a:solidFill>
                      <a:prstDash val="solid"/>
                    </a:lnT>
                    <a:lnB w="28575">
                      <a:solidFill>
                        <a:srgbClr val="385D89"/>
                      </a:solidFill>
                      <a:prstDash val="solid"/>
                    </a:lnB>
                  </a:tcPr>
                </a:tc>
                <a:tc>
                  <a:txBody>
                    <a:bodyPr/>
                    <a:lstStyle/>
                    <a:p>
                      <a:pPr marL="97155">
                        <a:lnSpc>
                          <a:spcPts val="1580"/>
                        </a:lnSpc>
                      </a:pPr>
                      <a:r>
                        <a:rPr sz="1800" dirty="0">
                          <a:latin typeface="Carlito"/>
                          <a:cs typeface="Carlito"/>
                        </a:rPr>
                        <a:t>22</a:t>
                      </a:r>
                      <a:endParaRPr sz="1800">
                        <a:latin typeface="Carlito"/>
                        <a:cs typeface="Carlito"/>
                      </a:endParaRPr>
                    </a:p>
                  </a:txBody>
                  <a:tcPr marL="0" marR="0" marT="0" marB="0">
                    <a:lnL w="9525">
                      <a:solidFill>
                        <a:srgbClr val="FF0000"/>
                      </a:solidFill>
                      <a:prstDash val="solid"/>
                    </a:lnL>
                    <a:lnR w="9525">
                      <a:solidFill>
                        <a:srgbClr val="FF0000"/>
                      </a:solidFill>
                      <a:prstDash val="solid"/>
                    </a:lnR>
                    <a:lnT w="28575">
                      <a:solidFill>
                        <a:srgbClr val="385D89"/>
                      </a:solidFill>
                      <a:prstDash val="solid"/>
                    </a:lnT>
                    <a:lnB w="28575">
                      <a:solidFill>
                        <a:srgbClr val="385D89"/>
                      </a:solidFill>
                      <a:prstDash val="solid"/>
                    </a:lnB>
                  </a:tcPr>
                </a:tc>
                <a:tc>
                  <a:txBody>
                    <a:bodyPr/>
                    <a:lstStyle/>
                    <a:p>
                      <a:pPr marL="156845">
                        <a:lnSpc>
                          <a:spcPts val="1580"/>
                        </a:lnSpc>
                      </a:pPr>
                      <a:r>
                        <a:rPr sz="1800" dirty="0">
                          <a:latin typeface="Carlito"/>
                          <a:cs typeface="Carlito"/>
                        </a:rPr>
                        <a:t>8</a:t>
                      </a:r>
                      <a:endParaRPr sz="1800">
                        <a:latin typeface="Carlito"/>
                        <a:cs typeface="Carlito"/>
                      </a:endParaRPr>
                    </a:p>
                  </a:txBody>
                  <a:tcPr marL="0" marR="0" marT="0" marB="0">
                    <a:lnL w="9525">
                      <a:solidFill>
                        <a:srgbClr val="FF0000"/>
                      </a:solidFill>
                      <a:prstDash val="solid"/>
                    </a:lnL>
                    <a:lnT w="28575">
                      <a:solidFill>
                        <a:srgbClr val="385D89"/>
                      </a:solidFill>
                      <a:prstDash val="solid"/>
                    </a:lnT>
                    <a:lnB w="28575">
                      <a:solidFill>
                        <a:srgbClr val="385D89"/>
                      </a:solidFill>
                      <a:prstDash val="solid"/>
                    </a:lnB>
                  </a:tcPr>
                </a:tc>
                <a:tc vMerge="1">
                  <a:txBody>
                    <a:bodyPr/>
                    <a:lstStyle/>
                    <a:p>
                      <a:endParaRPr/>
                    </a:p>
                  </a:txBody>
                  <a:tcPr marL="0" marR="0" marT="0" marB="0">
                    <a:lnR w="9525">
                      <a:solidFill>
                        <a:srgbClr val="FF0000"/>
                      </a:solidFill>
                      <a:prstDash val="solid"/>
                    </a:lnR>
                    <a:lnT w="9525">
                      <a:solidFill>
                        <a:srgbClr val="FF0000"/>
                      </a:solidFill>
                      <a:prstDash val="solid"/>
                    </a:lnT>
                    <a:lnB w="9525">
                      <a:solidFill>
                        <a:srgbClr val="FF0000"/>
                      </a:solidFill>
                      <a:prstDash val="solid"/>
                    </a:lnB>
                  </a:tcPr>
                </a:tc>
                <a:tc vMerge="1">
                  <a:txBody>
                    <a:bodyPr/>
                    <a:lstStyle/>
                    <a:p>
                      <a:endParaRPr/>
                    </a:p>
                  </a:txBody>
                  <a:tcPr marL="0" marR="0" marT="3111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1"/>
                  </a:ext>
                </a:extLst>
              </a:tr>
              <a:tr h="83820">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28575">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28575">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28575">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28575">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T w="28575">
                      <a:solidFill>
                        <a:srgbClr val="385D89"/>
                      </a:solidFill>
                      <a:prstDash val="solid"/>
                    </a:lnT>
                    <a:lnB w="9525">
                      <a:solidFill>
                        <a:srgbClr val="FF0000"/>
                      </a:solidFill>
                      <a:prstDash val="solid"/>
                    </a:lnB>
                  </a:tcPr>
                </a:tc>
                <a:tc vMerge="1">
                  <a:txBody>
                    <a:bodyPr/>
                    <a:lstStyle/>
                    <a:p>
                      <a:endParaRPr/>
                    </a:p>
                  </a:txBody>
                  <a:tcPr marL="0" marR="0" marT="0" marB="0">
                    <a:lnR w="9525">
                      <a:solidFill>
                        <a:srgbClr val="FF0000"/>
                      </a:solidFill>
                      <a:prstDash val="solid"/>
                    </a:lnR>
                    <a:lnT w="9525">
                      <a:solidFill>
                        <a:srgbClr val="FF0000"/>
                      </a:solidFill>
                      <a:prstDash val="solid"/>
                    </a:lnT>
                    <a:lnB w="9525">
                      <a:solidFill>
                        <a:srgbClr val="FF0000"/>
                      </a:solidFill>
                      <a:prstDash val="solid"/>
                    </a:lnB>
                  </a:tcPr>
                </a:tc>
                <a:tc vMerge="1">
                  <a:txBody>
                    <a:bodyPr/>
                    <a:lstStyle/>
                    <a:p>
                      <a:endParaRPr/>
                    </a:p>
                  </a:txBody>
                  <a:tcPr marL="0" marR="0" marT="3111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2"/>
                  </a:ext>
                </a:extLst>
              </a:tr>
            </a:tbl>
          </a:graphicData>
        </a:graphic>
      </p:graphicFrame>
      <p:sp>
        <p:nvSpPr>
          <p:cNvPr id="40" name="object 40"/>
          <p:cNvSpPr txBox="1"/>
          <p:nvPr/>
        </p:nvSpPr>
        <p:spPr>
          <a:xfrm>
            <a:off x="4706874" y="3453842"/>
            <a:ext cx="2285365" cy="300355"/>
          </a:xfrm>
          <a:prstGeom prst="rect">
            <a:avLst/>
          </a:prstGeom>
        </p:spPr>
        <p:txBody>
          <a:bodyPr vert="horz" wrap="square" lIns="0" tIns="12700" rIns="0" bIns="0" rtlCol="0">
            <a:spAutoFit/>
          </a:bodyPr>
          <a:lstStyle/>
          <a:p>
            <a:pPr marL="12700">
              <a:spcBef>
                <a:spcPts val="100"/>
              </a:spcBef>
              <a:tabLst>
                <a:tab pos="441325" algn="l"/>
                <a:tab pos="869950" algn="l"/>
                <a:tab pos="1298575" algn="l"/>
                <a:tab pos="1727200" algn="l"/>
                <a:tab pos="2156460" algn="l"/>
              </a:tabLst>
            </a:pPr>
            <a:r>
              <a:rPr dirty="0">
                <a:latin typeface="Carlito"/>
                <a:cs typeface="Carlito"/>
              </a:rPr>
              <a:t>0	1	2	3	4	5</a:t>
            </a:r>
            <a:endParaRPr>
              <a:latin typeface="Carlito"/>
              <a:cs typeface="Carlito"/>
            </a:endParaRPr>
          </a:p>
        </p:txBody>
      </p:sp>
      <p:sp>
        <p:nvSpPr>
          <p:cNvPr id="41" name="object 41"/>
          <p:cNvSpPr/>
          <p:nvPr/>
        </p:nvSpPr>
        <p:spPr>
          <a:xfrm>
            <a:off x="4526279" y="4123944"/>
            <a:ext cx="2118360" cy="213360"/>
          </a:xfrm>
          <a:custGeom>
            <a:avLst/>
            <a:gdLst/>
            <a:ahLst/>
            <a:cxnLst/>
            <a:rect l="l" t="t" r="r" b="b"/>
            <a:pathLst>
              <a:path w="2118360" h="213360">
                <a:moveTo>
                  <a:pt x="2082799" y="0"/>
                </a:moveTo>
                <a:lnTo>
                  <a:pt x="35559" y="0"/>
                </a:lnTo>
                <a:lnTo>
                  <a:pt x="21699" y="2788"/>
                </a:lnTo>
                <a:lnTo>
                  <a:pt x="10398" y="10398"/>
                </a:lnTo>
                <a:lnTo>
                  <a:pt x="2788" y="21699"/>
                </a:lnTo>
                <a:lnTo>
                  <a:pt x="0" y="35559"/>
                </a:lnTo>
                <a:lnTo>
                  <a:pt x="0" y="177799"/>
                </a:lnTo>
                <a:lnTo>
                  <a:pt x="2788" y="191660"/>
                </a:lnTo>
                <a:lnTo>
                  <a:pt x="10398" y="202961"/>
                </a:lnTo>
                <a:lnTo>
                  <a:pt x="21699" y="210571"/>
                </a:lnTo>
                <a:lnTo>
                  <a:pt x="35559" y="213359"/>
                </a:lnTo>
                <a:lnTo>
                  <a:pt x="2082799" y="213359"/>
                </a:lnTo>
                <a:lnTo>
                  <a:pt x="2096660" y="210571"/>
                </a:lnTo>
                <a:lnTo>
                  <a:pt x="2107961" y="202961"/>
                </a:lnTo>
                <a:lnTo>
                  <a:pt x="2115571" y="191660"/>
                </a:lnTo>
                <a:lnTo>
                  <a:pt x="2118360" y="177799"/>
                </a:lnTo>
                <a:lnTo>
                  <a:pt x="2118360" y="35559"/>
                </a:lnTo>
                <a:lnTo>
                  <a:pt x="2115571" y="21699"/>
                </a:lnTo>
                <a:lnTo>
                  <a:pt x="2107961" y="10398"/>
                </a:lnTo>
                <a:lnTo>
                  <a:pt x="2096660" y="2788"/>
                </a:lnTo>
                <a:lnTo>
                  <a:pt x="2082799" y="0"/>
                </a:lnTo>
                <a:close/>
              </a:path>
            </a:pathLst>
          </a:custGeom>
          <a:solidFill>
            <a:srgbClr val="FF7B80">
              <a:alpha val="25881"/>
            </a:srgbClr>
          </a:solidFill>
        </p:spPr>
        <p:txBody>
          <a:bodyPr wrap="square" lIns="0" tIns="0" rIns="0" bIns="0" rtlCol="0"/>
          <a:lstStyle/>
          <a:p>
            <a:endParaRPr/>
          </a:p>
        </p:txBody>
      </p:sp>
      <p:graphicFrame>
        <p:nvGraphicFramePr>
          <p:cNvPr id="42" name="object 42"/>
          <p:cNvGraphicFramePr>
            <a:graphicFrameLocks noGrp="1"/>
          </p:cNvGraphicFramePr>
          <p:nvPr/>
        </p:nvGraphicFramePr>
        <p:xfrm>
          <a:off x="4559808" y="4047744"/>
          <a:ext cx="2571747" cy="368806"/>
        </p:xfrm>
        <a:graphic>
          <a:graphicData uri="http://schemas.openxmlformats.org/drawingml/2006/table">
            <a:tbl>
              <a:tblPr firstRow="1" bandRow="1">
                <a:tableStyleId>{2D5ABB26-0587-4C30-8999-92F81FD0307C}</a:tableStyleId>
              </a:tblPr>
              <a:tblGrid>
                <a:gridCol w="426720">
                  <a:extLst>
                    <a:ext uri="{9D8B030D-6E8A-4147-A177-3AD203B41FA5}">
                      <a16:colId xmlns:a16="http://schemas.microsoft.com/office/drawing/2014/main" val="20000"/>
                    </a:ext>
                  </a:extLst>
                </a:gridCol>
                <a:gridCol w="429895">
                  <a:extLst>
                    <a:ext uri="{9D8B030D-6E8A-4147-A177-3AD203B41FA5}">
                      <a16:colId xmlns:a16="http://schemas.microsoft.com/office/drawing/2014/main" val="20001"/>
                    </a:ext>
                  </a:extLst>
                </a:gridCol>
                <a:gridCol w="429895">
                  <a:extLst>
                    <a:ext uri="{9D8B030D-6E8A-4147-A177-3AD203B41FA5}">
                      <a16:colId xmlns:a16="http://schemas.microsoft.com/office/drawing/2014/main" val="20002"/>
                    </a:ext>
                  </a:extLst>
                </a:gridCol>
                <a:gridCol w="426719">
                  <a:extLst>
                    <a:ext uri="{9D8B030D-6E8A-4147-A177-3AD203B41FA5}">
                      <a16:colId xmlns:a16="http://schemas.microsoft.com/office/drawing/2014/main" val="20003"/>
                    </a:ext>
                  </a:extLst>
                </a:gridCol>
                <a:gridCol w="331469">
                  <a:extLst>
                    <a:ext uri="{9D8B030D-6E8A-4147-A177-3AD203B41FA5}">
                      <a16:colId xmlns:a16="http://schemas.microsoft.com/office/drawing/2014/main" val="20004"/>
                    </a:ext>
                  </a:extLst>
                </a:gridCol>
                <a:gridCol w="97789">
                  <a:extLst>
                    <a:ext uri="{9D8B030D-6E8A-4147-A177-3AD203B41FA5}">
                      <a16:colId xmlns:a16="http://schemas.microsoft.com/office/drawing/2014/main" val="20005"/>
                    </a:ext>
                  </a:extLst>
                </a:gridCol>
                <a:gridCol w="429260">
                  <a:extLst>
                    <a:ext uri="{9D8B030D-6E8A-4147-A177-3AD203B41FA5}">
                      <a16:colId xmlns:a16="http://schemas.microsoft.com/office/drawing/2014/main" val="20006"/>
                    </a:ext>
                  </a:extLst>
                </a:gridCol>
              </a:tblGrid>
              <a:tr h="71627">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R w="9525">
                      <a:solidFill>
                        <a:srgbClr val="FF0000"/>
                      </a:solidFill>
                      <a:prstDash val="solid"/>
                    </a:lnR>
                    <a:lnT w="9525">
                      <a:solidFill>
                        <a:srgbClr val="FF0000"/>
                      </a:solidFill>
                      <a:prstDash val="solid"/>
                    </a:lnT>
                    <a:lnB w="38100">
                      <a:solidFill>
                        <a:srgbClr val="385D89"/>
                      </a:solidFill>
                      <a:prstDash val="solid"/>
                    </a:lnB>
                  </a:tcPr>
                </a:tc>
                <a:tc rowSpan="3">
                  <a:txBody>
                    <a:bodyPr/>
                    <a:lstStyle/>
                    <a:p>
                      <a:pPr marL="119380">
                        <a:lnSpc>
                          <a:spcPct val="100000"/>
                        </a:lnSpc>
                        <a:spcBef>
                          <a:spcPts val="234"/>
                        </a:spcBef>
                      </a:pPr>
                      <a:r>
                        <a:rPr sz="1800" dirty="0">
                          <a:latin typeface="Carlito"/>
                          <a:cs typeface="Carlito"/>
                        </a:rPr>
                        <a:t>-1</a:t>
                      </a:r>
                      <a:endParaRPr sz="1800">
                        <a:latin typeface="Carlito"/>
                        <a:cs typeface="Carlito"/>
                      </a:endParaRPr>
                    </a:p>
                  </a:txBody>
                  <a:tcPr marL="0" marR="0" marT="2984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0"/>
                  </a:ext>
                </a:extLst>
              </a:tr>
              <a:tr h="213360">
                <a:tc>
                  <a:txBody>
                    <a:bodyPr/>
                    <a:lstStyle/>
                    <a:p>
                      <a:pPr algn="ctr">
                        <a:lnSpc>
                          <a:spcPts val="1580"/>
                        </a:lnSpc>
                      </a:pPr>
                      <a:r>
                        <a:rPr sz="1800" dirty="0">
                          <a:latin typeface="Carlito"/>
                          <a:cs typeface="Carlito"/>
                        </a:rPr>
                        <a:t>4</a:t>
                      </a:r>
                      <a:endParaRPr sz="1800">
                        <a:latin typeface="Carlito"/>
                        <a:cs typeface="Carlito"/>
                      </a:endParaRPr>
                    </a:p>
                  </a:txBody>
                  <a:tcPr marL="0" marR="0" marT="0" marB="0">
                    <a:lnL w="9525">
                      <a:solidFill>
                        <a:srgbClr val="385D89"/>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algn="ctr">
                        <a:lnSpc>
                          <a:spcPts val="1580"/>
                        </a:lnSpc>
                      </a:pPr>
                      <a:r>
                        <a:rPr sz="1800" dirty="0">
                          <a:latin typeface="Carlito"/>
                          <a:cs typeface="Carlito"/>
                        </a:rPr>
                        <a:t>5</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97790">
                        <a:lnSpc>
                          <a:spcPts val="1580"/>
                        </a:lnSpc>
                      </a:pPr>
                      <a:r>
                        <a:rPr sz="1800" spc="-5" dirty="0">
                          <a:latin typeface="Carlito"/>
                          <a:cs typeface="Carlito"/>
                        </a:rPr>
                        <a:t>17</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algn="ctr">
                        <a:lnSpc>
                          <a:spcPts val="1580"/>
                        </a:lnSpc>
                      </a:pPr>
                      <a:r>
                        <a:rPr sz="1800" dirty="0">
                          <a:latin typeface="Carlito"/>
                          <a:cs typeface="Carlito"/>
                        </a:rPr>
                        <a:t>8</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gridSpan="2">
                  <a:txBody>
                    <a:bodyPr/>
                    <a:lstStyle/>
                    <a:p>
                      <a:pPr marL="99060">
                        <a:lnSpc>
                          <a:spcPts val="1580"/>
                        </a:lnSpc>
                      </a:pPr>
                      <a:r>
                        <a:rPr sz="1800" spc="-5" dirty="0">
                          <a:latin typeface="Carlito"/>
                          <a:cs typeface="Carlito"/>
                        </a:rPr>
                        <a:t>22</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hMerge="1">
                  <a:txBody>
                    <a:bodyPr/>
                    <a:lstStyle/>
                    <a:p>
                      <a:endParaRPr/>
                    </a:p>
                  </a:txBody>
                  <a:tcPr marL="0" marR="0" marT="0" marB="0"/>
                </a:tc>
                <a:tc vMerge="1">
                  <a:txBody>
                    <a:bodyPr/>
                    <a:lstStyle/>
                    <a:p>
                      <a:endParaRPr/>
                    </a:p>
                  </a:txBody>
                  <a:tcPr marL="0" marR="0" marT="2984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1"/>
                  </a:ext>
                </a:extLst>
              </a:tr>
              <a:tr h="83819">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R w="9525">
                      <a:solidFill>
                        <a:srgbClr val="FF0000"/>
                      </a:solidFill>
                      <a:prstDash val="solid"/>
                    </a:lnR>
                    <a:lnT w="38100">
                      <a:solidFill>
                        <a:srgbClr val="385D89"/>
                      </a:solidFill>
                      <a:prstDash val="solid"/>
                    </a:lnT>
                    <a:lnB w="9525">
                      <a:solidFill>
                        <a:srgbClr val="FF0000"/>
                      </a:solidFill>
                      <a:prstDash val="solid"/>
                    </a:lnB>
                  </a:tcPr>
                </a:tc>
                <a:tc vMerge="1">
                  <a:txBody>
                    <a:bodyPr/>
                    <a:lstStyle/>
                    <a:p>
                      <a:endParaRPr/>
                    </a:p>
                  </a:txBody>
                  <a:tcPr marL="0" marR="0" marT="29844"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2"/>
                  </a:ext>
                </a:extLst>
              </a:tr>
            </a:tbl>
          </a:graphicData>
        </a:graphic>
      </p:graphicFrame>
      <p:sp>
        <p:nvSpPr>
          <p:cNvPr id="43" name="object 43"/>
          <p:cNvSpPr txBox="1"/>
          <p:nvPr/>
        </p:nvSpPr>
        <p:spPr>
          <a:xfrm>
            <a:off x="4706874" y="4366972"/>
            <a:ext cx="2285365" cy="300355"/>
          </a:xfrm>
          <a:prstGeom prst="rect">
            <a:avLst/>
          </a:prstGeom>
        </p:spPr>
        <p:txBody>
          <a:bodyPr vert="horz" wrap="square" lIns="0" tIns="12700" rIns="0" bIns="0" rtlCol="0">
            <a:spAutoFit/>
          </a:bodyPr>
          <a:lstStyle/>
          <a:p>
            <a:pPr marL="12700">
              <a:spcBef>
                <a:spcPts val="100"/>
              </a:spcBef>
              <a:tabLst>
                <a:tab pos="441325" algn="l"/>
                <a:tab pos="869950" algn="l"/>
                <a:tab pos="1298575" algn="l"/>
                <a:tab pos="1727200" algn="l"/>
                <a:tab pos="2156460" algn="l"/>
              </a:tabLst>
            </a:pPr>
            <a:r>
              <a:rPr dirty="0">
                <a:latin typeface="Carlito"/>
                <a:cs typeface="Carlito"/>
              </a:rPr>
              <a:t>0	1	2	3	4	5</a:t>
            </a:r>
            <a:endParaRPr>
              <a:latin typeface="Carlito"/>
              <a:cs typeface="Carlito"/>
            </a:endParaRPr>
          </a:p>
        </p:txBody>
      </p:sp>
      <p:sp>
        <p:nvSpPr>
          <p:cNvPr id="44" name="object 44"/>
          <p:cNvSpPr/>
          <p:nvPr/>
        </p:nvSpPr>
        <p:spPr>
          <a:xfrm>
            <a:off x="4526279" y="5035296"/>
            <a:ext cx="2118360" cy="213360"/>
          </a:xfrm>
          <a:custGeom>
            <a:avLst/>
            <a:gdLst/>
            <a:ahLst/>
            <a:cxnLst/>
            <a:rect l="l" t="t" r="r" b="b"/>
            <a:pathLst>
              <a:path w="2118360" h="213360">
                <a:moveTo>
                  <a:pt x="2082799" y="0"/>
                </a:moveTo>
                <a:lnTo>
                  <a:pt x="35559" y="0"/>
                </a:lnTo>
                <a:lnTo>
                  <a:pt x="21699" y="2788"/>
                </a:lnTo>
                <a:lnTo>
                  <a:pt x="10398" y="10398"/>
                </a:lnTo>
                <a:lnTo>
                  <a:pt x="2788" y="21699"/>
                </a:lnTo>
                <a:lnTo>
                  <a:pt x="0" y="35559"/>
                </a:lnTo>
                <a:lnTo>
                  <a:pt x="0" y="177799"/>
                </a:lnTo>
                <a:lnTo>
                  <a:pt x="2788" y="191660"/>
                </a:lnTo>
                <a:lnTo>
                  <a:pt x="10398" y="202961"/>
                </a:lnTo>
                <a:lnTo>
                  <a:pt x="21699" y="210571"/>
                </a:lnTo>
                <a:lnTo>
                  <a:pt x="35559" y="213359"/>
                </a:lnTo>
                <a:lnTo>
                  <a:pt x="2082799" y="213359"/>
                </a:lnTo>
                <a:lnTo>
                  <a:pt x="2096660" y="210571"/>
                </a:lnTo>
                <a:lnTo>
                  <a:pt x="2107961" y="202961"/>
                </a:lnTo>
                <a:lnTo>
                  <a:pt x="2115571" y="191660"/>
                </a:lnTo>
                <a:lnTo>
                  <a:pt x="2118360" y="177799"/>
                </a:lnTo>
                <a:lnTo>
                  <a:pt x="2118360" y="35559"/>
                </a:lnTo>
                <a:lnTo>
                  <a:pt x="2115571" y="21699"/>
                </a:lnTo>
                <a:lnTo>
                  <a:pt x="2107961" y="10398"/>
                </a:lnTo>
                <a:lnTo>
                  <a:pt x="2096660" y="2788"/>
                </a:lnTo>
                <a:lnTo>
                  <a:pt x="2082799" y="0"/>
                </a:lnTo>
                <a:close/>
              </a:path>
            </a:pathLst>
          </a:custGeom>
          <a:solidFill>
            <a:srgbClr val="FF7B80">
              <a:alpha val="25881"/>
            </a:srgbClr>
          </a:solidFill>
        </p:spPr>
        <p:txBody>
          <a:bodyPr wrap="square" lIns="0" tIns="0" rIns="0" bIns="0" rtlCol="0"/>
          <a:lstStyle/>
          <a:p>
            <a:endParaRPr/>
          </a:p>
        </p:txBody>
      </p:sp>
      <p:graphicFrame>
        <p:nvGraphicFramePr>
          <p:cNvPr id="45" name="object 45"/>
          <p:cNvGraphicFramePr>
            <a:graphicFrameLocks noGrp="1"/>
          </p:cNvGraphicFramePr>
          <p:nvPr/>
        </p:nvGraphicFramePr>
        <p:xfrm>
          <a:off x="4559808" y="4959096"/>
          <a:ext cx="2571747" cy="368806"/>
        </p:xfrm>
        <a:graphic>
          <a:graphicData uri="http://schemas.openxmlformats.org/drawingml/2006/table">
            <a:tbl>
              <a:tblPr firstRow="1" bandRow="1">
                <a:tableStyleId>{2D5ABB26-0587-4C30-8999-92F81FD0307C}</a:tableStyleId>
              </a:tblPr>
              <a:tblGrid>
                <a:gridCol w="426720">
                  <a:extLst>
                    <a:ext uri="{9D8B030D-6E8A-4147-A177-3AD203B41FA5}">
                      <a16:colId xmlns:a16="http://schemas.microsoft.com/office/drawing/2014/main" val="20000"/>
                    </a:ext>
                  </a:extLst>
                </a:gridCol>
                <a:gridCol w="429895">
                  <a:extLst>
                    <a:ext uri="{9D8B030D-6E8A-4147-A177-3AD203B41FA5}">
                      <a16:colId xmlns:a16="http://schemas.microsoft.com/office/drawing/2014/main" val="20001"/>
                    </a:ext>
                  </a:extLst>
                </a:gridCol>
                <a:gridCol w="429895">
                  <a:extLst>
                    <a:ext uri="{9D8B030D-6E8A-4147-A177-3AD203B41FA5}">
                      <a16:colId xmlns:a16="http://schemas.microsoft.com/office/drawing/2014/main" val="20002"/>
                    </a:ext>
                  </a:extLst>
                </a:gridCol>
                <a:gridCol w="426719">
                  <a:extLst>
                    <a:ext uri="{9D8B030D-6E8A-4147-A177-3AD203B41FA5}">
                      <a16:colId xmlns:a16="http://schemas.microsoft.com/office/drawing/2014/main" val="20003"/>
                    </a:ext>
                  </a:extLst>
                </a:gridCol>
                <a:gridCol w="331469">
                  <a:extLst>
                    <a:ext uri="{9D8B030D-6E8A-4147-A177-3AD203B41FA5}">
                      <a16:colId xmlns:a16="http://schemas.microsoft.com/office/drawing/2014/main" val="20004"/>
                    </a:ext>
                  </a:extLst>
                </a:gridCol>
                <a:gridCol w="97789">
                  <a:extLst>
                    <a:ext uri="{9D8B030D-6E8A-4147-A177-3AD203B41FA5}">
                      <a16:colId xmlns:a16="http://schemas.microsoft.com/office/drawing/2014/main" val="20005"/>
                    </a:ext>
                  </a:extLst>
                </a:gridCol>
                <a:gridCol w="429260">
                  <a:extLst>
                    <a:ext uri="{9D8B030D-6E8A-4147-A177-3AD203B41FA5}">
                      <a16:colId xmlns:a16="http://schemas.microsoft.com/office/drawing/2014/main" val="20006"/>
                    </a:ext>
                  </a:extLst>
                </a:gridCol>
              </a:tblGrid>
              <a:tr h="71627">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R w="9525">
                      <a:solidFill>
                        <a:srgbClr val="FF0000"/>
                      </a:solidFill>
                      <a:prstDash val="solid"/>
                    </a:lnR>
                    <a:lnT w="9525">
                      <a:solidFill>
                        <a:srgbClr val="FF0000"/>
                      </a:solidFill>
                      <a:prstDash val="solid"/>
                    </a:lnT>
                    <a:lnB w="38100">
                      <a:solidFill>
                        <a:srgbClr val="385D89"/>
                      </a:solidFill>
                      <a:prstDash val="solid"/>
                    </a:lnB>
                  </a:tcPr>
                </a:tc>
                <a:tc rowSpan="3">
                  <a:txBody>
                    <a:bodyPr/>
                    <a:lstStyle/>
                    <a:p>
                      <a:pPr marL="119380">
                        <a:lnSpc>
                          <a:spcPct val="100000"/>
                        </a:lnSpc>
                        <a:spcBef>
                          <a:spcPts val="250"/>
                        </a:spcBef>
                      </a:pPr>
                      <a:r>
                        <a:rPr sz="1800" dirty="0">
                          <a:latin typeface="Carlito"/>
                          <a:cs typeface="Carlito"/>
                        </a:rPr>
                        <a:t>-1</a:t>
                      </a:r>
                      <a:endParaRPr sz="1800">
                        <a:latin typeface="Carlito"/>
                        <a:cs typeface="Carlito"/>
                      </a:endParaRPr>
                    </a:p>
                  </a:txBody>
                  <a:tcPr marL="0" marR="0" marT="31750"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0"/>
                  </a:ext>
                </a:extLst>
              </a:tr>
              <a:tr h="213360">
                <a:tc>
                  <a:txBody>
                    <a:bodyPr/>
                    <a:lstStyle/>
                    <a:p>
                      <a:pPr algn="ctr">
                        <a:lnSpc>
                          <a:spcPts val="1580"/>
                        </a:lnSpc>
                      </a:pPr>
                      <a:r>
                        <a:rPr sz="1800" dirty="0">
                          <a:latin typeface="Carlito"/>
                          <a:cs typeface="Carlito"/>
                        </a:rPr>
                        <a:t>4</a:t>
                      </a:r>
                      <a:endParaRPr sz="1800">
                        <a:latin typeface="Carlito"/>
                        <a:cs typeface="Carlito"/>
                      </a:endParaRPr>
                    </a:p>
                  </a:txBody>
                  <a:tcPr marL="0" marR="0" marT="0" marB="0">
                    <a:lnL w="9525">
                      <a:solidFill>
                        <a:srgbClr val="385D89"/>
                      </a:solidFill>
                      <a:prstDash val="solid"/>
                    </a:lnL>
                    <a:lnR w="9525">
                      <a:solidFill>
                        <a:srgbClr val="FF0000"/>
                      </a:solidFill>
                      <a:prstDash val="solid"/>
                    </a:lnR>
                    <a:lnT w="38100">
                      <a:solidFill>
                        <a:srgbClr val="385D89"/>
                      </a:solidFill>
                      <a:prstDash val="solid"/>
                    </a:lnT>
                    <a:lnB w="28575">
                      <a:solidFill>
                        <a:srgbClr val="385D89"/>
                      </a:solidFill>
                      <a:prstDash val="solid"/>
                    </a:lnB>
                  </a:tcPr>
                </a:tc>
                <a:tc>
                  <a:txBody>
                    <a:bodyPr/>
                    <a:lstStyle/>
                    <a:p>
                      <a:pPr algn="ctr">
                        <a:lnSpc>
                          <a:spcPts val="1580"/>
                        </a:lnSpc>
                      </a:pPr>
                      <a:r>
                        <a:rPr sz="1800" dirty="0">
                          <a:latin typeface="Carlito"/>
                          <a:cs typeface="Carlito"/>
                        </a:rPr>
                        <a:t>5</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28575">
                      <a:solidFill>
                        <a:srgbClr val="385D89"/>
                      </a:solidFill>
                      <a:prstDash val="solid"/>
                    </a:lnB>
                  </a:tcPr>
                </a:tc>
                <a:tc>
                  <a:txBody>
                    <a:bodyPr/>
                    <a:lstStyle/>
                    <a:p>
                      <a:pPr algn="ctr">
                        <a:lnSpc>
                          <a:spcPts val="1580"/>
                        </a:lnSpc>
                      </a:pPr>
                      <a:r>
                        <a:rPr sz="1800" dirty="0">
                          <a:latin typeface="Carlito"/>
                          <a:cs typeface="Carlito"/>
                        </a:rPr>
                        <a:t>8</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28575">
                      <a:solidFill>
                        <a:srgbClr val="385D89"/>
                      </a:solidFill>
                      <a:prstDash val="solid"/>
                    </a:lnB>
                  </a:tcPr>
                </a:tc>
                <a:tc>
                  <a:txBody>
                    <a:bodyPr/>
                    <a:lstStyle/>
                    <a:p>
                      <a:pPr marL="97155">
                        <a:lnSpc>
                          <a:spcPts val="1580"/>
                        </a:lnSpc>
                      </a:pPr>
                      <a:r>
                        <a:rPr sz="1800" dirty="0">
                          <a:latin typeface="Carlito"/>
                          <a:cs typeface="Carlito"/>
                        </a:rPr>
                        <a:t>17</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28575">
                      <a:solidFill>
                        <a:srgbClr val="385D89"/>
                      </a:solidFill>
                      <a:prstDash val="solid"/>
                    </a:lnB>
                  </a:tcPr>
                </a:tc>
                <a:tc rowSpan="2" gridSpan="2">
                  <a:txBody>
                    <a:bodyPr/>
                    <a:lstStyle/>
                    <a:p>
                      <a:pPr marL="99060">
                        <a:lnSpc>
                          <a:spcPts val="1845"/>
                        </a:lnSpc>
                      </a:pPr>
                      <a:r>
                        <a:rPr sz="1800" spc="-5" dirty="0">
                          <a:latin typeface="Carlito"/>
                          <a:cs typeface="Carlito"/>
                        </a:rPr>
                        <a:t>22</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rowSpan="2" hMerge="1">
                  <a:txBody>
                    <a:bodyPr/>
                    <a:lstStyle/>
                    <a:p>
                      <a:endParaRPr/>
                    </a:p>
                  </a:txBody>
                  <a:tcPr marL="0" marR="0" marT="0" marB="0"/>
                </a:tc>
                <a:tc vMerge="1">
                  <a:txBody>
                    <a:bodyPr/>
                    <a:lstStyle/>
                    <a:p>
                      <a:endParaRPr/>
                    </a:p>
                  </a:txBody>
                  <a:tcPr marL="0" marR="0" marT="31750"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1"/>
                  </a:ext>
                </a:extLst>
              </a:tr>
              <a:tr h="83819">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28575">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28575">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28575">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28575">
                      <a:solidFill>
                        <a:srgbClr val="385D89"/>
                      </a:solidFill>
                      <a:prstDash val="solid"/>
                    </a:lnT>
                    <a:lnB w="9525">
                      <a:solidFill>
                        <a:srgbClr val="FF0000"/>
                      </a:solidFill>
                      <a:prstDash val="solid"/>
                    </a:lnB>
                  </a:tcPr>
                </a:tc>
                <a:tc gridSpan="2" vMerge="1">
                  <a:txBody>
                    <a:bodyPr/>
                    <a:lstStyle/>
                    <a:p>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hMerge="1" vMerge="1">
                  <a:txBody>
                    <a:bodyPr/>
                    <a:lstStyle/>
                    <a:p>
                      <a:endParaRPr/>
                    </a:p>
                  </a:txBody>
                  <a:tcPr marL="0" marR="0" marT="0" marB="0"/>
                </a:tc>
                <a:tc vMerge="1">
                  <a:txBody>
                    <a:bodyPr/>
                    <a:lstStyle/>
                    <a:p>
                      <a:endParaRPr/>
                    </a:p>
                  </a:txBody>
                  <a:tcPr marL="0" marR="0" marT="31750" marB="0">
                    <a:lnL w="9525">
                      <a:solidFill>
                        <a:srgbClr val="FF0000"/>
                      </a:solidFill>
                      <a:prstDash val="solid"/>
                    </a:lnL>
                    <a:lnR w="9525">
                      <a:solidFill>
                        <a:srgbClr val="FF0000"/>
                      </a:solidFill>
                      <a:prstDash val="solid"/>
                    </a:lnR>
                    <a:lnT w="9525">
                      <a:solidFill>
                        <a:srgbClr val="FF0000"/>
                      </a:solidFill>
                      <a:prstDash val="solid"/>
                    </a:lnT>
                    <a:lnB w="9525">
                      <a:solidFill>
                        <a:srgbClr val="FF0000"/>
                      </a:solidFill>
                      <a:prstDash val="solid"/>
                    </a:lnB>
                  </a:tcPr>
                </a:tc>
                <a:extLst>
                  <a:ext uri="{0D108BD9-81ED-4DB2-BD59-A6C34878D82A}">
                    <a16:rowId xmlns:a16="http://schemas.microsoft.com/office/drawing/2014/main" val="10002"/>
                  </a:ext>
                </a:extLst>
              </a:tr>
            </a:tbl>
          </a:graphicData>
        </a:graphic>
      </p:graphicFrame>
      <p:sp>
        <p:nvSpPr>
          <p:cNvPr id="46" name="object 46"/>
          <p:cNvSpPr txBox="1"/>
          <p:nvPr/>
        </p:nvSpPr>
        <p:spPr>
          <a:xfrm>
            <a:off x="4706874" y="5280786"/>
            <a:ext cx="2285365" cy="299720"/>
          </a:xfrm>
          <a:prstGeom prst="rect">
            <a:avLst/>
          </a:prstGeom>
        </p:spPr>
        <p:txBody>
          <a:bodyPr vert="horz" wrap="square" lIns="0" tIns="12700" rIns="0" bIns="0" rtlCol="0">
            <a:spAutoFit/>
          </a:bodyPr>
          <a:lstStyle/>
          <a:p>
            <a:pPr marL="12700">
              <a:spcBef>
                <a:spcPts val="100"/>
              </a:spcBef>
              <a:tabLst>
                <a:tab pos="441325" algn="l"/>
                <a:tab pos="869950" algn="l"/>
                <a:tab pos="1298575" algn="l"/>
                <a:tab pos="1727200" algn="l"/>
                <a:tab pos="2156460" algn="l"/>
              </a:tabLst>
            </a:pPr>
            <a:r>
              <a:rPr dirty="0">
                <a:latin typeface="Carlito"/>
                <a:cs typeface="Carlito"/>
              </a:rPr>
              <a:t>0	1	2	3	4	5</a:t>
            </a:r>
            <a:endParaRPr>
              <a:latin typeface="Carlito"/>
              <a:cs typeface="Carlito"/>
            </a:endParaRPr>
          </a:p>
        </p:txBody>
      </p:sp>
      <p:sp>
        <p:nvSpPr>
          <p:cNvPr id="47" name="object 47"/>
          <p:cNvSpPr/>
          <p:nvPr/>
        </p:nvSpPr>
        <p:spPr>
          <a:xfrm>
            <a:off x="4526280" y="5913120"/>
            <a:ext cx="2554605" cy="213360"/>
          </a:xfrm>
          <a:custGeom>
            <a:avLst/>
            <a:gdLst/>
            <a:ahLst/>
            <a:cxnLst/>
            <a:rect l="l" t="t" r="r" b="b"/>
            <a:pathLst>
              <a:path w="2554604" h="213360">
                <a:moveTo>
                  <a:pt x="2518664" y="0"/>
                </a:moveTo>
                <a:lnTo>
                  <a:pt x="35559" y="0"/>
                </a:lnTo>
                <a:lnTo>
                  <a:pt x="21699" y="2795"/>
                </a:lnTo>
                <a:lnTo>
                  <a:pt x="10398" y="10417"/>
                </a:lnTo>
                <a:lnTo>
                  <a:pt x="2788" y="21720"/>
                </a:lnTo>
                <a:lnTo>
                  <a:pt x="0" y="35559"/>
                </a:lnTo>
                <a:lnTo>
                  <a:pt x="0" y="177799"/>
                </a:lnTo>
                <a:lnTo>
                  <a:pt x="2788" y="191639"/>
                </a:lnTo>
                <a:lnTo>
                  <a:pt x="10398" y="202942"/>
                </a:lnTo>
                <a:lnTo>
                  <a:pt x="21699" y="210564"/>
                </a:lnTo>
                <a:lnTo>
                  <a:pt x="35559" y="213359"/>
                </a:lnTo>
                <a:lnTo>
                  <a:pt x="2518664" y="213359"/>
                </a:lnTo>
                <a:lnTo>
                  <a:pt x="2532524" y="210564"/>
                </a:lnTo>
                <a:lnTo>
                  <a:pt x="2543825" y="202942"/>
                </a:lnTo>
                <a:lnTo>
                  <a:pt x="2551435" y="191639"/>
                </a:lnTo>
                <a:lnTo>
                  <a:pt x="2554223" y="177799"/>
                </a:lnTo>
                <a:lnTo>
                  <a:pt x="2554223" y="35559"/>
                </a:lnTo>
                <a:lnTo>
                  <a:pt x="2551435" y="21720"/>
                </a:lnTo>
                <a:lnTo>
                  <a:pt x="2543825" y="10417"/>
                </a:lnTo>
                <a:lnTo>
                  <a:pt x="2532524" y="2795"/>
                </a:lnTo>
                <a:lnTo>
                  <a:pt x="2518664" y="0"/>
                </a:lnTo>
                <a:close/>
              </a:path>
            </a:pathLst>
          </a:custGeom>
          <a:solidFill>
            <a:srgbClr val="FF7B80">
              <a:alpha val="25881"/>
            </a:srgbClr>
          </a:solidFill>
        </p:spPr>
        <p:txBody>
          <a:bodyPr wrap="square" lIns="0" tIns="0" rIns="0" bIns="0" rtlCol="0"/>
          <a:lstStyle/>
          <a:p>
            <a:endParaRPr/>
          </a:p>
        </p:txBody>
      </p:sp>
      <p:graphicFrame>
        <p:nvGraphicFramePr>
          <p:cNvPr id="48" name="object 48"/>
          <p:cNvGraphicFramePr>
            <a:graphicFrameLocks noGrp="1"/>
          </p:cNvGraphicFramePr>
          <p:nvPr/>
        </p:nvGraphicFramePr>
        <p:xfrm>
          <a:off x="4559808" y="5836921"/>
          <a:ext cx="2573017" cy="368807"/>
        </p:xfrm>
        <a:graphic>
          <a:graphicData uri="http://schemas.openxmlformats.org/drawingml/2006/table">
            <a:tbl>
              <a:tblPr firstRow="1" bandRow="1">
                <a:tableStyleId>{2D5ABB26-0587-4C30-8999-92F81FD0307C}</a:tableStyleId>
              </a:tblPr>
              <a:tblGrid>
                <a:gridCol w="426720">
                  <a:extLst>
                    <a:ext uri="{9D8B030D-6E8A-4147-A177-3AD203B41FA5}">
                      <a16:colId xmlns:a16="http://schemas.microsoft.com/office/drawing/2014/main" val="20000"/>
                    </a:ext>
                  </a:extLst>
                </a:gridCol>
                <a:gridCol w="429895">
                  <a:extLst>
                    <a:ext uri="{9D8B030D-6E8A-4147-A177-3AD203B41FA5}">
                      <a16:colId xmlns:a16="http://schemas.microsoft.com/office/drawing/2014/main" val="20001"/>
                    </a:ext>
                  </a:extLst>
                </a:gridCol>
                <a:gridCol w="429895">
                  <a:extLst>
                    <a:ext uri="{9D8B030D-6E8A-4147-A177-3AD203B41FA5}">
                      <a16:colId xmlns:a16="http://schemas.microsoft.com/office/drawing/2014/main" val="20002"/>
                    </a:ext>
                  </a:extLst>
                </a:gridCol>
                <a:gridCol w="426719">
                  <a:extLst>
                    <a:ext uri="{9D8B030D-6E8A-4147-A177-3AD203B41FA5}">
                      <a16:colId xmlns:a16="http://schemas.microsoft.com/office/drawing/2014/main" val="20003"/>
                    </a:ext>
                  </a:extLst>
                </a:gridCol>
                <a:gridCol w="429894">
                  <a:extLst>
                    <a:ext uri="{9D8B030D-6E8A-4147-A177-3AD203B41FA5}">
                      <a16:colId xmlns:a16="http://schemas.microsoft.com/office/drawing/2014/main" val="20004"/>
                    </a:ext>
                  </a:extLst>
                </a:gridCol>
                <a:gridCol w="429894">
                  <a:extLst>
                    <a:ext uri="{9D8B030D-6E8A-4147-A177-3AD203B41FA5}">
                      <a16:colId xmlns:a16="http://schemas.microsoft.com/office/drawing/2014/main" val="20005"/>
                    </a:ext>
                  </a:extLst>
                </a:gridCol>
              </a:tblGrid>
              <a:tr h="71627">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extLst>
                  <a:ext uri="{0D108BD9-81ED-4DB2-BD59-A6C34878D82A}">
                    <a16:rowId xmlns:a16="http://schemas.microsoft.com/office/drawing/2014/main" val="10000"/>
                  </a:ext>
                </a:extLst>
              </a:tr>
              <a:tr h="213360">
                <a:tc>
                  <a:txBody>
                    <a:bodyPr/>
                    <a:lstStyle/>
                    <a:p>
                      <a:pPr algn="ctr">
                        <a:lnSpc>
                          <a:spcPts val="1580"/>
                        </a:lnSpc>
                      </a:pPr>
                      <a:r>
                        <a:rPr sz="1800" dirty="0">
                          <a:latin typeface="Carlito"/>
                          <a:cs typeface="Carlito"/>
                        </a:rPr>
                        <a:t>4</a:t>
                      </a:r>
                      <a:endParaRPr sz="1800">
                        <a:latin typeface="Carlito"/>
                        <a:cs typeface="Carlito"/>
                      </a:endParaRPr>
                    </a:p>
                  </a:txBody>
                  <a:tcPr marL="0" marR="0" marT="0" marB="0">
                    <a:lnL w="9525">
                      <a:solidFill>
                        <a:srgbClr val="385D89"/>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algn="ctr">
                        <a:lnSpc>
                          <a:spcPts val="1580"/>
                        </a:lnSpc>
                      </a:pPr>
                      <a:r>
                        <a:rPr sz="1800" dirty="0">
                          <a:latin typeface="Carlito"/>
                          <a:cs typeface="Carlito"/>
                        </a:rPr>
                        <a:t>5</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algn="ctr">
                        <a:lnSpc>
                          <a:spcPts val="1580"/>
                        </a:lnSpc>
                      </a:pPr>
                      <a:r>
                        <a:rPr sz="1800" dirty="0">
                          <a:latin typeface="Carlito"/>
                          <a:cs typeface="Carlito"/>
                        </a:rPr>
                        <a:t>8</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97155">
                        <a:lnSpc>
                          <a:spcPts val="1580"/>
                        </a:lnSpc>
                      </a:pPr>
                      <a:r>
                        <a:rPr sz="1800" dirty="0">
                          <a:latin typeface="Carlito"/>
                          <a:cs typeface="Carlito"/>
                        </a:rPr>
                        <a:t>17</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99060">
                        <a:lnSpc>
                          <a:spcPts val="1580"/>
                        </a:lnSpc>
                      </a:pPr>
                      <a:r>
                        <a:rPr sz="1800" spc="-5" dirty="0">
                          <a:latin typeface="Carlito"/>
                          <a:cs typeface="Carlito"/>
                        </a:rPr>
                        <a:t>22</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119380">
                        <a:lnSpc>
                          <a:spcPts val="1580"/>
                        </a:lnSpc>
                      </a:pPr>
                      <a:r>
                        <a:rPr sz="1800" dirty="0">
                          <a:latin typeface="Carlito"/>
                          <a:cs typeface="Carlito"/>
                        </a:rPr>
                        <a:t>-1</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extLst>
                  <a:ext uri="{0D108BD9-81ED-4DB2-BD59-A6C34878D82A}">
                    <a16:rowId xmlns:a16="http://schemas.microsoft.com/office/drawing/2014/main" val="10001"/>
                  </a:ext>
                </a:extLst>
              </a:tr>
              <a:tr h="83820">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extLst>
                  <a:ext uri="{0D108BD9-81ED-4DB2-BD59-A6C34878D82A}">
                    <a16:rowId xmlns:a16="http://schemas.microsoft.com/office/drawing/2014/main" val="10002"/>
                  </a:ext>
                </a:extLst>
              </a:tr>
            </a:tbl>
          </a:graphicData>
        </a:graphic>
      </p:graphicFrame>
      <p:sp>
        <p:nvSpPr>
          <p:cNvPr id="49" name="object 49"/>
          <p:cNvSpPr txBox="1"/>
          <p:nvPr/>
        </p:nvSpPr>
        <p:spPr>
          <a:xfrm>
            <a:off x="4706874" y="6157366"/>
            <a:ext cx="2285365" cy="299720"/>
          </a:xfrm>
          <a:prstGeom prst="rect">
            <a:avLst/>
          </a:prstGeom>
        </p:spPr>
        <p:txBody>
          <a:bodyPr vert="horz" wrap="square" lIns="0" tIns="12700" rIns="0" bIns="0" rtlCol="0">
            <a:spAutoFit/>
          </a:bodyPr>
          <a:lstStyle/>
          <a:p>
            <a:pPr marL="12700">
              <a:spcBef>
                <a:spcPts val="100"/>
              </a:spcBef>
              <a:tabLst>
                <a:tab pos="441325" algn="l"/>
                <a:tab pos="869950" algn="l"/>
                <a:tab pos="1298575" algn="l"/>
                <a:tab pos="1727200" algn="l"/>
                <a:tab pos="2156460" algn="l"/>
              </a:tabLst>
            </a:pPr>
            <a:r>
              <a:rPr dirty="0">
                <a:latin typeface="Carlito"/>
                <a:cs typeface="Carlito"/>
              </a:rPr>
              <a:t>0	1	2	3	4	5</a:t>
            </a:r>
            <a:endParaRPr>
              <a:latin typeface="Carlito"/>
              <a:cs typeface="Carlito"/>
            </a:endParaRPr>
          </a:p>
        </p:txBody>
      </p:sp>
      <p:sp>
        <p:nvSpPr>
          <p:cNvPr id="50" name="object 50"/>
          <p:cNvSpPr/>
          <p:nvPr/>
        </p:nvSpPr>
        <p:spPr>
          <a:xfrm>
            <a:off x="7555991" y="1530096"/>
            <a:ext cx="2557780" cy="213360"/>
          </a:xfrm>
          <a:custGeom>
            <a:avLst/>
            <a:gdLst/>
            <a:ahLst/>
            <a:cxnLst/>
            <a:rect l="l" t="t" r="r" b="b"/>
            <a:pathLst>
              <a:path w="2557779" h="213360">
                <a:moveTo>
                  <a:pt x="2521712" y="0"/>
                </a:moveTo>
                <a:lnTo>
                  <a:pt x="35560" y="0"/>
                </a:lnTo>
                <a:lnTo>
                  <a:pt x="21699" y="2788"/>
                </a:lnTo>
                <a:lnTo>
                  <a:pt x="10398" y="10398"/>
                </a:lnTo>
                <a:lnTo>
                  <a:pt x="2788" y="21699"/>
                </a:lnTo>
                <a:lnTo>
                  <a:pt x="0" y="35559"/>
                </a:lnTo>
                <a:lnTo>
                  <a:pt x="0" y="177800"/>
                </a:lnTo>
                <a:lnTo>
                  <a:pt x="2788" y="191660"/>
                </a:lnTo>
                <a:lnTo>
                  <a:pt x="10398" y="202961"/>
                </a:lnTo>
                <a:lnTo>
                  <a:pt x="21699" y="210571"/>
                </a:lnTo>
                <a:lnTo>
                  <a:pt x="35560" y="213359"/>
                </a:lnTo>
                <a:lnTo>
                  <a:pt x="2521712" y="213359"/>
                </a:lnTo>
                <a:lnTo>
                  <a:pt x="2535572" y="210571"/>
                </a:lnTo>
                <a:lnTo>
                  <a:pt x="2546873" y="202961"/>
                </a:lnTo>
                <a:lnTo>
                  <a:pt x="2554483" y="191660"/>
                </a:lnTo>
                <a:lnTo>
                  <a:pt x="2557272" y="177800"/>
                </a:lnTo>
                <a:lnTo>
                  <a:pt x="2557272" y="35559"/>
                </a:lnTo>
                <a:lnTo>
                  <a:pt x="2554483" y="21699"/>
                </a:lnTo>
                <a:lnTo>
                  <a:pt x="2546873" y="10398"/>
                </a:lnTo>
                <a:lnTo>
                  <a:pt x="2535572" y="2788"/>
                </a:lnTo>
                <a:lnTo>
                  <a:pt x="2521712" y="0"/>
                </a:lnTo>
                <a:close/>
              </a:path>
            </a:pathLst>
          </a:custGeom>
          <a:solidFill>
            <a:srgbClr val="FF7B80">
              <a:alpha val="25881"/>
            </a:srgbClr>
          </a:solidFill>
        </p:spPr>
        <p:txBody>
          <a:bodyPr wrap="square" lIns="0" tIns="0" rIns="0" bIns="0" rtlCol="0"/>
          <a:lstStyle/>
          <a:p>
            <a:endParaRPr/>
          </a:p>
        </p:txBody>
      </p:sp>
      <p:graphicFrame>
        <p:nvGraphicFramePr>
          <p:cNvPr id="51" name="object 51"/>
          <p:cNvGraphicFramePr>
            <a:graphicFrameLocks noGrp="1"/>
          </p:cNvGraphicFramePr>
          <p:nvPr/>
        </p:nvGraphicFramePr>
        <p:xfrm>
          <a:off x="7589521" y="1453897"/>
          <a:ext cx="2573017" cy="368807"/>
        </p:xfrm>
        <a:graphic>
          <a:graphicData uri="http://schemas.openxmlformats.org/drawingml/2006/table">
            <a:tbl>
              <a:tblPr firstRow="1" bandRow="1">
                <a:tableStyleId>{2D5ABB26-0587-4C30-8999-92F81FD0307C}</a:tableStyleId>
              </a:tblPr>
              <a:tblGrid>
                <a:gridCol w="429895">
                  <a:extLst>
                    <a:ext uri="{9D8B030D-6E8A-4147-A177-3AD203B41FA5}">
                      <a16:colId xmlns:a16="http://schemas.microsoft.com/office/drawing/2014/main" val="20000"/>
                    </a:ext>
                  </a:extLst>
                </a:gridCol>
                <a:gridCol w="426720">
                  <a:extLst>
                    <a:ext uri="{9D8B030D-6E8A-4147-A177-3AD203B41FA5}">
                      <a16:colId xmlns:a16="http://schemas.microsoft.com/office/drawing/2014/main" val="20001"/>
                    </a:ext>
                  </a:extLst>
                </a:gridCol>
                <a:gridCol w="429895">
                  <a:extLst>
                    <a:ext uri="{9D8B030D-6E8A-4147-A177-3AD203B41FA5}">
                      <a16:colId xmlns:a16="http://schemas.microsoft.com/office/drawing/2014/main" val="20002"/>
                    </a:ext>
                  </a:extLst>
                </a:gridCol>
                <a:gridCol w="429894">
                  <a:extLst>
                    <a:ext uri="{9D8B030D-6E8A-4147-A177-3AD203B41FA5}">
                      <a16:colId xmlns:a16="http://schemas.microsoft.com/office/drawing/2014/main" val="20003"/>
                    </a:ext>
                  </a:extLst>
                </a:gridCol>
                <a:gridCol w="426719">
                  <a:extLst>
                    <a:ext uri="{9D8B030D-6E8A-4147-A177-3AD203B41FA5}">
                      <a16:colId xmlns:a16="http://schemas.microsoft.com/office/drawing/2014/main" val="20004"/>
                    </a:ext>
                  </a:extLst>
                </a:gridCol>
                <a:gridCol w="429894">
                  <a:extLst>
                    <a:ext uri="{9D8B030D-6E8A-4147-A177-3AD203B41FA5}">
                      <a16:colId xmlns:a16="http://schemas.microsoft.com/office/drawing/2014/main" val="20005"/>
                    </a:ext>
                  </a:extLst>
                </a:gridCol>
              </a:tblGrid>
              <a:tr h="71628">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extLst>
                  <a:ext uri="{0D108BD9-81ED-4DB2-BD59-A6C34878D82A}">
                    <a16:rowId xmlns:a16="http://schemas.microsoft.com/office/drawing/2014/main" val="10000"/>
                  </a:ext>
                </a:extLst>
              </a:tr>
              <a:tr h="213359">
                <a:tc>
                  <a:txBody>
                    <a:bodyPr/>
                    <a:lstStyle/>
                    <a:p>
                      <a:pPr algn="ctr">
                        <a:lnSpc>
                          <a:spcPts val="1580"/>
                        </a:lnSpc>
                      </a:pPr>
                      <a:r>
                        <a:rPr sz="1800" dirty="0">
                          <a:latin typeface="Carlito"/>
                          <a:cs typeface="Carlito"/>
                        </a:rPr>
                        <a:t>4</a:t>
                      </a:r>
                      <a:endParaRPr sz="1800">
                        <a:latin typeface="Carlito"/>
                        <a:cs typeface="Carlito"/>
                      </a:endParaRPr>
                    </a:p>
                  </a:txBody>
                  <a:tcPr marL="0" marR="0" marT="0" marB="0">
                    <a:lnL w="9525">
                      <a:solidFill>
                        <a:srgbClr val="385D89"/>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1270" algn="ctr">
                        <a:lnSpc>
                          <a:spcPts val="1580"/>
                        </a:lnSpc>
                      </a:pPr>
                      <a:r>
                        <a:rPr sz="1800" dirty="0">
                          <a:latin typeface="Carlito"/>
                          <a:cs typeface="Carlito"/>
                        </a:rPr>
                        <a:t>5</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2540" algn="ctr">
                        <a:lnSpc>
                          <a:spcPts val="1580"/>
                        </a:lnSpc>
                      </a:pPr>
                      <a:r>
                        <a:rPr sz="1800" dirty="0">
                          <a:latin typeface="Carlito"/>
                          <a:cs typeface="Carlito"/>
                        </a:rPr>
                        <a:t>8</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99060">
                        <a:lnSpc>
                          <a:spcPts val="1580"/>
                        </a:lnSpc>
                      </a:pPr>
                      <a:r>
                        <a:rPr sz="1800" spc="-5" dirty="0">
                          <a:latin typeface="Carlito"/>
                          <a:cs typeface="Carlito"/>
                        </a:rPr>
                        <a:t>17</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119380">
                        <a:lnSpc>
                          <a:spcPts val="1580"/>
                        </a:lnSpc>
                      </a:pPr>
                      <a:r>
                        <a:rPr sz="1800" dirty="0">
                          <a:latin typeface="Carlito"/>
                          <a:cs typeface="Carlito"/>
                        </a:rPr>
                        <a:t>-1</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99695">
                        <a:lnSpc>
                          <a:spcPts val="1580"/>
                        </a:lnSpc>
                      </a:pPr>
                      <a:r>
                        <a:rPr sz="1800" spc="-5" dirty="0">
                          <a:latin typeface="Carlito"/>
                          <a:cs typeface="Carlito"/>
                        </a:rPr>
                        <a:t>22</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extLst>
                  <a:ext uri="{0D108BD9-81ED-4DB2-BD59-A6C34878D82A}">
                    <a16:rowId xmlns:a16="http://schemas.microsoft.com/office/drawing/2014/main" val="10001"/>
                  </a:ext>
                </a:extLst>
              </a:tr>
              <a:tr h="83820">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extLst>
                  <a:ext uri="{0D108BD9-81ED-4DB2-BD59-A6C34878D82A}">
                    <a16:rowId xmlns:a16="http://schemas.microsoft.com/office/drawing/2014/main" val="10002"/>
                  </a:ext>
                </a:extLst>
              </a:tr>
            </a:tbl>
          </a:graphicData>
        </a:graphic>
      </p:graphicFrame>
      <p:sp>
        <p:nvSpPr>
          <p:cNvPr id="52" name="object 52"/>
          <p:cNvSpPr txBox="1"/>
          <p:nvPr/>
        </p:nvSpPr>
        <p:spPr>
          <a:xfrm>
            <a:off x="7738618" y="1773378"/>
            <a:ext cx="2285365" cy="300355"/>
          </a:xfrm>
          <a:prstGeom prst="rect">
            <a:avLst/>
          </a:prstGeom>
        </p:spPr>
        <p:txBody>
          <a:bodyPr vert="horz" wrap="square" lIns="0" tIns="12700" rIns="0" bIns="0" rtlCol="0">
            <a:spAutoFit/>
          </a:bodyPr>
          <a:lstStyle/>
          <a:p>
            <a:pPr marL="12700">
              <a:spcBef>
                <a:spcPts val="100"/>
              </a:spcBef>
              <a:tabLst>
                <a:tab pos="440690" algn="l"/>
                <a:tab pos="869950" algn="l"/>
                <a:tab pos="1298575" algn="l"/>
                <a:tab pos="1727200" algn="l"/>
                <a:tab pos="2155825" algn="l"/>
              </a:tabLst>
            </a:pPr>
            <a:r>
              <a:rPr dirty="0">
                <a:latin typeface="Carlito"/>
                <a:cs typeface="Carlito"/>
              </a:rPr>
              <a:t>0	1	2	3	4	5</a:t>
            </a:r>
            <a:endParaRPr>
              <a:latin typeface="Carlito"/>
              <a:cs typeface="Carlito"/>
            </a:endParaRPr>
          </a:p>
        </p:txBody>
      </p:sp>
      <p:sp>
        <p:nvSpPr>
          <p:cNvPr id="53" name="object 53"/>
          <p:cNvSpPr/>
          <p:nvPr/>
        </p:nvSpPr>
        <p:spPr>
          <a:xfrm>
            <a:off x="7555991" y="2359152"/>
            <a:ext cx="2557780" cy="216535"/>
          </a:xfrm>
          <a:custGeom>
            <a:avLst/>
            <a:gdLst/>
            <a:ahLst/>
            <a:cxnLst/>
            <a:rect l="l" t="t" r="r" b="b"/>
            <a:pathLst>
              <a:path w="2557779" h="216535">
                <a:moveTo>
                  <a:pt x="2521204" y="0"/>
                </a:moveTo>
                <a:lnTo>
                  <a:pt x="36068" y="0"/>
                </a:lnTo>
                <a:lnTo>
                  <a:pt x="22020" y="2831"/>
                </a:lnTo>
                <a:lnTo>
                  <a:pt x="10556" y="10556"/>
                </a:lnTo>
                <a:lnTo>
                  <a:pt x="2831" y="22020"/>
                </a:lnTo>
                <a:lnTo>
                  <a:pt x="0" y="36068"/>
                </a:lnTo>
                <a:lnTo>
                  <a:pt x="0" y="180339"/>
                </a:lnTo>
                <a:lnTo>
                  <a:pt x="2831" y="194387"/>
                </a:lnTo>
                <a:lnTo>
                  <a:pt x="10556" y="205851"/>
                </a:lnTo>
                <a:lnTo>
                  <a:pt x="22020" y="213576"/>
                </a:lnTo>
                <a:lnTo>
                  <a:pt x="36068" y="216408"/>
                </a:lnTo>
                <a:lnTo>
                  <a:pt x="2521204" y="216408"/>
                </a:lnTo>
                <a:lnTo>
                  <a:pt x="2535251" y="213576"/>
                </a:lnTo>
                <a:lnTo>
                  <a:pt x="2546715" y="205851"/>
                </a:lnTo>
                <a:lnTo>
                  <a:pt x="2554440" y="194387"/>
                </a:lnTo>
                <a:lnTo>
                  <a:pt x="2557272" y="180339"/>
                </a:lnTo>
                <a:lnTo>
                  <a:pt x="2557272" y="36068"/>
                </a:lnTo>
                <a:lnTo>
                  <a:pt x="2554440" y="22020"/>
                </a:lnTo>
                <a:lnTo>
                  <a:pt x="2546715" y="10556"/>
                </a:lnTo>
                <a:lnTo>
                  <a:pt x="2535251" y="2831"/>
                </a:lnTo>
                <a:lnTo>
                  <a:pt x="2521204" y="0"/>
                </a:lnTo>
                <a:close/>
              </a:path>
            </a:pathLst>
          </a:custGeom>
          <a:solidFill>
            <a:srgbClr val="FF7B80">
              <a:alpha val="25881"/>
            </a:srgbClr>
          </a:solidFill>
        </p:spPr>
        <p:txBody>
          <a:bodyPr wrap="square" lIns="0" tIns="0" rIns="0" bIns="0" rtlCol="0"/>
          <a:lstStyle/>
          <a:p>
            <a:endParaRPr/>
          </a:p>
        </p:txBody>
      </p:sp>
      <p:graphicFrame>
        <p:nvGraphicFramePr>
          <p:cNvPr id="54" name="object 54"/>
          <p:cNvGraphicFramePr>
            <a:graphicFrameLocks noGrp="1"/>
          </p:cNvGraphicFramePr>
          <p:nvPr/>
        </p:nvGraphicFramePr>
        <p:xfrm>
          <a:off x="7589521" y="2282951"/>
          <a:ext cx="2573017" cy="371854"/>
        </p:xfrm>
        <a:graphic>
          <a:graphicData uri="http://schemas.openxmlformats.org/drawingml/2006/table">
            <a:tbl>
              <a:tblPr firstRow="1" bandRow="1">
                <a:tableStyleId>{2D5ABB26-0587-4C30-8999-92F81FD0307C}</a:tableStyleId>
              </a:tblPr>
              <a:tblGrid>
                <a:gridCol w="429895">
                  <a:extLst>
                    <a:ext uri="{9D8B030D-6E8A-4147-A177-3AD203B41FA5}">
                      <a16:colId xmlns:a16="http://schemas.microsoft.com/office/drawing/2014/main" val="20000"/>
                    </a:ext>
                  </a:extLst>
                </a:gridCol>
                <a:gridCol w="426720">
                  <a:extLst>
                    <a:ext uri="{9D8B030D-6E8A-4147-A177-3AD203B41FA5}">
                      <a16:colId xmlns:a16="http://schemas.microsoft.com/office/drawing/2014/main" val="20001"/>
                    </a:ext>
                  </a:extLst>
                </a:gridCol>
                <a:gridCol w="429895">
                  <a:extLst>
                    <a:ext uri="{9D8B030D-6E8A-4147-A177-3AD203B41FA5}">
                      <a16:colId xmlns:a16="http://schemas.microsoft.com/office/drawing/2014/main" val="20002"/>
                    </a:ext>
                  </a:extLst>
                </a:gridCol>
                <a:gridCol w="429894">
                  <a:extLst>
                    <a:ext uri="{9D8B030D-6E8A-4147-A177-3AD203B41FA5}">
                      <a16:colId xmlns:a16="http://schemas.microsoft.com/office/drawing/2014/main" val="20003"/>
                    </a:ext>
                  </a:extLst>
                </a:gridCol>
                <a:gridCol w="426719">
                  <a:extLst>
                    <a:ext uri="{9D8B030D-6E8A-4147-A177-3AD203B41FA5}">
                      <a16:colId xmlns:a16="http://schemas.microsoft.com/office/drawing/2014/main" val="20004"/>
                    </a:ext>
                  </a:extLst>
                </a:gridCol>
                <a:gridCol w="429894">
                  <a:extLst>
                    <a:ext uri="{9D8B030D-6E8A-4147-A177-3AD203B41FA5}">
                      <a16:colId xmlns:a16="http://schemas.microsoft.com/office/drawing/2014/main" val="20005"/>
                    </a:ext>
                  </a:extLst>
                </a:gridCol>
              </a:tblGrid>
              <a:tr h="71627">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extLst>
                  <a:ext uri="{0D108BD9-81ED-4DB2-BD59-A6C34878D82A}">
                    <a16:rowId xmlns:a16="http://schemas.microsoft.com/office/drawing/2014/main" val="10000"/>
                  </a:ext>
                </a:extLst>
              </a:tr>
              <a:tr h="216408">
                <a:tc>
                  <a:txBody>
                    <a:bodyPr/>
                    <a:lstStyle/>
                    <a:p>
                      <a:pPr marL="635" algn="ctr">
                        <a:lnSpc>
                          <a:spcPts val="1605"/>
                        </a:lnSpc>
                      </a:pPr>
                      <a:r>
                        <a:rPr sz="1800" dirty="0">
                          <a:latin typeface="Carlito"/>
                          <a:cs typeface="Carlito"/>
                        </a:rPr>
                        <a:t>4</a:t>
                      </a:r>
                      <a:endParaRPr sz="1800">
                        <a:latin typeface="Carlito"/>
                        <a:cs typeface="Carlito"/>
                      </a:endParaRPr>
                    </a:p>
                  </a:txBody>
                  <a:tcPr marL="0" marR="0" marT="0" marB="0">
                    <a:lnL w="9525">
                      <a:solidFill>
                        <a:srgbClr val="385D89"/>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1270" algn="ctr">
                        <a:lnSpc>
                          <a:spcPts val="1605"/>
                        </a:lnSpc>
                      </a:pPr>
                      <a:r>
                        <a:rPr sz="1800" dirty="0">
                          <a:latin typeface="Carlito"/>
                          <a:cs typeface="Carlito"/>
                        </a:rPr>
                        <a:t>5</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2540" algn="ctr">
                        <a:lnSpc>
                          <a:spcPts val="1605"/>
                        </a:lnSpc>
                      </a:pPr>
                      <a:r>
                        <a:rPr sz="1800" dirty="0">
                          <a:latin typeface="Carlito"/>
                          <a:cs typeface="Carlito"/>
                        </a:rPr>
                        <a:t>8</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120650">
                        <a:lnSpc>
                          <a:spcPts val="1605"/>
                        </a:lnSpc>
                      </a:pPr>
                      <a:r>
                        <a:rPr sz="1800" dirty="0">
                          <a:latin typeface="Carlito"/>
                          <a:cs typeface="Carlito"/>
                        </a:rPr>
                        <a:t>-1</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97790">
                        <a:lnSpc>
                          <a:spcPts val="1605"/>
                        </a:lnSpc>
                      </a:pPr>
                      <a:r>
                        <a:rPr sz="1800" spc="-5" dirty="0">
                          <a:latin typeface="Carlito"/>
                          <a:cs typeface="Carlito"/>
                        </a:rPr>
                        <a:t>17</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99695">
                        <a:lnSpc>
                          <a:spcPts val="1605"/>
                        </a:lnSpc>
                      </a:pPr>
                      <a:r>
                        <a:rPr sz="1800" spc="-5" dirty="0">
                          <a:latin typeface="Carlito"/>
                          <a:cs typeface="Carlito"/>
                        </a:rPr>
                        <a:t>22</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extLst>
                  <a:ext uri="{0D108BD9-81ED-4DB2-BD59-A6C34878D82A}">
                    <a16:rowId xmlns:a16="http://schemas.microsoft.com/office/drawing/2014/main" val="10001"/>
                  </a:ext>
                </a:extLst>
              </a:tr>
              <a:tr h="83819">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extLst>
                  <a:ext uri="{0D108BD9-81ED-4DB2-BD59-A6C34878D82A}">
                    <a16:rowId xmlns:a16="http://schemas.microsoft.com/office/drawing/2014/main" val="10002"/>
                  </a:ext>
                </a:extLst>
              </a:tr>
            </a:tbl>
          </a:graphicData>
        </a:graphic>
      </p:graphicFrame>
      <p:sp>
        <p:nvSpPr>
          <p:cNvPr id="55" name="object 55"/>
          <p:cNvSpPr txBox="1"/>
          <p:nvPr/>
        </p:nvSpPr>
        <p:spPr>
          <a:xfrm>
            <a:off x="7738618" y="2604008"/>
            <a:ext cx="2285365" cy="299720"/>
          </a:xfrm>
          <a:prstGeom prst="rect">
            <a:avLst/>
          </a:prstGeom>
        </p:spPr>
        <p:txBody>
          <a:bodyPr vert="horz" wrap="square" lIns="0" tIns="12700" rIns="0" bIns="0" rtlCol="0">
            <a:spAutoFit/>
          </a:bodyPr>
          <a:lstStyle/>
          <a:p>
            <a:pPr marL="12700">
              <a:spcBef>
                <a:spcPts val="100"/>
              </a:spcBef>
              <a:tabLst>
                <a:tab pos="440690" algn="l"/>
                <a:tab pos="869950" algn="l"/>
                <a:tab pos="1298575" algn="l"/>
                <a:tab pos="1727200" algn="l"/>
                <a:tab pos="2155825" algn="l"/>
              </a:tabLst>
            </a:pPr>
            <a:r>
              <a:rPr dirty="0">
                <a:latin typeface="Carlito"/>
                <a:cs typeface="Carlito"/>
              </a:rPr>
              <a:t>0	1	2	3	4	5</a:t>
            </a:r>
            <a:endParaRPr>
              <a:latin typeface="Carlito"/>
              <a:cs typeface="Carlito"/>
            </a:endParaRPr>
          </a:p>
        </p:txBody>
      </p:sp>
      <p:sp>
        <p:nvSpPr>
          <p:cNvPr id="56" name="object 56"/>
          <p:cNvSpPr/>
          <p:nvPr/>
        </p:nvSpPr>
        <p:spPr>
          <a:xfrm>
            <a:off x="7519415" y="3209544"/>
            <a:ext cx="2557780" cy="213360"/>
          </a:xfrm>
          <a:custGeom>
            <a:avLst/>
            <a:gdLst/>
            <a:ahLst/>
            <a:cxnLst/>
            <a:rect l="l" t="t" r="r" b="b"/>
            <a:pathLst>
              <a:path w="2557779" h="213360">
                <a:moveTo>
                  <a:pt x="2521712" y="0"/>
                </a:moveTo>
                <a:lnTo>
                  <a:pt x="35560" y="0"/>
                </a:lnTo>
                <a:lnTo>
                  <a:pt x="21699" y="2788"/>
                </a:lnTo>
                <a:lnTo>
                  <a:pt x="10398" y="10398"/>
                </a:lnTo>
                <a:lnTo>
                  <a:pt x="2788" y="21699"/>
                </a:lnTo>
                <a:lnTo>
                  <a:pt x="0" y="35559"/>
                </a:lnTo>
                <a:lnTo>
                  <a:pt x="0" y="177800"/>
                </a:lnTo>
                <a:lnTo>
                  <a:pt x="2788" y="191660"/>
                </a:lnTo>
                <a:lnTo>
                  <a:pt x="10398" y="202961"/>
                </a:lnTo>
                <a:lnTo>
                  <a:pt x="21699" y="210571"/>
                </a:lnTo>
                <a:lnTo>
                  <a:pt x="35560" y="213359"/>
                </a:lnTo>
                <a:lnTo>
                  <a:pt x="2521712" y="213359"/>
                </a:lnTo>
                <a:lnTo>
                  <a:pt x="2535572" y="210571"/>
                </a:lnTo>
                <a:lnTo>
                  <a:pt x="2546873" y="202961"/>
                </a:lnTo>
                <a:lnTo>
                  <a:pt x="2554483" y="191660"/>
                </a:lnTo>
                <a:lnTo>
                  <a:pt x="2557272" y="177800"/>
                </a:lnTo>
                <a:lnTo>
                  <a:pt x="2557272" y="35559"/>
                </a:lnTo>
                <a:lnTo>
                  <a:pt x="2554483" y="21699"/>
                </a:lnTo>
                <a:lnTo>
                  <a:pt x="2546873" y="10398"/>
                </a:lnTo>
                <a:lnTo>
                  <a:pt x="2535572" y="2788"/>
                </a:lnTo>
                <a:lnTo>
                  <a:pt x="2521712" y="0"/>
                </a:lnTo>
                <a:close/>
              </a:path>
            </a:pathLst>
          </a:custGeom>
          <a:solidFill>
            <a:srgbClr val="FF7B80">
              <a:alpha val="25881"/>
            </a:srgbClr>
          </a:solidFill>
        </p:spPr>
        <p:txBody>
          <a:bodyPr wrap="square" lIns="0" tIns="0" rIns="0" bIns="0" rtlCol="0"/>
          <a:lstStyle/>
          <a:p>
            <a:endParaRPr/>
          </a:p>
        </p:txBody>
      </p:sp>
      <p:graphicFrame>
        <p:nvGraphicFramePr>
          <p:cNvPr id="57" name="object 57"/>
          <p:cNvGraphicFramePr>
            <a:graphicFrameLocks noGrp="1"/>
          </p:cNvGraphicFramePr>
          <p:nvPr/>
        </p:nvGraphicFramePr>
        <p:xfrm>
          <a:off x="7552945" y="3133345"/>
          <a:ext cx="2573017" cy="368807"/>
        </p:xfrm>
        <a:graphic>
          <a:graphicData uri="http://schemas.openxmlformats.org/drawingml/2006/table">
            <a:tbl>
              <a:tblPr firstRow="1" bandRow="1">
                <a:tableStyleId>{2D5ABB26-0587-4C30-8999-92F81FD0307C}</a:tableStyleId>
              </a:tblPr>
              <a:tblGrid>
                <a:gridCol w="429895">
                  <a:extLst>
                    <a:ext uri="{9D8B030D-6E8A-4147-A177-3AD203B41FA5}">
                      <a16:colId xmlns:a16="http://schemas.microsoft.com/office/drawing/2014/main" val="20000"/>
                    </a:ext>
                  </a:extLst>
                </a:gridCol>
                <a:gridCol w="426720">
                  <a:extLst>
                    <a:ext uri="{9D8B030D-6E8A-4147-A177-3AD203B41FA5}">
                      <a16:colId xmlns:a16="http://schemas.microsoft.com/office/drawing/2014/main" val="20001"/>
                    </a:ext>
                  </a:extLst>
                </a:gridCol>
                <a:gridCol w="429895">
                  <a:extLst>
                    <a:ext uri="{9D8B030D-6E8A-4147-A177-3AD203B41FA5}">
                      <a16:colId xmlns:a16="http://schemas.microsoft.com/office/drawing/2014/main" val="20002"/>
                    </a:ext>
                  </a:extLst>
                </a:gridCol>
                <a:gridCol w="429894">
                  <a:extLst>
                    <a:ext uri="{9D8B030D-6E8A-4147-A177-3AD203B41FA5}">
                      <a16:colId xmlns:a16="http://schemas.microsoft.com/office/drawing/2014/main" val="20003"/>
                    </a:ext>
                  </a:extLst>
                </a:gridCol>
                <a:gridCol w="426719">
                  <a:extLst>
                    <a:ext uri="{9D8B030D-6E8A-4147-A177-3AD203B41FA5}">
                      <a16:colId xmlns:a16="http://schemas.microsoft.com/office/drawing/2014/main" val="20004"/>
                    </a:ext>
                  </a:extLst>
                </a:gridCol>
                <a:gridCol w="429894">
                  <a:extLst>
                    <a:ext uri="{9D8B030D-6E8A-4147-A177-3AD203B41FA5}">
                      <a16:colId xmlns:a16="http://schemas.microsoft.com/office/drawing/2014/main" val="20005"/>
                    </a:ext>
                  </a:extLst>
                </a:gridCol>
              </a:tblGrid>
              <a:tr h="71628">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extLst>
                  <a:ext uri="{0D108BD9-81ED-4DB2-BD59-A6C34878D82A}">
                    <a16:rowId xmlns:a16="http://schemas.microsoft.com/office/drawing/2014/main" val="10000"/>
                  </a:ext>
                </a:extLst>
              </a:tr>
              <a:tr h="213359">
                <a:tc>
                  <a:txBody>
                    <a:bodyPr/>
                    <a:lstStyle/>
                    <a:p>
                      <a:pPr algn="ctr">
                        <a:lnSpc>
                          <a:spcPts val="1580"/>
                        </a:lnSpc>
                      </a:pPr>
                      <a:r>
                        <a:rPr sz="1800" dirty="0">
                          <a:latin typeface="Carlito"/>
                          <a:cs typeface="Carlito"/>
                        </a:rPr>
                        <a:t>4</a:t>
                      </a:r>
                      <a:endParaRPr sz="1800">
                        <a:latin typeface="Carlito"/>
                        <a:cs typeface="Carlito"/>
                      </a:endParaRPr>
                    </a:p>
                  </a:txBody>
                  <a:tcPr marL="0" marR="0" marT="0" marB="0">
                    <a:lnL w="9525">
                      <a:solidFill>
                        <a:srgbClr val="385D89"/>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1270" algn="ctr">
                        <a:lnSpc>
                          <a:spcPts val="1580"/>
                        </a:lnSpc>
                      </a:pPr>
                      <a:r>
                        <a:rPr sz="1800" dirty="0">
                          <a:latin typeface="Carlito"/>
                          <a:cs typeface="Carlito"/>
                        </a:rPr>
                        <a:t>5</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121285">
                        <a:lnSpc>
                          <a:spcPts val="1580"/>
                        </a:lnSpc>
                      </a:pPr>
                      <a:r>
                        <a:rPr sz="1800" dirty="0">
                          <a:latin typeface="Carlito"/>
                          <a:cs typeface="Carlito"/>
                        </a:rPr>
                        <a:t>-1</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algn="ctr">
                        <a:lnSpc>
                          <a:spcPts val="1580"/>
                        </a:lnSpc>
                      </a:pPr>
                      <a:r>
                        <a:rPr sz="1800" dirty="0">
                          <a:latin typeface="Carlito"/>
                          <a:cs typeface="Carlito"/>
                        </a:rPr>
                        <a:t>8</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98425">
                        <a:lnSpc>
                          <a:spcPts val="1580"/>
                        </a:lnSpc>
                      </a:pPr>
                      <a:r>
                        <a:rPr sz="1800" spc="-5" dirty="0">
                          <a:latin typeface="Carlito"/>
                          <a:cs typeface="Carlito"/>
                        </a:rPr>
                        <a:t>17</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100330">
                        <a:lnSpc>
                          <a:spcPts val="1580"/>
                        </a:lnSpc>
                      </a:pPr>
                      <a:r>
                        <a:rPr sz="1800" spc="-5" dirty="0">
                          <a:latin typeface="Carlito"/>
                          <a:cs typeface="Carlito"/>
                        </a:rPr>
                        <a:t>22</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extLst>
                  <a:ext uri="{0D108BD9-81ED-4DB2-BD59-A6C34878D82A}">
                    <a16:rowId xmlns:a16="http://schemas.microsoft.com/office/drawing/2014/main" val="10001"/>
                  </a:ext>
                </a:extLst>
              </a:tr>
              <a:tr h="83820">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extLst>
                  <a:ext uri="{0D108BD9-81ED-4DB2-BD59-A6C34878D82A}">
                    <a16:rowId xmlns:a16="http://schemas.microsoft.com/office/drawing/2014/main" val="10002"/>
                  </a:ext>
                </a:extLst>
              </a:tr>
            </a:tbl>
          </a:graphicData>
        </a:graphic>
      </p:graphicFrame>
      <p:sp>
        <p:nvSpPr>
          <p:cNvPr id="58" name="object 58"/>
          <p:cNvSpPr txBox="1"/>
          <p:nvPr/>
        </p:nvSpPr>
        <p:spPr>
          <a:xfrm>
            <a:off x="7702042" y="3453842"/>
            <a:ext cx="2285365" cy="300355"/>
          </a:xfrm>
          <a:prstGeom prst="rect">
            <a:avLst/>
          </a:prstGeom>
        </p:spPr>
        <p:txBody>
          <a:bodyPr vert="horz" wrap="square" lIns="0" tIns="12700" rIns="0" bIns="0" rtlCol="0">
            <a:spAutoFit/>
          </a:bodyPr>
          <a:lstStyle/>
          <a:p>
            <a:pPr marL="12700">
              <a:spcBef>
                <a:spcPts val="100"/>
              </a:spcBef>
              <a:tabLst>
                <a:tab pos="441325" algn="l"/>
                <a:tab pos="869950" algn="l"/>
                <a:tab pos="1298575" algn="l"/>
                <a:tab pos="1727200" algn="l"/>
                <a:tab pos="2155825" algn="l"/>
              </a:tabLst>
            </a:pPr>
            <a:r>
              <a:rPr dirty="0">
                <a:latin typeface="Carlito"/>
                <a:cs typeface="Carlito"/>
              </a:rPr>
              <a:t>0	1	2	3	4	5</a:t>
            </a:r>
            <a:endParaRPr>
              <a:latin typeface="Carlito"/>
              <a:cs typeface="Carlito"/>
            </a:endParaRPr>
          </a:p>
        </p:txBody>
      </p:sp>
      <p:sp>
        <p:nvSpPr>
          <p:cNvPr id="59" name="object 59"/>
          <p:cNvSpPr/>
          <p:nvPr/>
        </p:nvSpPr>
        <p:spPr>
          <a:xfrm>
            <a:off x="7482840" y="4123944"/>
            <a:ext cx="2557780" cy="213360"/>
          </a:xfrm>
          <a:custGeom>
            <a:avLst/>
            <a:gdLst/>
            <a:ahLst/>
            <a:cxnLst/>
            <a:rect l="l" t="t" r="r" b="b"/>
            <a:pathLst>
              <a:path w="2557779" h="213360">
                <a:moveTo>
                  <a:pt x="2521712" y="0"/>
                </a:moveTo>
                <a:lnTo>
                  <a:pt x="35560" y="0"/>
                </a:lnTo>
                <a:lnTo>
                  <a:pt x="21699" y="2788"/>
                </a:lnTo>
                <a:lnTo>
                  <a:pt x="10398" y="10398"/>
                </a:lnTo>
                <a:lnTo>
                  <a:pt x="2788" y="21699"/>
                </a:lnTo>
                <a:lnTo>
                  <a:pt x="0" y="35559"/>
                </a:lnTo>
                <a:lnTo>
                  <a:pt x="0" y="177799"/>
                </a:lnTo>
                <a:lnTo>
                  <a:pt x="2788" y="191660"/>
                </a:lnTo>
                <a:lnTo>
                  <a:pt x="10398" y="202961"/>
                </a:lnTo>
                <a:lnTo>
                  <a:pt x="21699" y="210571"/>
                </a:lnTo>
                <a:lnTo>
                  <a:pt x="35560" y="213359"/>
                </a:lnTo>
                <a:lnTo>
                  <a:pt x="2521712" y="213359"/>
                </a:lnTo>
                <a:lnTo>
                  <a:pt x="2535572" y="210571"/>
                </a:lnTo>
                <a:lnTo>
                  <a:pt x="2546873" y="202961"/>
                </a:lnTo>
                <a:lnTo>
                  <a:pt x="2554483" y="191660"/>
                </a:lnTo>
                <a:lnTo>
                  <a:pt x="2557271" y="177799"/>
                </a:lnTo>
                <a:lnTo>
                  <a:pt x="2557271" y="35559"/>
                </a:lnTo>
                <a:lnTo>
                  <a:pt x="2554483" y="21699"/>
                </a:lnTo>
                <a:lnTo>
                  <a:pt x="2546873" y="10398"/>
                </a:lnTo>
                <a:lnTo>
                  <a:pt x="2535572" y="2788"/>
                </a:lnTo>
                <a:lnTo>
                  <a:pt x="2521712" y="0"/>
                </a:lnTo>
                <a:close/>
              </a:path>
            </a:pathLst>
          </a:custGeom>
          <a:solidFill>
            <a:srgbClr val="FF7B80">
              <a:alpha val="25881"/>
            </a:srgbClr>
          </a:solidFill>
        </p:spPr>
        <p:txBody>
          <a:bodyPr wrap="square" lIns="0" tIns="0" rIns="0" bIns="0" rtlCol="0"/>
          <a:lstStyle/>
          <a:p>
            <a:endParaRPr/>
          </a:p>
        </p:txBody>
      </p:sp>
      <p:graphicFrame>
        <p:nvGraphicFramePr>
          <p:cNvPr id="60" name="object 60"/>
          <p:cNvGraphicFramePr>
            <a:graphicFrameLocks noGrp="1"/>
          </p:cNvGraphicFramePr>
          <p:nvPr/>
        </p:nvGraphicFramePr>
        <p:xfrm>
          <a:off x="7516368" y="4047744"/>
          <a:ext cx="2573017" cy="368806"/>
        </p:xfrm>
        <a:graphic>
          <a:graphicData uri="http://schemas.openxmlformats.org/drawingml/2006/table">
            <a:tbl>
              <a:tblPr firstRow="1" bandRow="1">
                <a:tableStyleId>{2D5ABB26-0587-4C30-8999-92F81FD0307C}</a:tableStyleId>
              </a:tblPr>
              <a:tblGrid>
                <a:gridCol w="429895">
                  <a:extLst>
                    <a:ext uri="{9D8B030D-6E8A-4147-A177-3AD203B41FA5}">
                      <a16:colId xmlns:a16="http://schemas.microsoft.com/office/drawing/2014/main" val="20000"/>
                    </a:ext>
                  </a:extLst>
                </a:gridCol>
                <a:gridCol w="426720">
                  <a:extLst>
                    <a:ext uri="{9D8B030D-6E8A-4147-A177-3AD203B41FA5}">
                      <a16:colId xmlns:a16="http://schemas.microsoft.com/office/drawing/2014/main" val="20001"/>
                    </a:ext>
                  </a:extLst>
                </a:gridCol>
                <a:gridCol w="429895">
                  <a:extLst>
                    <a:ext uri="{9D8B030D-6E8A-4147-A177-3AD203B41FA5}">
                      <a16:colId xmlns:a16="http://schemas.microsoft.com/office/drawing/2014/main" val="20002"/>
                    </a:ext>
                  </a:extLst>
                </a:gridCol>
                <a:gridCol w="429894">
                  <a:extLst>
                    <a:ext uri="{9D8B030D-6E8A-4147-A177-3AD203B41FA5}">
                      <a16:colId xmlns:a16="http://schemas.microsoft.com/office/drawing/2014/main" val="20003"/>
                    </a:ext>
                  </a:extLst>
                </a:gridCol>
                <a:gridCol w="426719">
                  <a:extLst>
                    <a:ext uri="{9D8B030D-6E8A-4147-A177-3AD203B41FA5}">
                      <a16:colId xmlns:a16="http://schemas.microsoft.com/office/drawing/2014/main" val="20004"/>
                    </a:ext>
                  </a:extLst>
                </a:gridCol>
                <a:gridCol w="429894">
                  <a:extLst>
                    <a:ext uri="{9D8B030D-6E8A-4147-A177-3AD203B41FA5}">
                      <a16:colId xmlns:a16="http://schemas.microsoft.com/office/drawing/2014/main" val="20005"/>
                    </a:ext>
                  </a:extLst>
                </a:gridCol>
              </a:tblGrid>
              <a:tr h="71627">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extLst>
                  <a:ext uri="{0D108BD9-81ED-4DB2-BD59-A6C34878D82A}">
                    <a16:rowId xmlns:a16="http://schemas.microsoft.com/office/drawing/2014/main" val="10000"/>
                  </a:ext>
                </a:extLst>
              </a:tr>
              <a:tr h="213360">
                <a:tc>
                  <a:txBody>
                    <a:bodyPr/>
                    <a:lstStyle/>
                    <a:p>
                      <a:pPr algn="ctr">
                        <a:lnSpc>
                          <a:spcPts val="1580"/>
                        </a:lnSpc>
                      </a:pPr>
                      <a:r>
                        <a:rPr sz="1800" dirty="0">
                          <a:latin typeface="Carlito"/>
                          <a:cs typeface="Carlito"/>
                        </a:rPr>
                        <a:t>4</a:t>
                      </a:r>
                      <a:endParaRPr sz="1800">
                        <a:latin typeface="Carlito"/>
                        <a:cs typeface="Carlito"/>
                      </a:endParaRPr>
                    </a:p>
                  </a:txBody>
                  <a:tcPr marL="0" marR="0" marT="0" marB="0">
                    <a:lnL w="9525">
                      <a:solidFill>
                        <a:srgbClr val="385D89"/>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119380">
                        <a:lnSpc>
                          <a:spcPts val="1580"/>
                        </a:lnSpc>
                      </a:pPr>
                      <a:r>
                        <a:rPr sz="1800" dirty="0">
                          <a:latin typeface="Carlito"/>
                          <a:cs typeface="Carlito"/>
                        </a:rPr>
                        <a:t>-1</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2540" algn="ctr">
                        <a:lnSpc>
                          <a:spcPts val="1580"/>
                        </a:lnSpc>
                      </a:pPr>
                      <a:r>
                        <a:rPr sz="1800" dirty="0">
                          <a:latin typeface="Carlito"/>
                          <a:cs typeface="Carlito"/>
                        </a:rPr>
                        <a:t>5</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algn="ctr">
                        <a:lnSpc>
                          <a:spcPts val="1580"/>
                        </a:lnSpc>
                      </a:pPr>
                      <a:r>
                        <a:rPr sz="1800" dirty="0">
                          <a:latin typeface="Carlito"/>
                          <a:cs typeface="Carlito"/>
                        </a:rPr>
                        <a:t>8</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98425">
                        <a:lnSpc>
                          <a:spcPts val="1580"/>
                        </a:lnSpc>
                      </a:pPr>
                      <a:r>
                        <a:rPr sz="1800" spc="-5" dirty="0">
                          <a:latin typeface="Carlito"/>
                          <a:cs typeface="Carlito"/>
                        </a:rPr>
                        <a:t>17</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99695">
                        <a:lnSpc>
                          <a:spcPts val="1580"/>
                        </a:lnSpc>
                      </a:pPr>
                      <a:r>
                        <a:rPr sz="1800" dirty="0">
                          <a:latin typeface="Carlito"/>
                          <a:cs typeface="Carlito"/>
                        </a:rPr>
                        <a:t>22</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extLst>
                  <a:ext uri="{0D108BD9-81ED-4DB2-BD59-A6C34878D82A}">
                    <a16:rowId xmlns:a16="http://schemas.microsoft.com/office/drawing/2014/main" val="10001"/>
                  </a:ext>
                </a:extLst>
              </a:tr>
              <a:tr h="83819">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extLst>
                  <a:ext uri="{0D108BD9-81ED-4DB2-BD59-A6C34878D82A}">
                    <a16:rowId xmlns:a16="http://schemas.microsoft.com/office/drawing/2014/main" val="10002"/>
                  </a:ext>
                </a:extLst>
              </a:tr>
            </a:tbl>
          </a:graphicData>
        </a:graphic>
      </p:graphicFrame>
      <p:sp>
        <p:nvSpPr>
          <p:cNvPr id="61" name="object 61"/>
          <p:cNvSpPr txBox="1"/>
          <p:nvPr/>
        </p:nvSpPr>
        <p:spPr>
          <a:xfrm>
            <a:off x="7665465" y="4366972"/>
            <a:ext cx="2286000" cy="300355"/>
          </a:xfrm>
          <a:prstGeom prst="rect">
            <a:avLst/>
          </a:prstGeom>
        </p:spPr>
        <p:txBody>
          <a:bodyPr vert="horz" wrap="square" lIns="0" tIns="12700" rIns="0" bIns="0" rtlCol="0">
            <a:spAutoFit/>
          </a:bodyPr>
          <a:lstStyle/>
          <a:p>
            <a:pPr marL="12700">
              <a:spcBef>
                <a:spcPts val="100"/>
              </a:spcBef>
              <a:tabLst>
                <a:tab pos="441325" algn="l"/>
                <a:tab pos="869950" algn="l"/>
                <a:tab pos="1298575" algn="l"/>
                <a:tab pos="1727200" algn="l"/>
                <a:tab pos="2156460" algn="l"/>
              </a:tabLst>
            </a:pPr>
            <a:r>
              <a:rPr dirty="0">
                <a:latin typeface="Carlito"/>
                <a:cs typeface="Carlito"/>
              </a:rPr>
              <a:t>0	1	2	3	4	5</a:t>
            </a:r>
            <a:endParaRPr>
              <a:latin typeface="Carlito"/>
              <a:cs typeface="Carlito"/>
            </a:endParaRPr>
          </a:p>
        </p:txBody>
      </p:sp>
      <p:sp>
        <p:nvSpPr>
          <p:cNvPr id="62" name="object 62"/>
          <p:cNvSpPr txBox="1">
            <a:spLocks noGrp="1"/>
          </p:cNvSpPr>
          <p:nvPr>
            <p:ph type="title"/>
          </p:nvPr>
        </p:nvSpPr>
        <p:spPr>
          <a:xfrm>
            <a:off x="3238754" y="258761"/>
            <a:ext cx="6300470" cy="512445"/>
          </a:xfrm>
          <a:prstGeom prst="rect">
            <a:avLst/>
          </a:prstGeom>
        </p:spPr>
        <p:txBody>
          <a:bodyPr vert="horz" wrap="square" lIns="0" tIns="11430" rIns="0" bIns="0" rtlCol="0" anchor="ctr">
            <a:spAutoFit/>
          </a:bodyPr>
          <a:lstStyle/>
          <a:p>
            <a:pPr marL="12700">
              <a:lnSpc>
                <a:spcPct val="100000"/>
              </a:lnSpc>
              <a:spcBef>
                <a:spcPts val="90"/>
              </a:spcBef>
            </a:pPr>
            <a:r>
              <a:rPr sz="3200" spc="-15" dirty="0"/>
              <a:t>Show </a:t>
            </a:r>
            <a:r>
              <a:rPr sz="3200" spc="-10" dirty="0"/>
              <a:t>me </a:t>
            </a:r>
            <a:r>
              <a:rPr sz="3200" spc="-5" dirty="0"/>
              <a:t>an </a:t>
            </a:r>
            <a:r>
              <a:rPr sz="3200" spc="-20" dirty="0"/>
              <a:t>example </a:t>
            </a:r>
            <a:r>
              <a:rPr sz="3200" spc="-10" dirty="0"/>
              <a:t>of </a:t>
            </a:r>
            <a:r>
              <a:rPr sz="3200" spc="-5" dirty="0"/>
              <a:t>Insertion</a:t>
            </a:r>
            <a:r>
              <a:rPr sz="3200" spc="105" dirty="0"/>
              <a:t> </a:t>
            </a:r>
            <a:r>
              <a:rPr sz="3200" spc="-10" dirty="0"/>
              <a:t>Sort</a:t>
            </a:r>
            <a:endParaRPr sz="3200" dirty="0"/>
          </a:p>
        </p:txBody>
      </p:sp>
      <p:sp>
        <p:nvSpPr>
          <p:cNvPr id="63" name="object 63"/>
          <p:cNvSpPr/>
          <p:nvPr/>
        </p:nvSpPr>
        <p:spPr>
          <a:xfrm>
            <a:off x="1923708" y="2139314"/>
            <a:ext cx="442595" cy="162560"/>
          </a:xfrm>
          <a:custGeom>
            <a:avLst/>
            <a:gdLst/>
            <a:ahLst/>
            <a:cxnLst/>
            <a:rect l="l" t="t" r="r" b="b"/>
            <a:pathLst>
              <a:path w="442594" h="162560">
                <a:moveTo>
                  <a:pt x="0" y="77088"/>
                </a:moveTo>
                <a:lnTo>
                  <a:pt x="7200" y="162051"/>
                </a:lnTo>
                <a:lnTo>
                  <a:pt x="69367" y="106552"/>
                </a:lnTo>
                <a:lnTo>
                  <a:pt x="36017" y="106552"/>
                </a:lnTo>
                <a:lnTo>
                  <a:pt x="25387" y="99568"/>
                </a:lnTo>
                <a:lnTo>
                  <a:pt x="31803" y="89755"/>
                </a:lnTo>
                <a:lnTo>
                  <a:pt x="0" y="77088"/>
                </a:lnTo>
                <a:close/>
              </a:path>
              <a:path w="442594" h="162560">
                <a:moveTo>
                  <a:pt x="398804" y="93171"/>
                </a:moveTo>
                <a:lnTo>
                  <a:pt x="371830" y="104139"/>
                </a:lnTo>
                <a:lnTo>
                  <a:pt x="435825" y="160400"/>
                </a:lnTo>
                <a:lnTo>
                  <a:pt x="440121" y="105029"/>
                </a:lnTo>
                <a:lnTo>
                  <a:pt x="406590" y="105029"/>
                </a:lnTo>
                <a:lnTo>
                  <a:pt x="398804" y="93171"/>
                </a:lnTo>
                <a:close/>
              </a:path>
              <a:path w="442594" h="162560">
                <a:moveTo>
                  <a:pt x="31803" y="89755"/>
                </a:moveTo>
                <a:lnTo>
                  <a:pt x="25387" y="99568"/>
                </a:lnTo>
                <a:lnTo>
                  <a:pt x="36017" y="106552"/>
                </a:lnTo>
                <a:lnTo>
                  <a:pt x="43828" y="94544"/>
                </a:lnTo>
                <a:lnTo>
                  <a:pt x="31803" y="89755"/>
                </a:lnTo>
                <a:close/>
              </a:path>
              <a:path w="442594" h="162560">
                <a:moveTo>
                  <a:pt x="43828" y="94544"/>
                </a:moveTo>
                <a:lnTo>
                  <a:pt x="36017" y="106552"/>
                </a:lnTo>
                <a:lnTo>
                  <a:pt x="69367" y="106552"/>
                </a:lnTo>
                <a:lnTo>
                  <a:pt x="70789" y="105283"/>
                </a:lnTo>
                <a:lnTo>
                  <a:pt x="43828" y="94544"/>
                </a:lnTo>
                <a:close/>
              </a:path>
              <a:path w="442594" h="162560">
                <a:moveTo>
                  <a:pt x="410799" y="88294"/>
                </a:moveTo>
                <a:lnTo>
                  <a:pt x="398804" y="93171"/>
                </a:lnTo>
                <a:lnTo>
                  <a:pt x="406590" y="105029"/>
                </a:lnTo>
                <a:lnTo>
                  <a:pt x="417207" y="98044"/>
                </a:lnTo>
                <a:lnTo>
                  <a:pt x="410799" y="88294"/>
                </a:lnTo>
                <a:close/>
              </a:path>
              <a:path w="442594" h="162560">
                <a:moveTo>
                  <a:pt x="442417" y="75437"/>
                </a:moveTo>
                <a:lnTo>
                  <a:pt x="410799" y="88294"/>
                </a:lnTo>
                <a:lnTo>
                  <a:pt x="417207" y="98044"/>
                </a:lnTo>
                <a:lnTo>
                  <a:pt x="406590" y="105029"/>
                </a:lnTo>
                <a:lnTo>
                  <a:pt x="440121" y="105029"/>
                </a:lnTo>
                <a:lnTo>
                  <a:pt x="442417" y="75437"/>
                </a:lnTo>
                <a:close/>
              </a:path>
              <a:path w="442594" h="162560">
                <a:moveTo>
                  <a:pt x="221246" y="0"/>
                </a:moveTo>
                <a:lnTo>
                  <a:pt x="180187" y="3556"/>
                </a:lnTo>
                <a:lnTo>
                  <a:pt x="140576" y="13715"/>
                </a:lnTo>
                <a:lnTo>
                  <a:pt x="103530" y="29463"/>
                </a:lnTo>
                <a:lnTo>
                  <a:pt x="70231" y="49911"/>
                </a:lnTo>
                <a:lnTo>
                  <a:pt x="41414" y="75057"/>
                </a:lnTo>
                <a:lnTo>
                  <a:pt x="31803" y="89755"/>
                </a:lnTo>
                <a:lnTo>
                  <a:pt x="43828" y="94544"/>
                </a:lnTo>
                <a:lnTo>
                  <a:pt x="51218" y="83185"/>
                </a:lnTo>
                <a:lnTo>
                  <a:pt x="51066" y="83185"/>
                </a:lnTo>
                <a:lnTo>
                  <a:pt x="52044" y="81914"/>
                </a:lnTo>
                <a:lnTo>
                  <a:pt x="52425" y="81914"/>
                </a:lnTo>
                <a:lnTo>
                  <a:pt x="64109" y="70993"/>
                </a:lnTo>
                <a:lnTo>
                  <a:pt x="78092" y="59944"/>
                </a:lnTo>
                <a:lnTo>
                  <a:pt x="127076" y="32385"/>
                </a:lnTo>
                <a:lnTo>
                  <a:pt x="163677" y="20065"/>
                </a:lnTo>
                <a:lnTo>
                  <a:pt x="202260" y="13462"/>
                </a:lnTo>
                <a:lnTo>
                  <a:pt x="221780" y="12573"/>
                </a:lnTo>
                <a:lnTo>
                  <a:pt x="298930" y="12573"/>
                </a:lnTo>
                <a:lnTo>
                  <a:pt x="282371" y="7747"/>
                </a:lnTo>
                <a:lnTo>
                  <a:pt x="262331" y="3429"/>
                </a:lnTo>
                <a:lnTo>
                  <a:pt x="241884" y="762"/>
                </a:lnTo>
                <a:lnTo>
                  <a:pt x="221246" y="0"/>
                </a:lnTo>
                <a:close/>
              </a:path>
              <a:path w="442594" h="162560">
                <a:moveTo>
                  <a:pt x="391375" y="81859"/>
                </a:moveTo>
                <a:lnTo>
                  <a:pt x="398804" y="93171"/>
                </a:lnTo>
                <a:lnTo>
                  <a:pt x="410799" y="88294"/>
                </a:lnTo>
                <a:lnTo>
                  <a:pt x="406941" y="82423"/>
                </a:lnTo>
                <a:lnTo>
                  <a:pt x="391985" y="82423"/>
                </a:lnTo>
                <a:lnTo>
                  <a:pt x="391375" y="81859"/>
                </a:lnTo>
                <a:close/>
              </a:path>
              <a:path w="442594" h="162560">
                <a:moveTo>
                  <a:pt x="52044" y="81914"/>
                </a:moveTo>
                <a:lnTo>
                  <a:pt x="51066" y="83185"/>
                </a:lnTo>
                <a:lnTo>
                  <a:pt x="51453" y="82823"/>
                </a:lnTo>
                <a:lnTo>
                  <a:pt x="52044" y="81914"/>
                </a:lnTo>
                <a:close/>
              </a:path>
              <a:path w="442594" h="162560">
                <a:moveTo>
                  <a:pt x="51453" y="82823"/>
                </a:moveTo>
                <a:lnTo>
                  <a:pt x="51066" y="83185"/>
                </a:lnTo>
                <a:lnTo>
                  <a:pt x="51218" y="83185"/>
                </a:lnTo>
                <a:lnTo>
                  <a:pt x="51453" y="82823"/>
                </a:lnTo>
                <a:close/>
              </a:path>
              <a:path w="442594" h="162560">
                <a:moveTo>
                  <a:pt x="52425" y="81914"/>
                </a:moveTo>
                <a:lnTo>
                  <a:pt x="52044" y="81914"/>
                </a:lnTo>
                <a:lnTo>
                  <a:pt x="51453" y="82823"/>
                </a:lnTo>
                <a:lnTo>
                  <a:pt x="52425" y="81914"/>
                </a:lnTo>
                <a:close/>
              </a:path>
              <a:path w="442594" h="162560">
                <a:moveTo>
                  <a:pt x="390994" y="81280"/>
                </a:moveTo>
                <a:lnTo>
                  <a:pt x="391375" y="81859"/>
                </a:lnTo>
                <a:lnTo>
                  <a:pt x="391985" y="82423"/>
                </a:lnTo>
                <a:lnTo>
                  <a:pt x="390994" y="81280"/>
                </a:lnTo>
                <a:close/>
              </a:path>
              <a:path w="442594" h="162560">
                <a:moveTo>
                  <a:pt x="406190" y="81280"/>
                </a:moveTo>
                <a:lnTo>
                  <a:pt x="390994" y="81280"/>
                </a:lnTo>
                <a:lnTo>
                  <a:pt x="391985" y="82423"/>
                </a:lnTo>
                <a:lnTo>
                  <a:pt x="406941" y="82423"/>
                </a:lnTo>
                <a:lnTo>
                  <a:pt x="406190" y="81280"/>
                </a:lnTo>
                <a:close/>
              </a:path>
              <a:path w="442594" h="162560">
                <a:moveTo>
                  <a:pt x="298930" y="12573"/>
                </a:moveTo>
                <a:lnTo>
                  <a:pt x="221780" y="12573"/>
                </a:lnTo>
                <a:lnTo>
                  <a:pt x="241338" y="13462"/>
                </a:lnTo>
                <a:lnTo>
                  <a:pt x="260705" y="16001"/>
                </a:lnTo>
                <a:lnTo>
                  <a:pt x="298399" y="25654"/>
                </a:lnTo>
                <a:lnTo>
                  <a:pt x="333692" y="40512"/>
                </a:lnTo>
                <a:lnTo>
                  <a:pt x="379336" y="70738"/>
                </a:lnTo>
                <a:lnTo>
                  <a:pt x="391375" y="81859"/>
                </a:lnTo>
                <a:lnTo>
                  <a:pt x="390994" y="81280"/>
                </a:lnTo>
                <a:lnTo>
                  <a:pt x="406190" y="81280"/>
                </a:lnTo>
                <a:lnTo>
                  <a:pt x="401506" y="74168"/>
                </a:lnTo>
                <a:lnTo>
                  <a:pt x="372364" y="49149"/>
                </a:lnTo>
                <a:lnTo>
                  <a:pt x="339077" y="28956"/>
                </a:lnTo>
                <a:lnTo>
                  <a:pt x="301980" y="13462"/>
                </a:lnTo>
                <a:lnTo>
                  <a:pt x="298930" y="12573"/>
                </a:lnTo>
                <a:close/>
              </a:path>
            </a:pathLst>
          </a:custGeom>
          <a:solidFill>
            <a:srgbClr val="3333FF"/>
          </a:solidFill>
        </p:spPr>
        <p:txBody>
          <a:bodyPr wrap="square" lIns="0" tIns="0" rIns="0" bIns="0" rtlCol="0"/>
          <a:lstStyle/>
          <a:p>
            <a:endParaRPr/>
          </a:p>
        </p:txBody>
      </p:sp>
      <p:sp>
        <p:nvSpPr>
          <p:cNvPr id="64" name="object 64"/>
          <p:cNvSpPr/>
          <p:nvPr/>
        </p:nvSpPr>
        <p:spPr>
          <a:xfrm>
            <a:off x="2338172" y="3819016"/>
            <a:ext cx="473709" cy="234950"/>
          </a:xfrm>
          <a:custGeom>
            <a:avLst/>
            <a:gdLst/>
            <a:ahLst/>
            <a:cxnLst/>
            <a:rect l="l" t="t" r="r" b="b"/>
            <a:pathLst>
              <a:path w="473709" h="234950">
                <a:moveTo>
                  <a:pt x="0" y="152780"/>
                </a:moveTo>
                <a:lnTo>
                  <a:pt x="22504" y="234949"/>
                </a:lnTo>
                <a:lnTo>
                  <a:pt x="69515" y="174370"/>
                </a:lnTo>
                <a:lnTo>
                  <a:pt x="41008" y="174370"/>
                </a:lnTo>
                <a:lnTo>
                  <a:pt x="28778" y="170941"/>
                </a:lnTo>
                <a:lnTo>
                  <a:pt x="32049" y="159152"/>
                </a:lnTo>
                <a:lnTo>
                  <a:pt x="0" y="152780"/>
                </a:lnTo>
                <a:close/>
              </a:path>
              <a:path w="473709" h="234950">
                <a:moveTo>
                  <a:pt x="428958" y="160055"/>
                </a:moveTo>
                <a:lnTo>
                  <a:pt x="398729" y="166115"/>
                </a:lnTo>
                <a:lnTo>
                  <a:pt x="451129" y="233298"/>
                </a:lnTo>
                <a:lnTo>
                  <a:pt x="467608" y="172719"/>
                </a:lnTo>
                <a:lnTo>
                  <a:pt x="432460" y="172719"/>
                </a:lnTo>
                <a:lnTo>
                  <a:pt x="428958" y="160055"/>
                </a:lnTo>
                <a:close/>
              </a:path>
              <a:path w="473709" h="234950">
                <a:moveTo>
                  <a:pt x="32049" y="159152"/>
                </a:moveTo>
                <a:lnTo>
                  <a:pt x="28778" y="170941"/>
                </a:lnTo>
                <a:lnTo>
                  <a:pt x="41008" y="174370"/>
                </a:lnTo>
                <a:lnTo>
                  <a:pt x="44524" y="161632"/>
                </a:lnTo>
                <a:lnTo>
                  <a:pt x="32049" y="159152"/>
                </a:lnTo>
                <a:close/>
              </a:path>
              <a:path w="473709" h="234950">
                <a:moveTo>
                  <a:pt x="44524" y="161632"/>
                </a:moveTo>
                <a:lnTo>
                  <a:pt x="41008" y="174370"/>
                </a:lnTo>
                <a:lnTo>
                  <a:pt x="69515" y="174370"/>
                </a:lnTo>
                <a:lnTo>
                  <a:pt x="74739" y="167639"/>
                </a:lnTo>
                <a:lnTo>
                  <a:pt x="44524" y="161632"/>
                </a:lnTo>
                <a:close/>
              </a:path>
              <a:path w="473709" h="234950">
                <a:moveTo>
                  <a:pt x="441437" y="157554"/>
                </a:moveTo>
                <a:lnTo>
                  <a:pt x="428958" y="160055"/>
                </a:lnTo>
                <a:lnTo>
                  <a:pt x="432460" y="172719"/>
                </a:lnTo>
                <a:lnTo>
                  <a:pt x="444703" y="169417"/>
                </a:lnTo>
                <a:lnTo>
                  <a:pt x="441437" y="157554"/>
                </a:lnTo>
                <a:close/>
              </a:path>
              <a:path w="473709" h="234950">
                <a:moveTo>
                  <a:pt x="473481" y="151129"/>
                </a:moveTo>
                <a:lnTo>
                  <a:pt x="441437" y="157554"/>
                </a:lnTo>
                <a:lnTo>
                  <a:pt x="444703" y="169417"/>
                </a:lnTo>
                <a:lnTo>
                  <a:pt x="432460" y="172719"/>
                </a:lnTo>
                <a:lnTo>
                  <a:pt x="467608" y="172719"/>
                </a:lnTo>
                <a:lnTo>
                  <a:pt x="473481" y="151129"/>
                </a:lnTo>
                <a:close/>
              </a:path>
              <a:path w="473709" h="234950">
                <a:moveTo>
                  <a:pt x="236639" y="0"/>
                </a:moveTo>
                <a:lnTo>
                  <a:pt x="195084" y="5333"/>
                </a:lnTo>
                <a:lnTo>
                  <a:pt x="155028" y="20446"/>
                </a:lnTo>
                <a:lnTo>
                  <a:pt x="117894" y="43687"/>
                </a:lnTo>
                <a:lnTo>
                  <a:pt x="84658" y="73659"/>
                </a:lnTo>
                <a:lnTo>
                  <a:pt x="56591" y="109092"/>
                </a:lnTo>
                <a:lnTo>
                  <a:pt x="35013" y="148589"/>
                </a:lnTo>
                <a:lnTo>
                  <a:pt x="32049" y="159152"/>
                </a:lnTo>
                <a:lnTo>
                  <a:pt x="44524" y="161632"/>
                </a:lnTo>
                <a:lnTo>
                  <a:pt x="46687" y="153796"/>
                </a:lnTo>
                <a:lnTo>
                  <a:pt x="47002" y="152653"/>
                </a:lnTo>
                <a:lnTo>
                  <a:pt x="47147" y="152653"/>
                </a:lnTo>
                <a:lnTo>
                  <a:pt x="56299" y="134111"/>
                </a:lnTo>
                <a:lnTo>
                  <a:pt x="67475" y="115569"/>
                </a:lnTo>
                <a:lnTo>
                  <a:pt x="94272" y="81914"/>
                </a:lnTo>
                <a:lnTo>
                  <a:pt x="125996" y="53339"/>
                </a:lnTo>
                <a:lnTo>
                  <a:pt x="161251" y="31495"/>
                </a:lnTo>
                <a:lnTo>
                  <a:pt x="198526" y="17525"/>
                </a:lnTo>
                <a:lnTo>
                  <a:pt x="236994" y="12699"/>
                </a:lnTo>
                <a:lnTo>
                  <a:pt x="301045" y="12699"/>
                </a:lnTo>
                <a:lnTo>
                  <a:pt x="298411" y="11556"/>
                </a:lnTo>
                <a:lnTo>
                  <a:pt x="257568" y="1396"/>
                </a:lnTo>
                <a:lnTo>
                  <a:pt x="247002" y="253"/>
                </a:lnTo>
                <a:lnTo>
                  <a:pt x="236639" y="0"/>
                </a:lnTo>
                <a:close/>
              </a:path>
              <a:path w="473709" h="234950">
                <a:moveTo>
                  <a:pt x="439808" y="151637"/>
                </a:moveTo>
                <a:lnTo>
                  <a:pt x="426631" y="151637"/>
                </a:lnTo>
                <a:lnTo>
                  <a:pt x="427050" y="152780"/>
                </a:lnTo>
                <a:lnTo>
                  <a:pt x="428958" y="160055"/>
                </a:lnTo>
                <a:lnTo>
                  <a:pt x="441437" y="157554"/>
                </a:lnTo>
                <a:lnTo>
                  <a:pt x="439808" y="151637"/>
                </a:lnTo>
                <a:close/>
              </a:path>
              <a:path w="473709" h="234950">
                <a:moveTo>
                  <a:pt x="47002" y="152653"/>
                </a:moveTo>
                <a:lnTo>
                  <a:pt x="46583" y="153796"/>
                </a:lnTo>
                <a:lnTo>
                  <a:pt x="46818" y="153320"/>
                </a:lnTo>
                <a:lnTo>
                  <a:pt x="47002" y="152653"/>
                </a:lnTo>
                <a:close/>
              </a:path>
              <a:path w="473709" h="234950">
                <a:moveTo>
                  <a:pt x="46818" y="153320"/>
                </a:moveTo>
                <a:lnTo>
                  <a:pt x="46583" y="153796"/>
                </a:lnTo>
                <a:lnTo>
                  <a:pt x="46818" y="153320"/>
                </a:lnTo>
                <a:close/>
              </a:path>
              <a:path w="473709" h="234950">
                <a:moveTo>
                  <a:pt x="47147" y="152653"/>
                </a:moveTo>
                <a:lnTo>
                  <a:pt x="47002" y="152653"/>
                </a:lnTo>
                <a:lnTo>
                  <a:pt x="46818" y="153320"/>
                </a:lnTo>
                <a:lnTo>
                  <a:pt x="47147" y="152653"/>
                </a:lnTo>
                <a:close/>
              </a:path>
              <a:path w="473709" h="234950">
                <a:moveTo>
                  <a:pt x="426814" y="152302"/>
                </a:moveTo>
                <a:lnTo>
                  <a:pt x="426947" y="152780"/>
                </a:lnTo>
                <a:lnTo>
                  <a:pt x="426814" y="152302"/>
                </a:lnTo>
                <a:close/>
              </a:path>
              <a:path w="473709" h="234950">
                <a:moveTo>
                  <a:pt x="426631" y="151637"/>
                </a:moveTo>
                <a:lnTo>
                  <a:pt x="426814" y="152302"/>
                </a:lnTo>
                <a:lnTo>
                  <a:pt x="427050" y="152780"/>
                </a:lnTo>
                <a:lnTo>
                  <a:pt x="426631" y="151637"/>
                </a:lnTo>
                <a:close/>
              </a:path>
              <a:path w="473709" h="234950">
                <a:moveTo>
                  <a:pt x="301045" y="12699"/>
                </a:moveTo>
                <a:lnTo>
                  <a:pt x="236994" y="12699"/>
                </a:lnTo>
                <a:lnTo>
                  <a:pt x="246634" y="12953"/>
                </a:lnTo>
                <a:lnTo>
                  <a:pt x="256260" y="13969"/>
                </a:lnTo>
                <a:lnTo>
                  <a:pt x="294284" y="23621"/>
                </a:lnTo>
                <a:lnTo>
                  <a:pt x="330885" y="41655"/>
                </a:lnTo>
                <a:lnTo>
                  <a:pt x="364413" y="66928"/>
                </a:lnTo>
                <a:lnTo>
                  <a:pt x="393843" y="98170"/>
                </a:lnTo>
                <a:lnTo>
                  <a:pt x="417614" y="133603"/>
                </a:lnTo>
                <a:lnTo>
                  <a:pt x="426814" y="152302"/>
                </a:lnTo>
                <a:lnTo>
                  <a:pt x="426631" y="151637"/>
                </a:lnTo>
                <a:lnTo>
                  <a:pt x="439808" y="151637"/>
                </a:lnTo>
                <a:lnTo>
                  <a:pt x="438759" y="147827"/>
                </a:lnTo>
                <a:lnTo>
                  <a:pt x="438619" y="147446"/>
                </a:lnTo>
                <a:lnTo>
                  <a:pt x="438442" y="147192"/>
                </a:lnTo>
                <a:lnTo>
                  <a:pt x="428447" y="126999"/>
                </a:lnTo>
                <a:lnTo>
                  <a:pt x="403351" y="89661"/>
                </a:lnTo>
                <a:lnTo>
                  <a:pt x="372491" y="57149"/>
                </a:lnTo>
                <a:lnTo>
                  <a:pt x="337057" y="30606"/>
                </a:lnTo>
                <a:lnTo>
                  <a:pt x="318020" y="20065"/>
                </a:lnTo>
                <a:lnTo>
                  <a:pt x="301045" y="12699"/>
                </a:lnTo>
                <a:close/>
              </a:path>
            </a:pathLst>
          </a:custGeom>
          <a:solidFill>
            <a:srgbClr val="3333FF"/>
          </a:solidFill>
        </p:spPr>
        <p:txBody>
          <a:bodyPr wrap="square" lIns="0" tIns="0" rIns="0" bIns="0" rtlCol="0"/>
          <a:lstStyle/>
          <a:p>
            <a:endParaRPr/>
          </a:p>
        </p:txBody>
      </p:sp>
      <p:sp>
        <p:nvSpPr>
          <p:cNvPr id="65" name="object 65"/>
          <p:cNvSpPr/>
          <p:nvPr/>
        </p:nvSpPr>
        <p:spPr>
          <a:xfrm>
            <a:off x="1908404" y="4730369"/>
            <a:ext cx="473709" cy="234950"/>
          </a:xfrm>
          <a:custGeom>
            <a:avLst/>
            <a:gdLst/>
            <a:ahLst/>
            <a:cxnLst/>
            <a:rect l="l" t="t" r="r" b="b"/>
            <a:pathLst>
              <a:path w="473709" h="234950">
                <a:moveTo>
                  <a:pt x="0" y="152780"/>
                </a:moveTo>
                <a:lnTo>
                  <a:pt x="22504" y="234949"/>
                </a:lnTo>
                <a:lnTo>
                  <a:pt x="69515" y="174370"/>
                </a:lnTo>
                <a:lnTo>
                  <a:pt x="41008" y="174370"/>
                </a:lnTo>
                <a:lnTo>
                  <a:pt x="28778" y="170941"/>
                </a:lnTo>
                <a:lnTo>
                  <a:pt x="32049" y="159152"/>
                </a:lnTo>
                <a:lnTo>
                  <a:pt x="0" y="152780"/>
                </a:lnTo>
                <a:close/>
              </a:path>
              <a:path w="473709" h="234950">
                <a:moveTo>
                  <a:pt x="428957" y="160050"/>
                </a:moveTo>
                <a:lnTo>
                  <a:pt x="398729" y="166115"/>
                </a:lnTo>
                <a:lnTo>
                  <a:pt x="451129" y="233298"/>
                </a:lnTo>
                <a:lnTo>
                  <a:pt x="467561" y="172719"/>
                </a:lnTo>
                <a:lnTo>
                  <a:pt x="432460" y="172719"/>
                </a:lnTo>
                <a:lnTo>
                  <a:pt x="428957" y="160050"/>
                </a:lnTo>
                <a:close/>
              </a:path>
              <a:path w="473709" h="234950">
                <a:moveTo>
                  <a:pt x="32049" y="159152"/>
                </a:moveTo>
                <a:lnTo>
                  <a:pt x="28778" y="170941"/>
                </a:lnTo>
                <a:lnTo>
                  <a:pt x="41008" y="174370"/>
                </a:lnTo>
                <a:lnTo>
                  <a:pt x="44524" y="161632"/>
                </a:lnTo>
                <a:lnTo>
                  <a:pt x="32049" y="159152"/>
                </a:lnTo>
                <a:close/>
              </a:path>
              <a:path w="473709" h="234950">
                <a:moveTo>
                  <a:pt x="44524" y="161632"/>
                </a:moveTo>
                <a:lnTo>
                  <a:pt x="41008" y="174370"/>
                </a:lnTo>
                <a:lnTo>
                  <a:pt x="69515" y="174370"/>
                </a:lnTo>
                <a:lnTo>
                  <a:pt x="74739" y="167639"/>
                </a:lnTo>
                <a:lnTo>
                  <a:pt x="44524" y="161632"/>
                </a:lnTo>
                <a:close/>
              </a:path>
              <a:path w="473709" h="234950">
                <a:moveTo>
                  <a:pt x="441435" y="157547"/>
                </a:moveTo>
                <a:lnTo>
                  <a:pt x="428957" y="160050"/>
                </a:lnTo>
                <a:lnTo>
                  <a:pt x="432460" y="172719"/>
                </a:lnTo>
                <a:lnTo>
                  <a:pt x="444703" y="169417"/>
                </a:lnTo>
                <a:lnTo>
                  <a:pt x="441435" y="157547"/>
                </a:lnTo>
                <a:close/>
              </a:path>
              <a:path w="473709" h="234950">
                <a:moveTo>
                  <a:pt x="473417" y="151129"/>
                </a:moveTo>
                <a:lnTo>
                  <a:pt x="441435" y="157547"/>
                </a:lnTo>
                <a:lnTo>
                  <a:pt x="444703" y="169417"/>
                </a:lnTo>
                <a:lnTo>
                  <a:pt x="432460" y="172719"/>
                </a:lnTo>
                <a:lnTo>
                  <a:pt x="467561" y="172719"/>
                </a:lnTo>
                <a:lnTo>
                  <a:pt x="473417" y="151129"/>
                </a:lnTo>
                <a:close/>
              </a:path>
              <a:path w="473709" h="234950">
                <a:moveTo>
                  <a:pt x="236639" y="0"/>
                </a:moveTo>
                <a:lnTo>
                  <a:pt x="195084" y="5333"/>
                </a:lnTo>
                <a:lnTo>
                  <a:pt x="155028" y="20446"/>
                </a:lnTo>
                <a:lnTo>
                  <a:pt x="117894" y="43687"/>
                </a:lnTo>
                <a:lnTo>
                  <a:pt x="84658" y="73659"/>
                </a:lnTo>
                <a:lnTo>
                  <a:pt x="56591" y="109092"/>
                </a:lnTo>
                <a:lnTo>
                  <a:pt x="35013" y="148589"/>
                </a:lnTo>
                <a:lnTo>
                  <a:pt x="32049" y="159152"/>
                </a:lnTo>
                <a:lnTo>
                  <a:pt x="44524" y="161632"/>
                </a:lnTo>
                <a:lnTo>
                  <a:pt x="46687" y="153796"/>
                </a:lnTo>
                <a:lnTo>
                  <a:pt x="47002" y="152653"/>
                </a:lnTo>
                <a:lnTo>
                  <a:pt x="47147" y="152653"/>
                </a:lnTo>
                <a:lnTo>
                  <a:pt x="56299" y="134111"/>
                </a:lnTo>
                <a:lnTo>
                  <a:pt x="67475" y="115569"/>
                </a:lnTo>
                <a:lnTo>
                  <a:pt x="94272" y="81914"/>
                </a:lnTo>
                <a:lnTo>
                  <a:pt x="125996" y="53339"/>
                </a:lnTo>
                <a:lnTo>
                  <a:pt x="161251" y="31495"/>
                </a:lnTo>
                <a:lnTo>
                  <a:pt x="198539" y="17525"/>
                </a:lnTo>
                <a:lnTo>
                  <a:pt x="236994" y="12699"/>
                </a:lnTo>
                <a:lnTo>
                  <a:pt x="301045" y="12699"/>
                </a:lnTo>
                <a:lnTo>
                  <a:pt x="298411" y="11556"/>
                </a:lnTo>
                <a:lnTo>
                  <a:pt x="257568" y="1396"/>
                </a:lnTo>
                <a:lnTo>
                  <a:pt x="247002" y="253"/>
                </a:lnTo>
                <a:lnTo>
                  <a:pt x="236639" y="0"/>
                </a:lnTo>
                <a:close/>
              </a:path>
              <a:path w="473709" h="234950">
                <a:moveTo>
                  <a:pt x="439808" y="151637"/>
                </a:moveTo>
                <a:lnTo>
                  <a:pt x="426631" y="151637"/>
                </a:lnTo>
                <a:lnTo>
                  <a:pt x="427050" y="152780"/>
                </a:lnTo>
                <a:lnTo>
                  <a:pt x="428957" y="160050"/>
                </a:lnTo>
                <a:lnTo>
                  <a:pt x="441435" y="157547"/>
                </a:lnTo>
                <a:lnTo>
                  <a:pt x="439808" y="151637"/>
                </a:lnTo>
                <a:close/>
              </a:path>
              <a:path w="473709" h="234950">
                <a:moveTo>
                  <a:pt x="47002" y="152653"/>
                </a:moveTo>
                <a:lnTo>
                  <a:pt x="46583" y="153796"/>
                </a:lnTo>
                <a:lnTo>
                  <a:pt x="46818" y="153320"/>
                </a:lnTo>
                <a:lnTo>
                  <a:pt x="47002" y="152653"/>
                </a:lnTo>
                <a:close/>
              </a:path>
              <a:path w="473709" h="234950">
                <a:moveTo>
                  <a:pt x="46818" y="153320"/>
                </a:moveTo>
                <a:lnTo>
                  <a:pt x="46583" y="153796"/>
                </a:lnTo>
                <a:lnTo>
                  <a:pt x="46818" y="153320"/>
                </a:lnTo>
                <a:close/>
              </a:path>
              <a:path w="473709" h="234950">
                <a:moveTo>
                  <a:pt x="47147" y="152653"/>
                </a:moveTo>
                <a:lnTo>
                  <a:pt x="47002" y="152653"/>
                </a:lnTo>
                <a:lnTo>
                  <a:pt x="46818" y="153320"/>
                </a:lnTo>
                <a:lnTo>
                  <a:pt x="47147" y="152653"/>
                </a:lnTo>
                <a:close/>
              </a:path>
              <a:path w="473709" h="234950">
                <a:moveTo>
                  <a:pt x="426814" y="152302"/>
                </a:moveTo>
                <a:lnTo>
                  <a:pt x="426947" y="152780"/>
                </a:lnTo>
                <a:lnTo>
                  <a:pt x="426814" y="152302"/>
                </a:lnTo>
                <a:close/>
              </a:path>
              <a:path w="473709" h="234950">
                <a:moveTo>
                  <a:pt x="426631" y="151637"/>
                </a:moveTo>
                <a:lnTo>
                  <a:pt x="426814" y="152302"/>
                </a:lnTo>
                <a:lnTo>
                  <a:pt x="427050" y="152780"/>
                </a:lnTo>
                <a:lnTo>
                  <a:pt x="426631" y="151637"/>
                </a:lnTo>
                <a:close/>
              </a:path>
              <a:path w="473709" h="234950">
                <a:moveTo>
                  <a:pt x="301045" y="12699"/>
                </a:moveTo>
                <a:lnTo>
                  <a:pt x="236994" y="12699"/>
                </a:lnTo>
                <a:lnTo>
                  <a:pt x="246634" y="12953"/>
                </a:lnTo>
                <a:lnTo>
                  <a:pt x="256260" y="13969"/>
                </a:lnTo>
                <a:lnTo>
                  <a:pt x="294284" y="23621"/>
                </a:lnTo>
                <a:lnTo>
                  <a:pt x="330885" y="41655"/>
                </a:lnTo>
                <a:lnTo>
                  <a:pt x="364413" y="66928"/>
                </a:lnTo>
                <a:lnTo>
                  <a:pt x="393843" y="98170"/>
                </a:lnTo>
                <a:lnTo>
                  <a:pt x="417614" y="133603"/>
                </a:lnTo>
                <a:lnTo>
                  <a:pt x="426814" y="152302"/>
                </a:lnTo>
                <a:lnTo>
                  <a:pt x="426631" y="151637"/>
                </a:lnTo>
                <a:lnTo>
                  <a:pt x="439808" y="151637"/>
                </a:lnTo>
                <a:lnTo>
                  <a:pt x="438759" y="147827"/>
                </a:lnTo>
                <a:lnTo>
                  <a:pt x="438619" y="147446"/>
                </a:lnTo>
                <a:lnTo>
                  <a:pt x="438442" y="147192"/>
                </a:lnTo>
                <a:lnTo>
                  <a:pt x="428447" y="126999"/>
                </a:lnTo>
                <a:lnTo>
                  <a:pt x="403352" y="89661"/>
                </a:lnTo>
                <a:lnTo>
                  <a:pt x="372491" y="57149"/>
                </a:lnTo>
                <a:lnTo>
                  <a:pt x="337058" y="30606"/>
                </a:lnTo>
                <a:lnTo>
                  <a:pt x="318020" y="20065"/>
                </a:lnTo>
                <a:lnTo>
                  <a:pt x="301045" y="12699"/>
                </a:lnTo>
                <a:close/>
              </a:path>
            </a:pathLst>
          </a:custGeom>
          <a:solidFill>
            <a:srgbClr val="3333FF"/>
          </a:solidFill>
        </p:spPr>
        <p:txBody>
          <a:bodyPr wrap="square" lIns="0" tIns="0" rIns="0" bIns="0" rtlCol="0"/>
          <a:lstStyle/>
          <a:p>
            <a:endParaRPr/>
          </a:p>
        </p:txBody>
      </p:sp>
      <p:sp>
        <p:nvSpPr>
          <p:cNvPr id="66" name="object 66"/>
          <p:cNvSpPr/>
          <p:nvPr/>
        </p:nvSpPr>
        <p:spPr>
          <a:xfrm>
            <a:off x="5761102" y="1225169"/>
            <a:ext cx="473709" cy="234950"/>
          </a:xfrm>
          <a:custGeom>
            <a:avLst/>
            <a:gdLst/>
            <a:ahLst/>
            <a:cxnLst/>
            <a:rect l="l" t="t" r="r" b="b"/>
            <a:pathLst>
              <a:path w="473710" h="234950">
                <a:moveTo>
                  <a:pt x="0" y="152780"/>
                </a:moveTo>
                <a:lnTo>
                  <a:pt x="22478" y="234950"/>
                </a:lnTo>
                <a:lnTo>
                  <a:pt x="69456" y="174370"/>
                </a:lnTo>
                <a:lnTo>
                  <a:pt x="41021" y="174370"/>
                </a:lnTo>
                <a:lnTo>
                  <a:pt x="28701" y="170941"/>
                </a:lnTo>
                <a:lnTo>
                  <a:pt x="32030" y="159154"/>
                </a:lnTo>
                <a:lnTo>
                  <a:pt x="0" y="152780"/>
                </a:lnTo>
                <a:close/>
              </a:path>
              <a:path w="473710" h="234950">
                <a:moveTo>
                  <a:pt x="428924" y="160051"/>
                </a:moveTo>
                <a:lnTo>
                  <a:pt x="398652" y="166115"/>
                </a:lnTo>
                <a:lnTo>
                  <a:pt x="451103" y="233298"/>
                </a:lnTo>
                <a:lnTo>
                  <a:pt x="467582" y="172719"/>
                </a:lnTo>
                <a:lnTo>
                  <a:pt x="432435" y="172719"/>
                </a:lnTo>
                <a:lnTo>
                  <a:pt x="428924" y="160051"/>
                </a:lnTo>
                <a:close/>
              </a:path>
              <a:path w="473710" h="234950">
                <a:moveTo>
                  <a:pt x="32030" y="159154"/>
                </a:moveTo>
                <a:lnTo>
                  <a:pt x="28701" y="170941"/>
                </a:lnTo>
                <a:lnTo>
                  <a:pt x="41021" y="174370"/>
                </a:lnTo>
                <a:lnTo>
                  <a:pt x="44520" y="161639"/>
                </a:lnTo>
                <a:lnTo>
                  <a:pt x="32030" y="159154"/>
                </a:lnTo>
                <a:close/>
              </a:path>
              <a:path w="473710" h="234950">
                <a:moveTo>
                  <a:pt x="44520" y="161639"/>
                </a:moveTo>
                <a:lnTo>
                  <a:pt x="41021" y="174370"/>
                </a:lnTo>
                <a:lnTo>
                  <a:pt x="69456" y="174370"/>
                </a:lnTo>
                <a:lnTo>
                  <a:pt x="74675" y="167639"/>
                </a:lnTo>
                <a:lnTo>
                  <a:pt x="44520" y="161639"/>
                </a:lnTo>
                <a:close/>
              </a:path>
              <a:path w="473710" h="234950">
                <a:moveTo>
                  <a:pt x="441360" y="157559"/>
                </a:moveTo>
                <a:lnTo>
                  <a:pt x="428924" y="160051"/>
                </a:lnTo>
                <a:lnTo>
                  <a:pt x="432435" y="172719"/>
                </a:lnTo>
                <a:lnTo>
                  <a:pt x="444626" y="169417"/>
                </a:lnTo>
                <a:lnTo>
                  <a:pt x="441360" y="157559"/>
                </a:lnTo>
                <a:close/>
              </a:path>
              <a:path w="473710" h="234950">
                <a:moveTo>
                  <a:pt x="473456" y="151129"/>
                </a:moveTo>
                <a:lnTo>
                  <a:pt x="441360" y="157559"/>
                </a:lnTo>
                <a:lnTo>
                  <a:pt x="444626" y="169417"/>
                </a:lnTo>
                <a:lnTo>
                  <a:pt x="432435" y="172719"/>
                </a:lnTo>
                <a:lnTo>
                  <a:pt x="467582" y="172719"/>
                </a:lnTo>
                <a:lnTo>
                  <a:pt x="473456" y="151129"/>
                </a:lnTo>
                <a:close/>
              </a:path>
              <a:path w="473710" h="234950">
                <a:moveTo>
                  <a:pt x="236600" y="0"/>
                </a:moveTo>
                <a:lnTo>
                  <a:pt x="195072" y="5333"/>
                </a:lnTo>
                <a:lnTo>
                  <a:pt x="155066" y="20446"/>
                </a:lnTo>
                <a:lnTo>
                  <a:pt x="117856" y="43687"/>
                </a:lnTo>
                <a:lnTo>
                  <a:pt x="84582" y="73659"/>
                </a:lnTo>
                <a:lnTo>
                  <a:pt x="56514" y="109092"/>
                </a:lnTo>
                <a:lnTo>
                  <a:pt x="35178" y="148208"/>
                </a:lnTo>
                <a:lnTo>
                  <a:pt x="35051" y="148589"/>
                </a:lnTo>
                <a:lnTo>
                  <a:pt x="34798" y="148970"/>
                </a:lnTo>
                <a:lnTo>
                  <a:pt x="34798" y="149351"/>
                </a:lnTo>
                <a:lnTo>
                  <a:pt x="32030" y="159154"/>
                </a:lnTo>
                <a:lnTo>
                  <a:pt x="44520" y="161639"/>
                </a:lnTo>
                <a:lnTo>
                  <a:pt x="46675" y="153796"/>
                </a:lnTo>
                <a:lnTo>
                  <a:pt x="46989" y="152653"/>
                </a:lnTo>
                <a:lnTo>
                  <a:pt x="47169" y="152653"/>
                </a:lnTo>
                <a:lnTo>
                  <a:pt x="56261" y="134111"/>
                </a:lnTo>
                <a:lnTo>
                  <a:pt x="67437" y="115569"/>
                </a:lnTo>
                <a:lnTo>
                  <a:pt x="94234" y="81914"/>
                </a:lnTo>
                <a:lnTo>
                  <a:pt x="125984" y="53339"/>
                </a:lnTo>
                <a:lnTo>
                  <a:pt x="161162" y="31495"/>
                </a:lnTo>
                <a:lnTo>
                  <a:pt x="198500" y="17525"/>
                </a:lnTo>
                <a:lnTo>
                  <a:pt x="236982" y="12700"/>
                </a:lnTo>
                <a:lnTo>
                  <a:pt x="300967" y="12700"/>
                </a:lnTo>
                <a:lnTo>
                  <a:pt x="298323" y="11556"/>
                </a:lnTo>
                <a:lnTo>
                  <a:pt x="257556" y="1396"/>
                </a:lnTo>
                <a:lnTo>
                  <a:pt x="247014" y="253"/>
                </a:lnTo>
                <a:lnTo>
                  <a:pt x="236600" y="0"/>
                </a:lnTo>
                <a:close/>
              </a:path>
              <a:path w="473710" h="234950">
                <a:moveTo>
                  <a:pt x="439729" y="151637"/>
                </a:moveTo>
                <a:lnTo>
                  <a:pt x="426593" y="151637"/>
                </a:lnTo>
                <a:lnTo>
                  <a:pt x="426974" y="152780"/>
                </a:lnTo>
                <a:lnTo>
                  <a:pt x="428924" y="160051"/>
                </a:lnTo>
                <a:lnTo>
                  <a:pt x="441360" y="157559"/>
                </a:lnTo>
                <a:lnTo>
                  <a:pt x="439729" y="151637"/>
                </a:lnTo>
                <a:close/>
              </a:path>
              <a:path w="473710" h="234950">
                <a:moveTo>
                  <a:pt x="46989" y="152653"/>
                </a:moveTo>
                <a:lnTo>
                  <a:pt x="46609" y="153796"/>
                </a:lnTo>
                <a:lnTo>
                  <a:pt x="46761" y="153486"/>
                </a:lnTo>
                <a:lnTo>
                  <a:pt x="46989" y="152653"/>
                </a:lnTo>
                <a:close/>
              </a:path>
              <a:path w="473710" h="234950">
                <a:moveTo>
                  <a:pt x="46761" y="153486"/>
                </a:moveTo>
                <a:lnTo>
                  <a:pt x="46609" y="153796"/>
                </a:lnTo>
                <a:lnTo>
                  <a:pt x="46761" y="153486"/>
                </a:lnTo>
                <a:close/>
              </a:path>
              <a:path w="473710" h="234950">
                <a:moveTo>
                  <a:pt x="47169" y="152653"/>
                </a:moveTo>
                <a:lnTo>
                  <a:pt x="46989" y="152653"/>
                </a:lnTo>
                <a:lnTo>
                  <a:pt x="46761" y="153486"/>
                </a:lnTo>
                <a:lnTo>
                  <a:pt x="47169" y="152653"/>
                </a:lnTo>
                <a:close/>
              </a:path>
              <a:path w="473710" h="234950">
                <a:moveTo>
                  <a:pt x="426826" y="152479"/>
                </a:moveTo>
                <a:lnTo>
                  <a:pt x="426909" y="152780"/>
                </a:lnTo>
                <a:lnTo>
                  <a:pt x="426826" y="152479"/>
                </a:lnTo>
                <a:close/>
              </a:path>
              <a:path w="473710" h="234950">
                <a:moveTo>
                  <a:pt x="426593" y="151637"/>
                </a:moveTo>
                <a:lnTo>
                  <a:pt x="426826" y="152479"/>
                </a:lnTo>
                <a:lnTo>
                  <a:pt x="426974" y="152780"/>
                </a:lnTo>
                <a:lnTo>
                  <a:pt x="426593" y="151637"/>
                </a:lnTo>
                <a:close/>
              </a:path>
              <a:path w="473710" h="234950">
                <a:moveTo>
                  <a:pt x="300967" y="12700"/>
                </a:moveTo>
                <a:lnTo>
                  <a:pt x="236982" y="12700"/>
                </a:lnTo>
                <a:lnTo>
                  <a:pt x="246634" y="12953"/>
                </a:lnTo>
                <a:lnTo>
                  <a:pt x="256286" y="13969"/>
                </a:lnTo>
                <a:lnTo>
                  <a:pt x="294259" y="23621"/>
                </a:lnTo>
                <a:lnTo>
                  <a:pt x="330835" y="41655"/>
                </a:lnTo>
                <a:lnTo>
                  <a:pt x="364363" y="66928"/>
                </a:lnTo>
                <a:lnTo>
                  <a:pt x="393792" y="98170"/>
                </a:lnTo>
                <a:lnTo>
                  <a:pt x="417575" y="133603"/>
                </a:lnTo>
                <a:lnTo>
                  <a:pt x="426826" y="152479"/>
                </a:lnTo>
                <a:lnTo>
                  <a:pt x="426593" y="151637"/>
                </a:lnTo>
                <a:lnTo>
                  <a:pt x="439729" y="151637"/>
                </a:lnTo>
                <a:lnTo>
                  <a:pt x="438889" y="148589"/>
                </a:lnTo>
                <a:lnTo>
                  <a:pt x="438785" y="147827"/>
                </a:lnTo>
                <a:lnTo>
                  <a:pt x="438531" y="147446"/>
                </a:lnTo>
                <a:lnTo>
                  <a:pt x="428371" y="127000"/>
                </a:lnTo>
                <a:lnTo>
                  <a:pt x="416687" y="107950"/>
                </a:lnTo>
                <a:lnTo>
                  <a:pt x="388620" y="72770"/>
                </a:lnTo>
                <a:lnTo>
                  <a:pt x="355219" y="42925"/>
                </a:lnTo>
                <a:lnTo>
                  <a:pt x="318008" y="20065"/>
                </a:lnTo>
                <a:lnTo>
                  <a:pt x="300967" y="12700"/>
                </a:lnTo>
                <a:close/>
              </a:path>
            </a:pathLst>
          </a:custGeom>
          <a:solidFill>
            <a:srgbClr val="3333FF"/>
          </a:solidFill>
        </p:spPr>
        <p:txBody>
          <a:bodyPr wrap="square" lIns="0" tIns="0" rIns="0" bIns="0" rtlCol="0"/>
          <a:lstStyle/>
          <a:p>
            <a:endParaRPr/>
          </a:p>
        </p:txBody>
      </p:sp>
      <p:sp>
        <p:nvSpPr>
          <p:cNvPr id="67" name="object 67"/>
          <p:cNvSpPr/>
          <p:nvPr/>
        </p:nvSpPr>
        <p:spPr>
          <a:xfrm>
            <a:off x="6041517" y="2904617"/>
            <a:ext cx="473709" cy="234950"/>
          </a:xfrm>
          <a:custGeom>
            <a:avLst/>
            <a:gdLst/>
            <a:ahLst/>
            <a:cxnLst/>
            <a:rect l="l" t="t" r="r" b="b"/>
            <a:pathLst>
              <a:path w="473710" h="234950">
                <a:moveTo>
                  <a:pt x="0" y="152781"/>
                </a:moveTo>
                <a:lnTo>
                  <a:pt x="22479" y="234950"/>
                </a:lnTo>
                <a:lnTo>
                  <a:pt x="69456" y="174371"/>
                </a:lnTo>
                <a:lnTo>
                  <a:pt x="41021" y="174371"/>
                </a:lnTo>
                <a:lnTo>
                  <a:pt x="28702" y="170942"/>
                </a:lnTo>
                <a:lnTo>
                  <a:pt x="32030" y="159154"/>
                </a:lnTo>
                <a:lnTo>
                  <a:pt x="0" y="152781"/>
                </a:lnTo>
                <a:close/>
              </a:path>
              <a:path w="473710" h="234950">
                <a:moveTo>
                  <a:pt x="428924" y="160051"/>
                </a:moveTo>
                <a:lnTo>
                  <a:pt x="398653" y="166116"/>
                </a:lnTo>
                <a:lnTo>
                  <a:pt x="451104" y="233299"/>
                </a:lnTo>
                <a:lnTo>
                  <a:pt x="467582" y="172720"/>
                </a:lnTo>
                <a:lnTo>
                  <a:pt x="432435" y="172720"/>
                </a:lnTo>
                <a:lnTo>
                  <a:pt x="428924" y="160051"/>
                </a:lnTo>
                <a:close/>
              </a:path>
              <a:path w="473710" h="234950">
                <a:moveTo>
                  <a:pt x="32030" y="159154"/>
                </a:moveTo>
                <a:lnTo>
                  <a:pt x="28702" y="170942"/>
                </a:lnTo>
                <a:lnTo>
                  <a:pt x="41021" y="174371"/>
                </a:lnTo>
                <a:lnTo>
                  <a:pt x="44520" y="161639"/>
                </a:lnTo>
                <a:lnTo>
                  <a:pt x="32030" y="159154"/>
                </a:lnTo>
                <a:close/>
              </a:path>
              <a:path w="473710" h="234950">
                <a:moveTo>
                  <a:pt x="44520" y="161639"/>
                </a:moveTo>
                <a:lnTo>
                  <a:pt x="41021" y="174371"/>
                </a:lnTo>
                <a:lnTo>
                  <a:pt x="69456" y="174371"/>
                </a:lnTo>
                <a:lnTo>
                  <a:pt x="74675" y="167640"/>
                </a:lnTo>
                <a:lnTo>
                  <a:pt x="44520" y="161639"/>
                </a:lnTo>
                <a:close/>
              </a:path>
              <a:path w="473710" h="234950">
                <a:moveTo>
                  <a:pt x="441360" y="157559"/>
                </a:moveTo>
                <a:lnTo>
                  <a:pt x="428924" y="160051"/>
                </a:lnTo>
                <a:lnTo>
                  <a:pt x="432435" y="172720"/>
                </a:lnTo>
                <a:lnTo>
                  <a:pt x="444627" y="169418"/>
                </a:lnTo>
                <a:lnTo>
                  <a:pt x="441360" y="157559"/>
                </a:lnTo>
                <a:close/>
              </a:path>
              <a:path w="473710" h="234950">
                <a:moveTo>
                  <a:pt x="473456" y="151130"/>
                </a:moveTo>
                <a:lnTo>
                  <a:pt x="441360" y="157559"/>
                </a:lnTo>
                <a:lnTo>
                  <a:pt x="444627" y="169418"/>
                </a:lnTo>
                <a:lnTo>
                  <a:pt x="432435" y="172720"/>
                </a:lnTo>
                <a:lnTo>
                  <a:pt x="467582" y="172720"/>
                </a:lnTo>
                <a:lnTo>
                  <a:pt x="473456" y="151130"/>
                </a:lnTo>
                <a:close/>
              </a:path>
              <a:path w="473710" h="234950">
                <a:moveTo>
                  <a:pt x="236600" y="0"/>
                </a:moveTo>
                <a:lnTo>
                  <a:pt x="195072" y="5334"/>
                </a:lnTo>
                <a:lnTo>
                  <a:pt x="155067" y="20447"/>
                </a:lnTo>
                <a:lnTo>
                  <a:pt x="117856" y="43687"/>
                </a:lnTo>
                <a:lnTo>
                  <a:pt x="84582" y="73660"/>
                </a:lnTo>
                <a:lnTo>
                  <a:pt x="56515" y="109093"/>
                </a:lnTo>
                <a:lnTo>
                  <a:pt x="35179" y="148209"/>
                </a:lnTo>
                <a:lnTo>
                  <a:pt x="35052" y="148590"/>
                </a:lnTo>
                <a:lnTo>
                  <a:pt x="34798" y="148971"/>
                </a:lnTo>
                <a:lnTo>
                  <a:pt x="34798" y="149352"/>
                </a:lnTo>
                <a:lnTo>
                  <a:pt x="32030" y="159154"/>
                </a:lnTo>
                <a:lnTo>
                  <a:pt x="44520" y="161639"/>
                </a:lnTo>
                <a:lnTo>
                  <a:pt x="46675" y="153797"/>
                </a:lnTo>
                <a:lnTo>
                  <a:pt x="46990" y="152654"/>
                </a:lnTo>
                <a:lnTo>
                  <a:pt x="47169" y="152654"/>
                </a:lnTo>
                <a:lnTo>
                  <a:pt x="56261" y="134112"/>
                </a:lnTo>
                <a:lnTo>
                  <a:pt x="67437" y="115570"/>
                </a:lnTo>
                <a:lnTo>
                  <a:pt x="94234" y="81915"/>
                </a:lnTo>
                <a:lnTo>
                  <a:pt x="125984" y="53340"/>
                </a:lnTo>
                <a:lnTo>
                  <a:pt x="161162" y="31496"/>
                </a:lnTo>
                <a:lnTo>
                  <a:pt x="198500" y="17525"/>
                </a:lnTo>
                <a:lnTo>
                  <a:pt x="236982" y="12700"/>
                </a:lnTo>
                <a:lnTo>
                  <a:pt x="300967" y="12700"/>
                </a:lnTo>
                <a:lnTo>
                  <a:pt x="298323" y="11557"/>
                </a:lnTo>
                <a:lnTo>
                  <a:pt x="257556" y="1397"/>
                </a:lnTo>
                <a:lnTo>
                  <a:pt x="247015" y="254"/>
                </a:lnTo>
                <a:lnTo>
                  <a:pt x="236600" y="0"/>
                </a:lnTo>
                <a:close/>
              </a:path>
              <a:path w="473710" h="234950">
                <a:moveTo>
                  <a:pt x="439729" y="151637"/>
                </a:moveTo>
                <a:lnTo>
                  <a:pt x="426593" y="151637"/>
                </a:lnTo>
                <a:lnTo>
                  <a:pt x="426974" y="152781"/>
                </a:lnTo>
                <a:lnTo>
                  <a:pt x="428924" y="160051"/>
                </a:lnTo>
                <a:lnTo>
                  <a:pt x="441360" y="157559"/>
                </a:lnTo>
                <a:lnTo>
                  <a:pt x="439729" y="151637"/>
                </a:lnTo>
                <a:close/>
              </a:path>
              <a:path w="473710" h="234950">
                <a:moveTo>
                  <a:pt x="46990" y="152654"/>
                </a:moveTo>
                <a:lnTo>
                  <a:pt x="46609" y="153797"/>
                </a:lnTo>
                <a:lnTo>
                  <a:pt x="46761" y="153486"/>
                </a:lnTo>
                <a:lnTo>
                  <a:pt x="46990" y="152654"/>
                </a:lnTo>
                <a:close/>
              </a:path>
              <a:path w="473710" h="234950">
                <a:moveTo>
                  <a:pt x="46761" y="153486"/>
                </a:moveTo>
                <a:lnTo>
                  <a:pt x="46609" y="153797"/>
                </a:lnTo>
                <a:lnTo>
                  <a:pt x="46761" y="153486"/>
                </a:lnTo>
                <a:close/>
              </a:path>
              <a:path w="473710" h="234950">
                <a:moveTo>
                  <a:pt x="47169" y="152654"/>
                </a:moveTo>
                <a:lnTo>
                  <a:pt x="46990" y="152654"/>
                </a:lnTo>
                <a:lnTo>
                  <a:pt x="46761" y="153486"/>
                </a:lnTo>
                <a:lnTo>
                  <a:pt x="47169" y="152654"/>
                </a:lnTo>
                <a:close/>
              </a:path>
              <a:path w="473710" h="234950">
                <a:moveTo>
                  <a:pt x="426826" y="152479"/>
                </a:moveTo>
                <a:lnTo>
                  <a:pt x="426909" y="152781"/>
                </a:lnTo>
                <a:lnTo>
                  <a:pt x="426826" y="152479"/>
                </a:lnTo>
                <a:close/>
              </a:path>
              <a:path w="473710" h="234950">
                <a:moveTo>
                  <a:pt x="426593" y="151637"/>
                </a:moveTo>
                <a:lnTo>
                  <a:pt x="426826" y="152479"/>
                </a:lnTo>
                <a:lnTo>
                  <a:pt x="426974" y="152781"/>
                </a:lnTo>
                <a:lnTo>
                  <a:pt x="426593" y="151637"/>
                </a:lnTo>
                <a:close/>
              </a:path>
              <a:path w="473710" h="234950">
                <a:moveTo>
                  <a:pt x="300967" y="12700"/>
                </a:moveTo>
                <a:lnTo>
                  <a:pt x="236982" y="12700"/>
                </a:lnTo>
                <a:lnTo>
                  <a:pt x="246634" y="12954"/>
                </a:lnTo>
                <a:lnTo>
                  <a:pt x="256286" y="13970"/>
                </a:lnTo>
                <a:lnTo>
                  <a:pt x="294259" y="23622"/>
                </a:lnTo>
                <a:lnTo>
                  <a:pt x="330835" y="41656"/>
                </a:lnTo>
                <a:lnTo>
                  <a:pt x="364363" y="66929"/>
                </a:lnTo>
                <a:lnTo>
                  <a:pt x="393792" y="98171"/>
                </a:lnTo>
                <a:lnTo>
                  <a:pt x="417575" y="133604"/>
                </a:lnTo>
                <a:lnTo>
                  <a:pt x="426826" y="152479"/>
                </a:lnTo>
                <a:lnTo>
                  <a:pt x="426593" y="151637"/>
                </a:lnTo>
                <a:lnTo>
                  <a:pt x="439729" y="151637"/>
                </a:lnTo>
                <a:lnTo>
                  <a:pt x="438889" y="148590"/>
                </a:lnTo>
                <a:lnTo>
                  <a:pt x="438785" y="147828"/>
                </a:lnTo>
                <a:lnTo>
                  <a:pt x="438531" y="147447"/>
                </a:lnTo>
                <a:lnTo>
                  <a:pt x="428371" y="127000"/>
                </a:lnTo>
                <a:lnTo>
                  <a:pt x="416687" y="107950"/>
                </a:lnTo>
                <a:lnTo>
                  <a:pt x="388620" y="72771"/>
                </a:lnTo>
                <a:lnTo>
                  <a:pt x="355219" y="42925"/>
                </a:lnTo>
                <a:lnTo>
                  <a:pt x="318008" y="20066"/>
                </a:lnTo>
                <a:lnTo>
                  <a:pt x="300967" y="12700"/>
                </a:lnTo>
                <a:close/>
              </a:path>
            </a:pathLst>
          </a:custGeom>
          <a:solidFill>
            <a:srgbClr val="3333FF"/>
          </a:solidFill>
        </p:spPr>
        <p:txBody>
          <a:bodyPr wrap="square" lIns="0" tIns="0" rIns="0" bIns="0" rtlCol="0"/>
          <a:lstStyle/>
          <a:p>
            <a:endParaRPr/>
          </a:p>
        </p:txBody>
      </p:sp>
      <p:sp>
        <p:nvSpPr>
          <p:cNvPr id="68" name="object 68"/>
          <p:cNvSpPr/>
          <p:nvPr/>
        </p:nvSpPr>
        <p:spPr>
          <a:xfrm>
            <a:off x="5614797" y="3815969"/>
            <a:ext cx="473709" cy="234950"/>
          </a:xfrm>
          <a:custGeom>
            <a:avLst/>
            <a:gdLst/>
            <a:ahLst/>
            <a:cxnLst/>
            <a:rect l="l" t="t" r="r" b="b"/>
            <a:pathLst>
              <a:path w="473710" h="234950">
                <a:moveTo>
                  <a:pt x="0" y="152780"/>
                </a:moveTo>
                <a:lnTo>
                  <a:pt x="22478" y="234949"/>
                </a:lnTo>
                <a:lnTo>
                  <a:pt x="69456" y="174370"/>
                </a:lnTo>
                <a:lnTo>
                  <a:pt x="41020" y="174370"/>
                </a:lnTo>
                <a:lnTo>
                  <a:pt x="28701" y="170941"/>
                </a:lnTo>
                <a:lnTo>
                  <a:pt x="32030" y="159154"/>
                </a:lnTo>
                <a:lnTo>
                  <a:pt x="0" y="152780"/>
                </a:lnTo>
                <a:close/>
              </a:path>
              <a:path w="473710" h="234950">
                <a:moveTo>
                  <a:pt x="428924" y="160051"/>
                </a:moveTo>
                <a:lnTo>
                  <a:pt x="398652" y="166115"/>
                </a:lnTo>
                <a:lnTo>
                  <a:pt x="451103" y="233298"/>
                </a:lnTo>
                <a:lnTo>
                  <a:pt x="467582" y="172719"/>
                </a:lnTo>
                <a:lnTo>
                  <a:pt x="432435" y="172719"/>
                </a:lnTo>
                <a:lnTo>
                  <a:pt x="428924" y="160051"/>
                </a:lnTo>
                <a:close/>
              </a:path>
              <a:path w="473710" h="234950">
                <a:moveTo>
                  <a:pt x="32030" y="159154"/>
                </a:moveTo>
                <a:lnTo>
                  <a:pt x="28701" y="170941"/>
                </a:lnTo>
                <a:lnTo>
                  <a:pt x="41020" y="174370"/>
                </a:lnTo>
                <a:lnTo>
                  <a:pt x="44520" y="161639"/>
                </a:lnTo>
                <a:lnTo>
                  <a:pt x="32030" y="159154"/>
                </a:lnTo>
                <a:close/>
              </a:path>
              <a:path w="473710" h="234950">
                <a:moveTo>
                  <a:pt x="44520" y="161639"/>
                </a:moveTo>
                <a:lnTo>
                  <a:pt x="41020" y="174370"/>
                </a:lnTo>
                <a:lnTo>
                  <a:pt x="69456" y="174370"/>
                </a:lnTo>
                <a:lnTo>
                  <a:pt x="74675" y="167639"/>
                </a:lnTo>
                <a:lnTo>
                  <a:pt x="44520" y="161639"/>
                </a:lnTo>
                <a:close/>
              </a:path>
              <a:path w="473710" h="234950">
                <a:moveTo>
                  <a:pt x="441360" y="157559"/>
                </a:moveTo>
                <a:lnTo>
                  <a:pt x="428924" y="160051"/>
                </a:lnTo>
                <a:lnTo>
                  <a:pt x="432435" y="172719"/>
                </a:lnTo>
                <a:lnTo>
                  <a:pt x="444626" y="169417"/>
                </a:lnTo>
                <a:lnTo>
                  <a:pt x="441360" y="157559"/>
                </a:lnTo>
                <a:close/>
              </a:path>
              <a:path w="473710" h="234950">
                <a:moveTo>
                  <a:pt x="473455" y="151129"/>
                </a:moveTo>
                <a:lnTo>
                  <a:pt x="441360" y="157559"/>
                </a:lnTo>
                <a:lnTo>
                  <a:pt x="444626" y="169417"/>
                </a:lnTo>
                <a:lnTo>
                  <a:pt x="432435" y="172719"/>
                </a:lnTo>
                <a:lnTo>
                  <a:pt x="467582" y="172719"/>
                </a:lnTo>
                <a:lnTo>
                  <a:pt x="473455" y="151129"/>
                </a:lnTo>
                <a:close/>
              </a:path>
              <a:path w="473710" h="234950">
                <a:moveTo>
                  <a:pt x="236600" y="0"/>
                </a:moveTo>
                <a:lnTo>
                  <a:pt x="195072" y="5333"/>
                </a:lnTo>
                <a:lnTo>
                  <a:pt x="155066" y="20446"/>
                </a:lnTo>
                <a:lnTo>
                  <a:pt x="117855" y="43687"/>
                </a:lnTo>
                <a:lnTo>
                  <a:pt x="84581" y="73659"/>
                </a:lnTo>
                <a:lnTo>
                  <a:pt x="56514" y="109092"/>
                </a:lnTo>
                <a:lnTo>
                  <a:pt x="35178" y="148208"/>
                </a:lnTo>
                <a:lnTo>
                  <a:pt x="35051" y="148589"/>
                </a:lnTo>
                <a:lnTo>
                  <a:pt x="34798" y="148970"/>
                </a:lnTo>
                <a:lnTo>
                  <a:pt x="34798" y="149351"/>
                </a:lnTo>
                <a:lnTo>
                  <a:pt x="32030" y="159154"/>
                </a:lnTo>
                <a:lnTo>
                  <a:pt x="44520" y="161639"/>
                </a:lnTo>
                <a:lnTo>
                  <a:pt x="46675" y="153796"/>
                </a:lnTo>
                <a:lnTo>
                  <a:pt x="46989" y="152653"/>
                </a:lnTo>
                <a:lnTo>
                  <a:pt x="47169" y="152653"/>
                </a:lnTo>
                <a:lnTo>
                  <a:pt x="56261" y="134111"/>
                </a:lnTo>
                <a:lnTo>
                  <a:pt x="67437" y="115569"/>
                </a:lnTo>
                <a:lnTo>
                  <a:pt x="94233" y="81914"/>
                </a:lnTo>
                <a:lnTo>
                  <a:pt x="125983" y="53339"/>
                </a:lnTo>
                <a:lnTo>
                  <a:pt x="161162" y="31495"/>
                </a:lnTo>
                <a:lnTo>
                  <a:pt x="198500" y="17525"/>
                </a:lnTo>
                <a:lnTo>
                  <a:pt x="236981" y="12699"/>
                </a:lnTo>
                <a:lnTo>
                  <a:pt x="300967" y="12699"/>
                </a:lnTo>
                <a:lnTo>
                  <a:pt x="298323" y="11556"/>
                </a:lnTo>
                <a:lnTo>
                  <a:pt x="257555" y="1396"/>
                </a:lnTo>
                <a:lnTo>
                  <a:pt x="247014" y="253"/>
                </a:lnTo>
                <a:lnTo>
                  <a:pt x="236600" y="0"/>
                </a:lnTo>
                <a:close/>
              </a:path>
              <a:path w="473710" h="234950">
                <a:moveTo>
                  <a:pt x="439729" y="151637"/>
                </a:moveTo>
                <a:lnTo>
                  <a:pt x="426592" y="151637"/>
                </a:lnTo>
                <a:lnTo>
                  <a:pt x="426974" y="152780"/>
                </a:lnTo>
                <a:lnTo>
                  <a:pt x="428924" y="160051"/>
                </a:lnTo>
                <a:lnTo>
                  <a:pt x="441360" y="157559"/>
                </a:lnTo>
                <a:lnTo>
                  <a:pt x="439729" y="151637"/>
                </a:lnTo>
                <a:close/>
              </a:path>
              <a:path w="473710" h="234950">
                <a:moveTo>
                  <a:pt x="46989" y="152653"/>
                </a:moveTo>
                <a:lnTo>
                  <a:pt x="46608" y="153796"/>
                </a:lnTo>
                <a:lnTo>
                  <a:pt x="46761" y="153486"/>
                </a:lnTo>
                <a:lnTo>
                  <a:pt x="46989" y="152653"/>
                </a:lnTo>
                <a:close/>
              </a:path>
              <a:path w="473710" h="234950">
                <a:moveTo>
                  <a:pt x="46761" y="153486"/>
                </a:moveTo>
                <a:lnTo>
                  <a:pt x="46608" y="153796"/>
                </a:lnTo>
                <a:lnTo>
                  <a:pt x="46761" y="153486"/>
                </a:lnTo>
                <a:close/>
              </a:path>
              <a:path w="473710" h="234950">
                <a:moveTo>
                  <a:pt x="47169" y="152653"/>
                </a:moveTo>
                <a:lnTo>
                  <a:pt x="46989" y="152653"/>
                </a:lnTo>
                <a:lnTo>
                  <a:pt x="46761" y="153486"/>
                </a:lnTo>
                <a:lnTo>
                  <a:pt x="47169" y="152653"/>
                </a:lnTo>
                <a:close/>
              </a:path>
              <a:path w="473710" h="234950">
                <a:moveTo>
                  <a:pt x="426826" y="152479"/>
                </a:moveTo>
                <a:lnTo>
                  <a:pt x="426909" y="152780"/>
                </a:lnTo>
                <a:lnTo>
                  <a:pt x="426826" y="152479"/>
                </a:lnTo>
                <a:close/>
              </a:path>
              <a:path w="473710" h="234950">
                <a:moveTo>
                  <a:pt x="426592" y="151637"/>
                </a:moveTo>
                <a:lnTo>
                  <a:pt x="426826" y="152479"/>
                </a:lnTo>
                <a:lnTo>
                  <a:pt x="426974" y="152780"/>
                </a:lnTo>
                <a:lnTo>
                  <a:pt x="426592" y="151637"/>
                </a:lnTo>
                <a:close/>
              </a:path>
              <a:path w="473710" h="234950">
                <a:moveTo>
                  <a:pt x="300967" y="12699"/>
                </a:moveTo>
                <a:lnTo>
                  <a:pt x="236981" y="12699"/>
                </a:lnTo>
                <a:lnTo>
                  <a:pt x="246633" y="12953"/>
                </a:lnTo>
                <a:lnTo>
                  <a:pt x="256286" y="13969"/>
                </a:lnTo>
                <a:lnTo>
                  <a:pt x="294258" y="23621"/>
                </a:lnTo>
                <a:lnTo>
                  <a:pt x="330835" y="41655"/>
                </a:lnTo>
                <a:lnTo>
                  <a:pt x="364363" y="66928"/>
                </a:lnTo>
                <a:lnTo>
                  <a:pt x="393792" y="98170"/>
                </a:lnTo>
                <a:lnTo>
                  <a:pt x="417575" y="133603"/>
                </a:lnTo>
                <a:lnTo>
                  <a:pt x="426826" y="152479"/>
                </a:lnTo>
                <a:lnTo>
                  <a:pt x="426592" y="151637"/>
                </a:lnTo>
                <a:lnTo>
                  <a:pt x="439729" y="151637"/>
                </a:lnTo>
                <a:lnTo>
                  <a:pt x="438889" y="148589"/>
                </a:lnTo>
                <a:lnTo>
                  <a:pt x="438785" y="147827"/>
                </a:lnTo>
                <a:lnTo>
                  <a:pt x="438530" y="147446"/>
                </a:lnTo>
                <a:lnTo>
                  <a:pt x="428370" y="126999"/>
                </a:lnTo>
                <a:lnTo>
                  <a:pt x="416687" y="107949"/>
                </a:lnTo>
                <a:lnTo>
                  <a:pt x="388619" y="72770"/>
                </a:lnTo>
                <a:lnTo>
                  <a:pt x="355218" y="42925"/>
                </a:lnTo>
                <a:lnTo>
                  <a:pt x="318007" y="20065"/>
                </a:lnTo>
                <a:lnTo>
                  <a:pt x="300967" y="12699"/>
                </a:lnTo>
                <a:close/>
              </a:path>
            </a:pathLst>
          </a:custGeom>
          <a:solidFill>
            <a:srgbClr val="3333FF"/>
          </a:solidFill>
        </p:spPr>
        <p:txBody>
          <a:bodyPr wrap="square" lIns="0" tIns="0" rIns="0" bIns="0" rtlCol="0"/>
          <a:lstStyle/>
          <a:p>
            <a:endParaRPr/>
          </a:p>
        </p:txBody>
      </p:sp>
      <p:sp>
        <p:nvSpPr>
          <p:cNvPr id="69" name="object 69"/>
          <p:cNvSpPr/>
          <p:nvPr/>
        </p:nvSpPr>
        <p:spPr>
          <a:xfrm>
            <a:off x="6471285" y="5605119"/>
            <a:ext cx="473709" cy="234950"/>
          </a:xfrm>
          <a:custGeom>
            <a:avLst/>
            <a:gdLst/>
            <a:ahLst/>
            <a:cxnLst/>
            <a:rect l="l" t="t" r="r" b="b"/>
            <a:pathLst>
              <a:path w="473710" h="234950">
                <a:moveTo>
                  <a:pt x="0" y="152780"/>
                </a:moveTo>
                <a:lnTo>
                  <a:pt x="22478" y="234949"/>
                </a:lnTo>
                <a:lnTo>
                  <a:pt x="69466" y="174358"/>
                </a:lnTo>
                <a:lnTo>
                  <a:pt x="41020" y="174358"/>
                </a:lnTo>
                <a:lnTo>
                  <a:pt x="28701" y="170967"/>
                </a:lnTo>
                <a:lnTo>
                  <a:pt x="32031" y="159154"/>
                </a:lnTo>
                <a:lnTo>
                  <a:pt x="0" y="152780"/>
                </a:lnTo>
                <a:close/>
              </a:path>
              <a:path w="473710" h="234950">
                <a:moveTo>
                  <a:pt x="428916" y="160065"/>
                </a:moveTo>
                <a:lnTo>
                  <a:pt x="398652" y="166154"/>
                </a:lnTo>
                <a:lnTo>
                  <a:pt x="451103" y="233324"/>
                </a:lnTo>
                <a:lnTo>
                  <a:pt x="467565" y="172770"/>
                </a:lnTo>
                <a:lnTo>
                  <a:pt x="432435" y="172770"/>
                </a:lnTo>
                <a:lnTo>
                  <a:pt x="428916" y="160065"/>
                </a:lnTo>
                <a:close/>
              </a:path>
              <a:path w="473710" h="234950">
                <a:moveTo>
                  <a:pt x="32031" y="159154"/>
                </a:moveTo>
                <a:lnTo>
                  <a:pt x="28701" y="170967"/>
                </a:lnTo>
                <a:lnTo>
                  <a:pt x="41020" y="174358"/>
                </a:lnTo>
                <a:lnTo>
                  <a:pt x="44530" y="161641"/>
                </a:lnTo>
                <a:lnTo>
                  <a:pt x="32031" y="159154"/>
                </a:lnTo>
                <a:close/>
              </a:path>
              <a:path w="473710" h="234950">
                <a:moveTo>
                  <a:pt x="44530" y="161641"/>
                </a:moveTo>
                <a:lnTo>
                  <a:pt x="41020" y="174358"/>
                </a:lnTo>
                <a:lnTo>
                  <a:pt x="69466" y="174358"/>
                </a:lnTo>
                <a:lnTo>
                  <a:pt x="74675" y="167639"/>
                </a:lnTo>
                <a:lnTo>
                  <a:pt x="44530" y="161641"/>
                </a:lnTo>
                <a:close/>
              </a:path>
              <a:path w="473710" h="234950">
                <a:moveTo>
                  <a:pt x="441354" y="157563"/>
                </a:moveTo>
                <a:lnTo>
                  <a:pt x="428916" y="160065"/>
                </a:lnTo>
                <a:lnTo>
                  <a:pt x="432435" y="172770"/>
                </a:lnTo>
                <a:lnTo>
                  <a:pt x="444626" y="169379"/>
                </a:lnTo>
                <a:lnTo>
                  <a:pt x="441354" y="157563"/>
                </a:lnTo>
                <a:close/>
              </a:path>
              <a:path w="473710" h="234950">
                <a:moveTo>
                  <a:pt x="473455" y="151104"/>
                </a:moveTo>
                <a:lnTo>
                  <a:pt x="441354" y="157563"/>
                </a:lnTo>
                <a:lnTo>
                  <a:pt x="444626" y="169379"/>
                </a:lnTo>
                <a:lnTo>
                  <a:pt x="432435" y="172770"/>
                </a:lnTo>
                <a:lnTo>
                  <a:pt x="467565" y="172770"/>
                </a:lnTo>
                <a:lnTo>
                  <a:pt x="473455" y="151104"/>
                </a:lnTo>
                <a:close/>
              </a:path>
              <a:path w="473710" h="234950">
                <a:moveTo>
                  <a:pt x="236600" y="0"/>
                </a:moveTo>
                <a:lnTo>
                  <a:pt x="195072" y="5372"/>
                </a:lnTo>
                <a:lnTo>
                  <a:pt x="154939" y="20434"/>
                </a:lnTo>
                <a:lnTo>
                  <a:pt x="117855" y="43649"/>
                </a:lnTo>
                <a:lnTo>
                  <a:pt x="84581" y="73634"/>
                </a:lnTo>
                <a:lnTo>
                  <a:pt x="56514" y="109080"/>
                </a:lnTo>
                <a:lnTo>
                  <a:pt x="35178" y="148221"/>
                </a:lnTo>
                <a:lnTo>
                  <a:pt x="35051" y="148577"/>
                </a:lnTo>
                <a:lnTo>
                  <a:pt x="34798" y="148945"/>
                </a:lnTo>
                <a:lnTo>
                  <a:pt x="34798" y="149339"/>
                </a:lnTo>
                <a:lnTo>
                  <a:pt x="32031" y="159154"/>
                </a:lnTo>
                <a:lnTo>
                  <a:pt x="44530" y="161641"/>
                </a:lnTo>
                <a:lnTo>
                  <a:pt x="46685" y="153835"/>
                </a:lnTo>
                <a:lnTo>
                  <a:pt x="46989" y="152730"/>
                </a:lnTo>
                <a:lnTo>
                  <a:pt x="47150" y="152730"/>
                </a:lnTo>
                <a:lnTo>
                  <a:pt x="56261" y="134124"/>
                </a:lnTo>
                <a:lnTo>
                  <a:pt x="67437" y="115633"/>
                </a:lnTo>
                <a:lnTo>
                  <a:pt x="94299" y="81864"/>
                </a:lnTo>
                <a:lnTo>
                  <a:pt x="125984" y="53428"/>
                </a:lnTo>
                <a:lnTo>
                  <a:pt x="161162" y="31495"/>
                </a:lnTo>
                <a:lnTo>
                  <a:pt x="198500" y="17602"/>
                </a:lnTo>
                <a:lnTo>
                  <a:pt x="236981" y="12687"/>
                </a:lnTo>
                <a:lnTo>
                  <a:pt x="300894" y="12687"/>
                </a:lnTo>
                <a:lnTo>
                  <a:pt x="298323" y="11582"/>
                </a:lnTo>
                <a:lnTo>
                  <a:pt x="257555" y="1358"/>
                </a:lnTo>
                <a:lnTo>
                  <a:pt x="247014" y="279"/>
                </a:lnTo>
                <a:lnTo>
                  <a:pt x="236600" y="0"/>
                </a:lnTo>
                <a:close/>
              </a:path>
              <a:path w="473710" h="234950">
                <a:moveTo>
                  <a:pt x="439724" y="151676"/>
                </a:moveTo>
                <a:lnTo>
                  <a:pt x="426592" y="151676"/>
                </a:lnTo>
                <a:lnTo>
                  <a:pt x="426974" y="152793"/>
                </a:lnTo>
                <a:lnTo>
                  <a:pt x="428916" y="160065"/>
                </a:lnTo>
                <a:lnTo>
                  <a:pt x="441354" y="157563"/>
                </a:lnTo>
                <a:lnTo>
                  <a:pt x="439724" y="151676"/>
                </a:lnTo>
                <a:close/>
              </a:path>
              <a:path w="473710" h="234950">
                <a:moveTo>
                  <a:pt x="46989" y="152730"/>
                </a:moveTo>
                <a:lnTo>
                  <a:pt x="46609" y="153835"/>
                </a:lnTo>
                <a:lnTo>
                  <a:pt x="46783" y="153479"/>
                </a:lnTo>
                <a:lnTo>
                  <a:pt x="46989" y="152730"/>
                </a:lnTo>
                <a:close/>
              </a:path>
              <a:path w="473710" h="234950">
                <a:moveTo>
                  <a:pt x="46783" y="153479"/>
                </a:moveTo>
                <a:lnTo>
                  <a:pt x="46609" y="153835"/>
                </a:lnTo>
                <a:lnTo>
                  <a:pt x="46783" y="153479"/>
                </a:lnTo>
                <a:close/>
              </a:path>
              <a:path w="473710" h="234950">
                <a:moveTo>
                  <a:pt x="47150" y="152730"/>
                </a:moveTo>
                <a:lnTo>
                  <a:pt x="46989" y="152730"/>
                </a:lnTo>
                <a:lnTo>
                  <a:pt x="46783" y="153479"/>
                </a:lnTo>
                <a:lnTo>
                  <a:pt x="47150" y="152730"/>
                </a:lnTo>
                <a:close/>
              </a:path>
              <a:path w="473710" h="234950">
                <a:moveTo>
                  <a:pt x="426810" y="152460"/>
                </a:moveTo>
                <a:lnTo>
                  <a:pt x="426902" y="152793"/>
                </a:lnTo>
                <a:lnTo>
                  <a:pt x="426810" y="152460"/>
                </a:lnTo>
                <a:close/>
              </a:path>
              <a:path w="473710" h="234950">
                <a:moveTo>
                  <a:pt x="426592" y="151676"/>
                </a:moveTo>
                <a:lnTo>
                  <a:pt x="426810" y="152460"/>
                </a:lnTo>
                <a:lnTo>
                  <a:pt x="426974" y="152793"/>
                </a:lnTo>
                <a:lnTo>
                  <a:pt x="426592" y="151676"/>
                </a:lnTo>
                <a:close/>
              </a:path>
              <a:path w="473710" h="234950">
                <a:moveTo>
                  <a:pt x="300894" y="12687"/>
                </a:moveTo>
                <a:lnTo>
                  <a:pt x="236981" y="12687"/>
                </a:lnTo>
                <a:lnTo>
                  <a:pt x="246634" y="12979"/>
                </a:lnTo>
                <a:lnTo>
                  <a:pt x="256286" y="13995"/>
                </a:lnTo>
                <a:lnTo>
                  <a:pt x="294259" y="23596"/>
                </a:lnTo>
                <a:lnTo>
                  <a:pt x="330835" y="41706"/>
                </a:lnTo>
                <a:lnTo>
                  <a:pt x="364389" y="66992"/>
                </a:lnTo>
                <a:lnTo>
                  <a:pt x="393700" y="98043"/>
                </a:lnTo>
                <a:lnTo>
                  <a:pt x="417575" y="133680"/>
                </a:lnTo>
                <a:lnTo>
                  <a:pt x="426810" y="152460"/>
                </a:lnTo>
                <a:lnTo>
                  <a:pt x="426592" y="151676"/>
                </a:lnTo>
                <a:lnTo>
                  <a:pt x="439724" y="151676"/>
                </a:lnTo>
                <a:lnTo>
                  <a:pt x="438865" y="148577"/>
                </a:lnTo>
                <a:lnTo>
                  <a:pt x="438785" y="147904"/>
                </a:lnTo>
                <a:lnTo>
                  <a:pt x="438530" y="147523"/>
                </a:lnTo>
                <a:lnTo>
                  <a:pt x="438403" y="147167"/>
                </a:lnTo>
                <a:lnTo>
                  <a:pt x="428370" y="127038"/>
                </a:lnTo>
                <a:lnTo>
                  <a:pt x="403351" y="89712"/>
                </a:lnTo>
                <a:lnTo>
                  <a:pt x="372490" y="57162"/>
                </a:lnTo>
                <a:lnTo>
                  <a:pt x="337057" y="30606"/>
                </a:lnTo>
                <a:lnTo>
                  <a:pt x="318007" y="20040"/>
                </a:lnTo>
                <a:lnTo>
                  <a:pt x="300894" y="12687"/>
                </a:lnTo>
                <a:close/>
              </a:path>
            </a:pathLst>
          </a:custGeom>
          <a:solidFill>
            <a:srgbClr val="3333FF"/>
          </a:solidFill>
        </p:spPr>
        <p:txBody>
          <a:bodyPr wrap="square" lIns="0" tIns="0" rIns="0" bIns="0" rtlCol="0"/>
          <a:lstStyle/>
          <a:p>
            <a:endParaRPr/>
          </a:p>
        </p:txBody>
      </p:sp>
      <p:sp>
        <p:nvSpPr>
          <p:cNvPr id="70" name="object 70"/>
          <p:cNvSpPr/>
          <p:nvPr/>
        </p:nvSpPr>
        <p:spPr>
          <a:xfrm>
            <a:off x="9074278" y="1225169"/>
            <a:ext cx="473709" cy="234950"/>
          </a:xfrm>
          <a:custGeom>
            <a:avLst/>
            <a:gdLst/>
            <a:ahLst/>
            <a:cxnLst/>
            <a:rect l="l" t="t" r="r" b="b"/>
            <a:pathLst>
              <a:path w="473709" h="234950">
                <a:moveTo>
                  <a:pt x="0" y="152780"/>
                </a:moveTo>
                <a:lnTo>
                  <a:pt x="22478" y="234950"/>
                </a:lnTo>
                <a:lnTo>
                  <a:pt x="69456" y="174370"/>
                </a:lnTo>
                <a:lnTo>
                  <a:pt x="41021" y="174370"/>
                </a:lnTo>
                <a:lnTo>
                  <a:pt x="28701" y="170941"/>
                </a:lnTo>
                <a:lnTo>
                  <a:pt x="32030" y="159154"/>
                </a:lnTo>
                <a:lnTo>
                  <a:pt x="0" y="152780"/>
                </a:lnTo>
                <a:close/>
              </a:path>
              <a:path w="473709" h="234950">
                <a:moveTo>
                  <a:pt x="428924" y="160051"/>
                </a:moveTo>
                <a:lnTo>
                  <a:pt x="398652" y="166115"/>
                </a:lnTo>
                <a:lnTo>
                  <a:pt x="451103" y="233298"/>
                </a:lnTo>
                <a:lnTo>
                  <a:pt x="467582" y="172719"/>
                </a:lnTo>
                <a:lnTo>
                  <a:pt x="432434" y="172719"/>
                </a:lnTo>
                <a:lnTo>
                  <a:pt x="428924" y="160051"/>
                </a:lnTo>
                <a:close/>
              </a:path>
              <a:path w="473709" h="234950">
                <a:moveTo>
                  <a:pt x="32030" y="159154"/>
                </a:moveTo>
                <a:lnTo>
                  <a:pt x="28701" y="170941"/>
                </a:lnTo>
                <a:lnTo>
                  <a:pt x="41021" y="174370"/>
                </a:lnTo>
                <a:lnTo>
                  <a:pt x="44520" y="161639"/>
                </a:lnTo>
                <a:lnTo>
                  <a:pt x="32030" y="159154"/>
                </a:lnTo>
                <a:close/>
              </a:path>
              <a:path w="473709" h="234950">
                <a:moveTo>
                  <a:pt x="44520" y="161639"/>
                </a:moveTo>
                <a:lnTo>
                  <a:pt x="41021" y="174370"/>
                </a:lnTo>
                <a:lnTo>
                  <a:pt x="69456" y="174370"/>
                </a:lnTo>
                <a:lnTo>
                  <a:pt x="74675" y="167639"/>
                </a:lnTo>
                <a:lnTo>
                  <a:pt x="44520" y="161639"/>
                </a:lnTo>
                <a:close/>
              </a:path>
              <a:path w="473709" h="234950">
                <a:moveTo>
                  <a:pt x="441360" y="157559"/>
                </a:moveTo>
                <a:lnTo>
                  <a:pt x="428924" y="160051"/>
                </a:lnTo>
                <a:lnTo>
                  <a:pt x="432434" y="172719"/>
                </a:lnTo>
                <a:lnTo>
                  <a:pt x="444626" y="169417"/>
                </a:lnTo>
                <a:lnTo>
                  <a:pt x="441360" y="157559"/>
                </a:lnTo>
                <a:close/>
              </a:path>
              <a:path w="473709" h="234950">
                <a:moveTo>
                  <a:pt x="473455" y="151129"/>
                </a:moveTo>
                <a:lnTo>
                  <a:pt x="441360" y="157559"/>
                </a:lnTo>
                <a:lnTo>
                  <a:pt x="444626" y="169417"/>
                </a:lnTo>
                <a:lnTo>
                  <a:pt x="432434" y="172719"/>
                </a:lnTo>
                <a:lnTo>
                  <a:pt x="467582" y="172719"/>
                </a:lnTo>
                <a:lnTo>
                  <a:pt x="473455" y="151129"/>
                </a:lnTo>
                <a:close/>
              </a:path>
              <a:path w="473709" h="234950">
                <a:moveTo>
                  <a:pt x="236600" y="0"/>
                </a:moveTo>
                <a:lnTo>
                  <a:pt x="195072" y="5333"/>
                </a:lnTo>
                <a:lnTo>
                  <a:pt x="155067" y="20446"/>
                </a:lnTo>
                <a:lnTo>
                  <a:pt x="117855" y="43687"/>
                </a:lnTo>
                <a:lnTo>
                  <a:pt x="84581" y="73659"/>
                </a:lnTo>
                <a:lnTo>
                  <a:pt x="56515" y="109092"/>
                </a:lnTo>
                <a:lnTo>
                  <a:pt x="35178" y="148208"/>
                </a:lnTo>
                <a:lnTo>
                  <a:pt x="35051" y="148589"/>
                </a:lnTo>
                <a:lnTo>
                  <a:pt x="34798" y="148970"/>
                </a:lnTo>
                <a:lnTo>
                  <a:pt x="34798" y="149351"/>
                </a:lnTo>
                <a:lnTo>
                  <a:pt x="32030" y="159154"/>
                </a:lnTo>
                <a:lnTo>
                  <a:pt x="44520" y="161639"/>
                </a:lnTo>
                <a:lnTo>
                  <a:pt x="46675" y="153796"/>
                </a:lnTo>
                <a:lnTo>
                  <a:pt x="46990" y="152653"/>
                </a:lnTo>
                <a:lnTo>
                  <a:pt x="47169" y="152653"/>
                </a:lnTo>
                <a:lnTo>
                  <a:pt x="56261" y="134111"/>
                </a:lnTo>
                <a:lnTo>
                  <a:pt x="67437" y="115569"/>
                </a:lnTo>
                <a:lnTo>
                  <a:pt x="94233" y="81914"/>
                </a:lnTo>
                <a:lnTo>
                  <a:pt x="125983" y="53339"/>
                </a:lnTo>
                <a:lnTo>
                  <a:pt x="161163" y="31495"/>
                </a:lnTo>
                <a:lnTo>
                  <a:pt x="198500" y="17525"/>
                </a:lnTo>
                <a:lnTo>
                  <a:pt x="236981" y="12700"/>
                </a:lnTo>
                <a:lnTo>
                  <a:pt x="300967" y="12700"/>
                </a:lnTo>
                <a:lnTo>
                  <a:pt x="298323" y="11556"/>
                </a:lnTo>
                <a:lnTo>
                  <a:pt x="257555" y="1396"/>
                </a:lnTo>
                <a:lnTo>
                  <a:pt x="247015" y="253"/>
                </a:lnTo>
                <a:lnTo>
                  <a:pt x="236600" y="0"/>
                </a:lnTo>
                <a:close/>
              </a:path>
              <a:path w="473709" h="234950">
                <a:moveTo>
                  <a:pt x="439729" y="151637"/>
                </a:moveTo>
                <a:lnTo>
                  <a:pt x="426593" y="151637"/>
                </a:lnTo>
                <a:lnTo>
                  <a:pt x="426974" y="152780"/>
                </a:lnTo>
                <a:lnTo>
                  <a:pt x="428924" y="160051"/>
                </a:lnTo>
                <a:lnTo>
                  <a:pt x="441360" y="157559"/>
                </a:lnTo>
                <a:lnTo>
                  <a:pt x="439729" y="151637"/>
                </a:lnTo>
                <a:close/>
              </a:path>
              <a:path w="473709" h="234950">
                <a:moveTo>
                  <a:pt x="46990" y="152653"/>
                </a:moveTo>
                <a:lnTo>
                  <a:pt x="46608" y="153796"/>
                </a:lnTo>
                <a:lnTo>
                  <a:pt x="46761" y="153486"/>
                </a:lnTo>
                <a:lnTo>
                  <a:pt x="46990" y="152653"/>
                </a:lnTo>
                <a:close/>
              </a:path>
              <a:path w="473709" h="234950">
                <a:moveTo>
                  <a:pt x="46761" y="153486"/>
                </a:moveTo>
                <a:lnTo>
                  <a:pt x="46608" y="153796"/>
                </a:lnTo>
                <a:lnTo>
                  <a:pt x="46761" y="153486"/>
                </a:lnTo>
                <a:close/>
              </a:path>
              <a:path w="473709" h="234950">
                <a:moveTo>
                  <a:pt x="47169" y="152653"/>
                </a:moveTo>
                <a:lnTo>
                  <a:pt x="46990" y="152653"/>
                </a:lnTo>
                <a:lnTo>
                  <a:pt x="46761" y="153486"/>
                </a:lnTo>
                <a:lnTo>
                  <a:pt x="47169" y="152653"/>
                </a:lnTo>
                <a:close/>
              </a:path>
              <a:path w="473709" h="234950">
                <a:moveTo>
                  <a:pt x="426826" y="152479"/>
                </a:moveTo>
                <a:lnTo>
                  <a:pt x="426909" y="152780"/>
                </a:lnTo>
                <a:lnTo>
                  <a:pt x="426826" y="152479"/>
                </a:lnTo>
                <a:close/>
              </a:path>
              <a:path w="473709" h="234950">
                <a:moveTo>
                  <a:pt x="426593" y="151637"/>
                </a:moveTo>
                <a:lnTo>
                  <a:pt x="426826" y="152479"/>
                </a:lnTo>
                <a:lnTo>
                  <a:pt x="426974" y="152780"/>
                </a:lnTo>
                <a:lnTo>
                  <a:pt x="426593" y="151637"/>
                </a:lnTo>
                <a:close/>
              </a:path>
              <a:path w="473709" h="234950">
                <a:moveTo>
                  <a:pt x="300967" y="12700"/>
                </a:moveTo>
                <a:lnTo>
                  <a:pt x="236981" y="12700"/>
                </a:lnTo>
                <a:lnTo>
                  <a:pt x="246633" y="12953"/>
                </a:lnTo>
                <a:lnTo>
                  <a:pt x="256286" y="13969"/>
                </a:lnTo>
                <a:lnTo>
                  <a:pt x="294258" y="23621"/>
                </a:lnTo>
                <a:lnTo>
                  <a:pt x="330834" y="41655"/>
                </a:lnTo>
                <a:lnTo>
                  <a:pt x="364363" y="66928"/>
                </a:lnTo>
                <a:lnTo>
                  <a:pt x="393792" y="98170"/>
                </a:lnTo>
                <a:lnTo>
                  <a:pt x="417575" y="133603"/>
                </a:lnTo>
                <a:lnTo>
                  <a:pt x="426826" y="152479"/>
                </a:lnTo>
                <a:lnTo>
                  <a:pt x="426593" y="151637"/>
                </a:lnTo>
                <a:lnTo>
                  <a:pt x="439729" y="151637"/>
                </a:lnTo>
                <a:lnTo>
                  <a:pt x="438889" y="148589"/>
                </a:lnTo>
                <a:lnTo>
                  <a:pt x="438784" y="147827"/>
                </a:lnTo>
                <a:lnTo>
                  <a:pt x="438530" y="147446"/>
                </a:lnTo>
                <a:lnTo>
                  <a:pt x="428371" y="127000"/>
                </a:lnTo>
                <a:lnTo>
                  <a:pt x="416687" y="107950"/>
                </a:lnTo>
                <a:lnTo>
                  <a:pt x="388620" y="72770"/>
                </a:lnTo>
                <a:lnTo>
                  <a:pt x="355219" y="42925"/>
                </a:lnTo>
                <a:lnTo>
                  <a:pt x="318007" y="20065"/>
                </a:lnTo>
                <a:lnTo>
                  <a:pt x="300967" y="12700"/>
                </a:lnTo>
                <a:close/>
              </a:path>
            </a:pathLst>
          </a:custGeom>
          <a:solidFill>
            <a:srgbClr val="3333FF"/>
          </a:solidFill>
        </p:spPr>
        <p:txBody>
          <a:bodyPr wrap="square" lIns="0" tIns="0" rIns="0" bIns="0" rtlCol="0"/>
          <a:lstStyle/>
          <a:p>
            <a:endParaRPr/>
          </a:p>
        </p:txBody>
      </p:sp>
      <p:sp>
        <p:nvSpPr>
          <p:cNvPr id="71" name="object 71"/>
          <p:cNvSpPr/>
          <p:nvPr/>
        </p:nvSpPr>
        <p:spPr>
          <a:xfrm>
            <a:off x="8644509" y="2054225"/>
            <a:ext cx="473709" cy="234950"/>
          </a:xfrm>
          <a:custGeom>
            <a:avLst/>
            <a:gdLst/>
            <a:ahLst/>
            <a:cxnLst/>
            <a:rect l="l" t="t" r="r" b="b"/>
            <a:pathLst>
              <a:path w="473709" h="234950">
                <a:moveTo>
                  <a:pt x="0" y="152780"/>
                </a:moveTo>
                <a:lnTo>
                  <a:pt x="22479" y="234950"/>
                </a:lnTo>
                <a:lnTo>
                  <a:pt x="69456" y="174371"/>
                </a:lnTo>
                <a:lnTo>
                  <a:pt x="41021" y="174371"/>
                </a:lnTo>
                <a:lnTo>
                  <a:pt x="28701" y="170941"/>
                </a:lnTo>
                <a:lnTo>
                  <a:pt x="32030" y="159154"/>
                </a:lnTo>
                <a:lnTo>
                  <a:pt x="0" y="152780"/>
                </a:lnTo>
                <a:close/>
              </a:path>
              <a:path w="473709" h="234950">
                <a:moveTo>
                  <a:pt x="428924" y="160051"/>
                </a:moveTo>
                <a:lnTo>
                  <a:pt x="398652" y="166115"/>
                </a:lnTo>
                <a:lnTo>
                  <a:pt x="451104" y="233299"/>
                </a:lnTo>
                <a:lnTo>
                  <a:pt x="467582" y="172720"/>
                </a:lnTo>
                <a:lnTo>
                  <a:pt x="432435" y="172720"/>
                </a:lnTo>
                <a:lnTo>
                  <a:pt x="428924" y="160051"/>
                </a:lnTo>
                <a:close/>
              </a:path>
              <a:path w="473709" h="234950">
                <a:moveTo>
                  <a:pt x="32030" y="159154"/>
                </a:moveTo>
                <a:lnTo>
                  <a:pt x="28701" y="170941"/>
                </a:lnTo>
                <a:lnTo>
                  <a:pt x="41021" y="174371"/>
                </a:lnTo>
                <a:lnTo>
                  <a:pt x="44520" y="161639"/>
                </a:lnTo>
                <a:lnTo>
                  <a:pt x="32030" y="159154"/>
                </a:lnTo>
                <a:close/>
              </a:path>
              <a:path w="473709" h="234950">
                <a:moveTo>
                  <a:pt x="44520" y="161639"/>
                </a:moveTo>
                <a:lnTo>
                  <a:pt x="41021" y="174371"/>
                </a:lnTo>
                <a:lnTo>
                  <a:pt x="69456" y="174371"/>
                </a:lnTo>
                <a:lnTo>
                  <a:pt x="74675" y="167639"/>
                </a:lnTo>
                <a:lnTo>
                  <a:pt x="44520" y="161639"/>
                </a:lnTo>
                <a:close/>
              </a:path>
              <a:path w="473709" h="234950">
                <a:moveTo>
                  <a:pt x="441360" y="157559"/>
                </a:moveTo>
                <a:lnTo>
                  <a:pt x="428924" y="160051"/>
                </a:lnTo>
                <a:lnTo>
                  <a:pt x="432435" y="172720"/>
                </a:lnTo>
                <a:lnTo>
                  <a:pt x="444626" y="169417"/>
                </a:lnTo>
                <a:lnTo>
                  <a:pt x="441360" y="157559"/>
                </a:lnTo>
                <a:close/>
              </a:path>
              <a:path w="473709" h="234950">
                <a:moveTo>
                  <a:pt x="473456" y="151129"/>
                </a:moveTo>
                <a:lnTo>
                  <a:pt x="441360" y="157559"/>
                </a:lnTo>
                <a:lnTo>
                  <a:pt x="444626" y="169417"/>
                </a:lnTo>
                <a:lnTo>
                  <a:pt x="432435" y="172720"/>
                </a:lnTo>
                <a:lnTo>
                  <a:pt x="467582" y="172720"/>
                </a:lnTo>
                <a:lnTo>
                  <a:pt x="473456" y="151129"/>
                </a:lnTo>
                <a:close/>
              </a:path>
              <a:path w="473709" h="234950">
                <a:moveTo>
                  <a:pt x="236600" y="0"/>
                </a:moveTo>
                <a:lnTo>
                  <a:pt x="195072" y="5334"/>
                </a:lnTo>
                <a:lnTo>
                  <a:pt x="155067" y="20447"/>
                </a:lnTo>
                <a:lnTo>
                  <a:pt x="117856" y="43687"/>
                </a:lnTo>
                <a:lnTo>
                  <a:pt x="84582" y="73660"/>
                </a:lnTo>
                <a:lnTo>
                  <a:pt x="56515" y="109092"/>
                </a:lnTo>
                <a:lnTo>
                  <a:pt x="35179" y="148209"/>
                </a:lnTo>
                <a:lnTo>
                  <a:pt x="35051" y="148589"/>
                </a:lnTo>
                <a:lnTo>
                  <a:pt x="34798" y="148971"/>
                </a:lnTo>
                <a:lnTo>
                  <a:pt x="34798" y="149351"/>
                </a:lnTo>
                <a:lnTo>
                  <a:pt x="32030" y="159154"/>
                </a:lnTo>
                <a:lnTo>
                  <a:pt x="44520" y="161639"/>
                </a:lnTo>
                <a:lnTo>
                  <a:pt x="46675" y="153797"/>
                </a:lnTo>
                <a:lnTo>
                  <a:pt x="46990" y="152653"/>
                </a:lnTo>
                <a:lnTo>
                  <a:pt x="47169" y="152653"/>
                </a:lnTo>
                <a:lnTo>
                  <a:pt x="56261" y="134112"/>
                </a:lnTo>
                <a:lnTo>
                  <a:pt x="67437" y="115570"/>
                </a:lnTo>
                <a:lnTo>
                  <a:pt x="94234" y="81914"/>
                </a:lnTo>
                <a:lnTo>
                  <a:pt x="125984" y="53339"/>
                </a:lnTo>
                <a:lnTo>
                  <a:pt x="161163" y="31496"/>
                </a:lnTo>
                <a:lnTo>
                  <a:pt x="198500" y="17525"/>
                </a:lnTo>
                <a:lnTo>
                  <a:pt x="236982" y="12700"/>
                </a:lnTo>
                <a:lnTo>
                  <a:pt x="300967" y="12700"/>
                </a:lnTo>
                <a:lnTo>
                  <a:pt x="298323" y="11557"/>
                </a:lnTo>
                <a:lnTo>
                  <a:pt x="257556" y="1397"/>
                </a:lnTo>
                <a:lnTo>
                  <a:pt x="247015" y="253"/>
                </a:lnTo>
                <a:lnTo>
                  <a:pt x="236600" y="0"/>
                </a:lnTo>
                <a:close/>
              </a:path>
              <a:path w="473709" h="234950">
                <a:moveTo>
                  <a:pt x="439729" y="151637"/>
                </a:moveTo>
                <a:lnTo>
                  <a:pt x="426593" y="151637"/>
                </a:lnTo>
                <a:lnTo>
                  <a:pt x="426974" y="152780"/>
                </a:lnTo>
                <a:lnTo>
                  <a:pt x="428924" y="160051"/>
                </a:lnTo>
                <a:lnTo>
                  <a:pt x="441360" y="157559"/>
                </a:lnTo>
                <a:lnTo>
                  <a:pt x="439729" y="151637"/>
                </a:lnTo>
                <a:close/>
              </a:path>
              <a:path w="473709" h="234950">
                <a:moveTo>
                  <a:pt x="46990" y="152653"/>
                </a:moveTo>
                <a:lnTo>
                  <a:pt x="46609" y="153797"/>
                </a:lnTo>
                <a:lnTo>
                  <a:pt x="46761" y="153486"/>
                </a:lnTo>
                <a:lnTo>
                  <a:pt x="46990" y="152653"/>
                </a:lnTo>
                <a:close/>
              </a:path>
              <a:path w="473709" h="234950">
                <a:moveTo>
                  <a:pt x="46761" y="153486"/>
                </a:moveTo>
                <a:lnTo>
                  <a:pt x="46609" y="153797"/>
                </a:lnTo>
                <a:lnTo>
                  <a:pt x="46761" y="153486"/>
                </a:lnTo>
                <a:close/>
              </a:path>
              <a:path w="473709" h="234950">
                <a:moveTo>
                  <a:pt x="47169" y="152653"/>
                </a:moveTo>
                <a:lnTo>
                  <a:pt x="46990" y="152653"/>
                </a:lnTo>
                <a:lnTo>
                  <a:pt x="46761" y="153486"/>
                </a:lnTo>
                <a:lnTo>
                  <a:pt x="47169" y="152653"/>
                </a:lnTo>
                <a:close/>
              </a:path>
              <a:path w="473709" h="234950">
                <a:moveTo>
                  <a:pt x="426826" y="152479"/>
                </a:moveTo>
                <a:lnTo>
                  <a:pt x="426909" y="152780"/>
                </a:lnTo>
                <a:lnTo>
                  <a:pt x="426826" y="152479"/>
                </a:lnTo>
                <a:close/>
              </a:path>
              <a:path w="473709" h="234950">
                <a:moveTo>
                  <a:pt x="426593" y="151637"/>
                </a:moveTo>
                <a:lnTo>
                  <a:pt x="426826" y="152479"/>
                </a:lnTo>
                <a:lnTo>
                  <a:pt x="426974" y="152780"/>
                </a:lnTo>
                <a:lnTo>
                  <a:pt x="426593" y="151637"/>
                </a:lnTo>
                <a:close/>
              </a:path>
              <a:path w="473709" h="234950">
                <a:moveTo>
                  <a:pt x="300967" y="12700"/>
                </a:moveTo>
                <a:lnTo>
                  <a:pt x="236982" y="12700"/>
                </a:lnTo>
                <a:lnTo>
                  <a:pt x="246634" y="12953"/>
                </a:lnTo>
                <a:lnTo>
                  <a:pt x="256286" y="13970"/>
                </a:lnTo>
                <a:lnTo>
                  <a:pt x="294259" y="23622"/>
                </a:lnTo>
                <a:lnTo>
                  <a:pt x="330835" y="41655"/>
                </a:lnTo>
                <a:lnTo>
                  <a:pt x="364363" y="66928"/>
                </a:lnTo>
                <a:lnTo>
                  <a:pt x="393792" y="98171"/>
                </a:lnTo>
                <a:lnTo>
                  <a:pt x="417575" y="133603"/>
                </a:lnTo>
                <a:lnTo>
                  <a:pt x="426826" y="152479"/>
                </a:lnTo>
                <a:lnTo>
                  <a:pt x="426593" y="151637"/>
                </a:lnTo>
                <a:lnTo>
                  <a:pt x="439729" y="151637"/>
                </a:lnTo>
                <a:lnTo>
                  <a:pt x="438889" y="148589"/>
                </a:lnTo>
                <a:lnTo>
                  <a:pt x="438785" y="147827"/>
                </a:lnTo>
                <a:lnTo>
                  <a:pt x="438531" y="147447"/>
                </a:lnTo>
                <a:lnTo>
                  <a:pt x="428371" y="127000"/>
                </a:lnTo>
                <a:lnTo>
                  <a:pt x="416687" y="107950"/>
                </a:lnTo>
                <a:lnTo>
                  <a:pt x="388620" y="72771"/>
                </a:lnTo>
                <a:lnTo>
                  <a:pt x="355219" y="42925"/>
                </a:lnTo>
                <a:lnTo>
                  <a:pt x="318008" y="20065"/>
                </a:lnTo>
                <a:lnTo>
                  <a:pt x="300967" y="12700"/>
                </a:lnTo>
                <a:close/>
              </a:path>
            </a:pathLst>
          </a:custGeom>
          <a:solidFill>
            <a:srgbClr val="3333FF"/>
          </a:solidFill>
        </p:spPr>
        <p:txBody>
          <a:bodyPr wrap="square" lIns="0" tIns="0" rIns="0" bIns="0" rtlCol="0"/>
          <a:lstStyle/>
          <a:p>
            <a:endParaRPr/>
          </a:p>
        </p:txBody>
      </p:sp>
      <p:sp>
        <p:nvSpPr>
          <p:cNvPr id="72" name="object 72"/>
          <p:cNvSpPr/>
          <p:nvPr/>
        </p:nvSpPr>
        <p:spPr>
          <a:xfrm>
            <a:off x="8178166" y="2904617"/>
            <a:ext cx="473709" cy="234950"/>
          </a:xfrm>
          <a:custGeom>
            <a:avLst/>
            <a:gdLst/>
            <a:ahLst/>
            <a:cxnLst/>
            <a:rect l="l" t="t" r="r" b="b"/>
            <a:pathLst>
              <a:path w="473709" h="234950">
                <a:moveTo>
                  <a:pt x="0" y="152781"/>
                </a:moveTo>
                <a:lnTo>
                  <a:pt x="22478" y="234950"/>
                </a:lnTo>
                <a:lnTo>
                  <a:pt x="69456" y="174371"/>
                </a:lnTo>
                <a:lnTo>
                  <a:pt x="41020" y="174371"/>
                </a:lnTo>
                <a:lnTo>
                  <a:pt x="28701" y="170942"/>
                </a:lnTo>
                <a:lnTo>
                  <a:pt x="32030" y="159154"/>
                </a:lnTo>
                <a:lnTo>
                  <a:pt x="0" y="152781"/>
                </a:lnTo>
                <a:close/>
              </a:path>
              <a:path w="473709" h="234950">
                <a:moveTo>
                  <a:pt x="428924" y="160051"/>
                </a:moveTo>
                <a:lnTo>
                  <a:pt x="398652" y="166116"/>
                </a:lnTo>
                <a:lnTo>
                  <a:pt x="451103" y="233299"/>
                </a:lnTo>
                <a:lnTo>
                  <a:pt x="467582" y="172720"/>
                </a:lnTo>
                <a:lnTo>
                  <a:pt x="432434" y="172720"/>
                </a:lnTo>
                <a:lnTo>
                  <a:pt x="428924" y="160051"/>
                </a:lnTo>
                <a:close/>
              </a:path>
              <a:path w="473709" h="234950">
                <a:moveTo>
                  <a:pt x="32030" y="159154"/>
                </a:moveTo>
                <a:lnTo>
                  <a:pt x="28701" y="170942"/>
                </a:lnTo>
                <a:lnTo>
                  <a:pt x="41020" y="174371"/>
                </a:lnTo>
                <a:lnTo>
                  <a:pt x="44520" y="161639"/>
                </a:lnTo>
                <a:lnTo>
                  <a:pt x="32030" y="159154"/>
                </a:lnTo>
                <a:close/>
              </a:path>
              <a:path w="473709" h="234950">
                <a:moveTo>
                  <a:pt x="44520" y="161639"/>
                </a:moveTo>
                <a:lnTo>
                  <a:pt x="41020" y="174371"/>
                </a:lnTo>
                <a:lnTo>
                  <a:pt x="69456" y="174371"/>
                </a:lnTo>
                <a:lnTo>
                  <a:pt x="74675" y="167640"/>
                </a:lnTo>
                <a:lnTo>
                  <a:pt x="44520" y="161639"/>
                </a:lnTo>
                <a:close/>
              </a:path>
              <a:path w="473709" h="234950">
                <a:moveTo>
                  <a:pt x="441360" y="157559"/>
                </a:moveTo>
                <a:lnTo>
                  <a:pt x="428924" y="160051"/>
                </a:lnTo>
                <a:lnTo>
                  <a:pt x="432434" y="172720"/>
                </a:lnTo>
                <a:lnTo>
                  <a:pt x="444626" y="169418"/>
                </a:lnTo>
                <a:lnTo>
                  <a:pt x="441360" y="157559"/>
                </a:lnTo>
                <a:close/>
              </a:path>
              <a:path w="473709" h="234950">
                <a:moveTo>
                  <a:pt x="473455" y="151130"/>
                </a:moveTo>
                <a:lnTo>
                  <a:pt x="441360" y="157559"/>
                </a:lnTo>
                <a:lnTo>
                  <a:pt x="444626" y="169418"/>
                </a:lnTo>
                <a:lnTo>
                  <a:pt x="432434" y="172720"/>
                </a:lnTo>
                <a:lnTo>
                  <a:pt x="467582" y="172720"/>
                </a:lnTo>
                <a:lnTo>
                  <a:pt x="473455" y="151130"/>
                </a:lnTo>
                <a:close/>
              </a:path>
              <a:path w="473709" h="234950">
                <a:moveTo>
                  <a:pt x="236600" y="0"/>
                </a:moveTo>
                <a:lnTo>
                  <a:pt x="195071" y="5334"/>
                </a:lnTo>
                <a:lnTo>
                  <a:pt x="155066" y="20447"/>
                </a:lnTo>
                <a:lnTo>
                  <a:pt x="117855" y="43687"/>
                </a:lnTo>
                <a:lnTo>
                  <a:pt x="84581" y="73660"/>
                </a:lnTo>
                <a:lnTo>
                  <a:pt x="56514" y="109093"/>
                </a:lnTo>
                <a:lnTo>
                  <a:pt x="35178" y="148209"/>
                </a:lnTo>
                <a:lnTo>
                  <a:pt x="35051" y="148590"/>
                </a:lnTo>
                <a:lnTo>
                  <a:pt x="34798" y="148971"/>
                </a:lnTo>
                <a:lnTo>
                  <a:pt x="34798" y="149352"/>
                </a:lnTo>
                <a:lnTo>
                  <a:pt x="32030" y="159154"/>
                </a:lnTo>
                <a:lnTo>
                  <a:pt x="44520" y="161639"/>
                </a:lnTo>
                <a:lnTo>
                  <a:pt x="46675" y="153797"/>
                </a:lnTo>
                <a:lnTo>
                  <a:pt x="46989" y="152654"/>
                </a:lnTo>
                <a:lnTo>
                  <a:pt x="47169" y="152654"/>
                </a:lnTo>
                <a:lnTo>
                  <a:pt x="56260" y="134112"/>
                </a:lnTo>
                <a:lnTo>
                  <a:pt x="67436" y="115570"/>
                </a:lnTo>
                <a:lnTo>
                  <a:pt x="94233" y="81915"/>
                </a:lnTo>
                <a:lnTo>
                  <a:pt x="125983" y="53340"/>
                </a:lnTo>
                <a:lnTo>
                  <a:pt x="161162" y="31496"/>
                </a:lnTo>
                <a:lnTo>
                  <a:pt x="198500" y="17525"/>
                </a:lnTo>
                <a:lnTo>
                  <a:pt x="236981" y="12700"/>
                </a:lnTo>
                <a:lnTo>
                  <a:pt x="300967" y="12700"/>
                </a:lnTo>
                <a:lnTo>
                  <a:pt x="298323" y="11557"/>
                </a:lnTo>
                <a:lnTo>
                  <a:pt x="257555" y="1397"/>
                </a:lnTo>
                <a:lnTo>
                  <a:pt x="247014" y="254"/>
                </a:lnTo>
                <a:lnTo>
                  <a:pt x="236600" y="0"/>
                </a:lnTo>
                <a:close/>
              </a:path>
              <a:path w="473709" h="234950">
                <a:moveTo>
                  <a:pt x="439729" y="151637"/>
                </a:moveTo>
                <a:lnTo>
                  <a:pt x="426592" y="151637"/>
                </a:lnTo>
                <a:lnTo>
                  <a:pt x="426974" y="152781"/>
                </a:lnTo>
                <a:lnTo>
                  <a:pt x="428924" y="160051"/>
                </a:lnTo>
                <a:lnTo>
                  <a:pt x="441360" y="157559"/>
                </a:lnTo>
                <a:lnTo>
                  <a:pt x="439729" y="151637"/>
                </a:lnTo>
                <a:close/>
              </a:path>
              <a:path w="473709" h="234950">
                <a:moveTo>
                  <a:pt x="46989" y="152654"/>
                </a:moveTo>
                <a:lnTo>
                  <a:pt x="46608" y="153797"/>
                </a:lnTo>
                <a:lnTo>
                  <a:pt x="46761" y="153486"/>
                </a:lnTo>
                <a:lnTo>
                  <a:pt x="46989" y="152654"/>
                </a:lnTo>
                <a:close/>
              </a:path>
              <a:path w="473709" h="234950">
                <a:moveTo>
                  <a:pt x="46761" y="153486"/>
                </a:moveTo>
                <a:lnTo>
                  <a:pt x="46608" y="153797"/>
                </a:lnTo>
                <a:lnTo>
                  <a:pt x="46761" y="153486"/>
                </a:lnTo>
                <a:close/>
              </a:path>
              <a:path w="473709" h="234950">
                <a:moveTo>
                  <a:pt x="47169" y="152654"/>
                </a:moveTo>
                <a:lnTo>
                  <a:pt x="46989" y="152654"/>
                </a:lnTo>
                <a:lnTo>
                  <a:pt x="46761" y="153486"/>
                </a:lnTo>
                <a:lnTo>
                  <a:pt x="47169" y="152654"/>
                </a:lnTo>
                <a:close/>
              </a:path>
              <a:path w="473709" h="234950">
                <a:moveTo>
                  <a:pt x="426826" y="152479"/>
                </a:moveTo>
                <a:lnTo>
                  <a:pt x="426909" y="152781"/>
                </a:lnTo>
                <a:lnTo>
                  <a:pt x="426826" y="152479"/>
                </a:lnTo>
                <a:close/>
              </a:path>
              <a:path w="473709" h="234950">
                <a:moveTo>
                  <a:pt x="426592" y="151637"/>
                </a:moveTo>
                <a:lnTo>
                  <a:pt x="426826" y="152479"/>
                </a:lnTo>
                <a:lnTo>
                  <a:pt x="426974" y="152781"/>
                </a:lnTo>
                <a:lnTo>
                  <a:pt x="426592" y="151637"/>
                </a:lnTo>
                <a:close/>
              </a:path>
              <a:path w="473709" h="234950">
                <a:moveTo>
                  <a:pt x="300967" y="12700"/>
                </a:moveTo>
                <a:lnTo>
                  <a:pt x="236981" y="12700"/>
                </a:lnTo>
                <a:lnTo>
                  <a:pt x="246633" y="12954"/>
                </a:lnTo>
                <a:lnTo>
                  <a:pt x="256285" y="13970"/>
                </a:lnTo>
                <a:lnTo>
                  <a:pt x="294258" y="23622"/>
                </a:lnTo>
                <a:lnTo>
                  <a:pt x="330834" y="41656"/>
                </a:lnTo>
                <a:lnTo>
                  <a:pt x="364362" y="66929"/>
                </a:lnTo>
                <a:lnTo>
                  <a:pt x="393792" y="98171"/>
                </a:lnTo>
                <a:lnTo>
                  <a:pt x="417575" y="133604"/>
                </a:lnTo>
                <a:lnTo>
                  <a:pt x="426826" y="152479"/>
                </a:lnTo>
                <a:lnTo>
                  <a:pt x="426592" y="151637"/>
                </a:lnTo>
                <a:lnTo>
                  <a:pt x="439729" y="151637"/>
                </a:lnTo>
                <a:lnTo>
                  <a:pt x="438889" y="148590"/>
                </a:lnTo>
                <a:lnTo>
                  <a:pt x="438784" y="147828"/>
                </a:lnTo>
                <a:lnTo>
                  <a:pt x="438530" y="147447"/>
                </a:lnTo>
                <a:lnTo>
                  <a:pt x="428370" y="127000"/>
                </a:lnTo>
                <a:lnTo>
                  <a:pt x="416686" y="107950"/>
                </a:lnTo>
                <a:lnTo>
                  <a:pt x="388619" y="72771"/>
                </a:lnTo>
                <a:lnTo>
                  <a:pt x="355218" y="42925"/>
                </a:lnTo>
                <a:lnTo>
                  <a:pt x="318007" y="20066"/>
                </a:lnTo>
                <a:lnTo>
                  <a:pt x="300967" y="12700"/>
                </a:lnTo>
                <a:close/>
              </a:path>
            </a:pathLst>
          </a:custGeom>
          <a:solidFill>
            <a:srgbClr val="3333FF"/>
          </a:solidFill>
        </p:spPr>
        <p:txBody>
          <a:bodyPr wrap="square" lIns="0" tIns="0" rIns="0" bIns="0" rtlCol="0"/>
          <a:lstStyle/>
          <a:p>
            <a:endParaRPr/>
          </a:p>
        </p:txBody>
      </p:sp>
      <p:sp>
        <p:nvSpPr>
          <p:cNvPr id="73" name="object 73"/>
          <p:cNvSpPr/>
          <p:nvPr/>
        </p:nvSpPr>
        <p:spPr>
          <a:xfrm>
            <a:off x="7714870" y="3815969"/>
            <a:ext cx="473709" cy="234950"/>
          </a:xfrm>
          <a:custGeom>
            <a:avLst/>
            <a:gdLst/>
            <a:ahLst/>
            <a:cxnLst/>
            <a:rect l="l" t="t" r="r" b="b"/>
            <a:pathLst>
              <a:path w="473709" h="234950">
                <a:moveTo>
                  <a:pt x="0" y="152780"/>
                </a:moveTo>
                <a:lnTo>
                  <a:pt x="22478" y="234949"/>
                </a:lnTo>
                <a:lnTo>
                  <a:pt x="69456" y="174370"/>
                </a:lnTo>
                <a:lnTo>
                  <a:pt x="41020" y="174370"/>
                </a:lnTo>
                <a:lnTo>
                  <a:pt x="28701" y="170941"/>
                </a:lnTo>
                <a:lnTo>
                  <a:pt x="32030" y="159154"/>
                </a:lnTo>
                <a:lnTo>
                  <a:pt x="0" y="152780"/>
                </a:lnTo>
                <a:close/>
              </a:path>
              <a:path w="473709" h="234950">
                <a:moveTo>
                  <a:pt x="428924" y="160051"/>
                </a:moveTo>
                <a:lnTo>
                  <a:pt x="398652" y="166115"/>
                </a:lnTo>
                <a:lnTo>
                  <a:pt x="451103" y="233298"/>
                </a:lnTo>
                <a:lnTo>
                  <a:pt x="467582" y="172719"/>
                </a:lnTo>
                <a:lnTo>
                  <a:pt x="432434" y="172719"/>
                </a:lnTo>
                <a:lnTo>
                  <a:pt x="428924" y="160051"/>
                </a:lnTo>
                <a:close/>
              </a:path>
              <a:path w="473709" h="234950">
                <a:moveTo>
                  <a:pt x="32030" y="159154"/>
                </a:moveTo>
                <a:lnTo>
                  <a:pt x="28701" y="170941"/>
                </a:lnTo>
                <a:lnTo>
                  <a:pt x="41020" y="174370"/>
                </a:lnTo>
                <a:lnTo>
                  <a:pt x="44520" y="161639"/>
                </a:lnTo>
                <a:lnTo>
                  <a:pt x="32030" y="159154"/>
                </a:lnTo>
                <a:close/>
              </a:path>
              <a:path w="473709" h="234950">
                <a:moveTo>
                  <a:pt x="44520" y="161639"/>
                </a:moveTo>
                <a:lnTo>
                  <a:pt x="41020" y="174370"/>
                </a:lnTo>
                <a:lnTo>
                  <a:pt x="69456" y="174370"/>
                </a:lnTo>
                <a:lnTo>
                  <a:pt x="74675" y="167639"/>
                </a:lnTo>
                <a:lnTo>
                  <a:pt x="44520" y="161639"/>
                </a:lnTo>
                <a:close/>
              </a:path>
              <a:path w="473709" h="234950">
                <a:moveTo>
                  <a:pt x="441360" y="157559"/>
                </a:moveTo>
                <a:lnTo>
                  <a:pt x="428924" y="160051"/>
                </a:lnTo>
                <a:lnTo>
                  <a:pt x="432434" y="172719"/>
                </a:lnTo>
                <a:lnTo>
                  <a:pt x="444626" y="169417"/>
                </a:lnTo>
                <a:lnTo>
                  <a:pt x="441360" y="157559"/>
                </a:lnTo>
                <a:close/>
              </a:path>
              <a:path w="473709" h="234950">
                <a:moveTo>
                  <a:pt x="473455" y="151129"/>
                </a:moveTo>
                <a:lnTo>
                  <a:pt x="441360" y="157559"/>
                </a:lnTo>
                <a:lnTo>
                  <a:pt x="444626" y="169417"/>
                </a:lnTo>
                <a:lnTo>
                  <a:pt x="432434" y="172719"/>
                </a:lnTo>
                <a:lnTo>
                  <a:pt x="467582" y="172719"/>
                </a:lnTo>
                <a:lnTo>
                  <a:pt x="473455" y="151129"/>
                </a:lnTo>
                <a:close/>
              </a:path>
              <a:path w="473709" h="234950">
                <a:moveTo>
                  <a:pt x="236600" y="0"/>
                </a:moveTo>
                <a:lnTo>
                  <a:pt x="195071" y="5333"/>
                </a:lnTo>
                <a:lnTo>
                  <a:pt x="155066" y="20446"/>
                </a:lnTo>
                <a:lnTo>
                  <a:pt x="117855" y="43687"/>
                </a:lnTo>
                <a:lnTo>
                  <a:pt x="84581" y="73659"/>
                </a:lnTo>
                <a:lnTo>
                  <a:pt x="56514" y="109092"/>
                </a:lnTo>
                <a:lnTo>
                  <a:pt x="35178" y="148208"/>
                </a:lnTo>
                <a:lnTo>
                  <a:pt x="35051" y="148589"/>
                </a:lnTo>
                <a:lnTo>
                  <a:pt x="34797" y="148970"/>
                </a:lnTo>
                <a:lnTo>
                  <a:pt x="34797" y="149351"/>
                </a:lnTo>
                <a:lnTo>
                  <a:pt x="32030" y="159154"/>
                </a:lnTo>
                <a:lnTo>
                  <a:pt x="44520" y="161639"/>
                </a:lnTo>
                <a:lnTo>
                  <a:pt x="46675" y="153796"/>
                </a:lnTo>
                <a:lnTo>
                  <a:pt x="46989" y="152653"/>
                </a:lnTo>
                <a:lnTo>
                  <a:pt x="47169" y="152653"/>
                </a:lnTo>
                <a:lnTo>
                  <a:pt x="56260" y="134111"/>
                </a:lnTo>
                <a:lnTo>
                  <a:pt x="67436" y="115569"/>
                </a:lnTo>
                <a:lnTo>
                  <a:pt x="94233" y="81914"/>
                </a:lnTo>
                <a:lnTo>
                  <a:pt x="125983" y="53339"/>
                </a:lnTo>
                <a:lnTo>
                  <a:pt x="161162" y="31495"/>
                </a:lnTo>
                <a:lnTo>
                  <a:pt x="198500" y="17525"/>
                </a:lnTo>
                <a:lnTo>
                  <a:pt x="236981" y="12699"/>
                </a:lnTo>
                <a:lnTo>
                  <a:pt x="300967" y="12699"/>
                </a:lnTo>
                <a:lnTo>
                  <a:pt x="298322" y="11556"/>
                </a:lnTo>
                <a:lnTo>
                  <a:pt x="257555" y="1396"/>
                </a:lnTo>
                <a:lnTo>
                  <a:pt x="247014" y="253"/>
                </a:lnTo>
                <a:lnTo>
                  <a:pt x="236600" y="0"/>
                </a:lnTo>
                <a:close/>
              </a:path>
              <a:path w="473709" h="234950">
                <a:moveTo>
                  <a:pt x="439729" y="151637"/>
                </a:moveTo>
                <a:lnTo>
                  <a:pt x="426592" y="151637"/>
                </a:lnTo>
                <a:lnTo>
                  <a:pt x="426974" y="152780"/>
                </a:lnTo>
                <a:lnTo>
                  <a:pt x="428924" y="160051"/>
                </a:lnTo>
                <a:lnTo>
                  <a:pt x="441360" y="157559"/>
                </a:lnTo>
                <a:lnTo>
                  <a:pt x="439729" y="151637"/>
                </a:lnTo>
                <a:close/>
              </a:path>
              <a:path w="473709" h="234950">
                <a:moveTo>
                  <a:pt x="46989" y="152653"/>
                </a:moveTo>
                <a:lnTo>
                  <a:pt x="46608" y="153796"/>
                </a:lnTo>
                <a:lnTo>
                  <a:pt x="46761" y="153486"/>
                </a:lnTo>
                <a:lnTo>
                  <a:pt x="46989" y="152653"/>
                </a:lnTo>
                <a:close/>
              </a:path>
              <a:path w="473709" h="234950">
                <a:moveTo>
                  <a:pt x="46761" y="153486"/>
                </a:moveTo>
                <a:lnTo>
                  <a:pt x="46608" y="153796"/>
                </a:lnTo>
                <a:lnTo>
                  <a:pt x="46761" y="153486"/>
                </a:lnTo>
                <a:close/>
              </a:path>
              <a:path w="473709" h="234950">
                <a:moveTo>
                  <a:pt x="47169" y="152653"/>
                </a:moveTo>
                <a:lnTo>
                  <a:pt x="46989" y="152653"/>
                </a:lnTo>
                <a:lnTo>
                  <a:pt x="46761" y="153486"/>
                </a:lnTo>
                <a:lnTo>
                  <a:pt x="47169" y="152653"/>
                </a:lnTo>
                <a:close/>
              </a:path>
              <a:path w="473709" h="234950">
                <a:moveTo>
                  <a:pt x="426826" y="152479"/>
                </a:moveTo>
                <a:lnTo>
                  <a:pt x="426909" y="152780"/>
                </a:lnTo>
                <a:lnTo>
                  <a:pt x="426826" y="152479"/>
                </a:lnTo>
                <a:close/>
              </a:path>
              <a:path w="473709" h="234950">
                <a:moveTo>
                  <a:pt x="426592" y="151637"/>
                </a:moveTo>
                <a:lnTo>
                  <a:pt x="426826" y="152479"/>
                </a:lnTo>
                <a:lnTo>
                  <a:pt x="426974" y="152780"/>
                </a:lnTo>
                <a:lnTo>
                  <a:pt x="426592" y="151637"/>
                </a:lnTo>
                <a:close/>
              </a:path>
              <a:path w="473709" h="234950">
                <a:moveTo>
                  <a:pt x="300967" y="12699"/>
                </a:moveTo>
                <a:lnTo>
                  <a:pt x="236981" y="12699"/>
                </a:lnTo>
                <a:lnTo>
                  <a:pt x="246633" y="12953"/>
                </a:lnTo>
                <a:lnTo>
                  <a:pt x="256285" y="13969"/>
                </a:lnTo>
                <a:lnTo>
                  <a:pt x="294258" y="23621"/>
                </a:lnTo>
                <a:lnTo>
                  <a:pt x="330834" y="41655"/>
                </a:lnTo>
                <a:lnTo>
                  <a:pt x="364362" y="66928"/>
                </a:lnTo>
                <a:lnTo>
                  <a:pt x="393792" y="98170"/>
                </a:lnTo>
                <a:lnTo>
                  <a:pt x="417575" y="133603"/>
                </a:lnTo>
                <a:lnTo>
                  <a:pt x="426826" y="152479"/>
                </a:lnTo>
                <a:lnTo>
                  <a:pt x="426592" y="151637"/>
                </a:lnTo>
                <a:lnTo>
                  <a:pt x="439729" y="151637"/>
                </a:lnTo>
                <a:lnTo>
                  <a:pt x="438889" y="148589"/>
                </a:lnTo>
                <a:lnTo>
                  <a:pt x="438784" y="147827"/>
                </a:lnTo>
                <a:lnTo>
                  <a:pt x="438530" y="147446"/>
                </a:lnTo>
                <a:lnTo>
                  <a:pt x="428371" y="126999"/>
                </a:lnTo>
                <a:lnTo>
                  <a:pt x="416686" y="107949"/>
                </a:lnTo>
                <a:lnTo>
                  <a:pt x="388620" y="72770"/>
                </a:lnTo>
                <a:lnTo>
                  <a:pt x="355219" y="42925"/>
                </a:lnTo>
                <a:lnTo>
                  <a:pt x="318007" y="20065"/>
                </a:lnTo>
                <a:lnTo>
                  <a:pt x="300967" y="12699"/>
                </a:lnTo>
                <a:close/>
              </a:path>
            </a:pathLst>
          </a:custGeom>
          <a:solidFill>
            <a:srgbClr val="3333FF"/>
          </a:solidFill>
        </p:spPr>
        <p:txBody>
          <a:bodyPr wrap="square" lIns="0" tIns="0" rIns="0" bIns="0" rtlCol="0"/>
          <a:lstStyle/>
          <a:p>
            <a:endParaRPr/>
          </a:p>
        </p:txBody>
      </p:sp>
      <p:sp>
        <p:nvSpPr>
          <p:cNvPr id="74" name="object 74"/>
          <p:cNvSpPr/>
          <p:nvPr/>
        </p:nvSpPr>
        <p:spPr>
          <a:xfrm>
            <a:off x="7482840" y="5035297"/>
            <a:ext cx="2557780" cy="216535"/>
          </a:xfrm>
          <a:custGeom>
            <a:avLst/>
            <a:gdLst/>
            <a:ahLst/>
            <a:cxnLst/>
            <a:rect l="l" t="t" r="r" b="b"/>
            <a:pathLst>
              <a:path w="2557779" h="216535">
                <a:moveTo>
                  <a:pt x="2521204" y="0"/>
                </a:moveTo>
                <a:lnTo>
                  <a:pt x="36068" y="0"/>
                </a:lnTo>
                <a:lnTo>
                  <a:pt x="22020" y="2831"/>
                </a:lnTo>
                <a:lnTo>
                  <a:pt x="10556" y="10556"/>
                </a:lnTo>
                <a:lnTo>
                  <a:pt x="2831" y="22020"/>
                </a:lnTo>
                <a:lnTo>
                  <a:pt x="0" y="36067"/>
                </a:lnTo>
                <a:lnTo>
                  <a:pt x="0" y="180339"/>
                </a:lnTo>
                <a:lnTo>
                  <a:pt x="2831" y="194387"/>
                </a:lnTo>
                <a:lnTo>
                  <a:pt x="10556" y="205851"/>
                </a:lnTo>
                <a:lnTo>
                  <a:pt x="22020" y="213576"/>
                </a:lnTo>
                <a:lnTo>
                  <a:pt x="36068" y="216407"/>
                </a:lnTo>
                <a:lnTo>
                  <a:pt x="2521204" y="216407"/>
                </a:lnTo>
                <a:lnTo>
                  <a:pt x="2535251" y="213576"/>
                </a:lnTo>
                <a:lnTo>
                  <a:pt x="2546715" y="205851"/>
                </a:lnTo>
                <a:lnTo>
                  <a:pt x="2554440" y="194387"/>
                </a:lnTo>
                <a:lnTo>
                  <a:pt x="2557271" y="180339"/>
                </a:lnTo>
                <a:lnTo>
                  <a:pt x="2557271" y="36067"/>
                </a:lnTo>
                <a:lnTo>
                  <a:pt x="2554440" y="22020"/>
                </a:lnTo>
                <a:lnTo>
                  <a:pt x="2546715" y="10556"/>
                </a:lnTo>
                <a:lnTo>
                  <a:pt x="2535251" y="2831"/>
                </a:lnTo>
                <a:lnTo>
                  <a:pt x="2521204" y="0"/>
                </a:lnTo>
                <a:close/>
              </a:path>
            </a:pathLst>
          </a:custGeom>
          <a:solidFill>
            <a:srgbClr val="FF7B80">
              <a:alpha val="25881"/>
            </a:srgbClr>
          </a:solidFill>
        </p:spPr>
        <p:txBody>
          <a:bodyPr wrap="square" lIns="0" tIns="0" rIns="0" bIns="0" rtlCol="0"/>
          <a:lstStyle/>
          <a:p>
            <a:endParaRPr/>
          </a:p>
        </p:txBody>
      </p:sp>
      <p:graphicFrame>
        <p:nvGraphicFramePr>
          <p:cNvPr id="75" name="object 75"/>
          <p:cNvGraphicFramePr>
            <a:graphicFrameLocks noGrp="1"/>
          </p:cNvGraphicFramePr>
          <p:nvPr/>
        </p:nvGraphicFramePr>
        <p:xfrm>
          <a:off x="7516368" y="4959097"/>
          <a:ext cx="2573017" cy="371855"/>
        </p:xfrm>
        <a:graphic>
          <a:graphicData uri="http://schemas.openxmlformats.org/drawingml/2006/table">
            <a:tbl>
              <a:tblPr firstRow="1" bandRow="1">
                <a:tableStyleId>{2D5ABB26-0587-4C30-8999-92F81FD0307C}</a:tableStyleId>
              </a:tblPr>
              <a:tblGrid>
                <a:gridCol w="429895">
                  <a:extLst>
                    <a:ext uri="{9D8B030D-6E8A-4147-A177-3AD203B41FA5}">
                      <a16:colId xmlns:a16="http://schemas.microsoft.com/office/drawing/2014/main" val="20000"/>
                    </a:ext>
                  </a:extLst>
                </a:gridCol>
                <a:gridCol w="426720">
                  <a:extLst>
                    <a:ext uri="{9D8B030D-6E8A-4147-A177-3AD203B41FA5}">
                      <a16:colId xmlns:a16="http://schemas.microsoft.com/office/drawing/2014/main" val="20001"/>
                    </a:ext>
                  </a:extLst>
                </a:gridCol>
                <a:gridCol w="429895">
                  <a:extLst>
                    <a:ext uri="{9D8B030D-6E8A-4147-A177-3AD203B41FA5}">
                      <a16:colId xmlns:a16="http://schemas.microsoft.com/office/drawing/2014/main" val="20002"/>
                    </a:ext>
                  </a:extLst>
                </a:gridCol>
                <a:gridCol w="429894">
                  <a:extLst>
                    <a:ext uri="{9D8B030D-6E8A-4147-A177-3AD203B41FA5}">
                      <a16:colId xmlns:a16="http://schemas.microsoft.com/office/drawing/2014/main" val="20003"/>
                    </a:ext>
                  </a:extLst>
                </a:gridCol>
                <a:gridCol w="426719">
                  <a:extLst>
                    <a:ext uri="{9D8B030D-6E8A-4147-A177-3AD203B41FA5}">
                      <a16:colId xmlns:a16="http://schemas.microsoft.com/office/drawing/2014/main" val="20004"/>
                    </a:ext>
                  </a:extLst>
                </a:gridCol>
                <a:gridCol w="429894">
                  <a:extLst>
                    <a:ext uri="{9D8B030D-6E8A-4147-A177-3AD203B41FA5}">
                      <a16:colId xmlns:a16="http://schemas.microsoft.com/office/drawing/2014/main" val="20005"/>
                    </a:ext>
                  </a:extLst>
                </a:gridCol>
              </a:tblGrid>
              <a:tr h="71627">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tc>
                  <a:txBody>
                    <a:bodyPr/>
                    <a:lstStyle/>
                    <a:p>
                      <a:pPr>
                        <a:lnSpc>
                          <a:spcPct val="100000"/>
                        </a:lnSpc>
                      </a:pPr>
                      <a:endParaRPr sz="300">
                        <a:latin typeface="Times New Roman"/>
                        <a:cs typeface="Times New Roman"/>
                      </a:endParaRPr>
                    </a:p>
                  </a:txBody>
                  <a:tcPr marL="0" marR="0" marT="0" marB="0">
                    <a:lnL w="9525">
                      <a:solidFill>
                        <a:srgbClr val="FF0000"/>
                      </a:solidFill>
                      <a:prstDash val="solid"/>
                    </a:lnL>
                    <a:lnR w="9525">
                      <a:solidFill>
                        <a:srgbClr val="FF0000"/>
                      </a:solidFill>
                      <a:prstDash val="solid"/>
                    </a:lnR>
                    <a:lnT w="9525">
                      <a:solidFill>
                        <a:srgbClr val="FF0000"/>
                      </a:solidFill>
                      <a:prstDash val="solid"/>
                    </a:lnT>
                    <a:lnB w="38100">
                      <a:solidFill>
                        <a:srgbClr val="385D89"/>
                      </a:solidFill>
                      <a:prstDash val="solid"/>
                    </a:lnB>
                  </a:tcPr>
                </a:tc>
                <a:extLst>
                  <a:ext uri="{0D108BD9-81ED-4DB2-BD59-A6C34878D82A}">
                    <a16:rowId xmlns:a16="http://schemas.microsoft.com/office/drawing/2014/main" val="10000"/>
                  </a:ext>
                </a:extLst>
              </a:tr>
              <a:tr h="216408">
                <a:tc>
                  <a:txBody>
                    <a:bodyPr/>
                    <a:lstStyle/>
                    <a:p>
                      <a:pPr marL="120650">
                        <a:lnSpc>
                          <a:spcPts val="1605"/>
                        </a:lnSpc>
                      </a:pPr>
                      <a:r>
                        <a:rPr sz="1800" dirty="0">
                          <a:latin typeface="Carlito"/>
                          <a:cs typeface="Carlito"/>
                        </a:rPr>
                        <a:t>-1</a:t>
                      </a:r>
                      <a:endParaRPr sz="1800">
                        <a:latin typeface="Carlito"/>
                        <a:cs typeface="Carlito"/>
                      </a:endParaRPr>
                    </a:p>
                  </a:txBody>
                  <a:tcPr marL="0" marR="0" marT="0" marB="0">
                    <a:lnL w="9525">
                      <a:solidFill>
                        <a:srgbClr val="385D89"/>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1905" algn="ctr">
                        <a:lnSpc>
                          <a:spcPts val="1605"/>
                        </a:lnSpc>
                      </a:pPr>
                      <a:r>
                        <a:rPr sz="1800" dirty="0">
                          <a:latin typeface="Carlito"/>
                          <a:cs typeface="Carlito"/>
                        </a:rPr>
                        <a:t>4</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2540" algn="ctr">
                        <a:lnSpc>
                          <a:spcPts val="1605"/>
                        </a:lnSpc>
                      </a:pPr>
                      <a:r>
                        <a:rPr sz="1800" dirty="0">
                          <a:latin typeface="Carlito"/>
                          <a:cs typeface="Carlito"/>
                        </a:rPr>
                        <a:t>5</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635" algn="ctr">
                        <a:lnSpc>
                          <a:spcPts val="1605"/>
                        </a:lnSpc>
                      </a:pPr>
                      <a:r>
                        <a:rPr sz="1800" dirty="0">
                          <a:latin typeface="Carlito"/>
                          <a:cs typeface="Carlito"/>
                        </a:rPr>
                        <a:t>8</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98425">
                        <a:lnSpc>
                          <a:spcPts val="1605"/>
                        </a:lnSpc>
                      </a:pPr>
                      <a:r>
                        <a:rPr sz="1800" spc="-5" dirty="0">
                          <a:latin typeface="Carlito"/>
                          <a:cs typeface="Carlito"/>
                        </a:rPr>
                        <a:t>17</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tc>
                  <a:txBody>
                    <a:bodyPr/>
                    <a:lstStyle/>
                    <a:p>
                      <a:pPr marL="99695">
                        <a:lnSpc>
                          <a:spcPts val="1605"/>
                        </a:lnSpc>
                      </a:pPr>
                      <a:r>
                        <a:rPr sz="1800" dirty="0">
                          <a:latin typeface="Carlito"/>
                          <a:cs typeface="Carlito"/>
                        </a:rPr>
                        <a:t>22</a:t>
                      </a:r>
                      <a:endParaRPr sz="1800">
                        <a:latin typeface="Carlito"/>
                        <a:cs typeface="Carlito"/>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38100">
                      <a:solidFill>
                        <a:srgbClr val="385D89"/>
                      </a:solidFill>
                      <a:prstDash val="solid"/>
                    </a:lnB>
                  </a:tcPr>
                </a:tc>
                <a:extLst>
                  <a:ext uri="{0D108BD9-81ED-4DB2-BD59-A6C34878D82A}">
                    <a16:rowId xmlns:a16="http://schemas.microsoft.com/office/drawing/2014/main" val="10001"/>
                  </a:ext>
                </a:extLst>
              </a:tr>
              <a:tr h="83820">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tc>
                  <a:txBody>
                    <a:bodyPr/>
                    <a:lstStyle/>
                    <a:p>
                      <a:pPr>
                        <a:lnSpc>
                          <a:spcPct val="100000"/>
                        </a:lnSpc>
                      </a:pPr>
                      <a:endParaRPr sz="400">
                        <a:latin typeface="Times New Roman"/>
                        <a:cs typeface="Times New Roman"/>
                      </a:endParaRPr>
                    </a:p>
                  </a:txBody>
                  <a:tcPr marL="0" marR="0" marT="0" marB="0">
                    <a:lnL w="9525">
                      <a:solidFill>
                        <a:srgbClr val="FF0000"/>
                      </a:solidFill>
                      <a:prstDash val="solid"/>
                    </a:lnL>
                    <a:lnR w="9525">
                      <a:solidFill>
                        <a:srgbClr val="FF0000"/>
                      </a:solidFill>
                      <a:prstDash val="solid"/>
                    </a:lnR>
                    <a:lnT w="38100">
                      <a:solidFill>
                        <a:srgbClr val="385D89"/>
                      </a:solidFill>
                      <a:prstDash val="solid"/>
                    </a:lnT>
                    <a:lnB w="9525">
                      <a:solidFill>
                        <a:srgbClr val="FF0000"/>
                      </a:solidFill>
                      <a:prstDash val="solid"/>
                    </a:lnB>
                  </a:tcPr>
                </a:tc>
                <a:extLst>
                  <a:ext uri="{0D108BD9-81ED-4DB2-BD59-A6C34878D82A}">
                    <a16:rowId xmlns:a16="http://schemas.microsoft.com/office/drawing/2014/main" val="10002"/>
                  </a:ext>
                </a:extLst>
              </a:tr>
            </a:tbl>
          </a:graphicData>
        </a:graphic>
      </p:graphicFrame>
      <p:sp>
        <p:nvSpPr>
          <p:cNvPr id="76" name="object 76"/>
          <p:cNvSpPr txBox="1"/>
          <p:nvPr/>
        </p:nvSpPr>
        <p:spPr>
          <a:xfrm>
            <a:off x="7665466" y="5281421"/>
            <a:ext cx="2285365" cy="299720"/>
          </a:xfrm>
          <a:prstGeom prst="rect">
            <a:avLst/>
          </a:prstGeom>
        </p:spPr>
        <p:txBody>
          <a:bodyPr vert="horz" wrap="square" lIns="0" tIns="12700" rIns="0" bIns="0" rtlCol="0">
            <a:spAutoFit/>
          </a:bodyPr>
          <a:lstStyle/>
          <a:p>
            <a:pPr marL="12700">
              <a:spcBef>
                <a:spcPts val="100"/>
              </a:spcBef>
              <a:tabLst>
                <a:tab pos="441325" algn="l"/>
                <a:tab pos="869950" algn="l"/>
                <a:tab pos="1298575" algn="l"/>
                <a:tab pos="1727200" algn="l"/>
                <a:tab pos="2156460" algn="l"/>
              </a:tabLst>
            </a:pPr>
            <a:r>
              <a:rPr dirty="0">
                <a:latin typeface="Carlito"/>
                <a:cs typeface="Carlito"/>
              </a:rPr>
              <a:t>0	1	2	3	4	5</a:t>
            </a:r>
            <a:endParaRPr>
              <a:latin typeface="Carlito"/>
              <a:cs typeface="Carlito"/>
            </a:endParaRPr>
          </a:p>
        </p:txBody>
      </p:sp>
      <p:sp>
        <p:nvSpPr>
          <p:cNvPr id="77" name="object 77"/>
          <p:cNvSpPr txBox="1"/>
          <p:nvPr/>
        </p:nvSpPr>
        <p:spPr>
          <a:xfrm>
            <a:off x="10150856" y="4982717"/>
            <a:ext cx="502920" cy="299720"/>
          </a:xfrm>
          <a:prstGeom prst="rect">
            <a:avLst/>
          </a:prstGeom>
        </p:spPr>
        <p:txBody>
          <a:bodyPr vert="horz" wrap="square" lIns="0" tIns="12700" rIns="0" bIns="0" rtlCol="0">
            <a:spAutoFit/>
          </a:bodyPr>
          <a:lstStyle/>
          <a:p>
            <a:pPr marL="12700">
              <a:spcBef>
                <a:spcPts val="100"/>
              </a:spcBef>
            </a:pPr>
            <a:r>
              <a:rPr b="1" i="1" spc="5" dirty="0">
                <a:solidFill>
                  <a:srgbClr val="FF0000"/>
                </a:solidFill>
                <a:latin typeface="Carlito"/>
                <a:cs typeface="Carlito"/>
              </a:rPr>
              <a:t>don</a:t>
            </a:r>
            <a:r>
              <a:rPr b="1" i="1" dirty="0">
                <a:solidFill>
                  <a:srgbClr val="FF0000"/>
                </a:solidFill>
                <a:latin typeface="Carlito"/>
                <a:cs typeface="Carlito"/>
              </a:rPr>
              <a:t>e</a:t>
            </a:r>
            <a:endParaRPr>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465593" y="367478"/>
            <a:ext cx="6694805" cy="512445"/>
          </a:xfrm>
          <a:prstGeom prst="rect">
            <a:avLst/>
          </a:prstGeom>
        </p:spPr>
        <p:txBody>
          <a:bodyPr vert="horz" wrap="square" lIns="0" tIns="11430" rIns="0" bIns="0" rtlCol="0" anchor="ctr">
            <a:spAutoFit/>
          </a:bodyPr>
          <a:lstStyle/>
          <a:p>
            <a:pPr marL="12700">
              <a:lnSpc>
                <a:spcPct val="100000"/>
              </a:lnSpc>
              <a:spcBef>
                <a:spcPts val="90"/>
              </a:spcBef>
            </a:pPr>
            <a:r>
              <a:rPr lang="en-US" sz="3200" spc="-15" dirty="0"/>
              <a:t>Implementation</a:t>
            </a:r>
            <a:endParaRPr sz="3200" dirty="0"/>
          </a:p>
        </p:txBody>
      </p:sp>
      <p:pic>
        <p:nvPicPr>
          <p:cNvPr id="3" name="Picture 2">
            <a:extLst>
              <a:ext uri="{FF2B5EF4-FFF2-40B4-BE49-F238E27FC236}">
                <a16:creationId xmlns:a16="http://schemas.microsoft.com/office/drawing/2014/main" id="{EF98F842-932B-254A-7230-9D164954CDA6}"/>
              </a:ext>
            </a:extLst>
          </p:cNvPr>
          <p:cNvPicPr>
            <a:picLocks noChangeAspect="1"/>
          </p:cNvPicPr>
          <p:nvPr/>
        </p:nvPicPr>
        <p:blipFill>
          <a:blip r:embed="rId2"/>
          <a:stretch>
            <a:fillRect/>
          </a:stretch>
        </p:blipFill>
        <p:spPr>
          <a:xfrm>
            <a:off x="1661480" y="1019514"/>
            <a:ext cx="7725314" cy="5712980"/>
          </a:xfrm>
          <a:prstGeom prst="rect">
            <a:avLst/>
          </a:prstGeom>
        </p:spPr>
      </p:pic>
      <p:pic>
        <p:nvPicPr>
          <p:cNvPr id="6" name="Picture 5">
            <a:extLst>
              <a:ext uri="{FF2B5EF4-FFF2-40B4-BE49-F238E27FC236}">
                <a16:creationId xmlns:a16="http://schemas.microsoft.com/office/drawing/2014/main" id="{C6C97179-9D8F-60A1-02C0-2738BF85A528}"/>
              </a:ext>
            </a:extLst>
          </p:cNvPr>
          <p:cNvPicPr>
            <a:picLocks noChangeAspect="1"/>
          </p:cNvPicPr>
          <p:nvPr/>
        </p:nvPicPr>
        <p:blipFill>
          <a:blip r:embed="rId3"/>
          <a:stretch>
            <a:fillRect/>
          </a:stretch>
        </p:blipFill>
        <p:spPr>
          <a:xfrm>
            <a:off x="7405770" y="4269411"/>
            <a:ext cx="4534293" cy="6858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A7727-CE2E-ED7D-2CD2-503807908A0B}"/>
              </a:ext>
            </a:extLst>
          </p:cNvPr>
          <p:cNvSpPr>
            <a:spLocks noGrp="1"/>
          </p:cNvSpPr>
          <p:nvPr>
            <p:ph type="title"/>
          </p:nvPr>
        </p:nvSpPr>
        <p:spPr/>
        <p:txBody>
          <a:bodyPr/>
          <a:lstStyle/>
          <a:p>
            <a:r>
              <a:rPr lang="en-US" dirty="0"/>
              <a:t>Bubble Sort</a:t>
            </a:r>
            <a:endParaRPr lang="en-PK" dirty="0"/>
          </a:p>
        </p:txBody>
      </p:sp>
      <p:sp>
        <p:nvSpPr>
          <p:cNvPr id="3" name="Content Placeholder 2">
            <a:extLst>
              <a:ext uri="{FF2B5EF4-FFF2-40B4-BE49-F238E27FC236}">
                <a16:creationId xmlns:a16="http://schemas.microsoft.com/office/drawing/2014/main" id="{07498A01-3925-468D-98B6-9F84B849D99E}"/>
              </a:ext>
            </a:extLst>
          </p:cNvPr>
          <p:cNvSpPr>
            <a:spLocks noGrp="1"/>
          </p:cNvSpPr>
          <p:nvPr>
            <p:ph idx="1"/>
          </p:nvPr>
        </p:nvSpPr>
        <p:spPr/>
        <p:txBody>
          <a:bodyPr/>
          <a:lstStyle/>
          <a:p>
            <a:pPr algn="l"/>
            <a:r>
              <a:rPr lang="en-US" b="1" i="0" dirty="0">
                <a:solidFill>
                  <a:schemeClr val="tx1"/>
                </a:solidFill>
                <a:effectLst/>
                <a:latin typeface="Times New Roman" panose="02020603050405020304" pitchFamily="18" charset="0"/>
                <a:cs typeface="Times New Roman" panose="02020603050405020304" pitchFamily="18" charset="0"/>
              </a:rPr>
              <a:t>Bubble sort</a:t>
            </a:r>
            <a:r>
              <a:rPr lang="en-US" b="0" i="0" dirty="0">
                <a:solidFill>
                  <a:schemeClr val="tx1"/>
                </a:solidFill>
                <a:effectLst/>
                <a:latin typeface="Times New Roman" panose="02020603050405020304" pitchFamily="18" charset="0"/>
                <a:cs typeface="Times New Roman" panose="02020603050405020304" pitchFamily="18" charset="0"/>
              </a:rPr>
              <a:t> is </a:t>
            </a:r>
            <a:r>
              <a:rPr lang="en-US" b="0" i="0" u="none" strike="noStrike" dirty="0">
                <a:solidFill>
                  <a:schemeClr val="tx1"/>
                </a:solidFill>
                <a:effectLst/>
                <a:latin typeface="Times New Roman" panose="02020603050405020304" pitchFamily="18" charset="0"/>
                <a:cs typeface="Times New Roman" panose="02020603050405020304" pitchFamily="18" charset="0"/>
              </a:rPr>
              <a:t>a sorting algorithm</a:t>
            </a:r>
            <a:r>
              <a:rPr lang="en-US" b="0" i="0" dirty="0">
                <a:solidFill>
                  <a:schemeClr val="tx1"/>
                </a:solidFill>
                <a:effectLst/>
                <a:latin typeface="Times New Roman" panose="02020603050405020304" pitchFamily="18" charset="0"/>
                <a:cs typeface="Times New Roman" panose="02020603050405020304" pitchFamily="18" charset="0"/>
              </a:rPr>
              <a:t> that compares two adjacent elements and swaps them until they are in the intended order.</a:t>
            </a:r>
          </a:p>
          <a:p>
            <a:pPr algn="l"/>
            <a:r>
              <a:rPr lang="en-US" b="0" i="0" dirty="0">
                <a:solidFill>
                  <a:schemeClr val="tx1"/>
                </a:solidFill>
                <a:effectLst/>
                <a:latin typeface="Times New Roman" panose="02020603050405020304" pitchFamily="18" charset="0"/>
                <a:cs typeface="Times New Roman" panose="02020603050405020304" pitchFamily="18" charset="0"/>
              </a:rPr>
              <a:t>Just like the movement of air bubbles in the water that rise up to the surface, each element of the array move to the end in each iteration. Therefore, it is called a bubble sort.</a:t>
            </a:r>
          </a:p>
          <a:p>
            <a:br>
              <a:rPr lang="en-US" dirty="0">
                <a:solidFill>
                  <a:schemeClr val="tx1"/>
                </a:solidFill>
                <a:latin typeface="Times New Roman" panose="02020603050405020304" pitchFamily="18" charset="0"/>
                <a:cs typeface="Times New Roman" panose="02020603050405020304" pitchFamily="18" charset="0"/>
              </a:rPr>
            </a:br>
            <a:endParaRPr lang="en-P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291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7183A-25A0-12D5-3F31-8CDEACD53803}"/>
              </a:ext>
            </a:extLst>
          </p:cNvPr>
          <p:cNvSpPr>
            <a:spLocks noGrp="1"/>
          </p:cNvSpPr>
          <p:nvPr>
            <p:ph type="title"/>
          </p:nvPr>
        </p:nvSpPr>
        <p:spPr/>
        <p:txBody>
          <a:bodyPr/>
          <a:lstStyle/>
          <a:p>
            <a:r>
              <a:rPr lang="en-US" dirty="0"/>
              <a:t>Implementation</a:t>
            </a:r>
            <a:endParaRPr lang="en-PK" dirty="0"/>
          </a:p>
        </p:txBody>
      </p:sp>
      <p:sp>
        <p:nvSpPr>
          <p:cNvPr id="3" name="Content Placeholder 2">
            <a:extLst>
              <a:ext uri="{FF2B5EF4-FFF2-40B4-BE49-F238E27FC236}">
                <a16:creationId xmlns:a16="http://schemas.microsoft.com/office/drawing/2014/main" id="{B5712325-9B5E-515A-FD83-CBF3E2E65BB2}"/>
              </a:ext>
            </a:extLst>
          </p:cNvPr>
          <p:cNvSpPr>
            <a:spLocks noGrp="1"/>
          </p:cNvSpPr>
          <p:nvPr>
            <p:ph idx="1"/>
          </p:nvPr>
        </p:nvSpPr>
        <p:spPr>
          <a:xfrm>
            <a:off x="339072" y="1641022"/>
            <a:ext cx="3506788" cy="3777622"/>
          </a:xfrm>
          <a:solidFill>
            <a:schemeClr val="accent6">
              <a:lumMod val="40000"/>
              <a:lumOff val="60000"/>
            </a:schemeClr>
          </a:solidFill>
        </p:spPr>
        <p:txBody>
          <a:bodyPr/>
          <a:lstStyle/>
          <a:p>
            <a:r>
              <a:rPr lang="en-US"/>
              <a:t>For I = 0 to N - 2</a:t>
            </a:r>
          </a:p>
          <a:p>
            <a:r>
              <a:rPr lang="en-US"/>
              <a:t>       For J = 0 to N - 2</a:t>
            </a:r>
          </a:p>
          <a:p>
            <a:r>
              <a:rPr lang="en-US"/>
              <a:t>         If (A(J) &gt; A(J + 1)</a:t>
            </a:r>
          </a:p>
          <a:p>
            <a:r>
              <a:rPr lang="en-US"/>
              <a:t>           Temp = A(J)</a:t>
            </a:r>
          </a:p>
          <a:p>
            <a:r>
              <a:rPr lang="en-US"/>
              <a:t>           A(J) = A(J + 1)</a:t>
            </a:r>
          </a:p>
          <a:p>
            <a:r>
              <a:rPr lang="en-US"/>
              <a:t>           A(J + 1) = Temp</a:t>
            </a:r>
          </a:p>
          <a:p>
            <a:r>
              <a:rPr lang="en-US"/>
              <a:t>         End-If</a:t>
            </a:r>
          </a:p>
          <a:p>
            <a:r>
              <a:rPr lang="en-US"/>
              <a:t>       End-For</a:t>
            </a:r>
          </a:p>
          <a:p>
            <a:r>
              <a:rPr lang="en-US"/>
              <a:t>     End-For</a:t>
            </a:r>
            <a:endParaRPr lang="en-PK"/>
          </a:p>
        </p:txBody>
      </p:sp>
      <p:sp>
        <p:nvSpPr>
          <p:cNvPr id="6" name="TextBox 5">
            <a:extLst>
              <a:ext uri="{FF2B5EF4-FFF2-40B4-BE49-F238E27FC236}">
                <a16:creationId xmlns:a16="http://schemas.microsoft.com/office/drawing/2014/main" id="{1BBADBE8-7BD9-1CFB-A762-E6C58CFD42B6}"/>
              </a:ext>
            </a:extLst>
          </p:cNvPr>
          <p:cNvSpPr txBox="1"/>
          <p:nvPr/>
        </p:nvSpPr>
        <p:spPr>
          <a:xfrm>
            <a:off x="5844989" y="1286984"/>
            <a:ext cx="6096000" cy="923330"/>
          </a:xfrm>
          <a:prstGeom prst="rect">
            <a:avLst/>
          </a:prstGeom>
          <a:noFill/>
        </p:spPr>
        <p:txBody>
          <a:bodyPr wrap="square">
            <a:spAutoFit/>
          </a:bodyPr>
          <a:lstStyle/>
          <a:p>
            <a:r>
              <a:rPr lang="en-US" b="0" i="0" dirty="0">
                <a:solidFill>
                  <a:srgbClr val="000000"/>
                </a:solidFill>
                <a:effectLst/>
                <a:latin typeface="Poppins" panose="020B0502040204020203" pitchFamily="2" charset="0"/>
              </a:rPr>
              <a:t>Suppose we have a list of array of 5 elements A[5]={40,50,30,20,10}. We have to sort this array using bubble sort algorithm.</a:t>
            </a:r>
            <a:endParaRPr lang="en-PK" dirty="0"/>
          </a:p>
        </p:txBody>
      </p:sp>
      <p:pic>
        <p:nvPicPr>
          <p:cNvPr id="1027" name="Picture 3" descr="Bubble-sort-example-MSA Technosoft">
            <a:extLst>
              <a:ext uri="{FF2B5EF4-FFF2-40B4-BE49-F238E27FC236}">
                <a16:creationId xmlns:a16="http://schemas.microsoft.com/office/drawing/2014/main" id="{8E8F6726-B21E-164F-B449-E4CD74849E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0768" y="2518568"/>
            <a:ext cx="8422160" cy="246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113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FA9F4-DB3E-C858-D972-0351B8B54C07}"/>
              </a:ext>
            </a:extLst>
          </p:cNvPr>
          <p:cNvSpPr>
            <a:spLocks noGrp="1"/>
          </p:cNvSpPr>
          <p:nvPr>
            <p:ph type="title"/>
          </p:nvPr>
        </p:nvSpPr>
        <p:spPr>
          <a:xfrm>
            <a:off x="1723349" y="86227"/>
            <a:ext cx="8911687" cy="1280890"/>
          </a:xfrm>
        </p:spPr>
        <p:txBody>
          <a:bodyPr/>
          <a:lstStyle/>
          <a:p>
            <a:r>
              <a:rPr lang="en-US" dirty="0"/>
              <a:t>Implementation</a:t>
            </a:r>
            <a:endParaRPr lang="en-PK" dirty="0"/>
          </a:p>
        </p:txBody>
      </p:sp>
      <p:pic>
        <p:nvPicPr>
          <p:cNvPr id="5" name="Content Placeholder 4">
            <a:extLst>
              <a:ext uri="{FF2B5EF4-FFF2-40B4-BE49-F238E27FC236}">
                <a16:creationId xmlns:a16="http://schemas.microsoft.com/office/drawing/2014/main" id="{F5DF0352-7A28-BD16-4E41-137E09F15B39}"/>
              </a:ext>
            </a:extLst>
          </p:cNvPr>
          <p:cNvPicPr>
            <a:picLocks noGrp="1" noChangeAspect="1"/>
          </p:cNvPicPr>
          <p:nvPr>
            <p:ph idx="1"/>
          </p:nvPr>
        </p:nvPicPr>
        <p:blipFill>
          <a:blip r:embed="rId2"/>
          <a:stretch>
            <a:fillRect/>
          </a:stretch>
        </p:blipFill>
        <p:spPr>
          <a:xfrm>
            <a:off x="1918447" y="672373"/>
            <a:ext cx="6178851" cy="6058037"/>
          </a:xfrm>
        </p:spPr>
      </p:pic>
      <p:pic>
        <p:nvPicPr>
          <p:cNvPr id="7" name="Picture 6">
            <a:extLst>
              <a:ext uri="{FF2B5EF4-FFF2-40B4-BE49-F238E27FC236}">
                <a16:creationId xmlns:a16="http://schemas.microsoft.com/office/drawing/2014/main" id="{82A45758-DE89-9E52-09EB-C7B3C335284B}"/>
              </a:ext>
            </a:extLst>
          </p:cNvPr>
          <p:cNvPicPr>
            <a:picLocks noChangeAspect="1"/>
          </p:cNvPicPr>
          <p:nvPr/>
        </p:nvPicPr>
        <p:blipFill>
          <a:blip r:embed="rId3"/>
          <a:stretch>
            <a:fillRect/>
          </a:stretch>
        </p:blipFill>
        <p:spPr>
          <a:xfrm>
            <a:off x="6253156" y="3429000"/>
            <a:ext cx="4381880" cy="853514"/>
          </a:xfrm>
          <a:prstGeom prst="rect">
            <a:avLst/>
          </a:prstGeom>
        </p:spPr>
      </p:pic>
    </p:spTree>
    <p:extLst>
      <p:ext uri="{BB962C8B-B14F-4D97-AF65-F5344CB8AC3E}">
        <p14:creationId xmlns:p14="http://schemas.microsoft.com/office/powerpoint/2010/main" val="2288145144"/>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{9FBCE17C-D0EA-4EBD-AD2A-A5FCC6BBDDFC}tf78479028_win32</Template>
  <TotalTime>1718</TotalTime>
  <Words>928</Words>
  <Application>Microsoft Office PowerPoint</Application>
  <PresentationFormat>Widescreen</PresentationFormat>
  <Paragraphs>215</Paragraphs>
  <Slides>18</Slides>
  <Notes>1</Notes>
  <HiddenSlides>0</HiddenSlides>
  <MMClips>0</MMClips>
  <ScaleCrop>false</ScaleCrop>
  <HeadingPairs>
    <vt:vector size="6" baseType="variant">
      <vt:variant>
        <vt:lpstr>Fonts Used</vt:lpstr>
      </vt:variant>
      <vt:variant>
        <vt:i4>14</vt:i4>
      </vt:variant>
      <vt:variant>
        <vt:lpstr>Theme</vt:lpstr>
      </vt:variant>
      <vt:variant>
        <vt:i4>5</vt:i4>
      </vt:variant>
      <vt:variant>
        <vt:lpstr>Slide Titles</vt:lpstr>
      </vt:variant>
      <vt:variant>
        <vt:i4>18</vt:i4>
      </vt:variant>
    </vt:vector>
  </HeadingPairs>
  <TitlesOfParts>
    <vt:vector size="37" baseType="lpstr">
      <vt:lpstr>-apple-system</vt:lpstr>
      <vt:lpstr>Arial</vt:lpstr>
      <vt:lpstr>Calibri</vt:lpstr>
      <vt:lpstr>Carlito</vt:lpstr>
      <vt:lpstr>Century Gothic</vt:lpstr>
      <vt:lpstr>charter</vt:lpstr>
      <vt:lpstr>euclid_circular_a</vt:lpstr>
      <vt:lpstr>Heebo</vt:lpstr>
      <vt:lpstr>Nunito</vt:lpstr>
      <vt:lpstr>Poppins</vt:lpstr>
      <vt:lpstr>Segoe UI</vt:lpstr>
      <vt:lpstr>Segoe UI Light</vt:lpstr>
      <vt:lpstr>Times New Roman</vt:lpstr>
      <vt:lpstr>Wingdings 3</vt:lpstr>
      <vt:lpstr>Balancing Act</vt:lpstr>
      <vt:lpstr>Wellspring</vt:lpstr>
      <vt:lpstr>Star of the show</vt:lpstr>
      <vt:lpstr>Amusements</vt:lpstr>
      <vt:lpstr>Wisp</vt:lpstr>
      <vt:lpstr>Data structure  week Five</vt:lpstr>
      <vt:lpstr>Outline</vt:lpstr>
      <vt:lpstr>Class One  </vt:lpstr>
      <vt:lpstr>Insertion Sort</vt:lpstr>
      <vt:lpstr>Show me an example of Insertion Sort</vt:lpstr>
      <vt:lpstr>Implementation</vt:lpstr>
      <vt:lpstr>Bubble Sort</vt:lpstr>
      <vt:lpstr>Implementation</vt:lpstr>
      <vt:lpstr>Implementation</vt:lpstr>
      <vt:lpstr>PowerPoint Presentation</vt:lpstr>
      <vt:lpstr>Stable and Not Stable Sorting </vt:lpstr>
      <vt:lpstr>PowerPoint Presentation</vt:lpstr>
      <vt:lpstr>few common sorting algorithms and their stability:</vt:lpstr>
      <vt:lpstr>Insertion Sort Stability</vt:lpstr>
      <vt:lpstr> Adaptive and non- Adaptive</vt:lpstr>
      <vt:lpstr>Insertion Sort</vt:lpstr>
      <vt:lpstr>Properties of Sorting Algorithms</vt:lpstr>
      <vt:lpstr>Efficient/Advance sorting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week 0ne</dc:title>
  <dc:creator>sobia iftikhar</dc:creator>
  <cp:lastModifiedBy>sobia iftikhar</cp:lastModifiedBy>
  <cp:revision>19</cp:revision>
  <dcterms:created xsi:type="dcterms:W3CDTF">2022-08-20T15:18:01Z</dcterms:created>
  <dcterms:modified xsi:type="dcterms:W3CDTF">2022-09-17T15:20:03Z</dcterms:modified>
</cp:coreProperties>
</file>