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embeddedFontLst>
    <p:embeddedFont>
      <p:font typeface="PT Serif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h0dTcpvRr8A2FKYRYyYfJMJ5KO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498BD2-94D6-4E6D-BFE8-3861978D397A}">
  <a:tblStyle styleId="{C3498BD2-94D6-4E6D-BFE8-3861978D397A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E7E6"/>
          </a:solidFill>
        </a:fill>
      </a:tcStyle>
    </a:wholeTbl>
    <a:band1H>
      <a:tcTxStyle/>
      <a:tcStyle>
        <a:fill>
          <a:solidFill>
            <a:srgbClr val="E0CCCA"/>
          </a:solidFill>
        </a:fill>
      </a:tcStyle>
    </a:band1H>
    <a:band2H>
      <a:tcTxStyle/>
    </a:band2H>
    <a:band1V>
      <a:tcTxStyle/>
      <a:tcStyle>
        <a:fill>
          <a:solidFill>
            <a:srgbClr val="E0CCCA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74CCCA7E-20BB-4DA1-AB20-B11D82EFB500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0410772-FF4A-4718-9FDA-6D6387ADC3F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erif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erif-italic.fntdata"/><Relationship Id="rId25" Type="http://schemas.openxmlformats.org/officeDocument/2006/relationships/font" Target="fonts/PTSerif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PTSerif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63f669ed29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163f669ed29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63f669ed29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63f669ed29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63f669ed29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63f669ed29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44" name="Google Shape;44;p16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8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8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3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8" name="Google Shape;148;p3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2" name="Google Shape;152;p31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3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3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7" name="Google Shape;167;p3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457199" y="914400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5" name="Google Shape;55;p18"/>
          <p:cNvSpPr/>
          <p:nvPr>
            <p:ph idx="2" type="pic"/>
          </p:nvPr>
        </p:nvSpPr>
        <p:spPr>
          <a:xfrm>
            <a:off x="8115300" y="1384300"/>
            <a:ext cx="3410712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1" name="Google Shape;81;p22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2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1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1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1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1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1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1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mailto:sobia.iftikhar@nu.edu.p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176" name="Google Shape;17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177" name="Google Shape;177;p1"/>
          <p:cNvSpPr txBox="1"/>
          <p:nvPr>
            <p:ph type="title"/>
          </p:nvPr>
        </p:nvSpPr>
        <p:spPr>
          <a:xfrm>
            <a:off x="457200" y="4515034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DATA STRUCTURE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WEEK SEVEN</a:t>
            </a:r>
            <a:endParaRPr/>
          </a:p>
        </p:txBody>
      </p:sp>
      <p:sp>
        <p:nvSpPr>
          <p:cNvPr id="178" name="Google Shape;178;p1"/>
          <p:cNvSpPr txBox="1"/>
          <p:nvPr/>
        </p:nvSpPr>
        <p:spPr>
          <a:xfrm>
            <a:off x="7853082" y="5375646"/>
            <a:ext cx="409877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sobia.iftikhar@nu.edu.pk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GCR: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41" name="Google Shape;241;p10"/>
          <p:cNvSpPr txBox="1"/>
          <p:nvPr>
            <p:ph idx="1" type="body"/>
          </p:nvPr>
        </p:nvSpPr>
        <p:spPr>
          <a:xfrm>
            <a:off x="197223" y="2070847"/>
            <a:ext cx="5765894" cy="3777622"/>
          </a:xfrm>
          <a:prstGeom prst="rect">
            <a:avLst/>
          </a:prstGeom>
          <a:solidFill>
            <a:srgbClr val="E5E3D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MergeSort(arr[], l,  r)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l &lt; 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Find the middle point to divide the array into two halves: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middle m = l + (r – l)/2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 for first half:  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mergeSort(arr, l, m)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 for second half: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mergeSort(arr, m + 1, 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Merge the two halves sorted in steps 2 and 3: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merge(arr, l, m, r)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11634" l="1" r="-1976" t="0"/>
          <a:stretch/>
        </p:blipFill>
        <p:spPr>
          <a:xfrm>
            <a:off x="6336461" y="1174227"/>
            <a:ext cx="5275727" cy="491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Quick Sort </a:t>
            </a:r>
            <a:endParaRPr/>
          </a:p>
        </p:txBody>
      </p:sp>
      <p:sp>
        <p:nvSpPr>
          <p:cNvPr id="248" name="Google Shape;248;p11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100000"/>
              <a:buChar char="🠶"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Quicksort is </a:t>
            </a:r>
            <a:r>
              <a:rPr b="0" i="0" lang="en-US" u="none" strike="noStrike">
                <a:solidFill>
                  <a:srgbClr val="0556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sorting algorithm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 based on the </a:t>
            </a:r>
            <a:r>
              <a:rPr b="1" i="0" lang="en-US">
                <a:latin typeface="Times New Roman"/>
                <a:ea typeface="Times New Roman"/>
                <a:cs typeface="Times New Roman"/>
                <a:sym typeface="Times New Roman"/>
              </a:rPr>
              <a:t>divide and conquer approach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 where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An array is divided into subarrays by selecting a </a:t>
            </a:r>
            <a:r>
              <a:rPr b="1" i="0" lang="en-US">
                <a:latin typeface="Times New Roman"/>
                <a:ea typeface="Times New Roman"/>
                <a:cs typeface="Times New Roman"/>
                <a:sym typeface="Times New Roman"/>
              </a:rPr>
              <a:t>pivot element</a:t>
            </a: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 (element selected from the array).</a:t>
            </a:r>
            <a:b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>
                <a:latin typeface="Times New Roman"/>
                <a:ea typeface="Times New Roman"/>
                <a:cs typeface="Times New Roman"/>
                <a:sym typeface="Times New Roman"/>
              </a:rPr>
              <a:t>While dividing the array, the pivot element should be positioned in such a way that elements less than pivot are kept on the left side and elements greater than pivot are on the right side of the pivot.</a:t>
            </a:r>
            <a:endParaRPr/>
          </a:p>
          <a:p>
            <a:pPr indent="-237172" lvl="0" marL="34290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Four ways to identify the Pivot: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Take random num from array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Take median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Consider first num of the array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100000"/>
              <a:buChar char="🠶"/>
            </a:pPr>
            <a:r>
              <a:rPr lang="en-US"/>
              <a:t>Consider last num of array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Quick Sort</a:t>
            </a:r>
            <a:br>
              <a:rPr lang="en-US"/>
            </a:br>
            <a:r>
              <a:rPr lang="en-US" sz="2800"/>
              <a:t>consider last element as Pivot 	</a:t>
            </a:r>
            <a:endParaRPr/>
          </a:p>
        </p:txBody>
      </p:sp>
      <p:pic>
        <p:nvPicPr>
          <p:cNvPr id="254" name="Google Shape;254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3" y="308776"/>
            <a:ext cx="3926164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/>
          <p:nvPr/>
        </p:nvSpPr>
        <p:spPr>
          <a:xfrm>
            <a:off x="9817185" y="745350"/>
            <a:ext cx="466165" cy="51098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rnd" cmpd="sng" w="15875">
            <a:solidFill>
              <a:srgbClr val="745F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 flipH="1">
            <a:off x="10597178" y="517054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 flipH="1">
            <a:off x="1072331" y="1660155"/>
            <a:ext cx="40601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Identify the element that is smaller then Pivot point/value, place them on left side and place larger element then Pivot, to the right side.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 flipH="1">
            <a:off x="8123883" y="2714553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Pivot  = 8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3" y="1726515"/>
            <a:ext cx="3926164" cy="4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 flipH="1">
            <a:off x="7633420" y="2432165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6|3|5|2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 flipH="1">
            <a:off x="9211208" y="2432165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2"/>
          <p:cNvSpPr txBox="1"/>
          <p:nvPr/>
        </p:nvSpPr>
        <p:spPr>
          <a:xfrm flipH="1">
            <a:off x="6064087" y="2996941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p12"/>
          <p:cNvSpPr txBox="1"/>
          <p:nvPr/>
        </p:nvSpPr>
        <p:spPr>
          <a:xfrm flipH="1">
            <a:off x="9594881" y="2895353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4" name="Google Shape;264;p12"/>
          <p:cNvCxnSpPr>
            <a:endCxn id="260" idx="3"/>
          </p:cNvCxnSpPr>
          <p:nvPr/>
        </p:nvCxnSpPr>
        <p:spPr>
          <a:xfrm flipH="1" rot="10800000">
            <a:off x="6707320" y="2616831"/>
            <a:ext cx="926100" cy="380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12"/>
          <p:cNvCxnSpPr/>
          <p:nvPr/>
        </p:nvCxnSpPr>
        <p:spPr>
          <a:xfrm rot="10800000">
            <a:off x="9531304" y="2714553"/>
            <a:ext cx="599725" cy="282388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6" name="Google Shape;266;p12"/>
          <p:cNvSpPr txBox="1"/>
          <p:nvPr/>
        </p:nvSpPr>
        <p:spPr>
          <a:xfrm flipH="1">
            <a:off x="6124306" y="3387934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6|3|5|2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 flipH="1">
            <a:off x="6076331" y="4046841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Pivot  =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12"/>
          <p:cNvSpPr txBox="1"/>
          <p:nvPr/>
        </p:nvSpPr>
        <p:spPr>
          <a:xfrm flipH="1">
            <a:off x="5585868" y="3764453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---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12"/>
          <p:cNvSpPr txBox="1"/>
          <p:nvPr/>
        </p:nvSpPr>
        <p:spPr>
          <a:xfrm flipH="1">
            <a:off x="7163656" y="3764453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6|3|5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12"/>
          <p:cNvSpPr txBox="1"/>
          <p:nvPr/>
        </p:nvSpPr>
        <p:spPr>
          <a:xfrm flipH="1">
            <a:off x="4016535" y="4329229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2"/>
          <p:cNvSpPr txBox="1"/>
          <p:nvPr/>
        </p:nvSpPr>
        <p:spPr>
          <a:xfrm flipH="1">
            <a:off x="6932575" y="4329229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2" name="Google Shape;272;p12"/>
          <p:cNvCxnSpPr>
            <a:endCxn id="268" idx="3"/>
          </p:cNvCxnSpPr>
          <p:nvPr/>
        </p:nvCxnSpPr>
        <p:spPr>
          <a:xfrm flipH="1" rot="10800000">
            <a:off x="4659768" y="3949119"/>
            <a:ext cx="926100" cy="3801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12"/>
          <p:cNvCxnSpPr>
            <a:stCxn id="271" idx="0"/>
          </p:cNvCxnSpPr>
          <p:nvPr/>
        </p:nvCxnSpPr>
        <p:spPr>
          <a:xfrm rot="10800000">
            <a:off x="7483777" y="4046929"/>
            <a:ext cx="599700" cy="2823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2"/>
          <p:cNvSpPr txBox="1"/>
          <p:nvPr/>
        </p:nvSpPr>
        <p:spPr>
          <a:xfrm flipH="1">
            <a:off x="7587366" y="5423253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Pivot  = 5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12"/>
          <p:cNvSpPr txBox="1"/>
          <p:nvPr/>
        </p:nvSpPr>
        <p:spPr>
          <a:xfrm flipH="1">
            <a:off x="7158427" y="5081758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2"/>
          <p:cNvSpPr txBox="1"/>
          <p:nvPr/>
        </p:nvSpPr>
        <p:spPr>
          <a:xfrm flipH="1">
            <a:off x="8775022" y="5037834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 flipH="1">
            <a:off x="5527570" y="5705641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Smaller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 flipH="1">
            <a:off x="8443610" y="5705641"/>
            <a:ext cx="23018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larger then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79" name="Google Shape;279;p12"/>
          <p:cNvCxnSpPr/>
          <p:nvPr/>
        </p:nvCxnSpPr>
        <p:spPr>
          <a:xfrm flipH="1" rot="10800000">
            <a:off x="6170905" y="5325531"/>
            <a:ext cx="925998" cy="38011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12"/>
          <p:cNvCxnSpPr>
            <a:stCxn id="278" idx="0"/>
          </p:cNvCxnSpPr>
          <p:nvPr/>
        </p:nvCxnSpPr>
        <p:spPr>
          <a:xfrm rot="10800000">
            <a:off x="8994812" y="5423341"/>
            <a:ext cx="599700" cy="282300"/>
          </a:xfrm>
          <a:prstGeom prst="straightConnector1">
            <a:avLst/>
          </a:prstGeom>
          <a:noFill/>
          <a:ln cap="rnd" cmpd="sng" w="9525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12"/>
          <p:cNvSpPr txBox="1"/>
          <p:nvPr/>
        </p:nvSpPr>
        <p:spPr>
          <a:xfrm flipH="1">
            <a:off x="7611401" y="4705493"/>
            <a:ext cx="11636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6|3|5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82" name="Google Shape;282;p12"/>
          <p:cNvCxnSpPr>
            <a:stCxn id="262" idx="3"/>
          </p:cNvCxnSpPr>
          <p:nvPr/>
        </p:nvCxnSpPr>
        <p:spPr>
          <a:xfrm>
            <a:off x="6064087" y="3181607"/>
            <a:ext cx="0" cy="76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83" name="Google Shape;283;p12"/>
          <p:cNvCxnSpPr/>
          <p:nvPr/>
        </p:nvCxnSpPr>
        <p:spPr>
          <a:xfrm>
            <a:off x="6945486" y="4416173"/>
            <a:ext cx="0" cy="7675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84" name="Google Shape;284;p12"/>
          <p:cNvCxnSpPr/>
          <p:nvPr/>
        </p:nvCxnSpPr>
        <p:spPr>
          <a:xfrm>
            <a:off x="8378135" y="4705493"/>
            <a:ext cx="0" cy="7675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85" name="Google Shape;285;p12"/>
          <p:cNvCxnSpPr/>
          <p:nvPr/>
        </p:nvCxnSpPr>
        <p:spPr>
          <a:xfrm>
            <a:off x="8800987" y="4231507"/>
            <a:ext cx="0" cy="7675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86" name="Google Shape;286;p12"/>
          <p:cNvCxnSpPr/>
          <p:nvPr/>
        </p:nvCxnSpPr>
        <p:spPr>
          <a:xfrm>
            <a:off x="8994787" y="2088235"/>
            <a:ext cx="0" cy="7675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287" name="Google Shape;287;p12"/>
          <p:cNvCxnSpPr/>
          <p:nvPr/>
        </p:nvCxnSpPr>
        <p:spPr>
          <a:xfrm>
            <a:off x="9394316" y="1732463"/>
            <a:ext cx="0" cy="7675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graphicFrame>
        <p:nvGraphicFramePr>
          <p:cNvPr id="288" name="Google Shape;288;p12"/>
          <p:cNvGraphicFramePr/>
          <p:nvPr/>
        </p:nvGraphicFramePr>
        <p:xfrm>
          <a:off x="1627082" y="60923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647550"/>
                <a:gridCol w="647550"/>
                <a:gridCol w="647550"/>
                <a:gridCol w="647550"/>
                <a:gridCol w="647550"/>
                <a:gridCol w="64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89" name="Google Shape;28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93" y="1732463"/>
            <a:ext cx="3926164" cy="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type="title"/>
          </p:nvPr>
        </p:nvSpPr>
        <p:spPr>
          <a:xfrm>
            <a:off x="1427514" y="18883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Code </a:t>
            </a:r>
            <a:endParaRPr/>
          </a:p>
        </p:txBody>
      </p:sp>
      <p:pic>
        <p:nvPicPr>
          <p:cNvPr id="295" name="Google Shape;29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878" y="752710"/>
            <a:ext cx="6652837" cy="2339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2370" y="1905000"/>
            <a:ext cx="5789630" cy="5096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13266" y="3183314"/>
            <a:ext cx="3926164" cy="493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69836" y="5699730"/>
            <a:ext cx="3926164" cy="4938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9" name="Google Shape;299;p13"/>
          <p:cNvGraphicFramePr/>
          <p:nvPr/>
        </p:nvGraphicFramePr>
        <p:xfrm>
          <a:off x="2198527" y="51562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{74CCCA7E-20BB-4DA1-AB20-B11D82EFB500}</a:tableStyleId>
              </a:tblPr>
              <a:tblGrid>
                <a:gridCol w="654350"/>
                <a:gridCol w="654350"/>
                <a:gridCol w="654350"/>
                <a:gridCol w="654350"/>
                <a:gridCol w="654350"/>
                <a:gridCol w="654350"/>
              </a:tblGrid>
              <a:tr h="43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13"/>
          <p:cNvSpPr txBox="1"/>
          <p:nvPr/>
        </p:nvSpPr>
        <p:spPr>
          <a:xfrm>
            <a:off x="361035" y="3697447"/>
            <a:ext cx="5378395" cy="64633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i=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Take a element from array compare with Pivot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1" name="Google Shape;301;p13"/>
          <p:cNvCxnSpPr/>
          <p:nvPr/>
        </p:nvCxnSpPr>
        <p:spPr>
          <a:xfrm rot="10800000">
            <a:off x="2397001" y="6096000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2" name="Google Shape;302;p13"/>
          <p:cNvSpPr txBox="1"/>
          <p:nvPr/>
        </p:nvSpPr>
        <p:spPr>
          <a:xfrm>
            <a:off x="1852989" y="6487517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03" name="Google Shape;303;p13"/>
          <p:cNvCxnSpPr/>
          <p:nvPr/>
        </p:nvCxnSpPr>
        <p:spPr>
          <a:xfrm flipH="1">
            <a:off x="2185456" y="5749546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04" name="Google Shape;304;p13"/>
          <p:cNvCxnSpPr/>
          <p:nvPr/>
        </p:nvCxnSpPr>
        <p:spPr>
          <a:xfrm flipH="1">
            <a:off x="2851970" y="5811354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05" name="Google Shape;305;p13"/>
          <p:cNvCxnSpPr/>
          <p:nvPr/>
        </p:nvCxnSpPr>
        <p:spPr>
          <a:xfrm flipH="1">
            <a:off x="3428107" y="5894069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06" name="Google Shape;306;p13"/>
          <p:cNvCxnSpPr/>
          <p:nvPr/>
        </p:nvCxnSpPr>
        <p:spPr>
          <a:xfrm flipH="1">
            <a:off x="4091621" y="5856047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07" name="Google Shape;307;p13"/>
          <p:cNvCxnSpPr/>
          <p:nvPr/>
        </p:nvCxnSpPr>
        <p:spPr>
          <a:xfrm flipH="1">
            <a:off x="4821080" y="5811354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sp>
        <p:nvSpPr>
          <p:cNvPr id="308" name="Google Shape;308;p13"/>
          <p:cNvSpPr txBox="1"/>
          <p:nvPr/>
        </p:nvSpPr>
        <p:spPr>
          <a:xfrm>
            <a:off x="1847927" y="6488668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0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3"/>
          <p:cNvSpPr txBox="1"/>
          <p:nvPr/>
        </p:nvSpPr>
        <p:spPr>
          <a:xfrm>
            <a:off x="3268198" y="6265667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2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3"/>
          <p:cNvSpPr txBox="1"/>
          <p:nvPr/>
        </p:nvSpPr>
        <p:spPr>
          <a:xfrm>
            <a:off x="3998224" y="6271736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3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3"/>
          <p:cNvSpPr txBox="1"/>
          <p:nvPr/>
        </p:nvSpPr>
        <p:spPr>
          <a:xfrm>
            <a:off x="4695095" y="6299833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4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3"/>
          <p:cNvSpPr txBox="1"/>
          <p:nvPr/>
        </p:nvSpPr>
        <p:spPr>
          <a:xfrm>
            <a:off x="2583015" y="6265667"/>
            <a:ext cx="675058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 = 1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13" name="Google Shape;313;p13"/>
          <p:cNvCxnSpPr/>
          <p:nvPr/>
        </p:nvCxnSpPr>
        <p:spPr>
          <a:xfrm flipH="1">
            <a:off x="4124208" y="5225025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14" name="Google Shape;314;p13"/>
          <p:cNvCxnSpPr/>
          <p:nvPr/>
        </p:nvCxnSpPr>
        <p:spPr>
          <a:xfrm flipH="1">
            <a:off x="4824611" y="5284238"/>
            <a:ext cx="423089" cy="181183"/>
          </a:xfrm>
          <a:prstGeom prst="straightConnector1">
            <a:avLst/>
          </a:prstGeom>
          <a:noFill/>
          <a:ln cap="rnd" cmpd="sng" w="222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24705"/>
              </a:srgbClr>
            </a:outerShdw>
          </a:effectLst>
        </p:spPr>
      </p:cxnSp>
      <p:cxnSp>
        <p:nvCxnSpPr>
          <p:cNvPr id="315" name="Google Shape;315;p13"/>
          <p:cNvCxnSpPr/>
          <p:nvPr/>
        </p:nvCxnSpPr>
        <p:spPr>
          <a:xfrm flipH="1">
            <a:off x="4124208" y="5223428"/>
            <a:ext cx="423089" cy="181183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3"/>
          <p:cNvCxnSpPr/>
          <p:nvPr/>
        </p:nvCxnSpPr>
        <p:spPr>
          <a:xfrm flipH="1">
            <a:off x="4824611" y="5282641"/>
            <a:ext cx="423089" cy="181183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317" name="Google Shape;317;p13"/>
          <p:cNvGraphicFramePr/>
          <p:nvPr/>
        </p:nvGraphicFramePr>
        <p:xfrm>
          <a:off x="2185456" y="5155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{74CCCA7E-20BB-4DA1-AB20-B11D82EFB500}</a:tableStyleId>
              </a:tblPr>
              <a:tblGrid>
                <a:gridCol w="654350"/>
                <a:gridCol w="654350"/>
                <a:gridCol w="654350"/>
                <a:gridCol w="654350"/>
                <a:gridCol w="654350"/>
                <a:gridCol w="654350"/>
              </a:tblGrid>
              <a:tr h="43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8" name="Google Shape;318;p13"/>
          <p:cNvGraphicFramePr/>
          <p:nvPr/>
        </p:nvGraphicFramePr>
        <p:xfrm>
          <a:off x="2198527" y="458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{74CCCA7E-20BB-4DA1-AB20-B11D82EFB500}</a:tableStyleId>
              </a:tblPr>
              <a:tblGrid>
                <a:gridCol w="654350"/>
                <a:gridCol w="654350"/>
                <a:gridCol w="654350"/>
                <a:gridCol w="654350"/>
                <a:gridCol w="654350"/>
                <a:gridCol w="654350"/>
              </a:tblGrid>
              <a:tr h="43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9" name="Google Shape;319;p13"/>
          <p:cNvSpPr txBox="1"/>
          <p:nvPr/>
        </p:nvSpPr>
        <p:spPr>
          <a:xfrm>
            <a:off x="178585" y="4656408"/>
            <a:ext cx="1991251" cy="36933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Parttioned array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0" name="Google Shape;320;p13"/>
          <p:cNvCxnSpPr/>
          <p:nvPr/>
        </p:nvCxnSpPr>
        <p:spPr>
          <a:xfrm rot="10800000">
            <a:off x="2137402" y="3590306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13"/>
          <p:cNvCxnSpPr/>
          <p:nvPr/>
        </p:nvCxnSpPr>
        <p:spPr>
          <a:xfrm rot="10800000">
            <a:off x="2828500" y="3590306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13"/>
          <p:cNvCxnSpPr/>
          <p:nvPr/>
        </p:nvCxnSpPr>
        <p:spPr>
          <a:xfrm rot="10800000">
            <a:off x="3428107" y="3572377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13"/>
          <p:cNvCxnSpPr/>
          <p:nvPr/>
        </p:nvCxnSpPr>
        <p:spPr>
          <a:xfrm rot="10800000">
            <a:off x="3998224" y="3527553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4" name="Google Shape;324;p13"/>
          <p:cNvCxnSpPr/>
          <p:nvPr/>
        </p:nvCxnSpPr>
        <p:spPr>
          <a:xfrm rot="10800000">
            <a:off x="4707484" y="3572377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5" name="Google Shape;325;p13"/>
          <p:cNvCxnSpPr/>
          <p:nvPr/>
        </p:nvCxnSpPr>
        <p:spPr>
          <a:xfrm rot="10800000">
            <a:off x="5370153" y="3527553"/>
            <a:ext cx="0" cy="430306"/>
          </a:xfrm>
          <a:prstGeom prst="straightConnector1">
            <a:avLst/>
          </a:prstGeom>
          <a:noFill/>
          <a:ln cap="flat" cmpd="sng" w="57150">
            <a:solidFill>
              <a:srgbClr val="9D2D0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/>
          <p:nvPr>
            <p:ph type="title"/>
          </p:nvPr>
        </p:nvSpPr>
        <p:spPr>
          <a:xfrm>
            <a:off x="0" y="-14519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331" name="Google Shape;331;p14"/>
          <p:cNvSpPr txBox="1"/>
          <p:nvPr>
            <p:ph idx="1" type="body"/>
          </p:nvPr>
        </p:nvSpPr>
        <p:spPr>
          <a:xfrm>
            <a:off x="115950" y="84000"/>
            <a:ext cx="11960100" cy="66636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.</a:t>
            </a:r>
            <a:endParaRPr/>
          </a:p>
        </p:txBody>
      </p:sp>
      <p:graphicFrame>
        <p:nvGraphicFramePr>
          <p:cNvPr id="332" name="Google Shape;332;p14"/>
          <p:cNvGraphicFramePr/>
          <p:nvPr/>
        </p:nvGraphicFramePr>
        <p:xfrm>
          <a:off x="409200" y="1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3" name="Google Shape;333;p14"/>
          <p:cNvGraphicFramePr/>
          <p:nvPr/>
        </p:nvGraphicFramePr>
        <p:xfrm>
          <a:off x="1048300" y="89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" name="Google Shape;334;p14"/>
          <p:cNvSpPr txBox="1"/>
          <p:nvPr/>
        </p:nvSpPr>
        <p:spPr>
          <a:xfrm>
            <a:off x="231900" y="777750"/>
            <a:ext cx="7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pass-1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35" name="Google Shape;335;p14"/>
          <p:cNvCxnSpPr>
            <a:stCxn id="334" idx="0"/>
          </p:cNvCxnSpPr>
          <p:nvPr/>
        </p:nvCxnSpPr>
        <p:spPr>
          <a:xfrm flipH="1" rot="10800000">
            <a:off x="625350" y="484050"/>
            <a:ext cx="123000" cy="29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36" name="Google Shape;336;p14"/>
          <p:cNvGraphicFramePr/>
          <p:nvPr/>
        </p:nvGraphicFramePr>
        <p:xfrm>
          <a:off x="1048300" y="1796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7" name="Google Shape;337;p14"/>
          <p:cNvGraphicFramePr/>
          <p:nvPr/>
        </p:nvGraphicFramePr>
        <p:xfrm>
          <a:off x="952750" y="31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8" name="Google Shape;338;p14"/>
          <p:cNvGraphicFramePr/>
          <p:nvPr/>
        </p:nvGraphicFramePr>
        <p:xfrm>
          <a:off x="952750" y="269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9" name="Google Shape;339;p14"/>
          <p:cNvSpPr/>
          <p:nvPr/>
        </p:nvSpPr>
        <p:spPr>
          <a:xfrm>
            <a:off x="5199100" y="430100"/>
            <a:ext cx="527460" cy="1726279"/>
          </a:xfrm>
          <a:custGeom>
            <a:rect b="b" l="l" r="r" t="t"/>
            <a:pathLst>
              <a:path extrusionOk="0" h="69989" w="15501">
                <a:moveTo>
                  <a:pt x="0" y="0"/>
                </a:moveTo>
                <a:cubicBezTo>
                  <a:pt x="14928" y="18658"/>
                  <a:pt x="15501" y="46094"/>
                  <a:pt x="15501" y="699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Google Shape;340;p14"/>
          <p:cNvSpPr/>
          <p:nvPr/>
        </p:nvSpPr>
        <p:spPr>
          <a:xfrm>
            <a:off x="5692325" y="2093000"/>
            <a:ext cx="123000" cy="994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14"/>
          <p:cNvCxnSpPr/>
          <p:nvPr/>
        </p:nvCxnSpPr>
        <p:spPr>
          <a:xfrm flipH="1" rot="10800000">
            <a:off x="5563150" y="2398375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14"/>
          <p:cNvCxnSpPr/>
          <p:nvPr/>
        </p:nvCxnSpPr>
        <p:spPr>
          <a:xfrm flipH="1" rot="10800000">
            <a:off x="4542450" y="23915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14"/>
          <p:cNvCxnSpPr/>
          <p:nvPr/>
        </p:nvCxnSpPr>
        <p:spPr>
          <a:xfrm flipH="1" rot="10800000">
            <a:off x="3488050" y="2391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14"/>
          <p:cNvCxnSpPr/>
          <p:nvPr/>
        </p:nvCxnSpPr>
        <p:spPr>
          <a:xfrm flipH="1" rot="10800000">
            <a:off x="1536250" y="2391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14"/>
          <p:cNvCxnSpPr/>
          <p:nvPr/>
        </p:nvCxnSpPr>
        <p:spPr>
          <a:xfrm flipH="1" rot="10800000">
            <a:off x="1536250" y="2508138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14"/>
          <p:cNvCxnSpPr/>
          <p:nvPr/>
        </p:nvCxnSpPr>
        <p:spPr>
          <a:xfrm flipH="1" rot="10800000">
            <a:off x="1048300" y="2391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14"/>
          <p:cNvCxnSpPr/>
          <p:nvPr/>
        </p:nvCxnSpPr>
        <p:spPr>
          <a:xfrm flipH="1" rot="10800000">
            <a:off x="5028100" y="2391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14"/>
          <p:cNvCxnSpPr/>
          <p:nvPr/>
        </p:nvCxnSpPr>
        <p:spPr>
          <a:xfrm flipH="1" rot="10800000">
            <a:off x="1124500" y="24677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14"/>
          <p:cNvCxnSpPr/>
          <p:nvPr/>
        </p:nvCxnSpPr>
        <p:spPr>
          <a:xfrm flipH="1" rot="10800000">
            <a:off x="5028100" y="24677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14"/>
          <p:cNvCxnSpPr/>
          <p:nvPr/>
        </p:nvCxnSpPr>
        <p:spPr>
          <a:xfrm flipH="1" rot="10800000">
            <a:off x="2056300" y="2391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51" name="Google Shape;351;p14"/>
          <p:cNvGraphicFramePr/>
          <p:nvPr/>
        </p:nvGraphicFramePr>
        <p:xfrm>
          <a:off x="6200400" y="9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2" name="Google Shape;352;p14"/>
          <p:cNvGraphicFramePr/>
          <p:nvPr/>
        </p:nvGraphicFramePr>
        <p:xfrm>
          <a:off x="6839500" y="82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p14"/>
          <p:cNvSpPr txBox="1"/>
          <p:nvPr/>
        </p:nvSpPr>
        <p:spPr>
          <a:xfrm>
            <a:off x="6023100" y="701550"/>
            <a:ext cx="7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pass-2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54" name="Google Shape;354;p14"/>
          <p:cNvCxnSpPr>
            <a:stCxn id="353" idx="0"/>
          </p:cNvCxnSpPr>
          <p:nvPr/>
        </p:nvCxnSpPr>
        <p:spPr>
          <a:xfrm flipH="1" rot="10800000">
            <a:off x="6416550" y="395550"/>
            <a:ext cx="18600" cy="3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55" name="Google Shape;355;p14"/>
          <p:cNvGraphicFramePr/>
          <p:nvPr/>
        </p:nvGraphicFramePr>
        <p:xfrm>
          <a:off x="6839500" y="1720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6" name="Google Shape;356;p14"/>
          <p:cNvGraphicFramePr/>
          <p:nvPr/>
        </p:nvGraphicFramePr>
        <p:xfrm>
          <a:off x="6743950" y="302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7" name="Google Shape;357;p14"/>
          <p:cNvGraphicFramePr/>
          <p:nvPr/>
        </p:nvGraphicFramePr>
        <p:xfrm>
          <a:off x="6743950" y="26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14"/>
          <p:cNvSpPr/>
          <p:nvPr/>
        </p:nvSpPr>
        <p:spPr>
          <a:xfrm>
            <a:off x="10819298" y="395550"/>
            <a:ext cx="698436" cy="1684635"/>
          </a:xfrm>
          <a:custGeom>
            <a:rect b="b" l="l" r="r" t="t"/>
            <a:pathLst>
              <a:path extrusionOk="0" h="69989" w="15501">
                <a:moveTo>
                  <a:pt x="0" y="0"/>
                </a:moveTo>
                <a:cubicBezTo>
                  <a:pt x="14928" y="18658"/>
                  <a:pt x="15501" y="46094"/>
                  <a:pt x="15501" y="699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9" name="Google Shape;359;p14"/>
          <p:cNvSpPr/>
          <p:nvPr/>
        </p:nvSpPr>
        <p:spPr>
          <a:xfrm>
            <a:off x="11483525" y="2016800"/>
            <a:ext cx="123000" cy="994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14"/>
          <p:cNvCxnSpPr/>
          <p:nvPr/>
        </p:nvCxnSpPr>
        <p:spPr>
          <a:xfrm flipH="1" rot="10800000">
            <a:off x="11354350" y="2322175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4"/>
          <p:cNvCxnSpPr/>
          <p:nvPr/>
        </p:nvCxnSpPr>
        <p:spPr>
          <a:xfrm flipH="1" rot="10800000">
            <a:off x="10333650" y="23153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4"/>
          <p:cNvCxnSpPr/>
          <p:nvPr/>
        </p:nvCxnSpPr>
        <p:spPr>
          <a:xfrm flipH="1" rot="10800000">
            <a:off x="6839500" y="23153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4"/>
          <p:cNvCxnSpPr/>
          <p:nvPr/>
        </p:nvCxnSpPr>
        <p:spPr>
          <a:xfrm flipH="1" rot="10800000">
            <a:off x="10819300" y="23153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64" name="Google Shape;364;p14"/>
          <p:cNvGraphicFramePr/>
          <p:nvPr/>
        </p:nvGraphicFramePr>
        <p:xfrm>
          <a:off x="6286750" y="-2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65" name="Google Shape;365;p14"/>
          <p:cNvCxnSpPr/>
          <p:nvPr/>
        </p:nvCxnSpPr>
        <p:spPr>
          <a:xfrm flipH="1" rot="10800000">
            <a:off x="8885850" y="23153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4"/>
          <p:cNvCxnSpPr/>
          <p:nvPr/>
        </p:nvCxnSpPr>
        <p:spPr>
          <a:xfrm flipH="1" rot="10800000">
            <a:off x="8352450" y="23153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14"/>
          <p:cNvCxnSpPr/>
          <p:nvPr/>
        </p:nvCxnSpPr>
        <p:spPr>
          <a:xfrm flipH="1" rot="10800000">
            <a:off x="7438050" y="23153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14"/>
          <p:cNvCxnSpPr/>
          <p:nvPr/>
        </p:nvCxnSpPr>
        <p:spPr>
          <a:xfrm flipH="1" rot="10800000">
            <a:off x="8352450" y="23915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4"/>
          <p:cNvCxnSpPr/>
          <p:nvPr/>
        </p:nvCxnSpPr>
        <p:spPr>
          <a:xfrm flipH="1" rot="10800000">
            <a:off x="11354350" y="2398375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4"/>
          <p:cNvCxnSpPr/>
          <p:nvPr/>
        </p:nvCxnSpPr>
        <p:spPr>
          <a:xfrm flipH="1" rot="10800000">
            <a:off x="8352450" y="2467713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371" name="Google Shape;371;p14"/>
          <p:cNvGraphicFramePr/>
          <p:nvPr/>
        </p:nvGraphicFramePr>
        <p:xfrm>
          <a:off x="561600" y="359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2" name="Google Shape;372;p14"/>
          <p:cNvGraphicFramePr/>
          <p:nvPr/>
        </p:nvGraphicFramePr>
        <p:xfrm>
          <a:off x="1200700" y="432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14"/>
          <p:cNvSpPr txBox="1"/>
          <p:nvPr/>
        </p:nvSpPr>
        <p:spPr>
          <a:xfrm>
            <a:off x="384300" y="4206750"/>
            <a:ext cx="7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pass-3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74" name="Google Shape;374;p14"/>
          <p:cNvCxnSpPr>
            <a:stCxn id="373" idx="0"/>
          </p:cNvCxnSpPr>
          <p:nvPr/>
        </p:nvCxnSpPr>
        <p:spPr>
          <a:xfrm rot="10800000">
            <a:off x="716250" y="3898650"/>
            <a:ext cx="61500" cy="3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375" name="Google Shape;375;p14"/>
          <p:cNvGraphicFramePr/>
          <p:nvPr/>
        </p:nvGraphicFramePr>
        <p:xfrm>
          <a:off x="1200700" y="52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28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6" name="Google Shape;376;p14"/>
          <p:cNvGraphicFramePr/>
          <p:nvPr/>
        </p:nvGraphicFramePr>
        <p:xfrm>
          <a:off x="1105150" y="630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045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677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7" name="Google Shape;377;p14"/>
          <p:cNvGraphicFramePr/>
          <p:nvPr/>
        </p:nvGraphicFramePr>
        <p:xfrm>
          <a:off x="1105150" y="604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{80410772-FF4A-4718-9FDA-6D6387ADC3F8}</a:tableStyleId>
              </a:tblPr>
              <a:tblGrid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  <a:gridCol w="487950"/>
              </a:tblGrid>
              <a:tr h="38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8" name="Google Shape;378;p14"/>
          <p:cNvSpPr/>
          <p:nvPr/>
        </p:nvSpPr>
        <p:spPr>
          <a:xfrm>
            <a:off x="5092045" y="3859100"/>
            <a:ext cx="786908" cy="1726279"/>
          </a:xfrm>
          <a:custGeom>
            <a:rect b="b" l="l" r="r" t="t"/>
            <a:pathLst>
              <a:path extrusionOk="0" h="69989" w="15501">
                <a:moveTo>
                  <a:pt x="0" y="0"/>
                </a:moveTo>
                <a:cubicBezTo>
                  <a:pt x="14928" y="18658"/>
                  <a:pt x="15501" y="46094"/>
                  <a:pt x="15501" y="6998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9" name="Google Shape;379;p14"/>
          <p:cNvSpPr/>
          <p:nvPr/>
        </p:nvSpPr>
        <p:spPr>
          <a:xfrm>
            <a:off x="5844725" y="5522000"/>
            <a:ext cx="123000" cy="99425"/>
          </a:xfrm>
          <a:prstGeom prst="flowChartMerg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14"/>
          <p:cNvCxnSpPr/>
          <p:nvPr/>
        </p:nvCxnSpPr>
        <p:spPr>
          <a:xfrm flipH="1" rot="10800000">
            <a:off x="17341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4"/>
          <p:cNvCxnSpPr/>
          <p:nvPr/>
        </p:nvCxnSpPr>
        <p:spPr>
          <a:xfrm flipH="1" rot="10800000">
            <a:off x="12769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4"/>
          <p:cNvCxnSpPr/>
          <p:nvPr/>
        </p:nvCxnSpPr>
        <p:spPr>
          <a:xfrm flipH="1" rot="10800000">
            <a:off x="1276900" y="58967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4"/>
          <p:cNvCxnSpPr/>
          <p:nvPr/>
        </p:nvCxnSpPr>
        <p:spPr>
          <a:xfrm flipH="1" rot="10800000">
            <a:off x="42487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14"/>
          <p:cNvCxnSpPr/>
          <p:nvPr/>
        </p:nvCxnSpPr>
        <p:spPr>
          <a:xfrm flipH="1" rot="10800000">
            <a:off x="1276900" y="59729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14"/>
          <p:cNvCxnSpPr/>
          <p:nvPr/>
        </p:nvCxnSpPr>
        <p:spPr>
          <a:xfrm flipH="1" rot="10800000">
            <a:off x="31819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14"/>
          <p:cNvCxnSpPr/>
          <p:nvPr/>
        </p:nvCxnSpPr>
        <p:spPr>
          <a:xfrm flipH="1" rot="10800000">
            <a:off x="21913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14"/>
          <p:cNvCxnSpPr/>
          <p:nvPr/>
        </p:nvCxnSpPr>
        <p:spPr>
          <a:xfrm flipH="1" rot="10800000">
            <a:off x="3715300" y="58205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14"/>
          <p:cNvCxnSpPr/>
          <p:nvPr/>
        </p:nvCxnSpPr>
        <p:spPr>
          <a:xfrm flipH="1" rot="10800000">
            <a:off x="1276900" y="60491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14"/>
          <p:cNvCxnSpPr/>
          <p:nvPr/>
        </p:nvCxnSpPr>
        <p:spPr>
          <a:xfrm flipH="1" rot="10800000">
            <a:off x="1276900" y="6125300"/>
            <a:ext cx="2583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14"/>
          <p:cNvSpPr txBox="1"/>
          <p:nvPr/>
        </p:nvSpPr>
        <p:spPr>
          <a:xfrm>
            <a:off x="6822775" y="3441000"/>
            <a:ext cx="5131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RadixSort(a, n){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int max = GetMax(a, n);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for(pos = 1;    max/pos &gt;0   pos*10){ countSort(a, n, pos);}}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countsort(a, n, pos){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int count[10] = {0};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for(i = 0;  i&lt;n; i++)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count[ a[i]/pos] % 10 ]++;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for(i= 0; i&lt;10; i++)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count[i] = count[i] +count[i-1];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for(i = n-1; i&gt;0; i - -)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b[ </a:t>
            </a: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- - count[ (a[i]/pos) % 10]] = a[i];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for(i=0; i&lt;n; i++)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		a[i] = b[i];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63f669ed29_0_18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Linear Search</a:t>
            </a:r>
            <a:endParaRPr/>
          </a:p>
        </p:txBody>
      </p:sp>
      <p:sp>
        <p:nvSpPr>
          <p:cNvPr id="396" name="Google Shape;396;g163f669ed29_0_183"/>
          <p:cNvSpPr txBox="1"/>
          <p:nvPr>
            <p:ph idx="1" type="body"/>
          </p:nvPr>
        </p:nvSpPr>
        <p:spPr>
          <a:xfrm>
            <a:off x="1600200" y="1288100"/>
            <a:ext cx="8915400" cy="4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Linear Searching: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Linear search is used to search a key element from multiple elements.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1: Traverse the array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2: Match the key element with array element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3: If key element is found, return the index position of the array element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 4: If key element is not found, return.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g163f669ed29_0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325" y="2977025"/>
            <a:ext cx="5198575" cy="37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63f669ed29_0_188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403" name="Google Shape;403;g163f669ed29_0_188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simple Binary Search Algorithm is as follows: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 Calculate the mid element of the collection.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 Compare the key items with the mid element.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3. If key = middle element, then we return the mid index position for the key found.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4. Else If key &gt; mid element, then the key lies in the right half of the collection. Thus repeat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steps 1 to 3 on the lower (right) half of the collection.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5. Else key &lt; mid element, then the key is in the upper half of the collection. Hence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need to repeat the binary search in the upper half.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1472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🠶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63f669ed29_0_19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Interpolation Search</a:t>
            </a:r>
            <a:endParaRPr/>
          </a:p>
        </p:txBody>
      </p:sp>
      <p:pic>
        <p:nvPicPr>
          <p:cNvPr id="409" name="Google Shape;409;g163f669ed29_0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613" y="2838450"/>
            <a:ext cx="6829425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Efficient/Advance sorting techniques</a:t>
            </a:r>
            <a:endParaRPr/>
          </a:p>
        </p:txBody>
      </p:sp>
      <p:sp>
        <p:nvSpPr>
          <p:cNvPr id="184" name="Google Shape;184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Shell Sort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Heap sort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Quick Sort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Merge Sort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Radix Sort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/>
              <a:t>Counting Sort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 txBox="1"/>
          <p:nvPr>
            <p:ph type="title"/>
          </p:nvPr>
        </p:nvSpPr>
        <p:spPr>
          <a:xfrm>
            <a:off x="2285999" y="806823"/>
            <a:ext cx="7467601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Class One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195" name="Google Shape;195;p4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 efficient sorting algorithm for large arrays, based on the general principle of “divide and conquer”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Merge Sort</a:t>
            </a:r>
            <a:endParaRPr/>
          </a:p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Thus, it gets completed in three steps: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i="0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1. Divide:</a:t>
            </a: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 In this step, the array/list divides itself recursively into sub-arrays until the base case is reached.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i="0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2. Recursively solve:</a:t>
            </a: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 Here, the sub-arrays are sorted using recursion.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1" i="0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3. Combine:</a:t>
            </a: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 This step makes use of the </a:t>
            </a:r>
            <a:r>
              <a:rPr b="1" i="0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merge(</a:t>
            </a: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 ) </a:t>
            </a:r>
            <a:r>
              <a:rPr b="1" i="0" lang="en-US">
                <a:solidFill>
                  <a:srgbClr val="444444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>
                <a:solidFill>
                  <a:srgbClr val="444444"/>
                </a:solidFill>
                <a:latin typeface="Georgia"/>
                <a:ea typeface="Georgia"/>
                <a:cs typeface="Georgia"/>
                <a:sym typeface="Georgia"/>
              </a:rPr>
              <a:t> to combine the sub-arrays into the final sorted array.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1328902" y="9519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Example</a:t>
            </a:r>
            <a:br>
              <a:rPr lang="en-US"/>
            </a:br>
            <a:r>
              <a:rPr lang="en-US"/>
              <a:t>Divide &amp; Conquer</a:t>
            </a:r>
            <a:endParaRPr/>
          </a:p>
        </p:txBody>
      </p:sp>
      <p:graphicFrame>
        <p:nvGraphicFramePr>
          <p:cNvPr id="207" name="Google Shape;207;p6"/>
          <p:cNvGraphicFramePr/>
          <p:nvPr/>
        </p:nvGraphicFramePr>
        <p:xfrm>
          <a:off x="3887694" y="13760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1354675"/>
                <a:gridCol w="1354675"/>
                <a:gridCol w="1354675"/>
                <a:gridCol w="1354675"/>
                <a:gridCol w="1354675"/>
                <a:gridCol w="1354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8" name="Google Shape;208;p6"/>
          <p:cNvGraphicFramePr/>
          <p:nvPr/>
        </p:nvGraphicFramePr>
        <p:xfrm>
          <a:off x="3789083" y="222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637500"/>
                <a:gridCol w="637500"/>
                <a:gridCol w="637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09" name="Google Shape;209;p6"/>
          <p:cNvGraphicFramePr/>
          <p:nvPr/>
        </p:nvGraphicFramePr>
        <p:xfrm>
          <a:off x="1960282" y="22147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529925"/>
                <a:gridCol w="529925"/>
                <a:gridCol w="529925"/>
              </a:tblGrid>
              <a:tr h="38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10" name="Google Shape;210;p6"/>
          <p:cNvGraphicFramePr/>
          <p:nvPr/>
        </p:nvGraphicFramePr>
        <p:xfrm>
          <a:off x="624540" y="4791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911900"/>
                <a:gridCol w="911900"/>
                <a:gridCol w="911900"/>
                <a:gridCol w="911900"/>
                <a:gridCol w="911900"/>
                <a:gridCol w="911900"/>
              </a:tblGrid>
              <a:tr h="381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6"/>
          <p:cNvSpPr txBox="1"/>
          <p:nvPr/>
        </p:nvSpPr>
        <p:spPr>
          <a:xfrm flipH="1">
            <a:off x="1022871" y="2764666"/>
            <a:ext cx="496555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3  and 2 place 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5 and 3 place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6 and 5 place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8 and 6 place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 9 and 8 place 8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6"/>
          <p:cNvSpPr txBox="1"/>
          <p:nvPr/>
        </p:nvSpPr>
        <p:spPr>
          <a:xfrm>
            <a:off x="6410036" y="2346036"/>
            <a:ext cx="5605660" cy="4156364"/>
          </a:xfrm>
          <a:prstGeom prst="rect">
            <a:avLst/>
          </a:prstGeom>
          <a:solidFill>
            <a:srgbClr val="B1AB9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3" name="Google Shape;213;p6"/>
          <p:cNvPicPr preferRelativeResize="0"/>
          <p:nvPr/>
        </p:nvPicPr>
        <p:blipFill rotWithShape="1">
          <a:blip r:embed="rId3">
            <a:alphaModFix/>
          </a:blip>
          <a:srcRect b="3660" l="19191" r="22060" t="0"/>
          <a:stretch/>
        </p:blipFill>
        <p:spPr>
          <a:xfrm>
            <a:off x="6517613" y="1871336"/>
            <a:ext cx="5140178" cy="4741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Dry Run</a:t>
            </a:r>
            <a:endParaRPr/>
          </a:p>
        </p:txBody>
      </p:sp>
      <p:graphicFrame>
        <p:nvGraphicFramePr>
          <p:cNvPr id="219" name="Google Shape;219;p7"/>
          <p:cNvGraphicFramePr/>
          <p:nvPr/>
        </p:nvGraphicFramePr>
        <p:xfrm>
          <a:off x="7521388" y="17195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647550"/>
                <a:gridCol w="647550"/>
                <a:gridCol w="647550"/>
                <a:gridCol w="647550"/>
                <a:gridCol w="647550"/>
                <a:gridCol w="64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0" name="Google Shape;220;p7"/>
          <p:cNvSpPr txBox="1"/>
          <p:nvPr>
            <p:ph idx="1" type="body"/>
          </p:nvPr>
        </p:nvSpPr>
        <p:spPr>
          <a:xfrm>
            <a:off x="446648" y="2321859"/>
            <a:ext cx="5783822" cy="3778250"/>
          </a:xfrm>
          <a:prstGeom prst="rect">
            <a:avLst/>
          </a:prstGeom>
          <a:solidFill>
            <a:srgbClr val="E5E3D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MergeSort(arr[], l,  r)</a:t>
            </a:r>
            <a:b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If l &lt; 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Find the middle point to divide the array into two halves: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middle m = l + (r – l)/2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 for first half:   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mergeSort(arr, l, m)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 for second half: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mergeSort(arr, m + 1, r)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Merge the two halves sorted in steps 2 and 3: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0" i="0" lang="en-US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Call merge(arr, l, m, r)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7"/>
          <p:cNvGraphicFramePr/>
          <p:nvPr/>
        </p:nvGraphicFramePr>
        <p:xfrm>
          <a:off x="7386917" y="35125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{C3498BD2-94D6-4E6D-BFE8-3861978D397A}</a:tableStyleId>
              </a:tblPr>
              <a:tblGrid>
                <a:gridCol w="555050"/>
                <a:gridCol w="555050"/>
                <a:gridCol w="555050"/>
                <a:gridCol w="555050"/>
                <a:gridCol w="555050"/>
                <a:gridCol w="555050"/>
                <a:gridCol w="555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type="title"/>
          </p:nvPr>
        </p:nvSpPr>
        <p:spPr>
          <a:xfrm>
            <a:off x="1427513" y="157945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Code Implementation</a:t>
            </a:r>
            <a:endParaRPr/>
          </a:p>
        </p:txBody>
      </p:sp>
      <p:pic>
        <p:nvPicPr>
          <p:cNvPr id="227" name="Google Shape;227;p8"/>
          <p:cNvPicPr preferRelativeResize="0"/>
          <p:nvPr/>
        </p:nvPicPr>
        <p:blipFill rotWithShape="1">
          <a:blip r:embed="rId3">
            <a:alphaModFix/>
          </a:blip>
          <a:srcRect b="8515" l="0" r="0" t="0"/>
          <a:stretch/>
        </p:blipFill>
        <p:spPr>
          <a:xfrm>
            <a:off x="6251042" y="333436"/>
            <a:ext cx="5680364" cy="257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4">
            <a:alphaModFix/>
          </a:blip>
          <a:srcRect b="0" l="0" r="0" t="7767"/>
          <a:stretch/>
        </p:blipFill>
        <p:spPr>
          <a:xfrm>
            <a:off x="6336048" y="3000914"/>
            <a:ext cx="5595358" cy="2579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287" y="2362486"/>
            <a:ext cx="5524979" cy="405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235" name="Google Shape;235;p9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Time Complexity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 sorting </a:t>
            </a:r>
            <a:r>
              <a:rPr b="0" i="1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n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 objects, merge sort hs </a:t>
            </a:r>
            <a:r>
              <a:rPr b="0" i="0" lang="en-US" u="sng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worst-case performance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 of </a:t>
            </a:r>
            <a:r>
              <a:rPr b="0" i="0" lang="en-US" u="sng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O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(</a:t>
            </a:r>
            <a:r>
              <a:rPr b="0" i="1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n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 log </a:t>
            </a:r>
            <a:r>
              <a:rPr b="0" i="1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n</a:t>
            </a: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b="0" i="0" lang="en-US">
                <a:solidFill>
                  <a:srgbClr val="333333"/>
                </a:solidFill>
                <a:latin typeface="PT Serif"/>
                <a:ea typeface="PT Serif"/>
                <a:cs typeface="PT Serif"/>
                <a:sym typeface="PT Serif"/>
              </a:rPr>
              <a:t>Space complexity — if you count stack frames, then it’s O(n)+ O(log n), so asymptotically its O(n)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2022-08-20T15:18:01Z</dcterms:created>
  <dc:creator>sobia iftikhar</dc:creator>
</cp:coreProperties>
</file>