
<file path=[Content_Types].xml><?xml version="1.0" encoding="utf-8"?>
<Types xmlns="http://schemas.openxmlformats.org/package/2006/content-types">
  <Default ContentType="application/vnd.openxmlformats-officedocument.vmlDrawing" Extension="vml"/>
  <Default ContentType="application/x-fontdata" Extension="fntdata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6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</p:sldIdLst>
  <p:sldSz cy="5143500" cx="9144000"/>
  <p:notesSz cx="6858000" cy="9144000"/>
  <p:embeddedFontLst>
    <p:embeddedFont>
      <p:font typeface="Century Gothic"/>
      <p:regular r:id="rId55"/>
      <p:bold r:id="rId56"/>
      <p:italic r:id="rId57"/>
      <p:boldItalic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9" roundtripDataSignature="AMtx7mg9vu5b3ujDi6gqwzkVYjPRfVou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CD66967-8255-407C-A529-37275B3278C5}">
  <a:tblStyle styleId="{7CD66967-8255-407C-A529-37275B3278C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font" Target="fonts/CenturyGothic-regular.fntdata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font" Target="fonts/CenturyGothic-italic.fntdata"/><Relationship Id="rId12" Type="http://schemas.openxmlformats.org/officeDocument/2006/relationships/slide" Target="slides/slide5.xml"/><Relationship Id="rId56" Type="http://schemas.openxmlformats.org/officeDocument/2006/relationships/font" Target="fonts/CenturyGothic-bold.fntdata"/><Relationship Id="rId15" Type="http://schemas.openxmlformats.org/officeDocument/2006/relationships/slide" Target="slides/slide8.xml"/><Relationship Id="rId59" Type="http://customschemas.google.com/relationships/presentationmetadata" Target="metadata"/><Relationship Id="rId14" Type="http://schemas.openxmlformats.org/officeDocument/2006/relationships/slide" Target="slides/slide7.xml"/><Relationship Id="rId58" Type="http://schemas.openxmlformats.org/officeDocument/2006/relationships/font" Target="fonts/CenturyGothic-bold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8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1" name="Google Shape;221;p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1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8" name="Google Shape;22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3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3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3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3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3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3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4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4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4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4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4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4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4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4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9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95959"/>
          </a:solidFill>
          <a:ln>
            <a:noFill/>
          </a:ln>
        </p:spPr>
      </p:sp>
      <p:sp>
        <p:nvSpPr>
          <p:cNvPr id="11" name="Google Shape;11;p49"/>
          <p:cNvSpPr txBox="1"/>
          <p:nvPr>
            <p:ph type="title"/>
          </p:nvPr>
        </p:nvSpPr>
        <p:spPr>
          <a:xfrm>
            <a:off x="342900" y="3387852"/>
            <a:ext cx="49362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 sz="2700" cap="non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6" name="Google Shape;46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6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7"/>
          <p:cNvSpPr txBox="1"/>
          <p:nvPr>
            <p:ph type="title"/>
          </p:nvPr>
        </p:nvSpPr>
        <p:spPr>
          <a:xfrm>
            <a:off x="1944694" y="468083"/>
            <a:ext cx="6684000" cy="9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" name="Google Shape;55;p67"/>
          <p:cNvSpPr txBox="1"/>
          <p:nvPr>
            <p:ph idx="1" type="body"/>
          </p:nvPr>
        </p:nvSpPr>
        <p:spPr>
          <a:xfrm>
            <a:off x="1941909" y="1600200"/>
            <a:ext cx="6686700" cy="28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67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67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67"/>
          <p:cNvSpPr/>
          <p:nvPr/>
        </p:nvSpPr>
        <p:spPr>
          <a:xfrm flipH="1" rot="10800000">
            <a:off x="-3142" y="535779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67"/>
          <p:cNvSpPr txBox="1"/>
          <p:nvPr>
            <p:ph idx="12" type="sldNum"/>
          </p:nvPr>
        </p:nvSpPr>
        <p:spPr>
          <a:xfrm>
            <a:off x="398859" y="590837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1"/>
          <p:cNvSpPr txBox="1"/>
          <p:nvPr>
            <p:ph type="title"/>
          </p:nvPr>
        </p:nvSpPr>
        <p:spPr>
          <a:xfrm>
            <a:off x="1944694" y="468083"/>
            <a:ext cx="6684000" cy="9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51"/>
          <p:cNvSpPr txBox="1"/>
          <p:nvPr>
            <p:ph idx="1" type="body"/>
          </p:nvPr>
        </p:nvSpPr>
        <p:spPr>
          <a:xfrm>
            <a:off x="1941909" y="1600200"/>
            <a:ext cx="6686700" cy="28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1pPr>
            <a:lvl2pPr indent="-3175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2pPr>
            <a:lvl3pPr indent="-3175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3pPr>
            <a:lvl4pPr indent="-3175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4pPr>
            <a:lvl5pPr indent="-3175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5pPr>
            <a:lvl6pPr indent="-3175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6pPr>
            <a:lvl7pPr indent="-3175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7pPr>
            <a:lvl8pPr indent="-3175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8pPr>
            <a:lvl9pPr indent="-3175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9pPr>
          </a:lstStyle>
          <a:p/>
        </p:txBody>
      </p:sp>
      <p:sp>
        <p:nvSpPr>
          <p:cNvPr id="96" name="Google Shape;96;p51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51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51"/>
          <p:cNvSpPr/>
          <p:nvPr/>
        </p:nvSpPr>
        <p:spPr>
          <a:xfrm flipH="1" rot="10800000">
            <a:off x="-3142" y="535779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51"/>
          <p:cNvSpPr txBox="1"/>
          <p:nvPr>
            <p:ph idx="12" type="sldNum"/>
          </p:nvPr>
        </p:nvSpPr>
        <p:spPr>
          <a:xfrm>
            <a:off x="398859" y="590837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2"/>
          <p:cNvSpPr txBox="1"/>
          <p:nvPr>
            <p:ph type="title"/>
          </p:nvPr>
        </p:nvSpPr>
        <p:spPr>
          <a:xfrm>
            <a:off x="1944693" y="468083"/>
            <a:ext cx="6684000" cy="9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52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52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52"/>
          <p:cNvSpPr/>
          <p:nvPr/>
        </p:nvSpPr>
        <p:spPr>
          <a:xfrm flipH="1" rot="10800000">
            <a:off x="-3142" y="535779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52"/>
          <p:cNvSpPr txBox="1"/>
          <p:nvPr>
            <p:ph idx="12" type="sldNum"/>
          </p:nvPr>
        </p:nvSpPr>
        <p:spPr>
          <a:xfrm>
            <a:off x="398859" y="590837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3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53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53"/>
          <p:cNvSpPr/>
          <p:nvPr/>
        </p:nvSpPr>
        <p:spPr>
          <a:xfrm flipH="1" rot="10800000">
            <a:off x="-3142" y="535779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53"/>
          <p:cNvSpPr txBox="1"/>
          <p:nvPr>
            <p:ph idx="12" type="sldNum"/>
          </p:nvPr>
        </p:nvSpPr>
        <p:spPr>
          <a:xfrm>
            <a:off x="398859" y="590837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4"/>
          <p:cNvSpPr txBox="1"/>
          <p:nvPr>
            <p:ph type="ctrTitle"/>
          </p:nvPr>
        </p:nvSpPr>
        <p:spPr>
          <a:xfrm>
            <a:off x="1941910" y="1885950"/>
            <a:ext cx="6686700" cy="16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Century Gothic"/>
              <a:buNone/>
              <a:defRPr sz="4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54"/>
          <p:cNvSpPr txBox="1"/>
          <p:nvPr>
            <p:ph idx="1" type="subTitle"/>
          </p:nvPr>
        </p:nvSpPr>
        <p:spPr>
          <a:xfrm>
            <a:off x="1941910" y="3583034"/>
            <a:ext cx="6686700" cy="8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</a:defRPr>
            </a:lvl1pPr>
            <a:lvl2pPr lvl="1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4" name="Google Shape;114;p54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54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54"/>
          <p:cNvSpPr/>
          <p:nvPr/>
        </p:nvSpPr>
        <p:spPr>
          <a:xfrm>
            <a:off x="0" y="3242857"/>
            <a:ext cx="1308490" cy="583942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54"/>
          <p:cNvSpPr txBox="1"/>
          <p:nvPr>
            <p:ph idx="12" type="sldNum"/>
          </p:nvPr>
        </p:nvSpPr>
        <p:spPr>
          <a:xfrm>
            <a:off x="398859" y="3397155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5"/>
          <p:cNvSpPr txBox="1"/>
          <p:nvPr>
            <p:ph type="title"/>
          </p:nvPr>
        </p:nvSpPr>
        <p:spPr>
          <a:xfrm>
            <a:off x="1944693" y="468083"/>
            <a:ext cx="6684000" cy="9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55"/>
          <p:cNvSpPr txBox="1"/>
          <p:nvPr>
            <p:ph idx="1" type="body"/>
          </p:nvPr>
        </p:nvSpPr>
        <p:spPr>
          <a:xfrm>
            <a:off x="1941909" y="1600200"/>
            <a:ext cx="3235500" cy="28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1pPr>
            <a:lvl2pPr indent="-3175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2pPr>
            <a:lvl3pPr indent="-3175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3pPr>
            <a:lvl4pPr indent="-3175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4pPr>
            <a:lvl5pPr indent="-3175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5pPr>
            <a:lvl6pPr indent="-3175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6pPr>
            <a:lvl7pPr indent="-3175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7pPr>
            <a:lvl8pPr indent="-3175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8pPr>
            <a:lvl9pPr indent="-3175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9pPr>
          </a:lstStyle>
          <a:p/>
        </p:txBody>
      </p:sp>
      <p:sp>
        <p:nvSpPr>
          <p:cNvPr id="121" name="Google Shape;121;p55"/>
          <p:cNvSpPr txBox="1"/>
          <p:nvPr>
            <p:ph idx="2" type="body"/>
          </p:nvPr>
        </p:nvSpPr>
        <p:spPr>
          <a:xfrm>
            <a:off x="5393060" y="1594667"/>
            <a:ext cx="3235500" cy="28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1pPr>
            <a:lvl2pPr indent="-3175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2pPr>
            <a:lvl3pPr indent="-3175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3pPr>
            <a:lvl4pPr indent="-3175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4pPr>
            <a:lvl5pPr indent="-3175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5pPr>
            <a:lvl6pPr indent="-3175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6pPr>
            <a:lvl7pPr indent="-3175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7pPr>
            <a:lvl8pPr indent="-3175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8pPr>
            <a:lvl9pPr indent="-3175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9pPr>
          </a:lstStyle>
          <a:p/>
        </p:txBody>
      </p:sp>
      <p:sp>
        <p:nvSpPr>
          <p:cNvPr id="122" name="Google Shape;122;p55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55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55"/>
          <p:cNvSpPr/>
          <p:nvPr/>
        </p:nvSpPr>
        <p:spPr>
          <a:xfrm flipH="1" rot="10800000">
            <a:off x="-3142" y="535779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55"/>
          <p:cNvSpPr txBox="1"/>
          <p:nvPr>
            <p:ph idx="12" type="sldNum"/>
          </p:nvPr>
        </p:nvSpPr>
        <p:spPr>
          <a:xfrm>
            <a:off x="398859" y="590837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8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95959"/>
          </a:solidFill>
          <a:ln>
            <a:noFill/>
          </a:ln>
        </p:spPr>
      </p:sp>
      <p:sp>
        <p:nvSpPr>
          <p:cNvPr id="128" name="Google Shape;128;p68"/>
          <p:cNvSpPr txBox="1"/>
          <p:nvPr>
            <p:ph type="title"/>
          </p:nvPr>
        </p:nvSpPr>
        <p:spPr>
          <a:xfrm>
            <a:off x="342900" y="3387852"/>
            <a:ext cx="49362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 sz="2700" cap="non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5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" name="Google Shape;14;p5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" name="Google Shape;15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9"/>
          <p:cNvSpPr txBox="1"/>
          <p:nvPr>
            <p:ph type="title"/>
          </p:nvPr>
        </p:nvSpPr>
        <p:spPr>
          <a:xfrm>
            <a:off x="1941909" y="1544063"/>
            <a:ext cx="6686700" cy="11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Century Gothic"/>
              <a:buNone/>
              <a:defRPr b="0" sz="3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69"/>
          <p:cNvSpPr txBox="1"/>
          <p:nvPr>
            <p:ph idx="1" type="body"/>
          </p:nvPr>
        </p:nvSpPr>
        <p:spPr>
          <a:xfrm>
            <a:off x="1941909" y="2647597"/>
            <a:ext cx="66867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2" name="Google Shape;132;p69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69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4" name="Google Shape;134;p69"/>
          <p:cNvSpPr/>
          <p:nvPr/>
        </p:nvSpPr>
        <p:spPr>
          <a:xfrm flipH="1" rot="10800000">
            <a:off x="-3142" y="2383629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69"/>
          <p:cNvSpPr txBox="1"/>
          <p:nvPr>
            <p:ph idx="12" type="sldNum"/>
          </p:nvPr>
        </p:nvSpPr>
        <p:spPr>
          <a:xfrm>
            <a:off x="398859" y="2433104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0"/>
          <p:cNvSpPr txBox="1"/>
          <p:nvPr>
            <p:ph type="title"/>
          </p:nvPr>
        </p:nvSpPr>
        <p:spPr>
          <a:xfrm>
            <a:off x="1944693" y="468083"/>
            <a:ext cx="6684000" cy="9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8" name="Google Shape;138;p70"/>
          <p:cNvSpPr txBox="1"/>
          <p:nvPr>
            <p:ph idx="1" type="body"/>
          </p:nvPr>
        </p:nvSpPr>
        <p:spPr>
          <a:xfrm>
            <a:off x="2204530" y="1479527"/>
            <a:ext cx="29946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b="0" sz="18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139" name="Google Shape;139;p70"/>
          <p:cNvSpPr txBox="1"/>
          <p:nvPr>
            <p:ph idx="2" type="body"/>
          </p:nvPr>
        </p:nvSpPr>
        <p:spPr>
          <a:xfrm>
            <a:off x="1941909" y="1911725"/>
            <a:ext cx="3257100" cy="25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1pPr>
            <a:lvl2pPr indent="-3175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2pPr>
            <a:lvl3pPr indent="-3175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3pPr>
            <a:lvl4pPr indent="-3175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4pPr>
            <a:lvl5pPr indent="-3175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5pPr>
            <a:lvl6pPr indent="-3175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6pPr>
            <a:lvl7pPr indent="-3175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7pPr>
            <a:lvl8pPr indent="-3175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8pPr>
            <a:lvl9pPr indent="-3175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9pPr>
          </a:lstStyle>
          <a:p/>
        </p:txBody>
      </p:sp>
      <p:sp>
        <p:nvSpPr>
          <p:cNvPr id="140" name="Google Shape;140;p70"/>
          <p:cNvSpPr txBox="1"/>
          <p:nvPr>
            <p:ph idx="3" type="body"/>
          </p:nvPr>
        </p:nvSpPr>
        <p:spPr>
          <a:xfrm>
            <a:off x="5629972" y="1477106"/>
            <a:ext cx="29994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b="0" sz="18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141" name="Google Shape;141;p70"/>
          <p:cNvSpPr txBox="1"/>
          <p:nvPr>
            <p:ph idx="4" type="body"/>
          </p:nvPr>
        </p:nvSpPr>
        <p:spPr>
          <a:xfrm>
            <a:off x="5375218" y="1909303"/>
            <a:ext cx="3253800" cy="25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1pPr>
            <a:lvl2pPr indent="-3175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2pPr>
            <a:lvl3pPr indent="-3175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3pPr>
            <a:lvl4pPr indent="-3175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4pPr>
            <a:lvl5pPr indent="-3175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5pPr>
            <a:lvl6pPr indent="-3175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6pPr>
            <a:lvl7pPr indent="-3175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7pPr>
            <a:lvl8pPr indent="-3175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8pPr>
            <a:lvl9pPr indent="-3175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9pPr>
          </a:lstStyle>
          <a:p/>
        </p:txBody>
      </p:sp>
      <p:sp>
        <p:nvSpPr>
          <p:cNvPr id="142" name="Google Shape;142;p70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3" name="Google Shape;143;p70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4" name="Google Shape;144;p70"/>
          <p:cNvSpPr/>
          <p:nvPr/>
        </p:nvSpPr>
        <p:spPr>
          <a:xfrm flipH="1" rot="10800000">
            <a:off x="-3142" y="535779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70"/>
          <p:cNvSpPr txBox="1"/>
          <p:nvPr>
            <p:ph idx="12" type="sldNum"/>
          </p:nvPr>
        </p:nvSpPr>
        <p:spPr>
          <a:xfrm>
            <a:off x="398859" y="590837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1"/>
          <p:cNvSpPr txBox="1"/>
          <p:nvPr>
            <p:ph type="title"/>
          </p:nvPr>
        </p:nvSpPr>
        <p:spPr>
          <a:xfrm>
            <a:off x="1941909" y="334566"/>
            <a:ext cx="2628900" cy="7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entury Gothic"/>
              <a:buNone/>
              <a:defRPr b="0"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8" name="Google Shape;148;p71"/>
          <p:cNvSpPr txBox="1"/>
          <p:nvPr>
            <p:ph idx="1" type="body"/>
          </p:nvPr>
        </p:nvSpPr>
        <p:spPr>
          <a:xfrm>
            <a:off x="4742259" y="334566"/>
            <a:ext cx="3886200" cy="406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1pPr>
            <a:lvl2pPr indent="-3175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2pPr>
            <a:lvl3pPr indent="-3175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3pPr>
            <a:lvl4pPr indent="-3175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4pPr>
            <a:lvl5pPr indent="-3175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5pPr>
            <a:lvl6pPr indent="-3175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6pPr>
            <a:lvl7pPr indent="-3175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7pPr>
            <a:lvl8pPr indent="-3175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8pPr>
            <a:lvl9pPr indent="-3175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9pPr>
          </a:lstStyle>
          <a:p/>
        </p:txBody>
      </p:sp>
      <p:sp>
        <p:nvSpPr>
          <p:cNvPr id="149" name="Google Shape;149;p71"/>
          <p:cNvSpPr txBox="1"/>
          <p:nvPr>
            <p:ph idx="2" type="body"/>
          </p:nvPr>
        </p:nvSpPr>
        <p:spPr>
          <a:xfrm>
            <a:off x="1941909" y="1198960"/>
            <a:ext cx="2628900" cy="31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150" name="Google Shape;150;p71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1" name="Google Shape;151;p71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2" name="Google Shape;152;p71"/>
          <p:cNvSpPr/>
          <p:nvPr/>
        </p:nvSpPr>
        <p:spPr>
          <a:xfrm flipH="1" rot="10800000">
            <a:off x="-3142" y="535779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71"/>
          <p:cNvSpPr txBox="1"/>
          <p:nvPr>
            <p:ph idx="12" type="sldNum"/>
          </p:nvPr>
        </p:nvSpPr>
        <p:spPr>
          <a:xfrm>
            <a:off x="398859" y="590837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2"/>
          <p:cNvSpPr txBox="1"/>
          <p:nvPr>
            <p:ph type="title"/>
          </p:nvPr>
        </p:nvSpPr>
        <p:spPr>
          <a:xfrm>
            <a:off x="1941910" y="3600450"/>
            <a:ext cx="66867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entury Gothic"/>
              <a:buNone/>
              <a:defRPr b="0"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6" name="Google Shape;156;p72"/>
          <p:cNvSpPr/>
          <p:nvPr>
            <p:ph idx="2" type="pic"/>
          </p:nvPr>
        </p:nvSpPr>
        <p:spPr>
          <a:xfrm>
            <a:off x="1941909" y="476224"/>
            <a:ext cx="6686700" cy="2891100"/>
          </a:xfrm>
          <a:prstGeom prst="rect">
            <a:avLst/>
          </a:prstGeom>
          <a:noFill/>
          <a:ln>
            <a:noFill/>
          </a:ln>
        </p:spPr>
      </p:sp>
      <p:sp>
        <p:nvSpPr>
          <p:cNvPr id="157" name="Google Shape;157;p72"/>
          <p:cNvSpPr txBox="1"/>
          <p:nvPr>
            <p:ph idx="1" type="body"/>
          </p:nvPr>
        </p:nvSpPr>
        <p:spPr>
          <a:xfrm>
            <a:off x="1941910" y="4025504"/>
            <a:ext cx="66867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158" name="Google Shape;158;p72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9" name="Google Shape;159;p72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0" name="Google Shape;160;p72"/>
          <p:cNvSpPr/>
          <p:nvPr/>
        </p:nvSpPr>
        <p:spPr>
          <a:xfrm flipH="1" rot="10800000">
            <a:off x="-3142" y="3683792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72"/>
          <p:cNvSpPr txBox="1"/>
          <p:nvPr>
            <p:ph idx="12" type="sldNum"/>
          </p:nvPr>
        </p:nvSpPr>
        <p:spPr>
          <a:xfrm>
            <a:off x="398859" y="3737315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3"/>
          <p:cNvSpPr txBox="1"/>
          <p:nvPr>
            <p:ph type="title"/>
          </p:nvPr>
        </p:nvSpPr>
        <p:spPr>
          <a:xfrm>
            <a:off x="1941909" y="457200"/>
            <a:ext cx="6686700" cy="233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sz="36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4" name="Google Shape;164;p73"/>
          <p:cNvSpPr txBox="1"/>
          <p:nvPr>
            <p:ph idx="1" type="body"/>
          </p:nvPr>
        </p:nvSpPr>
        <p:spPr>
          <a:xfrm>
            <a:off x="1941909" y="3265535"/>
            <a:ext cx="6686700" cy="11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5" name="Google Shape;165;p73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6" name="Google Shape;166;p73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7" name="Google Shape;167;p73"/>
          <p:cNvSpPr/>
          <p:nvPr/>
        </p:nvSpPr>
        <p:spPr>
          <a:xfrm flipH="1" rot="10800000">
            <a:off x="-3142" y="2383629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73"/>
          <p:cNvSpPr txBox="1"/>
          <p:nvPr>
            <p:ph idx="12" type="sldNum"/>
          </p:nvPr>
        </p:nvSpPr>
        <p:spPr>
          <a:xfrm>
            <a:off x="398859" y="2433104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4"/>
          <p:cNvSpPr txBox="1"/>
          <p:nvPr>
            <p:ph type="title"/>
          </p:nvPr>
        </p:nvSpPr>
        <p:spPr>
          <a:xfrm>
            <a:off x="2137462" y="457200"/>
            <a:ext cx="6295500" cy="21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sz="36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1" name="Google Shape;171;p74"/>
          <p:cNvSpPr txBox="1"/>
          <p:nvPr>
            <p:ph idx="1" type="body"/>
          </p:nvPr>
        </p:nvSpPr>
        <p:spPr>
          <a:xfrm>
            <a:off x="2456259" y="2628900"/>
            <a:ext cx="56526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Century Gothic"/>
              <a:buNone/>
              <a:defRPr sz="12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900"/>
              <a:buFont typeface="Century Gothic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900"/>
              <a:buFont typeface="Century Gothic"/>
              <a:buNone/>
              <a:defRPr/>
            </a:lvl5pPr>
            <a:lvl6pPr indent="-3175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6pPr>
            <a:lvl7pPr indent="-3175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7pPr>
            <a:lvl8pPr indent="-3175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8pPr>
            <a:lvl9pPr indent="-3175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9pPr>
          </a:lstStyle>
          <a:p/>
        </p:txBody>
      </p:sp>
      <p:sp>
        <p:nvSpPr>
          <p:cNvPr id="172" name="Google Shape;172;p74"/>
          <p:cNvSpPr txBox="1"/>
          <p:nvPr>
            <p:ph idx="2" type="body"/>
          </p:nvPr>
        </p:nvSpPr>
        <p:spPr>
          <a:xfrm>
            <a:off x="1941909" y="3265535"/>
            <a:ext cx="6686700" cy="11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73" name="Google Shape;173;p74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4" name="Google Shape;174;p74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5" name="Google Shape;175;p74"/>
          <p:cNvSpPr/>
          <p:nvPr/>
        </p:nvSpPr>
        <p:spPr>
          <a:xfrm flipH="1" rot="10800000">
            <a:off x="-3142" y="2383629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74"/>
          <p:cNvSpPr txBox="1"/>
          <p:nvPr>
            <p:ph idx="12" type="sldNum"/>
          </p:nvPr>
        </p:nvSpPr>
        <p:spPr>
          <a:xfrm>
            <a:off x="398859" y="2433104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7" name="Google Shape;177;p74"/>
          <p:cNvSpPr txBox="1"/>
          <p:nvPr/>
        </p:nvSpPr>
        <p:spPr>
          <a:xfrm>
            <a:off x="1850739" y="486004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74"/>
          <p:cNvSpPr txBox="1"/>
          <p:nvPr/>
        </p:nvSpPr>
        <p:spPr>
          <a:xfrm>
            <a:off x="8336139" y="2178980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5"/>
          <p:cNvSpPr txBox="1"/>
          <p:nvPr>
            <p:ph type="title"/>
          </p:nvPr>
        </p:nvSpPr>
        <p:spPr>
          <a:xfrm>
            <a:off x="1941910" y="1828800"/>
            <a:ext cx="6686700" cy="2043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1" name="Google Shape;181;p75"/>
          <p:cNvSpPr txBox="1"/>
          <p:nvPr>
            <p:ph idx="1" type="body"/>
          </p:nvPr>
        </p:nvSpPr>
        <p:spPr>
          <a:xfrm>
            <a:off x="1941910" y="3886200"/>
            <a:ext cx="66867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2pPr>
            <a:lvl3pPr indent="-3175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3pPr>
            <a:lvl4pPr indent="-3175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4pPr>
            <a:lvl5pPr indent="-3175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5pPr>
            <a:lvl6pPr indent="-3175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6pPr>
            <a:lvl7pPr indent="-3175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7pPr>
            <a:lvl8pPr indent="-3175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8pPr>
            <a:lvl9pPr indent="-3175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9pPr>
          </a:lstStyle>
          <a:p/>
        </p:txBody>
      </p:sp>
      <p:sp>
        <p:nvSpPr>
          <p:cNvPr id="182" name="Google Shape;182;p75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3" name="Google Shape;183;p75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4" name="Google Shape;184;p75"/>
          <p:cNvSpPr/>
          <p:nvPr/>
        </p:nvSpPr>
        <p:spPr>
          <a:xfrm flipH="1" rot="10800000">
            <a:off x="-3142" y="3683792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75"/>
          <p:cNvSpPr txBox="1"/>
          <p:nvPr>
            <p:ph idx="12" type="sldNum"/>
          </p:nvPr>
        </p:nvSpPr>
        <p:spPr>
          <a:xfrm>
            <a:off x="398859" y="3737315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6"/>
          <p:cNvSpPr txBox="1"/>
          <p:nvPr>
            <p:ph type="title"/>
          </p:nvPr>
        </p:nvSpPr>
        <p:spPr>
          <a:xfrm>
            <a:off x="2137462" y="457200"/>
            <a:ext cx="6295500" cy="21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sz="36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8" name="Google Shape;188;p76"/>
          <p:cNvSpPr txBox="1"/>
          <p:nvPr>
            <p:ph idx="1" type="body"/>
          </p:nvPr>
        </p:nvSpPr>
        <p:spPr>
          <a:xfrm>
            <a:off x="1941909" y="3257550"/>
            <a:ext cx="66867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Century Gothic"/>
              <a:buNone/>
              <a:defRPr sz="18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900"/>
              <a:buFont typeface="Century Gothic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900"/>
              <a:buFont typeface="Century Gothic"/>
              <a:buNone/>
              <a:defRPr/>
            </a:lvl5pPr>
            <a:lvl6pPr indent="-3175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6pPr>
            <a:lvl7pPr indent="-3175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7pPr>
            <a:lvl8pPr indent="-3175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8pPr>
            <a:lvl9pPr indent="-3175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9pPr>
          </a:lstStyle>
          <a:p/>
        </p:txBody>
      </p:sp>
      <p:sp>
        <p:nvSpPr>
          <p:cNvPr id="189" name="Google Shape;189;p76"/>
          <p:cNvSpPr txBox="1"/>
          <p:nvPr>
            <p:ph idx="2" type="body"/>
          </p:nvPr>
        </p:nvSpPr>
        <p:spPr>
          <a:xfrm>
            <a:off x="1941910" y="3886200"/>
            <a:ext cx="66867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2pPr>
            <a:lvl3pPr indent="-3175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3pPr>
            <a:lvl4pPr indent="-3175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4pPr>
            <a:lvl5pPr indent="-3175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5pPr>
            <a:lvl6pPr indent="-3175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6pPr>
            <a:lvl7pPr indent="-3175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7pPr>
            <a:lvl8pPr indent="-3175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8pPr>
            <a:lvl9pPr indent="-3175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9pPr>
          </a:lstStyle>
          <a:p/>
        </p:txBody>
      </p:sp>
      <p:sp>
        <p:nvSpPr>
          <p:cNvPr id="190" name="Google Shape;190;p76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1" name="Google Shape;191;p76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2" name="Google Shape;192;p76"/>
          <p:cNvSpPr/>
          <p:nvPr/>
        </p:nvSpPr>
        <p:spPr>
          <a:xfrm flipH="1" rot="10800000">
            <a:off x="-3142" y="3683792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76"/>
          <p:cNvSpPr txBox="1"/>
          <p:nvPr>
            <p:ph idx="12" type="sldNum"/>
          </p:nvPr>
        </p:nvSpPr>
        <p:spPr>
          <a:xfrm>
            <a:off x="398859" y="3737315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4" name="Google Shape;194;p76"/>
          <p:cNvSpPr txBox="1"/>
          <p:nvPr/>
        </p:nvSpPr>
        <p:spPr>
          <a:xfrm>
            <a:off x="1850739" y="486004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76"/>
          <p:cNvSpPr txBox="1"/>
          <p:nvPr/>
        </p:nvSpPr>
        <p:spPr>
          <a:xfrm>
            <a:off x="8336139" y="2178980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77"/>
          <p:cNvSpPr txBox="1"/>
          <p:nvPr>
            <p:ph type="title"/>
          </p:nvPr>
        </p:nvSpPr>
        <p:spPr>
          <a:xfrm>
            <a:off x="1941909" y="470555"/>
            <a:ext cx="6686700" cy="21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8" name="Google Shape;198;p77"/>
          <p:cNvSpPr txBox="1"/>
          <p:nvPr>
            <p:ph idx="1" type="body"/>
          </p:nvPr>
        </p:nvSpPr>
        <p:spPr>
          <a:xfrm>
            <a:off x="1941909" y="3257550"/>
            <a:ext cx="66867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Century Gothic"/>
              <a:buNone/>
              <a:defRPr sz="18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900"/>
              <a:buFont typeface="Century Gothic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900"/>
              <a:buFont typeface="Century Gothic"/>
              <a:buNone/>
              <a:defRPr/>
            </a:lvl5pPr>
            <a:lvl6pPr indent="-3175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6pPr>
            <a:lvl7pPr indent="-3175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7pPr>
            <a:lvl8pPr indent="-3175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8pPr>
            <a:lvl9pPr indent="-3175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9pPr>
          </a:lstStyle>
          <a:p/>
        </p:txBody>
      </p:sp>
      <p:sp>
        <p:nvSpPr>
          <p:cNvPr id="199" name="Google Shape;199;p77"/>
          <p:cNvSpPr txBox="1"/>
          <p:nvPr>
            <p:ph idx="2" type="body"/>
          </p:nvPr>
        </p:nvSpPr>
        <p:spPr>
          <a:xfrm>
            <a:off x="1941910" y="3886200"/>
            <a:ext cx="66867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2pPr>
            <a:lvl3pPr indent="-3175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3pPr>
            <a:lvl4pPr indent="-3175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4pPr>
            <a:lvl5pPr indent="-3175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5pPr>
            <a:lvl6pPr indent="-3175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6pPr>
            <a:lvl7pPr indent="-3175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7pPr>
            <a:lvl8pPr indent="-3175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8pPr>
            <a:lvl9pPr indent="-3175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9pPr>
          </a:lstStyle>
          <a:p/>
        </p:txBody>
      </p:sp>
      <p:sp>
        <p:nvSpPr>
          <p:cNvPr id="200" name="Google Shape;200;p77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1" name="Google Shape;201;p77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2" name="Google Shape;202;p77"/>
          <p:cNvSpPr/>
          <p:nvPr/>
        </p:nvSpPr>
        <p:spPr>
          <a:xfrm flipH="1" rot="10800000">
            <a:off x="-3142" y="3683792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77"/>
          <p:cNvSpPr txBox="1"/>
          <p:nvPr>
            <p:ph idx="12" type="sldNum"/>
          </p:nvPr>
        </p:nvSpPr>
        <p:spPr>
          <a:xfrm>
            <a:off x="398859" y="3737315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78"/>
          <p:cNvSpPr txBox="1"/>
          <p:nvPr>
            <p:ph type="title"/>
          </p:nvPr>
        </p:nvSpPr>
        <p:spPr>
          <a:xfrm>
            <a:off x="1944693" y="468083"/>
            <a:ext cx="6684000" cy="9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6" name="Google Shape;206;p78"/>
          <p:cNvSpPr txBox="1"/>
          <p:nvPr>
            <p:ph idx="1" type="body"/>
          </p:nvPr>
        </p:nvSpPr>
        <p:spPr>
          <a:xfrm rot="5400000">
            <a:off x="3827859" y="-285600"/>
            <a:ext cx="2914800" cy="66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1pPr>
            <a:lvl2pPr indent="-3175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2pPr>
            <a:lvl3pPr indent="-3175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3pPr>
            <a:lvl4pPr indent="-3175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4pPr>
            <a:lvl5pPr indent="-3175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5pPr>
            <a:lvl6pPr indent="-3175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6pPr>
            <a:lvl7pPr indent="-3175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7pPr>
            <a:lvl8pPr indent="-3175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8pPr>
            <a:lvl9pPr indent="-3175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9pPr>
          </a:lstStyle>
          <a:p/>
        </p:txBody>
      </p:sp>
      <p:sp>
        <p:nvSpPr>
          <p:cNvPr id="207" name="Google Shape;207;p78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8" name="Google Shape;208;p78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9" name="Google Shape;209;p78"/>
          <p:cNvSpPr/>
          <p:nvPr/>
        </p:nvSpPr>
        <p:spPr>
          <a:xfrm flipH="1" rot="10800000">
            <a:off x="-3142" y="535779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78"/>
          <p:cNvSpPr txBox="1"/>
          <p:nvPr>
            <p:ph idx="12" type="sldNum"/>
          </p:nvPr>
        </p:nvSpPr>
        <p:spPr>
          <a:xfrm>
            <a:off x="398859" y="590837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9"/>
          <p:cNvSpPr txBox="1"/>
          <p:nvPr>
            <p:ph type="title"/>
          </p:nvPr>
        </p:nvSpPr>
        <p:spPr>
          <a:xfrm rot="5400000">
            <a:off x="5817460" y="1624204"/>
            <a:ext cx="3963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3" name="Google Shape;213;p79"/>
          <p:cNvSpPr txBox="1"/>
          <p:nvPr>
            <p:ph idx="1" type="body"/>
          </p:nvPr>
        </p:nvSpPr>
        <p:spPr>
          <a:xfrm rot="5400000">
            <a:off x="2389359" y="23254"/>
            <a:ext cx="3963000" cy="48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1pPr>
            <a:lvl2pPr indent="-3175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2pPr>
            <a:lvl3pPr indent="-3175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3pPr>
            <a:lvl4pPr indent="-3175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4pPr>
            <a:lvl5pPr indent="-3175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5pPr>
            <a:lvl6pPr indent="-3175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6pPr>
            <a:lvl7pPr indent="-3175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7pPr>
            <a:lvl8pPr indent="-3175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8pPr>
            <a:lvl9pPr indent="-3175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  <a:defRPr/>
            </a:lvl9pPr>
          </a:lstStyle>
          <a:p/>
        </p:txBody>
      </p:sp>
      <p:sp>
        <p:nvSpPr>
          <p:cNvPr id="214" name="Google Shape;214;p79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5" name="Google Shape;215;p79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6" name="Google Shape;216;p79"/>
          <p:cNvSpPr/>
          <p:nvPr/>
        </p:nvSpPr>
        <p:spPr>
          <a:xfrm flipH="1" rot="10800000">
            <a:off x="-3142" y="535779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79"/>
          <p:cNvSpPr txBox="1"/>
          <p:nvPr>
            <p:ph idx="12" type="sldNum"/>
          </p:nvPr>
        </p:nvSpPr>
        <p:spPr>
          <a:xfrm>
            <a:off x="398859" y="590837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6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6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" name="Google Shape;41;p6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6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50"/>
          <p:cNvGrpSpPr/>
          <p:nvPr/>
        </p:nvGrpSpPr>
        <p:grpSpPr>
          <a:xfrm>
            <a:off x="-12" y="171449"/>
            <a:ext cx="2138625" cy="4978942"/>
            <a:chOff x="2487613" y="285750"/>
            <a:chExt cx="2428875" cy="5654676"/>
          </a:xfrm>
        </p:grpSpPr>
        <p:sp>
          <p:nvSpPr>
            <p:cNvPr id="62" name="Google Shape;62;p50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50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50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50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50"/>
            <p:cNvSpPr/>
            <p:nvPr/>
          </p:nvSpPr>
          <p:spPr>
            <a:xfrm>
              <a:off x="2573338" y="2817813"/>
              <a:ext cx="700088" cy="2835274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50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50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50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50"/>
            <p:cNvSpPr/>
            <p:nvPr/>
          </p:nvSpPr>
          <p:spPr>
            <a:xfrm>
              <a:off x="3148013" y="1282700"/>
              <a:ext cx="1768475" cy="3448051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50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50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50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" name="Google Shape;74;p50"/>
          <p:cNvGrpSpPr/>
          <p:nvPr/>
        </p:nvGrpSpPr>
        <p:grpSpPr>
          <a:xfrm>
            <a:off x="20452" y="-589"/>
            <a:ext cx="1767516" cy="5140557"/>
            <a:chOff x="6627813" y="194833"/>
            <a:chExt cx="1952625" cy="5678918"/>
          </a:xfrm>
        </p:grpSpPr>
        <p:sp>
          <p:nvSpPr>
            <p:cNvPr id="75" name="Google Shape;75;p50"/>
            <p:cNvSpPr/>
            <p:nvPr/>
          </p:nvSpPr>
          <p:spPr>
            <a:xfrm>
              <a:off x="6627813" y="194833"/>
              <a:ext cx="409575" cy="3646489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50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50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50"/>
            <p:cNvSpPr/>
            <p:nvPr/>
          </p:nvSpPr>
          <p:spPr>
            <a:xfrm>
              <a:off x="7037388" y="3811588"/>
              <a:ext cx="457200" cy="1852614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50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50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50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50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50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50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50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50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" name="Google Shape;87;p50"/>
          <p:cNvSpPr/>
          <p:nvPr/>
        </p:nvSpPr>
        <p:spPr>
          <a:xfrm>
            <a:off x="0" y="0"/>
            <a:ext cx="137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50"/>
          <p:cNvSpPr txBox="1"/>
          <p:nvPr>
            <p:ph type="title"/>
          </p:nvPr>
        </p:nvSpPr>
        <p:spPr>
          <a:xfrm>
            <a:off x="1944693" y="468083"/>
            <a:ext cx="6684000" cy="9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Font typeface="Century Gothic"/>
              <a:buNone/>
              <a:defRPr b="0" i="0" sz="27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50"/>
          <p:cNvSpPr txBox="1"/>
          <p:nvPr>
            <p:ph idx="1" type="body"/>
          </p:nvPr>
        </p:nvSpPr>
        <p:spPr>
          <a:xfrm>
            <a:off x="1941909" y="1600200"/>
            <a:ext cx="6686700" cy="29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"/>
              <a:buChar char="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"/>
              <a:buChar char="🠶"/>
              <a:defRPr b="0" i="0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575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"/>
              <a:buChar char="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575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"/>
              <a:buChar char="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575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"/>
              <a:buChar char="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575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"/>
              <a:buChar char="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575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"/>
              <a:buChar char="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575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"/>
              <a:buChar char="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0" name="Google Shape;90;p50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1" name="Google Shape;91;p50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2" name="Google Shape;92;p50"/>
          <p:cNvSpPr txBox="1"/>
          <p:nvPr>
            <p:ph idx="12" type="sldNum"/>
          </p:nvPr>
        </p:nvSpPr>
        <p:spPr>
          <a:xfrm>
            <a:off x="398859" y="590837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834">
          <p15:clr>
            <a:srgbClr val="F26B43"/>
          </p15:clr>
        </p15:guide>
        <p15:guide id="2" pos="1926">
          <p15:clr>
            <a:srgbClr val="F26B43"/>
          </p15:clr>
        </p15:guide>
        <p15:guide id="3" pos="216">
          <p15:clr>
            <a:srgbClr val="5ACBF0"/>
          </p15:clr>
        </p15:guide>
        <p15:guide id="4" pos="5544">
          <p15:clr>
            <a:srgbClr val="5ACBF0"/>
          </p15:clr>
        </p15:guide>
        <p15:guide id="5" orient="horz" pos="432">
          <p15:clr>
            <a:srgbClr val="5ACBF0"/>
          </p15:clr>
        </p15:guide>
        <p15:guide id="6" orient="horz" pos="2808">
          <p15:clr>
            <a:srgbClr val="5ACBF0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hyperlink" Target="mailto:sobia.iftikhar@nu.edu.pk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3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bstract image of curvy lines" id="223" name="Google Shape;223;p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144"/>
            <a:ext cx="9144002" cy="5143501"/>
          </a:xfrm>
          <a:prstGeom prst="rect">
            <a:avLst/>
          </a:prstGeom>
          <a:solidFill>
            <a:srgbClr val="595959"/>
          </a:solidFill>
          <a:ln>
            <a:noFill/>
          </a:ln>
        </p:spPr>
      </p:pic>
      <p:sp>
        <p:nvSpPr>
          <p:cNvPr id="224" name="Google Shape;224;p1"/>
          <p:cNvSpPr txBox="1"/>
          <p:nvPr>
            <p:ph type="title"/>
          </p:nvPr>
        </p:nvSpPr>
        <p:spPr>
          <a:xfrm>
            <a:off x="342900" y="3386275"/>
            <a:ext cx="49362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Century Gothic"/>
              <a:buNone/>
            </a:pPr>
            <a:r>
              <a:rPr lang="en-US">
                <a:solidFill>
                  <a:schemeClr val="dk1"/>
                </a:solidFill>
              </a:rPr>
              <a:t>DATA STRUCTURE </a:t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WEEK 14</a:t>
            </a:r>
            <a:endParaRPr/>
          </a:p>
        </p:txBody>
      </p:sp>
      <p:sp>
        <p:nvSpPr>
          <p:cNvPr id="225" name="Google Shape;225;p1"/>
          <p:cNvSpPr txBox="1"/>
          <p:nvPr/>
        </p:nvSpPr>
        <p:spPr>
          <a:xfrm>
            <a:off x="5889811" y="4031735"/>
            <a:ext cx="30741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Contact Details: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Email: </a:t>
            </a:r>
            <a:r>
              <a:rPr b="0" i="0" lang="en-US" sz="1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sobia.iftikhar@nu.edu.pk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GCR: 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entury Gothic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0"/>
          <p:cNvSpPr txBox="1"/>
          <p:nvPr>
            <p:ph type="title"/>
          </p:nvPr>
        </p:nvSpPr>
        <p:spPr>
          <a:xfrm>
            <a:off x="1944693" y="468083"/>
            <a:ext cx="6684000" cy="9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</a:pPr>
            <a:r>
              <a:rPr lang="en-US"/>
              <a:t>Hash Function</a:t>
            </a:r>
            <a:endParaRPr/>
          </a:p>
        </p:txBody>
      </p:sp>
      <p:sp>
        <p:nvSpPr>
          <p:cNvPr id="293" name="Google Shape;293;p10"/>
          <p:cNvSpPr txBox="1"/>
          <p:nvPr/>
        </p:nvSpPr>
        <p:spPr>
          <a:xfrm>
            <a:off x="1944693" y="1868889"/>
            <a:ext cx="5951095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Hash Function (k mod 10 , k mod n,  Mid Square, Folding Method)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mod 10: -&gt; 24 mod 10 = 4 (place 24 at index 4. (4) is has value)</a:t>
            </a:r>
            <a:endParaRPr/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mod n: =&gt; n always given to you. </a:t>
            </a:r>
            <a:endParaRPr/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Mid square: example= 123 = mid value 2^2 =4</a:t>
            </a:r>
            <a:endParaRPr/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Folding Method: Example = 123456 (hash table is 0 – 999, how to store such huge number) =&gt; 123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1"/>
          <p:cNvSpPr txBox="1"/>
          <p:nvPr>
            <p:ph type="title"/>
          </p:nvPr>
        </p:nvSpPr>
        <p:spPr>
          <a:xfrm>
            <a:off x="1944693" y="468083"/>
            <a:ext cx="6684000" cy="9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</a:pPr>
            <a:r>
              <a:rPr lang="en-US"/>
              <a:t>Hash Function= Example</a:t>
            </a:r>
            <a:endParaRPr/>
          </a:p>
        </p:txBody>
      </p:sp>
      <p:sp>
        <p:nvSpPr>
          <p:cNvPr id="299" name="Google Shape;299;p11"/>
          <p:cNvSpPr/>
          <p:nvPr/>
        </p:nvSpPr>
        <p:spPr>
          <a:xfrm>
            <a:off x="1807327" y="1561852"/>
            <a:ext cx="488678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Search(67)</a:t>
            </a:r>
            <a:endParaRPr/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has function 67 mod 10 = 7 go to 7 index</a:t>
            </a:r>
            <a:endParaRPr/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operation also performed by one time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00" name="Google Shape;300;p11"/>
          <p:cNvGraphicFramePr/>
          <p:nvPr/>
        </p:nvGraphicFramePr>
        <p:xfrm>
          <a:off x="6143244" y="13169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{7CD66967-8255-407C-A529-37275B3278C5}</a:tableStyleId>
              </a:tblPr>
              <a:tblGrid>
                <a:gridCol w="1248150"/>
                <a:gridCol w="411475"/>
              </a:tblGrid>
              <a:tr h="351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</a:tr>
              <a:tr h="351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91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1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</a:tr>
              <a:tr h="351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52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2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</a:tr>
              <a:tr h="351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83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3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</a:tr>
              <a:tr h="351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24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4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</a:tr>
              <a:tr h="351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5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</a:tr>
              <a:tr h="351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6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</a:tr>
              <a:tr h="351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67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7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</a:tr>
              <a:tr h="351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48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8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</a:tr>
              <a:tr h="351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9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</a:tr>
            </a:tbl>
          </a:graphicData>
        </a:graphic>
      </p:graphicFrame>
      <p:sp>
        <p:nvSpPr>
          <p:cNvPr id="301" name="Google Shape;301;p11"/>
          <p:cNvSpPr txBox="1"/>
          <p:nvPr/>
        </p:nvSpPr>
        <p:spPr>
          <a:xfrm flipH="1">
            <a:off x="6143243" y="600952"/>
            <a:ext cx="1819657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Hash Table k mod 10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2"/>
          <p:cNvSpPr txBox="1"/>
          <p:nvPr>
            <p:ph type="title"/>
          </p:nvPr>
        </p:nvSpPr>
        <p:spPr>
          <a:xfrm>
            <a:off x="1657350" y="171450"/>
            <a:ext cx="58293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</a:pPr>
            <a:r>
              <a:rPr lang="en-US"/>
              <a:t>Hash Function</a:t>
            </a:r>
            <a:endParaRPr/>
          </a:p>
        </p:txBody>
      </p:sp>
      <p:sp>
        <p:nvSpPr>
          <p:cNvPr id="307" name="Google Shape;307;p12"/>
          <p:cNvSpPr txBox="1"/>
          <p:nvPr>
            <p:ph idx="1" type="body"/>
          </p:nvPr>
        </p:nvSpPr>
        <p:spPr>
          <a:xfrm>
            <a:off x="1657350" y="1028700"/>
            <a:ext cx="5943600" cy="37147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</a:pPr>
            <a:r>
              <a:rPr lang="en-US"/>
              <a:t>Determines position of key in the array.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</a:pPr>
            <a:r>
              <a:rPr lang="en-US"/>
              <a:t>Assume table (array) size is </a:t>
            </a:r>
            <a:r>
              <a:rPr i="1" lang="en-US"/>
              <a:t>N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</a:pPr>
            <a:r>
              <a:rPr lang="en-US"/>
              <a:t>Function </a:t>
            </a:r>
            <a:r>
              <a:rPr i="1" lang="en-US"/>
              <a:t>f(x)</a:t>
            </a:r>
            <a:r>
              <a:rPr lang="en-US"/>
              <a:t> maps any key </a:t>
            </a:r>
            <a:r>
              <a:rPr i="1" lang="en-US"/>
              <a:t>x </a:t>
            </a:r>
            <a:r>
              <a:rPr lang="en-US"/>
              <a:t>to an int between 0 and </a:t>
            </a:r>
            <a:r>
              <a:rPr i="1" lang="en-US"/>
              <a:t>N−</a:t>
            </a:r>
            <a:r>
              <a:rPr lang="en-US"/>
              <a:t>1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</a:pPr>
            <a:r>
              <a:rPr lang="en-US"/>
              <a:t>For example, assume that </a:t>
            </a:r>
            <a:r>
              <a:rPr i="1" lang="en-US"/>
              <a:t>N=</a:t>
            </a:r>
            <a:r>
              <a:rPr lang="en-US"/>
              <a:t>15, that key </a:t>
            </a:r>
            <a:r>
              <a:rPr i="1" lang="en-US"/>
              <a:t>x </a:t>
            </a:r>
            <a:r>
              <a:rPr lang="en-US"/>
              <a:t>is a non-negative integer between 0 and MAX_INT, and hash function </a:t>
            </a:r>
            <a:r>
              <a:rPr i="1" lang="en-US"/>
              <a:t>f(x) = x </a:t>
            </a:r>
            <a:r>
              <a:rPr lang="en-US"/>
              <a:t>% 15.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</a:pPr>
            <a:r>
              <a:rPr lang="en-US"/>
              <a:t>(Hash functions for strings aggregate the character values --- see Weiss §5.2.)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3"/>
          <p:cNvSpPr/>
          <p:nvPr/>
        </p:nvSpPr>
        <p:spPr>
          <a:xfrm>
            <a:off x="1657350" y="228600"/>
            <a:ext cx="58293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Hash Function</a:t>
            </a:r>
            <a:endParaRPr/>
          </a:p>
        </p:txBody>
      </p:sp>
      <p:sp>
        <p:nvSpPr>
          <p:cNvPr id="313" name="Google Shape;313;p13"/>
          <p:cNvSpPr/>
          <p:nvPr/>
        </p:nvSpPr>
        <p:spPr>
          <a:xfrm>
            <a:off x="1600200" y="1085850"/>
            <a:ext cx="6115050" cy="3486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 f(x) = x % 15.  Then,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if x =	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25  129   35 2501  47  36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f(x)	 =	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10    9    5   11   2   6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Storing the keys in the array is straightforward: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0   1   2   3   4   5   6   7   8   9  10   11  12  13  14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_   _  47   _   _  35  36   _   _ 129  25 2501   _   _   _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Thus, delete and find can be done in O(1), and also insert, except…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4"/>
          <p:cNvSpPr txBox="1"/>
          <p:nvPr>
            <p:ph type="title"/>
          </p:nvPr>
        </p:nvSpPr>
        <p:spPr>
          <a:xfrm>
            <a:off x="944569" y="50388"/>
            <a:ext cx="6684000" cy="9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</a:pPr>
            <a:r>
              <a:rPr lang="en-US"/>
              <a:t>Hash Tab using Array</a:t>
            </a:r>
            <a:endParaRPr/>
          </a:p>
        </p:txBody>
      </p:sp>
      <p:sp>
        <p:nvSpPr>
          <p:cNvPr id="319" name="Google Shape;319;p14"/>
          <p:cNvSpPr txBox="1"/>
          <p:nvPr/>
        </p:nvSpPr>
        <p:spPr>
          <a:xfrm>
            <a:off x="1185863" y="1011288"/>
            <a:ext cx="2157412" cy="13849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void init()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int i;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for(i = 0; i &lt; size; i++)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arr[i] = -1;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14"/>
          <p:cNvSpPr txBox="1"/>
          <p:nvPr/>
        </p:nvSpPr>
        <p:spPr>
          <a:xfrm>
            <a:off x="4664869" y="1011288"/>
            <a:ext cx="4572000" cy="3539430"/>
          </a:xfrm>
          <a:prstGeom prst="rect">
            <a:avLst/>
          </a:prstGeom>
          <a:solidFill>
            <a:srgbClr val="A4CDB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insert(int value)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int key = value % size;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if(arr[key] == -1)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{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arr[key] = value;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printf("%d inserted at arr[%d]\n", value,key);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else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{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printf("Collision : arr[%d] has element %d already!\n",key,arr[key]);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printf("Unable to insert %d\n",value);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1" name="Google Shape;321;p14"/>
          <p:cNvSpPr txBox="1"/>
          <p:nvPr/>
        </p:nvSpPr>
        <p:spPr>
          <a:xfrm>
            <a:off x="323255" y="2517487"/>
            <a:ext cx="4155877" cy="1815882"/>
          </a:xfrm>
          <a:prstGeom prst="rect">
            <a:avLst/>
          </a:prstGeom>
          <a:solidFill>
            <a:srgbClr val="B6C88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del(int value)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int key = value % size;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if(arr[key] == value)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arr[key] = -1;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else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printf("%d not present in the hash table\n",value);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5"/>
          <p:cNvSpPr/>
          <p:nvPr/>
        </p:nvSpPr>
        <p:spPr>
          <a:xfrm>
            <a:off x="1657350" y="457200"/>
            <a:ext cx="58293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Hash Function</a:t>
            </a:r>
            <a:endParaRPr/>
          </a:p>
        </p:txBody>
      </p:sp>
      <p:sp>
        <p:nvSpPr>
          <p:cNvPr id="327" name="Google Shape;327;p15"/>
          <p:cNvSpPr/>
          <p:nvPr/>
        </p:nvSpPr>
        <p:spPr>
          <a:xfrm>
            <a:off x="1657350" y="1485900"/>
            <a:ext cx="611505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happens when you try to insert:  x =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65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x    =		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65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f(x) =	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5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0   1   2   3   4   5   6   7   8   9  10   11  12  13  14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_   _  47   _   _  35  36   _   _ 129  25 2501   _   _   _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65(?)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called a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collision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0" sz="24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6"/>
          <p:cNvSpPr txBox="1"/>
          <p:nvPr>
            <p:ph type="title"/>
          </p:nvPr>
        </p:nvSpPr>
        <p:spPr>
          <a:xfrm>
            <a:off x="1944694" y="468083"/>
            <a:ext cx="6684000" cy="9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</a:pPr>
            <a:r>
              <a:rPr lang="en-US"/>
              <a:t>Handling Collisions</a:t>
            </a:r>
            <a:endParaRPr/>
          </a:p>
        </p:txBody>
      </p:sp>
      <p:sp>
        <p:nvSpPr>
          <p:cNvPr id="333" name="Google Shape;333;p16"/>
          <p:cNvSpPr txBox="1"/>
          <p:nvPr>
            <p:ph idx="1" type="body"/>
          </p:nvPr>
        </p:nvSpPr>
        <p:spPr>
          <a:xfrm>
            <a:off x="1941909" y="1600200"/>
            <a:ext cx="6686700" cy="28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</a:pPr>
            <a:r>
              <a:rPr lang="en-US"/>
              <a:t>Separate Chaining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</a:pPr>
            <a:r>
              <a:rPr lang="en-US"/>
              <a:t>Open Addressing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</a:pPr>
            <a:r>
              <a:rPr lang="en-US"/>
              <a:t>Linear Probing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</a:pPr>
            <a:r>
              <a:rPr lang="en-US"/>
              <a:t>Quadratic Probing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</a:pPr>
            <a:r>
              <a:rPr lang="en-US"/>
              <a:t>Double Hashing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7"/>
          <p:cNvSpPr txBox="1"/>
          <p:nvPr>
            <p:ph type="ctrTitle"/>
          </p:nvPr>
        </p:nvSpPr>
        <p:spPr>
          <a:xfrm>
            <a:off x="1657350" y="1597820"/>
            <a:ext cx="58293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Century Gothic"/>
              <a:buNone/>
            </a:pPr>
            <a:r>
              <a:rPr lang="en-US" sz="3300"/>
              <a:t>Handling Collisions</a:t>
            </a:r>
            <a:endParaRPr/>
          </a:p>
        </p:txBody>
      </p:sp>
      <p:sp>
        <p:nvSpPr>
          <p:cNvPr id="339" name="Google Shape;339;p17"/>
          <p:cNvSpPr txBox="1"/>
          <p:nvPr>
            <p:ph idx="1" type="subTitle"/>
          </p:nvPr>
        </p:nvSpPr>
        <p:spPr>
          <a:xfrm>
            <a:off x="2171700" y="2914650"/>
            <a:ext cx="48006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2400"/>
              <a:t>Separate Chaining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8"/>
          <p:cNvSpPr/>
          <p:nvPr/>
        </p:nvSpPr>
        <p:spPr>
          <a:xfrm>
            <a:off x="1657350" y="457200"/>
            <a:ext cx="58293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Separate Chaining/ Open Hashing</a:t>
            </a:r>
            <a:endParaRPr/>
          </a:p>
        </p:txBody>
      </p:sp>
      <p:sp>
        <p:nvSpPr>
          <p:cNvPr id="345" name="Google Shape;345;p18"/>
          <p:cNvSpPr/>
          <p:nvPr/>
        </p:nvSpPr>
        <p:spPr>
          <a:xfrm>
            <a:off x="1657350" y="1485900"/>
            <a:ext cx="611505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each array element be the head of a chain.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0   1   2   3   4   5   6   7   8   9  10   11  12  13  14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↓           ↓   ↓           ↓   ↓    ↓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47          65  36         129  25 2501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↓</a:t>
            </a:r>
            <a:endParaRPr b="0" i="0" sz="13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35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would you store:  29, 16, 14,  99, 127 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9"/>
          <p:cNvSpPr/>
          <p:nvPr/>
        </p:nvSpPr>
        <p:spPr>
          <a:xfrm>
            <a:off x="1714500" y="228600"/>
            <a:ext cx="58293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Separate Chaining</a:t>
            </a:r>
            <a:endParaRPr/>
          </a:p>
        </p:txBody>
      </p:sp>
      <p:sp>
        <p:nvSpPr>
          <p:cNvPr id="351" name="Google Shape;351;p19"/>
          <p:cNvSpPr/>
          <p:nvPr/>
        </p:nvSpPr>
        <p:spPr>
          <a:xfrm>
            <a:off x="1600200" y="1143000"/>
            <a:ext cx="611505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each array element be the head of a chain: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would you store:  29, 16, 14,  99, 127 ?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0   1   2   3   4   5   6   7   8   9  10   11  12  13  14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↓   ↓           ↓   ↓   ↓       ↓   ↓    ↓           ↓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35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b="0" i="0" lang="en-US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47          65  36 </a:t>
            </a:r>
            <a:r>
              <a:rPr b="0" i="0" lang="en-US" sz="135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127</a:t>
            </a:r>
            <a:r>
              <a:rPr b="0" i="0" lang="en-US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0" i="0" lang="en-US" sz="135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99</a:t>
            </a:r>
            <a:r>
              <a:rPr b="0" i="0" lang="en-US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25 2501          </a:t>
            </a:r>
            <a:r>
              <a:rPr b="0" i="0" lang="en-US" sz="135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r>
              <a:rPr b="0" i="0" lang="en-US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↓               ↓                    ↓</a:t>
            </a:r>
            <a:endParaRPr b="0" i="0" sz="13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35             129                   </a:t>
            </a:r>
            <a:r>
              <a:rPr b="0" i="0" lang="en-US" sz="135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29</a:t>
            </a:r>
            <a:endParaRPr b="0" i="0" sz="13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 keys go at the front of the relevant chain.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"/>
          <p:cNvSpPr txBox="1"/>
          <p:nvPr>
            <p:ph type="title"/>
          </p:nvPr>
        </p:nvSpPr>
        <p:spPr>
          <a:xfrm>
            <a:off x="1944694" y="468083"/>
            <a:ext cx="6684000" cy="9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Font typeface="Century Gothic"/>
              <a:buNone/>
            </a:pPr>
            <a:r>
              <a:rPr lang="en-US"/>
              <a:t>Content</a:t>
            </a:r>
            <a:endParaRPr/>
          </a:p>
        </p:txBody>
      </p:sp>
      <p:sp>
        <p:nvSpPr>
          <p:cNvPr id="231" name="Google Shape;231;p2"/>
          <p:cNvSpPr txBox="1"/>
          <p:nvPr>
            <p:ph idx="1" type="body"/>
          </p:nvPr>
        </p:nvSpPr>
        <p:spPr>
          <a:xfrm>
            <a:off x="1941909" y="1600200"/>
            <a:ext cx="6686700" cy="28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65100" lvl="0" marL="254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/>
              <a:t>Heap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</a:pPr>
            <a:r>
              <a:rPr lang="en-US"/>
              <a:t>Array Representation of BT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?"/>
            </a:pPr>
            <a:r>
              <a:rPr lang="en-US"/>
              <a:t>Complete Binary Tree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?"/>
            </a:pPr>
            <a:r>
              <a:rPr lang="en-US"/>
              <a:t>Heap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?"/>
            </a:pPr>
            <a:r>
              <a:rPr lang="en-US"/>
              <a:t>Insert &amp; Delete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?"/>
            </a:pPr>
            <a:r>
              <a:rPr lang="en-US"/>
              <a:t>Heap Sort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?"/>
            </a:pPr>
            <a:r>
              <a:rPr lang="en-US"/>
              <a:t>Heapify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?"/>
            </a:pPr>
            <a:r>
              <a:rPr lang="en-US"/>
              <a:t>Priority Queue</a:t>
            </a:r>
            <a:endParaRPr/>
          </a:p>
          <a:p>
            <a:pPr indent="-165100" lvl="0" marL="254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0"/>
          <p:cNvSpPr txBox="1"/>
          <p:nvPr>
            <p:ph type="title"/>
          </p:nvPr>
        </p:nvSpPr>
        <p:spPr>
          <a:xfrm>
            <a:off x="1944694" y="468083"/>
            <a:ext cx="6684000" cy="9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</a:pPr>
            <a:r>
              <a:rPr lang="en-US"/>
              <a:t>Open Hasing (Chaining)</a:t>
            </a:r>
            <a:endParaRPr/>
          </a:p>
        </p:txBody>
      </p:sp>
      <p:sp>
        <p:nvSpPr>
          <p:cNvPr id="357" name="Google Shape;357;p20"/>
          <p:cNvSpPr txBox="1"/>
          <p:nvPr>
            <p:ph idx="1" type="body"/>
          </p:nvPr>
        </p:nvSpPr>
        <p:spPr>
          <a:xfrm>
            <a:off x="1941909" y="1600200"/>
            <a:ext cx="6686700" cy="28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10000"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08108"/>
              <a:buChar char="?"/>
            </a:pPr>
            <a:r>
              <a:rPr lang="en-US"/>
              <a:t>Keys (42, 19, 10, 12)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08108"/>
              <a:buChar char="?"/>
            </a:pPr>
            <a:r>
              <a:rPr lang="en-US"/>
              <a:t>K mod 5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08108"/>
              <a:buChar char="?"/>
            </a:pPr>
            <a:r>
              <a:rPr lang="en-US"/>
              <a:t>Advantages: </a:t>
            </a:r>
            <a:endParaRPr/>
          </a:p>
          <a:p>
            <a:pPr indent="-342899" lvl="1" marL="473201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26126"/>
              <a:buFont typeface="Arial"/>
              <a:buAutoNum type="arabicPeriod"/>
            </a:pPr>
            <a:r>
              <a:rPr lang="en-US"/>
              <a:t> Deletion is easy	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08108"/>
              <a:buChar char="?"/>
            </a:pPr>
            <a:r>
              <a:rPr lang="en-US"/>
              <a:t>Disadvantages: </a:t>
            </a:r>
            <a:endParaRPr/>
          </a:p>
          <a:p>
            <a:pPr indent="-342899" lvl="1" marL="473201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26126"/>
              <a:buFont typeface="Arial"/>
              <a:buAutoNum type="arabicPeriod"/>
            </a:pPr>
            <a:r>
              <a:rPr lang="en-US"/>
              <a:t>Parts of the array might never be used.</a:t>
            </a:r>
            <a:endParaRPr/>
          </a:p>
          <a:p>
            <a:pPr indent="-342899" lvl="1" marL="473201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26126"/>
              <a:buFont typeface="Arial"/>
              <a:buAutoNum type="arabicPeriod"/>
            </a:pPr>
            <a:r>
              <a:rPr lang="en-US"/>
              <a:t>As chains get longer, search time increases to O(n) in the worst case.</a:t>
            </a:r>
            <a:endParaRPr/>
          </a:p>
          <a:p>
            <a:pPr indent="-342899" lvl="1" marL="473201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26126"/>
              <a:buFont typeface="Arial"/>
              <a:buAutoNum type="arabicPeriod"/>
            </a:pPr>
            <a:r>
              <a:rPr lang="en-US"/>
              <a:t>Constructing new chain nodes is relatively expensive (still constant time, but the constant is high).</a:t>
            </a:r>
            <a:endParaRPr/>
          </a:p>
          <a:p>
            <a:pPr indent="-342899" lvl="1" marL="473201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26126"/>
              <a:buFont typeface="Arial"/>
              <a:buAutoNum type="arabicPeriod"/>
            </a:pPr>
            <a:r>
              <a:rPr lang="en-US"/>
              <a:t>Is there a way to use the “unused” space in the array instead of using chains to make more space?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/>
          </a:p>
        </p:txBody>
      </p:sp>
      <p:graphicFrame>
        <p:nvGraphicFramePr>
          <p:cNvPr id="358" name="Google Shape;358;p20"/>
          <p:cNvGraphicFramePr/>
          <p:nvPr/>
        </p:nvGraphicFramePr>
        <p:xfrm>
          <a:off x="6461760" y="12390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{7CD66967-8255-407C-A529-37275B3278C5}</a:tableStyleId>
              </a:tblPr>
              <a:tblGrid>
                <a:gridCol w="1077500"/>
                <a:gridCol w="667475"/>
              </a:tblGrid>
              <a:tr h="40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10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</a:tr>
              <a:tr h="40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1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</a:tr>
              <a:tr h="40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2000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2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</a:tr>
              <a:tr h="40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3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</a:tr>
              <a:tr h="40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19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4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</a:tr>
            </a:tbl>
          </a:graphicData>
        </a:graphic>
      </p:graphicFrame>
      <p:graphicFrame>
        <p:nvGraphicFramePr>
          <p:cNvPr id="359" name="Google Shape;359;p20"/>
          <p:cNvGraphicFramePr/>
          <p:nvPr/>
        </p:nvGraphicFramePr>
        <p:xfrm>
          <a:off x="4183380" y="20391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{7CD66967-8255-407C-A529-37275B3278C5}</a:tableStyleId>
              </a:tblPr>
              <a:tblGrid>
                <a:gridCol w="548650"/>
                <a:gridCol w="548650"/>
              </a:tblGrid>
              <a:tr h="344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42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1000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</a:tr>
            </a:tbl>
          </a:graphicData>
        </a:graphic>
      </p:graphicFrame>
      <p:graphicFrame>
        <p:nvGraphicFramePr>
          <p:cNvPr id="360" name="Google Shape;360;p20"/>
          <p:cNvGraphicFramePr/>
          <p:nvPr/>
        </p:nvGraphicFramePr>
        <p:xfrm>
          <a:off x="5364480" y="20358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{7CD66967-8255-407C-A529-37275B3278C5}</a:tableStyleId>
              </a:tblPr>
              <a:tblGrid>
                <a:gridCol w="548650"/>
                <a:gridCol w="548650"/>
              </a:tblGrid>
              <a:tr h="344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12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1000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</a:tr>
            </a:tbl>
          </a:graphicData>
        </a:graphic>
      </p:graphicFrame>
      <p:sp>
        <p:nvSpPr>
          <p:cNvPr id="361" name="Google Shape;361;p20"/>
          <p:cNvSpPr txBox="1"/>
          <p:nvPr/>
        </p:nvSpPr>
        <p:spPr>
          <a:xfrm flipH="1">
            <a:off x="4183380" y="2470151"/>
            <a:ext cx="716280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1000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20"/>
          <p:cNvSpPr txBox="1"/>
          <p:nvPr/>
        </p:nvSpPr>
        <p:spPr>
          <a:xfrm flipH="1">
            <a:off x="5513070" y="2462645"/>
            <a:ext cx="716280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2000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3" name="Google Shape;363;p20"/>
          <p:cNvCxnSpPr/>
          <p:nvPr/>
        </p:nvCxnSpPr>
        <p:spPr>
          <a:xfrm rot="10800000">
            <a:off x="5212080" y="2207896"/>
            <a:ext cx="18288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1"/>
          <p:cNvSpPr txBox="1"/>
          <p:nvPr>
            <p:ph type="title"/>
          </p:nvPr>
        </p:nvSpPr>
        <p:spPr>
          <a:xfrm>
            <a:off x="787406" y="0"/>
            <a:ext cx="6684000" cy="9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</a:pPr>
            <a:r>
              <a:rPr lang="en-US"/>
              <a:t>Hash Table Using Separate Chaining</a:t>
            </a:r>
            <a:endParaRPr/>
          </a:p>
        </p:txBody>
      </p:sp>
      <p:sp>
        <p:nvSpPr>
          <p:cNvPr id="369" name="Google Shape;369;p21"/>
          <p:cNvSpPr txBox="1"/>
          <p:nvPr/>
        </p:nvSpPr>
        <p:spPr>
          <a:xfrm>
            <a:off x="157163" y="480450"/>
            <a:ext cx="2185987" cy="2292935"/>
          </a:xfrm>
          <a:prstGeom prst="rect">
            <a:avLst/>
          </a:prstGeom>
          <a:solidFill>
            <a:srgbClr val="A4CDB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HashTablesExample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LinkedHash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String key;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int value;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LinkedHash next;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LinkedHash(String key, int value)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this.key = key;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this.value = value;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this.next = null;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0" name="Google Shape;370;p21"/>
          <p:cNvSpPr txBox="1"/>
          <p:nvPr/>
        </p:nvSpPr>
        <p:spPr>
          <a:xfrm>
            <a:off x="2511346" y="611254"/>
            <a:ext cx="3236119" cy="1015663"/>
          </a:xfrm>
          <a:prstGeom prst="rect">
            <a:avLst/>
          </a:prstGeom>
          <a:solidFill>
            <a:srgbClr val="C6D1B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= 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tableSize = ts;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table = new LinkedHash[tableSize];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for (int i = 0; i &lt; tableSize; i++)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table[i] = null;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1" name="Google Shape;371;p21"/>
          <p:cNvSpPr txBox="1"/>
          <p:nvPr/>
        </p:nvSpPr>
        <p:spPr>
          <a:xfrm>
            <a:off x="5765006" y="1188336"/>
            <a:ext cx="3757613" cy="3231654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 newNode = new node(value);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int key = value % size;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if(chain[key] == null)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 chain[key] = newNode;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tail = newNode;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else {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//Node temp will point to head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node temp = head;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//newNode will become new head of the list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head = newNode;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//Node temp(previous head) will be added after new head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head.next = temp;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 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72" name="Google Shape;37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47021" y="1931614"/>
            <a:ext cx="2049958" cy="1280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2"/>
          <p:cNvSpPr txBox="1"/>
          <p:nvPr>
            <p:ph type="ctrTitle"/>
          </p:nvPr>
        </p:nvSpPr>
        <p:spPr>
          <a:xfrm>
            <a:off x="1657350" y="1597820"/>
            <a:ext cx="58293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Century Gothic"/>
              <a:buNone/>
            </a:pPr>
            <a:r>
              <a:rPr lang="en-US" sz="3300"/>
              <a:t>Handling Collisions</a:t>
            </a:r>
            <a:endParaRPr/>
          </a:p>
        </p:txBody>
      </p:sp>
      <p:sp>
        <p:nvSpPr>
          <p:cNvPr id="378" name="Google Shape;378;p22"/>
          <p:cNvSpPr txBox="1"/>
          <p:nvPr>
            <p:ph idx="1" type="subTitle"/>
          </p:nvPr>
        </p:nvSpPr>
        <p:spPr>
          <a:xfrm>
            <a:off x="2171700" y="2914650"/>
            <a:ext cx="48006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2400"/>
              <a:t>Linear Probing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3"/>
          <p:cNvSpPr txBox="1"/>
          <p:nvPr>
            <p:ph type="title"/>
          </p:nvPr>
        </p:nvSpPr>
        <p:spPr>
          <a:xfrm>
            <a:off x="1149036" y="167621"/>
            <a:ext cx="6684000" cy="9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</a:pPr>
            <a:r>
              <a:rPr lang="en-US"/>
              <a:t>Close hashing(Linear probing)</a:t>
            </a:r>
            <a:endParaRPr/>
          </a:p>
        </p:txBody>
      </p:sp>
      <p:sp>
        <p:nvSpPr>
          <p:cNvPr id="384" name="Google Shape;384;p23"/>
          <p:cNvSpPr txBox="1"/>
          <p:nvPr>
            <p:ph idx="1" type="body"/>
          </p:nvPr>
        </p:nvSpPr>
        <p:spPr>
          <a:xfrm>
            <a:off x="1941909" y="1600200"/>
            <a:ext cx="6686700" cy="28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10000"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08108"/>
              <a:buChar char="?"/>
            </a:pPr>
            <a:r>
              <a:rPr lang="en-US"/>
              <a:t>Keys (43, 135, 72, 23,99,19,82)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08108"/>
              <a:buChar char="?"/>
            </a:pPr>
            <a:r>
              <a:rPr lang="en-US"/>
              <a:t>H(k)= K mod 10 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08108"/>
              <a:buChar char="?"/>
            </a:pPr>
            <a:r>
              <a:rPr lang="en-US"/>
              <a:t>H(k,i) = (h(k)+i) mod 10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08108"/>
              <a:buChar char="?"/>
            </a:pPr>
            <a:r>
              <a:rPr lang="en-US"/>
              <a:t>Advantages: </a:t>
            </a:r>
            <a:endParaRPr/>
          </a:p>
          <a:p>
            <a:pPr indent="-257175" lvl="1" marL="387477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26126"/>
              <a:buFont typeface="Arial"/>
              <a:buAutoNum type="arabicPeriod"/>
            </a:pPr>
            <a:r>
              <a:rPr lang="en-US"/>
              <a:t>No Extra Space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08108"/>
              <a:buChar char="?"/>
            </a:pPr>
            <a:r>
              <a:rPr lang="en-US"/>
              <a:t>Disadvantages: </a:t>
            </a:r>
            <a:endParaRPr/>
          </a:p>
          <a:p>
            <a:pPr indent="-342899" lvl="1" marL="473201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26126"/>
              <a:buFont typeface="Arial"/>
              <a:buAutoNum type="arabicPeriod"/>
            </a:pPr>
            <a:r>
              <a:rPr lang="en-US"/>
              <a:t>Search time o(n)</a:t>
            </a:r>
            <a:endParaRPr/>
          </a:p>
          <a:p>
            <a:pPr indent="-342899" lvl="1" marL="473201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26126"/>
              <a:buFont typeface="Arial"/>
              <a:buAutoNum type="arabicPeriod"/>
            </a:pPr>
            <a:r>
              <a:rPr lang="en-US"/>
              <a:t>Deletion Difficult</a:t>
            </a:r>
            <a:endParaRPr/>
          </a:p>
          <a:p>
            <a:pPr indent="-342899" lvl="1" marL="473201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26126"/>
              <a:buFont typeface="Arial"/>
              <a:buAutoNum type="arabicPeriod"/>
            </a:pPr>
            <a:r>
              <a:rPr lang="en-US"/>
              <a:t>Primary Clustering </a:t>
            </a:r>
            <a:endParaRPr/>
          </a:p>
          <a:p>
            <a:pPr indent="-342899" lvl="1" marL="473201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26126"/>
              <a:buFont typeface="Arial"/>
              <a:buAutoNum type="arabicPeriod"/>
            </a:pPr>
            <a:r>
              <a:rPr lang="en-US"/>
              <a:t>Secondary clustering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/>
          </a:p>
        </p:txBody>
      </p:sp>
      <p:graphicFrame>
        <p:nvGraphicFramePr>
          <p:cNvPr id="385" name="Google Shape;385;p23"/>
          <p:cNvGraphicFramePr/>
          <p:nvPr/>
        </p:nvGraphicFramePr>
        <p:xfrm>
          <a:off x="6492240" y="65684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{7CD66967-8255-407C-A529-37275B3278C5}</a:tableStyleId>
              </a:tblPr>
              <a:tblGrid>
                <a:gridCol w="1077500"/>
                <a:gridCol w="667475"/>
              </a:tblGrid>
              <a:tr h="40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19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</a:tr>
              <a:tr h="40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1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</a:tr>
              <a:tr h="40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72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2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</a:tr>
              <a:tr h="40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43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3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</a:tr>
              <a:tr h="40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23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4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</a:tr>
              <a:tr h="40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135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5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</a:tr>
              <a:tr h="40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82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6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</a:tr>
              <a:tr h="40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7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</a:tr>
              <a:tr h="40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8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</a:tr>
              <a:tr h="40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99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9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</a:tr>
            </a:tbl>
          </a:graphicData>
        </a:graphic>
      </p:graphicFrame>
      <p:sp>
        <p:nvSpPr>
          <p:cNvPr id="386" name="Google Shape;386;p23"/>
          <p:cNvSpPr txBox="1"/>
          <p:nvPr/>
        </p:nvSpPr>
        <p:spPr>
          <a:xfrm flipH="1">
            <a:off x="4491036" y="2294572"/>
            <a:ext cx="2127886" cy="25160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Collision occur (23)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h(k) 23 mod 10 = 3</a:t>
            </a:r>
            <a:endParaRPr/>
          </a:p>
          <a:p>
            <a:pPr indent="-214313" lvl="0" marL="214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-"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(3 +I )mod 10 = 4</a:t>
            </a:r>
            <a:endParaRPr/>
          </a:p>
          <a:p>
            <a:pPr indent="-214313" lvl="0" marL="214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-"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 = 1 is attempt (prob)</a:t>
            </a:r>
            <a:endParaRPr/>
          </a:p>
          <a:p>
            <a:pPr indent="-147638" lvl="0" marL="214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4313" lvl="0" marL="214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-"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19- array is complete reverse beck</a:t>
            </a:r>
            <a:endParaRPr/>
          </a:p>
          <a:p>
            <a:pPr indent="-147638" lvl="0" marL="214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4313" lvl="0" marL="214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-"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82 mod 10 = 2</a:t>
            </a:r>
            <a:endParaRPr/>
          </a:p>
          <a:p>
            <a:pPr indent="-214313" lvl="0" marL="214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-"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(2 + 1) = 3 filled</a:t>
            </a:r>
            <a:endParaRPr/>
          </a:p>
          <a:p>
            <a:pPr indent="-214313" lvl="0" marL="214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-"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(2 + 2)  = 4 filled</a:t>
            </a:r>
            <a:endParaRPr/>
          </a:p>
          <a:p>
            <a:pPr indent="-214313" lvl="0" marL="214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-"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(2 + 3) = 5 filed</a:t>
            </a:r>
            <a:endParaRPr/>
          </a:p>
          <a:p>
            <a:pPr indent="-214313" lvl="0" marL="214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-"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(2+ 4) = 6  we can [place here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4"/>
          <p:cNvSpPr txBox="1"/>
          <p:nvPr>
            <p:ph type="title"/>
          </p:nvPr>
        </p:nvSpPr>
        <p:spPr>
          <a:xfrm>
            <a:off x="1480350" y="180534"/>
            <a:ext cx="6684000" cy="9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</a:pPr>
            <a:r>
              <a:rPr lang="en-US"/>
              <a:t>Close hashing(Linear probing)</a:t>
            </a:r>
            <a:endParaRPr/>
          </a:p>
        </p:txBody>
      </p:sp>
      <p:sp>
        <p:nvSpPr>
          <p:cNvPr id="392" name="Google Shape;392;p24"/>
          <p:cNvSpPr txBox="1"/>
          <p:nvPr>
            <p:ph idx="1" type="body"/>
          </p:nvPr>
        </p:nvSpPr>
        <p:spPr>
          <a:xfrm>
            <a:off x="977503" y="1277832"/>
            <a:ext cx="6686700" cy="28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10000"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08108"/>
              <a:buChar char="?"/>
            </a:pPr>
            <a:r>
              <a:rPr lang="en-US"/>
              <a:t>Keys (43, 135, 72, 23,99,19,82)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08108"/>
              <a:buChar char="?"/>
            </a:pPr>
            <a:r>
              <a:rPr lang="en-US"/>
              <a:t>H(k)= K mod 10 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08108"/>
              <a:buChar char="?"/>
            </a:pPr>
            <a:r>
              <a:rPr lang="en-US"/>
              <a:t>H(k,i) = (h(k)+i) mod 10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08108"/>
              <a:buChar char="?"/>
            </a:pPr>
            <a:r>
              <a:rPr lang="en-US"/>
              <a:t>Advantages: </a:t>
            </a:r>
            <a:endParaRPr/>
          </a:p>
          <a:p>
            <a:pPr indent="-257175" lvl="1" marL="387477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26126"/>
              <a:buFont typeface="Arial"/>
              <a:buAutoNum type="arabicPeriod"/>
            </a:pPr>
            <a:r>
              <a:rPr lang="en-US"/>
              <a:t>No Extra Space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08108"/>
              <a:buChar char="?"/>
            </a:pPr>
            <a:r>
              <a:rPr lang="en-US"/>
              <a:t>Disadvantages: </a:t>
            </a:r>
            <a:endParaRPr/>
          </a:p>
          <a:p>
            <a:pPr indent="-342899" lvl="1" marL="473201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26126"/>
              <a:buFont typeface="Arial"/>
              <a:buAutoNum type="arabicPeriod"/>
            </a:pPr>
            <a:r>
              <a:rPr lang="en-US"/>
              <a:t>Search time o(n)</a:t>
            </a:r>
            <a:endParaRPr/>
          </a:p>
          <a:p>
            <a:pPr indent="-342899" lvl="1" marL="473201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26126"/>
              <a:buFont typeface="Arial"/>
              <a:buAutoNum type="arabicPeriod"/>
            </a:pPr>
            <a:r>
              <a:rPr lang="en-US"/>
              <a:t>Deletion Difficult</a:t>
            </a:r>
            <a:endParaRPr/>
          </a:p>
          <a:p>
            <a:pPr indent="-342899" lvl="1" marL="473201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26126"/>
              <a:buFont typeface="Arial"/>
              <a:buAutoNum type="arabicPeriod"/>
            </a:pPr>
            <a:r>
              <a:rPr lang="en-US"/>
              <a:t>Primary Clustering </a:t>
            </a:r>
            <a:endParaRPr/>
          </a:p>
          <a:p>
            <a:pPr indent="-342899" lvl="1" marL="473201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26126"/>
              <a:buFont typeface="Arial"/>
              <a:buAutoNum type="arabicPeriod"/>
            </a:pPr>
            <a:r>
              <a:rPr lang="en-US"/>
              <a:t>Secondary clustering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/>
          </a:p>
        </p:txBody>
      </p:sp>
      <p:graphicFrame>
        <p:nvGraphicFramePr>
          <p:cNvPr id="393" name="Google Shape;393;p24"/>
          <p:cNvGraphicFramePr/>
          <p:nvPr/>
        </p:nvGraphicFramePr>
        <p:xfrm>
          <a:off x="6492240" y="65684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{7CD66967-8255-407C-A529-37275B3278C5}</a:tableStyleId>
              </a:tblPr>
              <a:tblGrid>
                <a:gridCol w="1077500"/>
                <a:gridCol w="667475"/>
              </a:tblGrid>
              <a:tr h="40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19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</a:tr>
              <a:tr h="40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1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</a:tr>
              <a:tr h="40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72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2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</a:tr>
              <a:tr h="40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43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3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</a:tr>
              <a:tr h="40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23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4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</a:tr>
              <a:tr h="40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135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5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</a:tr>
              <a:tr h="40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82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6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</a:tr>
              <a:tr h="40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7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</a:tr>
              <a:tr h="40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8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</a:tr>
              <a:tr h="40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99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9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</a:tr>
            </a:tbl>
          </a:graphicData>
        </a:graphic>
      </p:graphicFrame>
      <p:sp>
        <p:nvSpPr>
          <p:cNvPr id="394" name="Google Shape;394;p24"/>
          <p:cNvSpPr txBox="1"/>
          <p:nvPr/>
        </p:nvSpPr>
        <p:spPr>
          <a:xfrm flipH="1">
            <a:off x="3004184" y="2259330"/>
            <a:ext cx="3308987" cy="1708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Best and average case for search time in o(1) but for worst time is o(n)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example 112 also need to place on index 2 but due to already filled  we will place on 7</a:t>
            </a:r>
            <a:r>
              <a:rPr b="0" baseline="3000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index for the search time will increase by n time.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deletion: lets suppose you are searching for 82  and before searching 82 we deleted 43 from index 3 at that time your search operation will stop at index 3 because it is empty.  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5"/>
          <p:cNvSpPr/>
          <p:nvPr/>
        </p:nvSpPr>
        <p:spPr>
          <a:xfrm>
            <a:off x="1657350" y="457200"/>
            <a:ext cx="58293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Linear Probing</a:t>
            </a:r>
            <a:endParaRPr/>
          </a:p>
        </p:txBody>
      </p:sp>
      <p:sp>
        <p:nvSpPr>
          <p:cNvPr id="400" name="Google Shape;400;p25"/>
          <p:cNvSpPr/>
          <p:nvPr/>
        </p:nvSpPr>
        <p:spPr>
          <a:xfrm>
            <a:off x="1514474" y="1221581"/>
            <a:ext cx="7793831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key x be stored in element f(x)=t of the array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0   1   2   3   4   5   6   7   8   9  10   11  12  13  14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47          35  36         129  25 2501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65(?)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do you do in case of a collision?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hash table is not full, attempt to store key in the next array element (in this case (t+1)%N, (t+2)%N, (t+3)%N …)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until you find an empty slot.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6"/>
          <p:cNvSpPr/>
          <p:nvPr/>
        </p:nvSpPr>
        <p:spPr>
          <a:xfrm>
            <a:off x="1657350" y="457200"/>
            <a:ext cx="58293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Linear Probing</a:t>
            </a:r>
            <a:endParaRPr/>
          </a:p>
        </p:txBody>
      </p:sp>
      <p:sp>
        <p:nvSpPr>
          <p:cNvPr id="406" name="Google Shape;406;p26"/>
          <p:cNvSpPr/>
          <p:nvPr/>
        </p:nvSpPr>
        <p:spPr>
          <a:xfrm>
            <a:off x="1657350" y="1485900"/>
            <a:ext cx="611505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do you store 65 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0   1   2   3   4   5   6   7   8   9  10   11  12  13  14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47          35  36  65     129  25 2501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↑   ↑   ↑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attempts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would you store:  29?</a:t>
            </a:r>
            <a:endParaRPr b="0" i="0" sz="27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7"/>
          <p:cNvSpPr/>
          <p:nvPr/>
        </p:nvSpPr>
        <p:spPr>
          <a:xfrm>
            <a:off x="1657350" y="457200"/>
            <a:ext cx="58293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Linear Probing</a:t>
            </a:r>
            <a:endParaRPr/>
          </a:p>
        </p:txBody>
      </p:sp>
      <p:sp>
        <p:nvSpPr>
          <p:cNvPr id="412" name="Google Shape;412;p27"/>
          <p:cNvSpPr/>
          <p:nvPr/>
        </p:nvSpPr>
        <p:spPr>
          <a:xfrm>
            <a:off x="1657350" y="1485900"/>
            <a:ext cx="611505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hash table is not full, attempt to store key in array elements (t+1)%N, (t+2)%N, …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0   1   2   3   4   5   6   7   8   9  10   11  12  13  14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47          35  36  65     129  25 2501          29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       ↑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attempts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would you store:  16?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8"/>
          <p:cNvSpPr/>
          <p:nvPr/>
        </p:nvSpPr>
        <p:spPr>
          <a:xfrm>
            <a:off x="1657350" y="457200"/>
            <a:ext cx="58293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Linear Probing</a:t>
            </a:r>
            <a:endParaRPr/>
          </a:p>
        </p:txBody>
      </p:sp>
      <p:sp>
        <p:nvSpPr>
          <p:cNvPr id="418" name="Google Shape;418;p28"/>
          <p:cNvSpPr/>
          <p:nvPr/>
        </p:nvSpPr>
        <p:spPr>
          <a:xfrm>
            <a:off x="1657350" y="1485900"/>
            <a:ext cx="611505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hash table is not full, attempt to store key in array elements (t+1)%N, (t+2)%N, …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0   1   2   3   4   5   6   7   8   9  10   11  12  13  14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16  47          35  36  65     129  25 2501          29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↑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would you store:  14?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9"/>
          <p:cNvSpPr/>
          <p:nvPr/>
        </p:nvSpPr>
        <p:spPr>
          <a:xfrm>
            <a:off x="1657350" y="457200"/>
            <a:ext cx="58293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Linear Probing</a:t>
            </a:r>
            <a:endParaRPr/>
          </a:p>
        </p:txBody>
      </p:sp>
      <p:sp>
        <p:nvSpPr>
          <p:cNvPr id="424" name="Google Shape;424;p29"/>
          <p:cNvSpPr/>
          <p:nvPr/>
        </p:nvSpPr>
        <p:spPr>
          <a:xfrm>
            <a:off x="1657350" y="1485900"/>
            <a:ext cx="611505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hash table is not full, attempt to store key in array elements (t+1)%N, (t+2)%N, …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0   1   2   3   4   5   6   7   8   9  10   11  12  13  14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14  16  47          35  36  65     129  25 2501          29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↑                                                        ↑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     attempts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would you store:   99?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"/>
          <p:cNvSpPr txBox="1"/>
          <p:nvPr>
            <p:ph type="title"/>
          </p:nvPr>
        </p:nvSpPr>
        <p:spPr>
          <a:xfrm>
            <a:off x="1944694" y="468083"/>
            <a:ext cx="6684000" cy="9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Priority Queue Implementation</a:t>
            </a:r>
            <a:endParaRPr/>
          </a:p>
        </p:txBody>
      </p:sp>
      <p:sp>
        <p:nvSpPr>
          <p:cNvPr id="237" name="Google Shape;237;p3"/>
          <p:cNvSpPr txBox="1"/>
          <p:nvPr>
            <p:ph idx="1" type="body"/>
          </p:nvPr>
        </p:nvSpPr>
        <p:spPr>
          <a:xfrm>
            <a:off x="1941909" y="1600200"/>
            <a:ext cx="6686700" cy="28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/>
              <a:t>Arrays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/>
              <a:t>Linked list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/>
              <a:t>Heap data structure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/>
              <a:t>Binary search tree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0"/>
          <p:cNvSpPr/>
          <p:nvPr/>
        </p:nvSpPr>
        <p:spPr>
          <a:xfrm>
            <a:off x="1657350" y="457200"/>
            <a:ext cx="58293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Linear Probing</a:t>
            </a:r>
            <a:endParaRPr/>
          </a:p>
        </p:txBody>
      </p:sp>
      <p:sp>
        <p:nvSpPr>
          <p:cNvPr id="430" name="Google Shape;430;p30"/>
          <p:cNvSpPr/>
          <p:nvPr/>
        </p:nvSpPr>
        <p:spPr>
          <a:xfrm>
            <a:off x="1657350" y="1485900"/>
            <a:ext cx="611505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hash table is not full, attempt to store key in array elements (t+1)%N, (t+2)%N, …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0   1   2   3   4   5   6   7   8   9  10   11  12  13  14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14  16  47          35  36  65     129  25 2501  99      29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↑   ↑    ↑   ↑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  attempts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would you store:  127 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1"/>
          <p:cNvSpPr/>
          <p:nvPr/>
        </p:nvSpPr>
        <p:spPr>
          <a:xfrm>
            <a:off x="1657350" y="457200"/>
            <a:ext cx="58293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Linear Probing</a:t>
            </a:r>
            <a:endParaRPr/>
          </a:p>
        </p:txBody>
      </p:sp>
      <p:sp>
        <p:nvSpPr>
          <p:cNvPr id="436" name="Google Shape;436;p31"/>
          <p:cNvSpPr/>
          <p:nvPr/>
        </p:nvSpPr>
        <p:spPr>
          <a:xfrm>
            <a:off x="1657350" y="1485900"/>
            <a:ext cx="611505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hash table is not full, attempt to store key in array elements (t+1)%N, (t+2)%N, …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0   1   2   3   4   5   6   7   8   9  10   11  12  13  14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16  47          35  36  65 127 129  25 2501  29  99  14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↑   ↑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attempts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2"/>
          <p:cNvSpPr/>
          <p:nvPr/>
        </p:nvSpPr>
        <p:spPr>
          <a:xfrm>
            <a:off x="1657350" y="228600"/>
            <a:ext cx="58293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Linear Probing</a:t>
            </a:r>
            <a:endParaRPr/>
          </a:p>
        </p:txBody>
      </p:sp>
      <p:sp>
        <p:nvSpPr>
          <p:cNvPr id="442" name="Google Shape;442;p32"/>
          <p:cNvSpPr/>
          <p:nvPr/>
        </p:nvSpPr>
        <p:spPr>
          <a:xfrm>
            <a:off x="1657350" y="1085850"/>
            <a:ext cx="6115050" cy="3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Search efficiency problem remains.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Deletion becomes trickier….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3"/>
          <p:cNvSpPr txBox="1"/>
          <p:nvPr>
            <p:ph type="title"/>
          </p:nvPr>
        </p:nvSpPr>
        <p:spPr>
          <a:xfrm>
            <a:off x="1944693" y="468083"/>
            <a:ext cx="6684000" cy="9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</a:pPr>
            <a:r>
              <a:rPr lang="en-US"/>
              <a:t>Deletion problem</a:t>
            </a:r>
            <a:endParaRPr/>
          </a:p>
        </p:txBody>
      </p:sp>
      <p:graphicFrame>
        <p:nvGraphicFramePr>
          <p:cNvPr id="448" name="Google Shape;448;p33"/>
          <p:cNvGraphicFramePr/>
          <p:nvPr/>
        </p:nvGraphicFramePr>
        <p:xfrm>
          <a:off x="4914901" y="1543050"/>
          <a:ext cx="2041922" cy="3086100"/>
        </p:xfrm>
        <a:graphic>
          <a:graphicData uri="http://schemas.openxmlformats.org/presentationml/2006/ole">
            <mc:AlternateContent>
              <mc:Choice Requires="v">
                <p:oleObj r:id="rId4" imgH="3086100" imgW="2041922" progId="Excel.Sheet.8" spid="_x0000_s1">
                  <p:embed/>
                </p:oleObj>
              </mc:Choice>
              <mc:Fallback>
                <p:oleObj r:id="rId5" imgH="3086100" imgW="2041922" progId="Excel.Sheet.8">
                  <p:embed/>
                  <p:pic>
                    <p:nvPicPr>
                      <p:cNvPr id="448" name="Google Shape;448;p33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4914901" y="1543050"/>
                        <a:ext cx="2041922" cy="308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9" name="Google Shape;449;p33"/>
          <p:cNvSpPr txBox="1"/>
          <p:nvPr>
            <p:ph idx="1" type="body"/>
          </p:nvPr>
        </p:nvSpPr>
        <p:spPr>
          <a:xfrm>
            <a:off x="1941909" y="1600200"/>
            <a:ext cx="3235500" cy="28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</a:pPr>
            <a:r>
              <a:rPr lang="en-US" sz="2100"/>
              <a:t>H=KEY MOD 10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</a:pPr>
            <a:r>
              <a:rPr lang="en-US" sz="2100"/>
              <a:t>Insert 47, 57, 68, 18, 67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</a:pPr>
            <a:r>
              <a:rPr lang="en-US" sz="2100"/>
              <a:t>Find 68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</a:pPr>
            <a:r>
              <a:rPr lang="en-US" sz="2100"/>
              <a:t>Find 10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</a:pPr>
            <a:r>
              <a:rPr lang="en-US" sz="2100"/>
              <a:t>Delete 47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</a:pPr>
            <a:r>
              <a:rPr lang="en-US" sz="2100"/>
              <a:t>Find 57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4"/>
          <p:cNvSpPr txBox="1"/>
          <p:nvPr>
            <p:ph type="ctrTitle"/>
          </p:nvPr>
        </p:nvSpPr>
        <p:spPr>
          <a:xfrm>
            <a:off x="1657350" y="1597820"/>
            <a:ext cx="58293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Century Gothic"/>
              <a:buNone/>
            </a:pPr>
            <a:r>
              <a:rPr lang="en-US" sz="3300"/>
              <a:t>Handling Collisions</a:t>
            </a:r>
            <a:endParaRPr/>
          </a:p>
        </p:txBody>
      </p:sp>
      <p:sp>
        <p:nvSpPr>
          <p:cNvPr id="455" name="Google Shape;455;p34"/>
          <p:cNvSpPr txBox="1"/>
          <p:nvPr>
            <p:ph idx="1" type="subTitle"/>
          </p:nvPr>
        </p:nvSpPr>
        <p:spPr>
          <a:xfrm>
            <a:off x="2171700" y="2914650"/>
            <a:ext cx="48006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2400"/>
              <a:t>Quadratic Probing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5"/>
          <p:cNvSpPr txBox="1"/>
          <p:nvPr>
            <p:ph type="title"/>
          </p:nvPr>
        </p:nvSpPr>
        <p:spPr>
          <a:xfrm>
            <a:off x="1944694" y="468083"/>
            <a:ext cx="6684000" cy="9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</a:pPr>
            <a:r>
              <a:rPr lang="en-US"/>
              <a:t>Close hashing(Quadratic probing)</a:t>
            </a:r>
            <a:endParaRPr/>
          </a:p>
        </p:txBody>
      </p:sp>
      <p:sp>
        <p:nvSpPr>
          <p:cNvPr id="461" name="Google Shape;461;p35"/>
          <p:cNvSpPr txBox="1"/>
          <p:nvPr>
            <p:ph idx="1" type="body"/>
          </p:nvPr>
        </p:nvSpPr>
        <p:spPr>
          <a:xfrm>
            <a:off x="289411" y="1155150"/>
            <a:ext cx="6686700" cy="28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</a:pPr>
            <a:r>
              <a:rPr lang="en-US"/>
              <a:t>Keys (42, 16, 91, 33,18,27,36,62)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</a:pPr>
            <a:r>
              <a:rPr lang="en-US"/>
              <a:t>H(k)= K mod 10 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</a:pPr>
            <a:r>
              <a:rPr lang="en-US"/>
              <a:t>H(k,i) = (h(k)+i^2) mod 10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</a:pPr>
            <a:r>
              <a:rPr lang="en-US"/>
              <a:t>Advantages: </a:t>
            </a:r>
            <a:endParaRPr/>
          </a:p>
          <a:p>
            <a:pPr indent="-257175" lvl="1" marL="387477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-US"/>
              <a:t>No Extra Space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</a:pPr>
            <a:r>
              <a:rPr lang="en-US"/>
              <a:t>Disadvantages: </a:t>
            </a:r>
            <a:endParaRPr/>
          </a:p>
          <a:p>
            <a:pPr indent="-342899" lvl="1" marL="473201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-US"/>
              <a:t>No guarantee of finding slot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graphicFrame>
        <p:nvGraphicFramePr>
          <p:cNvPr id="462" name="Google Shape;462;p35"/>
          <p:cNvGraphicFramePr/>
          <p:nvPr/>
        </p:nvGraphicFramePr>
        <p:xfrm>
          <a:off x="6492240" y="65684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{7CD66967-8255-407C-A529-37275B3278C5}</a:tableStyleId>
              </a:tblPr>
              <a:tblGrid>
                <a:gridCol w="1077500"/>
                <a:gridCol w="667475"/>
              </a:tblGrid>
              <a:tr h="40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36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</a:tr>
              <a:tr h="40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91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1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</a:tr>
              <a:tr h="40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42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2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</a:tr>
              <a:tr h="40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33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3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</a:tr>
              <a:tr h="40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4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</a:tr>
              <a:tr h="40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5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</a:tr>
              <a:tr h="40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16 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6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</a:tr>
              <a:tr h="40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27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7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</a:tr>
              <a:tr h="40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18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8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</a:tr>
              <a:tr h="40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9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</a:tr>
            </a:tbl>
          </a:graphicData>
        </a:graphic>
      </p:graphicFrame>
      <p:sp>
        <p:nvSpPr>
          <p:cNvPr id="463" name="Google Shape;463;p35"/>
          <p:cNvSpPr txBox="1"/>
          <p:nvPr/>
        </p:nvSpPr>
        <p:spPr>
          <a:xfrm flipH="1">
            <a:off x="3667124" y="1301170"/>
            <a:ext cx="3308987" cy="332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36 collision:  use has function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H(k) = 36 mod 10 = 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(6 + 1^2) = 7 filled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(6 + 2^2) = 10   mod 10 = 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62 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H(k) = 62 mod 10 = 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(2 + 1^2) = 3 filled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(2 + 2^2) = 6 filled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(2 + 3^2 = 11 mod 10 = 1 filled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(2 + 4^2) = 18 mod 10 = 8 filled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(2 + 5^2) = 27 mod 10 = 7 filled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(2 + 6^2) = 38 mod 10 = 8 filled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(2 + 7^2) = 51 mod 10 = 1 filled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(2 + 8^2) = 66 mod 10 = 6 filled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(2 + 9^2) = 83 mod 10 = 3 filled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(2 +10^2) = 102 mod 10 = 2 filled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( 2+ 11^2) = 123 mod 10 = 3 filled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(2 + 12^2) = 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6"/>
          <p:cNvSpPr/>
          <p:nvPr/>
        </p:nvSpPr>
        <p:spPr>
          <a:xfrm>
            <a:off x="1657350" y="457200"/>
            <a:ext cx="58293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Quadratic Probing</a:t>
            </a:r>
            <a:endParaRPr/>
          </a:p>
        </p:txBody>
      </p:sp>
      <p:sp>
        <p:nvSpPr>
          <p:cNvPr id="469" name="Google Shape;469;p36"/>
          <p:cNvSpPr/>
          <p:nvPr/>
        </p:nvSpPr>
        <p:spPr>
          <a:xfrm>
            <a:off x="1657350" y="1485900"/>
            <a:ext cx="611505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key x be stored in element f(x)=t of the array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0   1   2   3   4   5   6   7   8   9  10   11  12  13  14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47          35  36         129  25 2501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65(?)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do you do in case of a collision?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hash table is not full, attempt to store key in array elements (t+1</a:t>
            </a:r>
            <a:r>
              <a:rPr b="0" baseline="30000" i="0" lang="en-US" sz="21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1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)%N, (t+2</a:t>
            </a:r>
            <a:r>
              <a:rPr b="0" baseline="30000" i="0" lang="en-US" sz="21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1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)%N, (t+3</a:t>
            </a:r>
            <a:r>
              <a:rPr b="0" baseline="30000" i="0" lang="en-US" sz="21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1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)%N …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until you find an empty slot.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7"/>
          <p:cNvSpPr/>
          <p:nvPr/>
        </p:nvSpPr>
        <p:spPr>
          <a:xfrm>
            <a:off x="1657350" y="457200"/>
            <a:ext cx="58293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Quadratic Probing</a:t>
            </a:r>
            <a:endParaRPr/>
          </a:p>
        </p:txBody>
      </p:sp>
      <p:sp>
        <p:nvSpPr>
          <p:cNvPr id="475" name="Google Shape;475;p37"/>
          <p:cNvSpPr/>
          <p:nvPr/>
        </p:nvSpPr>
        <p:spPr>
          <a:xfrm>
            <a:off x="1657350" y="1485900"/>
            <a:ext cx="611505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do you store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65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?  f(65)=t=5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0   1   2   3   4   5   6   7   8   9  10   11  12  13  14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47          35  36         129  25 2501          65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↑   ↑           ↑                    ↑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t t+1         t+4                  t+9                        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attempts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would you store:  29?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8"/>
          <p:cNvSpPr/>
          <p:nvPr/>
        </p:nvSpPr>
        <p:spPr>
          <a:xfrm>
            <a:off x="1657350" y="457200"/>
            <a:ext cx="58293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Quadratic Probing</a:t>
            </a:r>
            <a:endParaRPr/>
          </a:p>
        </p:txBody>
      </p:sp>
      <p:sp>
        <p:nvSpPr>
          <p:cNvPr id="481" name="Google Shape;481;p38"/>
          <p:cNvSpPr/>
          <p:nvPr/>
        </p:nvSpPr>
        <p:spPr>
          <a:xfrm>
            <a:off x="1428750" y="1485900"/>
            <a:ext cx="634365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hash table is not full, attempt to store key in array elements (t+1</a:t>
            </a:r>
            <a:r>
              <a:rPr b="0" baseline="3000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)%N, (t+2</a:t>
            </a:r>
            <a:r>
              <a:rPr b="0" baseline="3000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)%N …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0   1   2   3   4   5   6   7   8   9  10   11  12  13  14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29      47          35  36         129  25 2501          65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↑                                                        ↑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t+1                                                       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  attempts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would you store:  16?</a:t>
            </a:r>
            <a:endParaRPr b="0" i="0" sz="13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9"/>
          <p:cNvSpPr/>
          <p:nvPr/>
        </p:nvSpPr>
        <p:spPr>
          <a:xfrm>
            <a:off x="1657350" y="457200"/>
            <a:ext cx="58293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Quadratic Probing</a:t>
            </a:r>
            <a:endParaRPr/>
          </a:p>
        </p:txBody>
      </p:sp>
      <p:sp>
        <p:nvSpPr>
          <p:cNvPr id="487" name="Google Shape;487;p39"/>
          <p:cNvSpPr/>
          <p:nvPr/>
        </p:nvSpPr>
        <p:spPr>
          <a:xfrm>
            <a:off x="1485900" y="1485900"/>
            <a:ext cx="62865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hash table is not full, attempt to store key in array elements (t+1</a:t>
            </a:r>
            <a:r>
              <a:rPr b="0" baseline="3000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)%N, (t+2</a:t>
            </a:r>
            <a:r>
              <a:rPr b="0" baseline="3000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)%N …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0   1   2   3   4   5   6   7   8   9  10   11  12  13  14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29  16  47          35  36         129  25 2501          65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↑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t                                                 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attempts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would you store:  14?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"/>
          <p:cNvSpPr txBox="1"/>
          <p:nvPr>
            <p:ph type="title"/>
          </p:nvPr>
        </p:nvSpPr>
        <p:spPr>
          <a:xfrm>
            <a:off x="1132569" y="205357"/>
            <a:ext cx="6684000" cy="9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PQ-using Array</a:t>
            </a:r>
            <a:endParaRPr/>
          </a:p>
        </p:txBody>
      </p:sp>
      <p:pic>
        <p:nvPicPr>
          <p:cNvPr id="243" name="Google Shape;24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7473" y="685800"/>
            <a:ext cx="3290975" cy="205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60998" y="8"/>
            <a:ext cx="4980727" cy="3208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3600" y="2819400"/>
            <a:ext cx="2547497" cy="177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31275" y="2266572"/>
            <a:ext cx="2410450" cy="2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4"/>
          <p:cNvSpPr txBox="1"/>
          <p:nvPr/>
        </p:nvSpPr>
        <p:spPr>
          <a:xfrm>
            <a:off x="4060650" y="4231100"/>
            <a:ext cx="5103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16</a:t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14</a:t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12</a:t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0"/>
          <p:cNvSpPr/>
          <p:nvPr/>
        </p:nvSpPr>
        <p:spPr>
          <a:xfrm>
            <a:off x="1657350" y="457200"/>
            <a:ext cx="58293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Quadratic Probing</a:t>
            </a:r>
            <a:endParaRPr/>
          </a:p>
        </p:txBody>
      </p:sp>
      <p:sp>
        <p:nvSpPr>
          <p:cNvPr id="493" name="Google Shape;493;p40"/>
          <p:cNvSpPr/>
          <p:nvPr/>
        </p:nvSpPr>
        <p:spPr>
          <a:xfrm>
            <a:off x="1428750" y="1485900"/>
            <a:ext cx="634365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hash table is not full, attempt to store key in array elements (t+1</a:t>
            </a:r>
            <a:r>
              <a:rPr b="0" baseline="3000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)%N, (t+2</a:t>
            </a:r>
            <a:r>
              <a:rPr b="0" baseline="3000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)%N …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0   1   2   3   4   5   6   7   8   9  10   11  12  13  14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29  16  47  14      35  36         129  25 2501          65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↑           ↑                                            ↑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t+1         t+4                                           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  attempts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would you store:  99?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1"/>
          <p:cNvSpPr/>
          <p:nvPr/>
        </p:nvSpPr>
        <p:spPr>
          <a:xfrm>
            <a:off x="1657350" y="457200"/>
            <a:ext cx="58293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Quadratic Probing</a:t>
            </a:r>
            <a:endParaRPr/>
          </a:p>
        </p:txBody>
      </p:sp>
      <p:sp>
        <p:nvSpPr>
          <p:cNvPr id="499" name="Google Shape;499;p41"/>
          <p:cNvSpPr/>
          <p:nvPr/>
        </p:nvSpPr>
        <p:spPr>
          <a:xfrm>
            <a:off x="1428750" y="1485900"/>
            <a:ext cx="634365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hash table is not full, attempt to store key in array elements (t+1</a:t>
            </a:r>
            <a:r>
              <a:rPr b="0" baseline="3000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)%N, (t+2</a:t>
            </a:r>
            <a:r>
              <a:rPr b="0" baseline="3000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)%N …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0   1   2   3   4   5   6   7   8   9  10   11  12  13  14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29  16  47  14      35  36         129  25 2501      99  65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↑   ↑            ↑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t t+1          t+4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attempts                                                                              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would you store:  127 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2"/>
          <p:cNvSpPr/>
          <p:nvPr/>
        </p:nvSpPr>
        <p:spPr>
          <a:xfrm>
            <a:off x="1657350" y="457200"/>
            <a:ext cx="58293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Quadratic Probing</a:t>
            </a:r>
            <a:endParaRPr/>
          </a:p>
        </p:txBody>
      </p:sp>
      <p:sp>
        <p:nvSpPr>
          <p:cNvPr id="505" name="Google Shape;505;p42"/>
          <p:cNvSpPr/>
          <p:nvPr/>
        </p:nvSpPr>
        <p:spPr>
          <a:xfrm>
            <a:off x="1543050" y="1485900"/>
            <a:ext cx="622935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hash table is not full, attempt to store key in array elements (t+1</a:t>
            </a:r>
            <a:r>
              <a:rPr b="0" baseline="3000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)%N, (t+2</a:t>
            </a:r>
            <a:r>
              <a:rPr b="0" baseline="3000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)%N …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would you store:  127 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0   1   2   3   4   5   6   7   8   9  10   11  12  13  14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29  16  47  14      35  36 127     129  25 2501      99  65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↑ 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t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attempts                                                                              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3"/>
          <p:cNvSpPr/>
          <p:nvPr/>
        </p:nvSpPr>
        <p:spPr>
          <a:xfrm>
            <a:off x="1657350" y="285750"/>
            <a:ext cx="58293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Quadratic Probing</a:t>
            </a:r>
            <a:endParaRPr/>
          </a:p>
        </p:txBody>
      </p:sp>
      <p:sp>
        <p:nvSpPr>
          <p:cNvPr id="511" name="Google Shape;511;p43"/>
          <p:cNvSpPr/>
          <p:nvPr/>
        </p:nvSpPr>
        <p:spPr>
          <a:xfrm>
            <a:off x="1657350" y="1085850"/>
            <a:ext cx="6115050" cy="3486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Tends to distribute keys better than linear probing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Alleviates problem of clustering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Runs the risk of an infinite loop on insertion, unless precautions are taken.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E.g., consider inserting the key 16 into a table of size 16, with positions 0, 1, 4 and 9 already occupied.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Therefore, table size should be prime.</a:t>
            </a:r>
            <a:endParaRPr b="0" i="0" sz="24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4"/>
          <p:cNvSpPr txBox="1"/>
          <p:nvPr>
            <p:ph type="title"/>
          </p:nvPr>
        </p:nvSpPr>
        <p:spPr>
          <a:xfrm>
            <a:off x="1944694" y="468083"/>
            <a:ext cx="6684000" cy="9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517" name="Google Shape;517;p44"/>
          <p:cNvSpPr txBox="1"/>
          <p:nvPr>
            <p:ph idx="1" type="body"/>
          </p:nvPr>
        </p:nvSpPr>
        <p:spPr>
          <a:xfrm>
            <a:off x="826875" y="1131100"/>
            <a:ext cx="55284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</a:pPr>
            <a:r>
              <a:rPr lang="en-US"/>
              <a:t>The keys (1,3,12, 4, 25,6,18,20,8 ) are inserted into hash table of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</a:pPr>
            <a:r>
              <a:rPr lang="en-US"/>
              <a:t>Length 10 with hash function h(k) = i^2 mod 10  and linear probing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</a:pPr>
            <a:r>
              <a:rPr lang="en-US"/>
              <a:t>What is the resultant hash table, Find the maximum prob value.</a:t>
            </a:r>
            <a:endParaRPr/>
          </a:p>
        </p:txBody>
      </p:sp>
      <p:graphicFrame>
        <p:nvGraphicFramePr>
          <p:cNvPr id="518" name="Google Shape;518;p44"/>
          <p:cNvGraphicFramePr/>
          <p:nvPr/>
        </p:nvGraphicFramePr>
        <p:xfrm>
          <a:off x="6492240" y="65684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{7CD66967-8255-407C-A529-37275B3278C5}</a:tableStyleId>
              </a:tblPr>
              <a:tblGrid>
                <a:gridCol w="1077500"/>
                <a:gridCol w="667475"/>
              </a:tblGrid>
              <a:tr h="40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20 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</a:tr>
              <a:tr h="40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1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1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</a:tr>
              <a:tr h="40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8</a:t>
                      </a:r>
                      <a:r>
                        <a:rPr b="1" lang="en-US" sz="1100" u="none" cap="none" strike="noStrike"/>
                        <a:t> [ 9 prob]</a:t>
                      </a:r>
                      <a:endParaRPr b="1" sz="11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2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</a:tr>
              <a:tr h="40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3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</a:tr>
              <a:tr h="40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12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4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</a:tr>
              <a:tr h="40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25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5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</a:tr>
              <a:tr h="40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 4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6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</a:tr>
              <a:tr h="40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6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7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</a:tr>
              <a:tr h="40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18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8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</a:tr>
              <a:tr h="40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3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9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</a:tr>
            </a:tbl>
          </a:graphicData>
        </a:graphic>
      </p:graphicFrame>
      <p:sp>
        <p:nvSpPr>
          <p:cNvPr id="519" name="Google Shape;519;p44"/>
          <p:cNvSpPr txBox="1"/>
          <p:nvPr/>
        </p:nvSpPr>
        <p:spPr>
          <a:xfrm flipH="1">
            <a:off x="1836251" y="2848082"/>
            <a:ext cx="26442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H(k) = i^2 mod 10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5"/>
          <p:cNvSpPr txBox="1"/>
          <p:nvPr>
            <p:ph type="ctrTitle"/>
          </p:nvPr>
        </p:nvSpPr>
        <p:spPr>
          <a:xfrm>
            <a:off x="1657350" y="1597820"/>
            <a:ext cx="58293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Century Gothic"/>
              <a:buNone/>
            </a:pPr>
            <a:r>
              <a:rPr lang="en-US" sz="3300"/>
              <a:t>Handling Collisions</a:t>
            </a:r>
            <a:endParaRPr/>
          </a:p>
        </p:txBody>
      </p:sp>
      <p:sp>
        <p:nvSpPr>
          <p:cNvPr id="525" name="Google Shape;525;p45"/>
          <p:cNvSpPr txBox="1"/>
          <p:nvPr>
            <p:ph idx="1" type="subTitle"/>
          </p:nvPr>
        </p:nvSpPr>
        <p:spPr>
          <a:xfrm>
            <a:off x="2171700" y="2914650"/>
            <a:ext cx="48006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2400"/>
              <a:t>Double Hashing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6"/>
          <p:cNvSpPr txBox="1"/>
          <p:nvPr>
            <p:ph type="title"/>
          </p:nvPr>
        </p:nvSpPr>
        <p:spPr>
          <a:xfrm>
            <a:off x="272319" y="8"/>
            <a:ext cx="6684000" cy="9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</a:pPr>
            <a:r>
              <a:rPr lang="en-US"/>
              <a:t>Double Hashing</a:t>
            </a:r>
            <a:endParaRPr/>
          </a:p>
        </p:txBody>
      </p:sp>
      <p:sp>
        <p:nvSpPr>
          <p:cNvPr id="531" name="Google Shape;531;p46"/>
          <p:cNvSpPr txBox="1"/>
          <p:nvPr>
            <p:ph idx="1" type="body"/>
          </p:nvPr>
        </p:nvSpPr>
        <p:spPr>
          <a:xfrm>
            <a:off x="596584" y="1624500"/>
            <a:ext cx="6686700" cy="28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</a:pPr>
            <a:r>
              <a:rPr lang="en-US"/>
              <a:t>H1(k) = k mod 11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</a:pPr>
            <a:r>
              <a:rPr lang="en-US"/>
              <a:t>H2(k) = 8 – (k mod 8)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</a:pPr>
            <a:r>
              <a:rPr lang="en-US"/>
              <a:t> (h1(k) + h2(k)) mod 11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</a:pPr>
            <a:r>
              <a:rPr lang="en-US"/>
              <a:t>Keys: 20 , 34, 45, 70,56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</a:pPr>
            <a:r>
              <a:rPr lang="en-US"/>
              <a:t>Pros: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?"/>
            </a:pPr>
            <a:r>
              <a:rPr lang="en-US"/>
              <a:t>Cons: 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graphicFrame>
        <p:nvGraphicFramePr>
          <p:cNvPr id="532" name="Google Shape;532;p46"/>
          <p:cNvGraphicFramePr/>
          <p:nvPr/>
        </p:nvGraphicFramePr>
        <p:xfrm>
          <a:off x="6492240" y="65684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{7CD66967-8255-407C-A529-37275B3278C5}</a:tableStyleId>
              </a:tblPr>
              <a:tblGrid>
                <a:gridCol w="1077500"/>
                <a:gridCol w="667475"/>
              </a:tblGrid>
              <a:tr h="40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</a:tr>
              <a:tr h="40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34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1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</a:tr>
              <a:tr h="40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2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</a:tr>
              <a:tr h="40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56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3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</a:tr>
              <a:tr h="40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45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4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</a:tr>
              <a:tr h="40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5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</a:tr>
              <a:tr h="40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 70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6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</a:tr>
              <a:tr h="40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7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</a:tr>
              <a:tr h="40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8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</a:tr>
              <a:tr h="40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20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9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10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</a:tr>
            </a:tbl>
          </a:graphicData>
        </a:graphic>
      </p:graphicFrame>
      <p:sp>
        <p:nvSpPr>
          <p:cNvPr id="533" name="Google Shape;533;p46"/>
          <p:cNvSpPr txBox="1"/>
          <p:nvPr/>
        </p:nvSpPr>
        <p:spPr>
          <a:xfrm flipH="1">
            <a:off x="3398521" y="231648"/>
            <a:ext cx="2971799" cy="4939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Collision 45: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(h1(k) + i h2(k)) mod 11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( 1 + i.3) mod 11 :- I =1 fist Collison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 mod 11 = 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:- h2(k) = 8 – (45 mod 8)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:- h2(k) = 8 – (5) = 3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Collison 70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(h1(k) + i h2(k)) mod 11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( 4 + i.2) mod 11 :- I =1 fist Collison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 mod 11 = 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Collison 56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(h1(k) + i h2(k)) mod 11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-( 1 + i.8) mod 11 :- I =1 fist Collison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9 mod 11 = 9 filled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-( 1 + 2.8) mod 11 :- I =2 2</a:t>
            </a:r>
            <a:r>
              <a:rPr b="0" baseline="3000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nd</a:t>
            </a: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Collison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17 mod 11 = 6 filled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-( 1 + 3.8) mod 11 :- I =3 3</a:t>
            </a:r>
            <a:r>
              <a:rPr b="0" baseline="3000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rd</a:t>
            </a: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Collison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25 mod 11 = 3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7"/>
          <p:cNvSpPr txBox="1"/>
          <p:nvPr>
            <p:ph type="title"/>
          </p:nvPr>
        </p:nvSpPr>
        <p:spPr>
          <a:xfrm>
            <a:off x="1944694" y="468083"/>
            <a:ext cx="6684000" cy="9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539" name="Google Shape;539;p47"/>
          <p:cNvSpPr txBox="1"/>
          <p:nvPr>
            <p:ph idx="1" type="body"/>
          </p:nvPr>
        </p:nvSpPr>
        <p:spPr>
          <a:xfrm>
            <a:off x="1941909" y="1600200"/>
            <a:ext cx="6686700" cy="28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"/>
          <p:cNvSpPr txBox="1"/>
          <p:nvPr>
            <p:ph type="title"/>
          </p:nvPr>
        </p:nvSpPr>
        <p:spPr>
          <a:xfrm>
            <a:off x="190069" y="100257"/>
            <a:ext cx="6684000" cy="9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PQ using Linked List</a:t>
            </a:r>
            <a:endParaRPr/>
          </a:p>
        </p:txBody>
      </p:sp>
      <p:pic>
        <p:nvPicPr>
          <p:cNvPr id="253" name="Google Shape;25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9199" y="100250"/>
            <a:ext cx="62348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6"/>
          <p:cNvSpPr txBox="1"/>
          <p:nvPr>
            <p:ph type="title"/>
          </p:nvPr>
        </p:nvSpPr>
        <p:spPr>
          <a:xfrm>
            <a:off x="1193969" y="51832"/>
            <a:ext cx="6684000" cy="9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Pq using Heap</a:t>
            </a:r>
            <a:endParaRPr/>
          </a:p>
        </p:txBody>
      </p:sp>
      <p:sp>
        <p:nvSpPr>
          <p:cNvPr id="259" name="Google Shape;259;p6"/>
          <p:cNvSpPr txBox="1"/>
          <p:nvPr/>
        </p:nvSpPr>
        <p:spPr>
          <a:xfrm>
            <a:off x="1521050" y="3842250"/>
            <a:ext cx="7010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Priority Queue : 45 31 14 13 20 7 11 12 7 </a:t>
            </a:r>
            <a:endParaRPr b="0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Node with maximum priority : 45</a:t>
            </a:r>
            <a:endParaRPr b="0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Priority queue after extracting maximum : 31 20 14 13 7 7 11 12 </a:t>
            </a:r>
            <a:endParaRPr b="0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Priority queue after priority change : 49 20 31 13 7 7 11 12 </a:t>
            </a:r>
            <a:endParaRPr b="0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Priority queue after removing the element : 49 20 31 12 7 7 11</a:t>
            </a:r>
            <a:endParaRPr b="0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60" name="Google Shape;26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4575" y="919848"/>
            <a:ext cx="2634127" cy="266967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6"/>
          <p:cNvSpPr txBox="1"/>
          <p:nvPr/>
        </p:nvSpPr>
        <p:spPr>
          <a:xfrm>
            <a:off x="7121450" y="0"/>
            <a:ext cx="30000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static int []H = new int[50];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static int size = -1;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static int parent(int i)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{return (i - 1) / 2;}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static int leftChild(int i)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 return ((2 * i) + 1);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static int rightChild(int i)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 return ((2 * i) + 2);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6"/>
          <p:cNvSpPr txBox="1"/>
          <p:nvPr/>
        </p:nvSpPr>
        <p:spPr>
          <a:xfrm>
            <a:off x="6986850" y="2247300"/>
            <a:ext cx="21186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static void insert(int p)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size = size + 1;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H[size] = p;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shiftUp(size);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6"/>
          <p:cNvSpPr txBox="1"/>
          <p:nvPr/>
        </p:nvSpPr>
        <p:spPr>
          <a:xfrm>
            <a:off x="5282550" y="51825"/>
            <a:ext cx="17043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static int extractMax()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int result = H[0];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H[0] = H[size];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size = size - 1;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shiftDown(0);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return result;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6"/>
          <p:cNvSpPr txBox="1"/>
          <p:nvPr/>
        </p:nvSpPr>
        <p:spPr>
          <a:xfrm>
            <a:off x="3917100" y="1816500"/>
            <a:ext cx="31071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static void changePriority(int i, int p)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 int oldp = H[i];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H[i] = p;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if (p &gt; oldp)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{shiftUp(i);}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else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{ shiftDown(i);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7"/>
          <p:cNvSpPr txBox="1"/>
          <p:nvPr>
            <p:ph type="title"/>
          </p:nvPr>
        </p:nvSpPr>
        <p:spPr>
          <a:xfrm>
            <a:off x="1944693" y="468083"/>
            <a:ext cx="6684000" cy="9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Hashing</a:t>
            </a:r>
            <a:endParaRPr/>
          </a:p>
        </p:txBody>
      </p:sp>
      <p:sp>
        <p:nvSpPr>
          <p:cNvPr id="270" name="Google Shape;270;p7"/>
          <p:cNvSpPr/>
          <p:nvPr/>
        </p:nvSpPr>
        <p:spPr>
          <a:xfrm>
            <a:off x="1944692" y="1563624"/>
            <a:ext cx="6594624" cy="1708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Hashing is a technique or process of mapping keys, and values into the hash table by using a hash function. It is done for faster access to elements.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the method for storing and retrieving the data from database in order of one time (constant time)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Larger value in to smaller value by using hasing. Some time called mapping.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8"/>
          <p:cNvSpPr txBox="1"/>
          <p:nvPr>
            <p:ph type="title"/>
          </p:nvPr>
        </p:nvSpPr>
        <p:spPr>
          <a:xfrm>
            <a:off x="1944693" y="468083"/>
            <a:ext cx="6684000" cy="9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</a:pPr>
            <a:r>
              <a:rPr lang="en-US"/>
              <a:t>Hash Function</a:t>
            </a:r>
            <a:endParaRPr/>
          </a:p>
        </p:txBody>
      </p:sp>
      <p:sp>
        <p:nvSpPr>
          <p:cNvPr id="276" name="Google Shape;276;p8"/>
          <p:cNvSpPr txBox="1"/>
          <p:nvPr/>
        </p:nvSpPr>
        <p:spPr>
          <a:xfrm>
            <a:off x="1869742" y="2187270"/>
            <a:ext cx="45720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i="0" lang="en-US" sz="1400" u="none" cap="none" strike="noStrik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Division Method.</a:t>
            </a:r>
            <a:endParaRPr b="0" i="0" sz="1400" u="none" cap="none" strike="noStrike">
              <a:solidFill>
                <a:srgbClr val="27323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i="0" lang="en-US" sz="1400" u="none" cap="none" strike="noStrik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Mid Square Method.</a:t>
            </a:r>
            <a:endParaRPr b="0" i="0" sz="1400" u="none" cap="none" strike="noStrike">
              <a:solidFill>
                <a:srgbClr val="27323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i="0" lang="en-US" sz="1400" u="none" cap="none" strike="noStrik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Folding Method..</a:t>
            </a:r>
            <a:endParaRPr b="0" i="0" sz="1400" u="none" cap="none" strike="noStrike">
              <a:solidFill>
                <a:srgbClr val="27323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7" name="Google Shape;277;p8"/>
          <p:cNvSpPr txBox="1"/>
          <p:nvPr/>
        </p:nvSpPr>
        <p:spPr>
          <a:xfrm>
            <a:off x="1869742" y="1075949"/>
            <a:ext cx="6921989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 </a:t>
            </a:r>
            <a:r>
              <a:rPr b="1" i="0" lang="en-US" sz="1400" u="none" cap="none" strike="noStrik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Hash Function </a:t>
            </a:r>
            <a:r>
              <a:rPr b="0" i="0" lang="en-US" sz="1400" u="none" cap="none" strike="noStrik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a function that converts a given numeric or alphanumeric key to a small practical integer value. The mapped integer value is used as an index in the hash table. In simple terms, a hash function </a:t>
            </a:r>
            <a:r>
              <a:rPr b="1" i="0" lang="en-US" sz="1400" u="none" cap="none" strike="noStrik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maps</a:t>
            </a:r>
            <a:r>
              <a:rPr b="0" i="0" lang="en-US" sz="1400" u="none" cap="none" strike="noStrik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a significant number or string to a small integer that can be used as the </a:t>
            </a:r>
            <a:r>
              <a:rPr b="1" i="0" lang="en-US" sz="1400" u="none" cap="none" strike="noStrik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index</a:t>
            </a:r>
            <a:r>
              <a:rPr b="0" i="0" lang="en-US" sz="1400" u="none" cap="none" strike="noStrik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in the hash table.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8" name="Google Shape;27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3344" y="3298591"/>
            <a:ext cx="6126361" cy="1793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9"/>
          <p:cNvSpPr txBox="1"/>
          <p:nvPr>
            <p:ph type="title"/>
          </p:nvPr>
        </p:nvSpPr>
        <p:spPr>
          <a:xfrm>
            <a:off x="1944693" y="468083"/>
            <a:ext cx="6684000" cy="9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</a:pPr>
            <a:r>
              <a:rPr lang="en-US"/>
              <a:t>Hash Function-</a:t>
            </a:r>
            <a:r>
              <a:rPr i="0" lang="en-US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1. Division Method:</a:t>
            </a:r>
            <a:endParaRPr/>
          </a:p>
        </p:txBody>
      </p:sp>
      <p:sp>
        <p:nvSpPr>
          <p:cNvPr id="284" name="Google Shape;284;p9"/>
          <p:cNvSpPr txBox="1"/>
          <p:nvPr/>
        </p:nvSpPr>
        <p:spPr>
          <a:xfrm>
            <a:off x="1173168" y="1033850"/>
            <a:ext cx="457200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400" u="none" cap="none" strike="noStrik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h(K) = k mod M</a:t>
            </a:r>
            <a:endParaRPr b="0" i="1" sz="1400" u="none" cap="none" strike="noStrike">
              <a:solidFill>
                <a:srgbClr val="27323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Here,</a:t>
            </a:r>
            <a:br>
              <a:rPr b="0" i="1" lang="en-US" sz="1400" u="none" cap="none" strike="noStrik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-US" sz="1400" u="none" cap="none" strike="noStrik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1" lang="en-US" sz="1400" u="none" cap="none" strike="noStrik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is the key value, and </a:t>
            </a:r>
            <a:br>
              <a:rPr b="0" i="1" lang="en-US" sz="1400" u="none" cap="none" strike="noStrik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-US" sz="1400" u="none" cap="none" strike="noStrik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 </a:t>
            </a:r>
            <a:r>
              <a:rPr b="0" i="1" lang="en-US" sz="1400" u="none" cap="none" strike="noStrik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the size of the hash table.</a:t>
            </a:r>
            <a:endParaRPr/>
          </a:p>
        </p:txBody>
      </p:sp>
      <p:sp>
        <p:nvSpPr>
          <p:cNvPr id="285" name="Google Shape;285;p9"/>
          <p:cNvSpPr/>
          <p:nvPr/>
        </p:nvSpPr>
        <p:spPr>
          <a:xfrm>
            <a:off x="1173168" y="2288539"/>
            <a:ext cx="488678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Sear Key (24, 52,91,67,48,83)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Hash Table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86" name="Google Shape;286;p9"/>
          <p:cNvGraphicFramePr/>
          <p:nvPr/>
        </p:nvGraphicFramePr>
        <p:xfrm>
          <a:off x="6143244" y="13169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{7CD66967-8255-407C-A529-37275B3278C5}</a:tableStyleId>
              </a:tblPr>
              <a:tblGrid>
                <a:gridCol w="1248150"/>
                <a:gridCol w="411475"/>
              </a:tblGrid>
              <a:tr h="351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</a:tr>
              <a:tr h="351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91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1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</a:tr>
              <a:tr h="351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52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2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</a:tr>
              <a:tr h="351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83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3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</a:tr>
              <a:tr h="351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24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4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</a:tr>
              <a:tr h="351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5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</a:tr>
              <a:tr h="351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6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</a:tr>
              <a:tr h="351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67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7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</a:tr>
              <a:tr h="351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48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8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</a:tr>
              <a:tr h="351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9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</a:tr>
            </a:tbl>
          </a:graphicData>
        </a:graphic>
      </p:graphicFrame>
      <p:sp>
        <p:nvSpPr>
          <p:cNvPr id="287" name="Google Shape;287;p9"/>
          <p:cNvSpPr txBox="1"/>
          <p:nvPr/>
        </p:nvSpPr>
        <p:spPr>
          <a:xfrm flipH="1">
            <a:off x="6151175" y="906892"/>
            <a:ext cx="1819657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Hash Table k mod 10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