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Roboto Slab"/>
      <p:regular r:id="rId36"/>
      <p:bold r:id="rId37"/>
    </p:embeddedFont>
    <p:embeddedFont>
      <p:font typeface="Robot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20" Type="http://schemas.openxmlformats.org/officeDocument/2006/relationships/slide" Target="slides/slide15.xml"/><Relationship Id="rId41" Type="http://schemas.openxmlformats.org/officeDocument/2006/relationships/font" Target="fonts/Roboto-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Slab-bold.fntdata"/><Relationship Id="rId14" Type="http://schemas.openxmlformats.org/officeDocument/2006/relationships/slide" Target="slides/slide9.xml"/><Relationship Id="rId36" Type="http://schemas.openxmlformats.org/officeDocument/2006/relationships/font" Target="fonts/RobotoSlab-regular.fntdata"/><Relationship Id="rId17" Type="http://schemas.openxmlformats.org/officeDocument/2006/relationships/slide" Target="slides/slide12.xml"/><Relationship Id="rId39" Type="http://schemas.openxmlformats.org/officeDocument/2006/relationships/font" Target="fonts/Roboto-bold.fntdata"/><Relationship Id="rId16" Type="http://schemas.openxmlformats.org/officeDocument/2006/relationships/slide" Target="slides/slide11.xml"/><Relationship Id="rId38" Type="http://schemas.openxmlformats.org/officeDocument/2006/relationships/font" Target="fonts/Robot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c6f75fc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c6f75fc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04e15dbff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04e15dbff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c6f75fceb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c6f75fceb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04e15dbff4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04e15dbff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04e15dbff4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04e15dbff4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04e15dbff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04e15dbff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c6f75fceb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c6f75fceb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04e15dbff4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04e15dbff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04e15dbff4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04e15dbff4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05cb851ae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05cb851ae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05cb851ae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05cb851ae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c6f75fce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c6f75fce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05cb851ae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05cb851ae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05cb851ae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05cb851ae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05cb851ae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05cb851ae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05cb851ae7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05cb851ae7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04e15dbff4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04e15dbff4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04e15dbff4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04e15dbff4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04e15dbff4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04e15dbff4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04e15dbff4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04e15dbff4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04e15dbff4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04e15dbff4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04e15dbff4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04e15dbff4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c6f75fce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c6f75fce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04e15dbff4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04e15dbff4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c6f75fce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c6f75fce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05cb851ae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05cb851ae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c6f75fce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c6f75fce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05cb851ae7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05cb851ae7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04e15dbff4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04e15dbff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05cb851ae7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05cb851ae7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hyperlink" Target="https://www.journaldunet.fr/business/dictionnaire-du-marketing/1198179-identite-visuelle-definition-traduction/" TargetMode="External"/><Relationship Id="rId4" Type="http://schemas.openxmlformats.org/officeDocument/2006/relationships/hyperlink" Target="https://www.journaldunet.fr/business/dictionnaire-du-marketing/1198191-logo-definition-traduction-et-synonymes/" TargetMode="External"/><Relationship Id="rId5"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 Id="rId3" Type="http://schemas.openxmlformats.org/officeDocument/2006/relationships/hyperlink" Target="https://www.usabilis.com/qu-est-ce-que-l-ergonomie/" TargetMode="External"/><Relationship Id="rId4" Type="http://schemas.openxmlformats.org/officeDocument/2006/relationships/image" Target="../media/image4.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hyperlink" Target="https://www.usabilis.com/ressources/ergonomie-informatique-2/" TargetMode="External"/><Relationship Id="rId4" Type="http://schemas.openxmlformats.org/officeDocument/2006/relationships/hyperlink" Target="https://www.usabilis.com/definition-utilisabilite-usabilite/" TargetMode="External"/><Relationship Id="rId5" Type="http://schemas.openxmlformats.org/officeDocument/2006/relationships/hyperlink" Target="https://www.usabilis.com/ressources/analyse-de-la-tache/" TargetMode="External"/><Relationship Id="rId6" Type="http://schemas.openxmlformats.org/officeDocument/2006/relationships/image" Target="../media/image6.gi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 Id="rId3" Type="http://schemas.openxmlformats.org/officeDocument/2006/relationships/image" Target="../media/image8.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Maquettage </a:t>
            </a:r>
            <a:endParaRPr/>
          </a:p>
          <a:p>
            <a:pPr indent="0" lvl="0" marL="0" rtl="0" algn="ctr">
              <a:spcBef>
                <a:spcPts val="0"/>
              </a:spcBef>
              <a:spcAft>
                <a:spcPts val="0"/>
              </a:spcAft>
              <a:buNone/>
            </a:pPr>
            <a:r>
              <a:rPr lang="en"/>
              <a:t>Et</a:t>
            </a:r>
            <a:endParaRPr/>
          </a:p>
          <a:p>
            <a:pPr indent="0" lvl="0" marL="0" rtl="0" algn="ctr">
              <a:spcBef>
                <a:spcPts val="0"/>
              </a:spcBef>
              <a:spcAft>
                <a:spcPts val="0"/>
              </a:spcAft>
              <a:buNone/>
            </a:pPr>
            <a:r>
              <a:rPr lang="en"/>
              <a:t>Outils de maquettage</a:t>
            </a:r>
            <a:endParaRPr/>
          </a:p>
        </p:txBody>
      </p:sp>
      <p:sp>
        <p:nvSpPr>
          <p:cNvPr id="64" name="Google Shape;64;p13"/>
          <p:cNvSpPr txBox="1"/>
          <p:nvPr>
            <p:ph idx="1" type="subTitle"/>
          </p:nvPr>
        </p:nvSpPr>
        <p:spPr>
          <a:xfrm>
            <a:off x="1680300" y="3049450"/>
            <a:ext cx="5783400" cy="145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by Oussama El bechari</a:t>
            </a:r>
            <a:endParaRPr/>
          </a:p>
          <a:p>
            <a:pPr indent="0" lvl="0" marL="0" rtl="0" algn="ctr">
              <a:spcBef>
                <a:spcPts val="0"/>
              </a:spcBef>
              <a:spcAft>
                <a:spcPts val="0"/>
              </a:spcAft>
              <a:buNone/>
            </a:pPr>
            <a:r>
              <a:rPr lang="en"/>
              <a:t>Taha lechgar</a:t>
            </a:r>
            <a:endParaRPr/>
          </a:p>
          <a:p>
            <a:pPr indent="0" lvl="0" marL="0" rtl="0" algn="ctr">
              <a:spcBef>
                <a:spcPts val="0"/>
              </a:spcBef>
              <a:spcAft>
                <a:spcPts val="0"/>
              </a:spcAft>
              <a:buNone/>
            </a:pPr>
            <a:r>
              <a:rPr lang="en"/>
              <a:t>Youssef El kafhi</a:t>
            </a:r>
            <a:endParaRPr/>
          </a:p>
          <a:p>
            <a:pPr indent="0" lvl="0" marL="0" rtl="0" algn="l">
              <a:spcBef>
                <a:spcPts val="0"/>
              </a:spcBef>
              <a:spcAft>
                <a:spcPts val="0"/>
              </a:spcAft>
              <a:buNone/>
            </a:pPr>
            <a:r>
              <a:rPr lang="en"/>
              <a:t>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sz="1500"/>
              <a:t>Un prototype vient valider les technologies en rendant les interfaces fonctionnelles, tout est testé pour détecter d’éventuels problèmes. Ce concept remonte à bien avant internet, un inventeur devant s’assurer que son objet fonctionne correctement avant de le commercialiser. Le but n’est pas d’inciter le testeur à acheter le produit, il doit seulement le rendre meilleur. Un prototype permet également d’aller démarcher d’éventuels investisseurs.</a:t>
            </a:r>
            <a:endParaRPr sz="1500"/>
          </a:p>
        </p:txBody>
      </p:sp>
      <p:sp>
        <p:nvSpPr>
          <p:cNvPr id="119" name="Google Shape;119;p22"/>
          <p:cNvSpPr txBox="1"/>
          <p:nvPr>
            <p:ph type="title"/>
          </p:nvPr>
        </p:nvSpPr>
        <p:spPr>
          <a:xfrm>
            <a:off x="250150" y="1757175"/>
            <a:ext cx="4045200" cy="150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u="sng"/>
              <a:t>Prototype</a:t>
            </a:r>
            <a:endParaRPr u="sng"/>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Quelle sont les outils de maquettage les plus utiliser?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sz="1500"/>
              <a:t>Adobe XD (également connu sous le nom d' Adobe Experience Design [1] ) est un outil de conception d'expérience utilisateur basé sur des vecteurs pour les applications Web et les applications mobiles , développé et publié par Adobe Inc. Il est disponible pour macOS et Windows , bien qu'il existe des versions pour iOS et Android pour aider à prévisualiser le résultat du travail directement sur les appareils mobiles. Adobe XD permet le wireframing de sites Web et la création de prototypes cliquables</a:t>
            </a:r>
            <a:endParaRPr sz="1500"/>
          </a:p>
        </p:txBody>
      </p:sp>
      <p:sp>
        <p:nvSpPr>
          <p:cNvPr id="130" name="Google Shape;130;p24"/>
          <p:cNvSpPr txBox="1"/>
          <p:nvPr>
            <p:ph type="title"/>
          </p:nvPr>
        </p:nvSpPr>
        <p:spPr>
          <a:xfrm>
            <a:off x="250150" y="1757175"/>
            <a:ext cx="4045200" cy="150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#1. Adobe xd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p:nvPr/>
        </p:nvSpPr>
        <p:spPr>
          <a:xfrm>
            <a:off x="0" y="0"/>
            <a:ext cx="9161100" cy="2484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5"/>
          <p:cNvSpPr txBox="1"/>
          <p:nvPr>
            <p:ph idx="4294967295"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accent1"/>
                </a:solidFill>
              </a:rPr>
              <a:t>Review</a:t>
            </a:r>
            <a:endParaRPr>
              <a:solidFill>
                <a:schemeClr val="accent1"/>
              </a:solidFill>
            </a:endParaRPr>
          </a:p>
        </p:txBody>
      </p:sp>
      <p:grpSp>
        <p:nvGrpSpPr>
          <p:cNvPr id="137" name="Google Shape;137;p25"/>
          <p:cNvGrpSpPr/>
          <p:nvPr/>
        </p:nvGrpSpPr>
        <p:grpSpPr>
          <a:xfrm>
            <a:off x="1211307" y="1705030"/>
            <a:ext cx="1233485" cy="1233485"/>
            <a:chOff x="1700550" y="1498632"/>
            <a:chExt cx="1053900" cy="1053900"/>
          </a:xfrm>
        </p:grpSpPr>
        <p:sp>
          <p:nvSpPr>
            <p:cNvPr id="138" name="Google Shape;138;p25"/>
            <p:cNvSpPr/>
            <p:nvPr/>
          </p:nvSpPr>
          <p:spPr>
            <a:xfrm>
              <a:off x="1700550" y="1498632"/>
              <a:ext cx="1053900" cy="1053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5"/>
            <p:cNvSpPr/>
            <p:nvPr/>
          </p:nvSpPr>
          <p:spPr>
            <a:xfrm>
              <a:off x="1956450" y="1729405"/>
              <a:ext cx="542100" cy="515400"/>
            </a:xfrm>
            <a:prstGeom prst="star5">
              <a:avLst>
                <a:gd fmla="val 19098" name="adj"/>
                <a:gd fmla="val 105146" name="hf"/>
                <a:gd fmla="val 110557" name="vf"/>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 name="Google Shape;140;p25"/>
          <p:cNvGrpSpPr/>
          <p:nvPr/>
        </p:nvGrpSpPr>
        <p:grpSpPr>
          <a:xfrm>
            <a:off x="2583323" y="1705030"/>
            <a:ext cx="1233485" cy="1233485"/>
            <a:chOff x="2872812" y="1498619"/>
            <a:chExt cx="1053900" cy="1053900"/>
          </a:xfrm>
        </p:grpSpPr>
        <p:sp>
          <p:nvSpPr>
            <p:cNvPr id="141" name="Google Shape;141;p25"/>
            <p:cNvSpPr/>
            <p:nvPr/>
          </p:nvSpPr>
          <p:spPr>
            <a:xfrm>
              <a:off x="2872812" y="1498619"/>
              <a:ext cx="1053900" cy="1053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5"/>
            <p:cNvSpPr/>
            <p:nvPr/>
          </p:nvSpPr>
          <p:spPr>
            <a:xfrm>
              <a:off x="3128712" y="1729418"/>
              <a:ext cx="542100" cy="515400"/>
            </a:xfrm>
            <a:prstGeom prst="star5">
              <a:avLst>
                <a:gd fmla="val 19098" name="adj"/>
                <a:gd fmla="val 105146" name="hf"/>
                <a:gd fmla="val 110557" name="vf"/>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 name="Google Shape;143;p25"/>
          <p:cNvGrpSpPr/>
          <p:nvPr/>
        </p:nvGrpSpPr>
        <p:grpSpPr>
          <a:xfrm>
            <a:off x="3955309" y="1705030"/>
            <a:ext cx="1233485" cy="1233485"/>
            <a:chOff x="4045050" y="1484544"/>
            <a:chExt cx="1053900" cy="1053900"/>
          </a:xfrm>
        </p:grpSpPr>
        <p:sp>
          <p:nvSpPr>
            <p:cNvPr id="144" name="Google Shape;144;p25"/>
            <p:cNvSpPr/>
            <p:nvPr/>
          </p:nvSpPr>
          <p:spPr>
            <a:xfrm>
              <a:off x="4045050" y="1484544"/>
              <a:ext cx="1053900" cy="1053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5"/>
            <p:cNvSpPr/>
            <p:nvPr/>
          </p:nvSpPr>
          <p:spPr>
            <a:xfrm>
              <a:off x="4300950" y="1715343"/>
              <a:ext cx="542100" cy="515400"/>
            </a:xfrm>
            <a:prstGeom prst="star5">
              <a:avLst>
                <a:gd fmla="val 19098" name="adj"/>
                <a:gd fmla="val 105146" name="hf"/>
                <a:gd fmla="val 110557" name="vf"/>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 name="Google Shape;146;p25"/>
          <p:cNvGrpSpPr/>
          <p:nvPr/>
        </p:nvGrpSpPr>
        <p:grpSpPr>
          <a:xfrm>
            <a:off x="5188811" y="1705030"/>
            <a:ext cx="1233485" cy="1233485"/>
            <a:chOff x="5217300" y="1498632"/>
            <a:chExt cx="1053900" cy="1053900"/>
          </a:xfrm>
        </p:grpSpPr>
        <p:sp>
          <p:nvSpPr>
            <p:cNvPr id="147" name="Google Shape;147;p25"/>
            <p:cNvSpPr/>
            <p:nvPr/>
          </p:nvSpPr>
          <p:spPr>
            <a:xfrm>
              <a:off x="5217300" y="1498632"/>
              <a:ext cx="1053900" cy="1053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5"/>
            <p:cNvSpPr/>
            <p:nvPr/>
          </p:nvSpPr>
          <p:spPr>
            <a:xfrm>
              <a:off x="5473200" y="1729430"/>
              <a:ext cx="542100" cy="515400"/>
            </a:xfrm>
            <a:prstGeom prst="star5">
              <a:avLst>
                <a:gd fmla="val 19098" name="adj"/>
                <a:gd fmla="val 105146" name="hf"/>
                <a:gd fmla="val 110557" name="vf"/>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 name="Google Shape;149;p25"/>
          <p:cNvGrpSpPr/>
          <p:nvPr/>
        </p:nvGrpSpPr>
        <p:grpSpPr>
          <a:xfrm>
            <a:off x="6699312" y="1705030"/>
            <a:ext cx="1233485" cy="1233485"/>
            <a:chOff x="6389550" y="1498632"/>
            <a:chExt cx="1053900" cy="1053900"/>
          </a:xfrm>
        </p:grpSpPr>
        <p:sp>
          <p:nvSpPr>
            <p:cNvPr id="150" name="Google Shape;150;p25"/>
            <p:cNvSpPr/>
            <p:nvPr/>
          </p:nvSpPr>
          <p:spPr>
            <a:xfrm>
              <a:off x="6389550" y="1498632"/>
              <a:ext cx="1053900" cy="1053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5"/>
            <p:cNvSpPr/>
            <p:nvPr/>
          </p:nvSpPr>
          <p:spPr>
            <a:xfrm>
              <a:off x="6645450" y="1729430"/>
              <a:ext cx="542100" cy="515400"/>
            </a:xfrm>
            <a:prstGeom prst="star5">
              <a:avLst>
                <a:gd fmla="val 19098" name="adj"/>
                <a:gd fmla="val 105146" name="hf"/>
                <a:gd fmla="val 110557" name="vf"/>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2" name="Google Shape;152;p25"/>
          <p:cNvSpPr txBox="1"/>
          <p:nvPr>
            <p:ph idx="4294967295" type="body"/>
          </p:nvPr>
        </p:nvSpPr>
        <p:spPr>
          <a:xfrm>
            <a:off x="311700" y="3198825"/>
            <a:ext cx="8520600" cy="1609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Très bon outil mais il faut acheter la license pour l’utilisation.</a:t>
            </a:r>
            <a:endParaRPr sz="2400"/>
          </a:p>
          <a:p>
            <a:pPr indent="0" lvl="0" marL="0" rtl="0" algn="ctr">
              <a:spcBef>
                <a:spcPts val="1600"/>
              </a:spcBef>
              <a:spcAft>
                <a:spcPts val="1600"/>
              </a:spcAft>
              <a:buNone/>
            </a:pPr>
            <a:r>
              <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6"/>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sz="1500"/>
              <a:t>Figma est un éditeur de graphiques vectoriels et un outil de prototypage. Il est principalement basé sur le web, avec des fonctionnalités hors ligne supplémentaires activées par des applications de bureau pour macOS et Windows. Les Figma Mirror companion apps pour Android et iOS permettent de visualiser des prototypes Figma sur des appareils mobiles. L'ensemble des fonctionnalités de Figma est axé sur l'utilisation dans la conception de l'interface utilisateur et de l'expérience utilisateur, en mettant l'accent sur la collaboration en temps réel</a:t>
            </a:r>
            <a:endParaRPr sz="1500"/>
          </a:p>
        </p:txBody>
      </p:sp>
      <p:sp>
        <p:nvSpPr>
          <p:cNvPr id="158" name="Google Shape;158;p26"/>
          <p:cNvSpPr txBox="1"/>
          <p:nvPr>
            <p:ph type="title"/>
          </p:nvPr>
        </p:nvSpPr>
        <p:spPr>
          <a:xfrm>
            <a:off x="250150" y="1757175"/>
            <a:ext cx="4045200" cy="150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#2. FIGMA</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7"/>
          <p:cNvSpPr/>
          <p:nvPr/>
        </p:nvSpPr>
        <p:spPr>
          <a:xfrm>
            <a:off x="0" y="0"/>
            <a:ext cx="9161100" cy="2484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7"/>
          <p:cNvSpPr txBox="1"/>
          <p:nvPr>
            <p:ph idx="4294967295"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accent1"/>
                </a:solidFill>
              </a:rPr>
              <a:t>Review</a:t>
            </a:r>
            <a:endParaRPr>
              <a:solidFill>
                <a:schemeClr val="accent1"/>
              </a:solidFill>
            </a:endParaRPr>
          </a:p>
        </p:txBody>
      </p:sp>
      <p:grpSp>
        <p:nvGrpSpPr>
          <p:cNvPr id="165" name="Google Shape;165;p27"/>
          <p:cNvGrpSpPr/>
          <p:nvPr/>
        </p:nvGrpSpPr>
        <p:grpSpPr>
          <a:xfrm>
            <a:off x="1211307" y="1705030"/>
            <a:ext cx="1233485" cy="1233485"/>
            <a:chOff x="1700550" y="1498632"/>
            <a:chExt cx="1053900" cy="1053900"/>
          </a:xfrm>
        </p:grpSpPr>
        <p:sp>
          <p:nvSpPr>
            <p:cNvPr id="166" name="Google Shape;166;p27"/>
            <p:cNvSpPr/>
            <p:nvPr/>
          </p:nvSpPr>
          <p:spPr>
            <a:xfrm>
              <a:off x="1700550" y="1498632"/>
              <a:ext cx="1053900" cy="1053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7"/>
            <p:cNvSpPr/>
            <p:nvPr/>
          </p:nvSpPr>
          <p:spPr>
            <a:xfrm>
              <a:off x="1956450" y="1729405"/>
              <a:ext cx="542100" cy="515400"/>
            </a:xfrm>
            <a:prstGeom prst="star5">
              <a:avLst>
                <a:gd fmla="val 19098" name="adj"/>
                <a:gd fmla="val 105146" name="hf"/>
                <a:gd fmla="val 110557" name="vf"/>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 name="Google Shape;168;p27"/>
          <p:cNvGrpSpPr/>
          <p:nvPr/>
        </p:nvGrpSpPr>
        <p:grpSpPr>
          <a:xfrm>
            <a:off x="2583323" y="1705030"/>
            <a:ext cx="1233485" cy="1233485"/>
            <a:chOff x="2872812" y="1498619"/>
            <a:chExt cx="1053900" cy="1053900"/>
          </a:xfrm>
        </p:grpSpPr>
        <p:sp>
          <p:nvSpPr>
            <p:cNvPr id="169" name="Google Shape;169;p27"/>
            <p:cNvSpPr/>
            <p:nvPr/>
          </p:nvSpPr>
          <p:spPr>
            <a:xfrm>
              <a:off x="2872812" y="1498619"/>
              <a:ext cx="1053900" cy="1053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7"/>
            <p:cNvSpPr/>
            <p:nvPr/>
          </p:nvSpPr>
          <p:spPr>
            <a:xfrm>
              <a:off x="3128712" y="1729418"/>
              <a:ext cx="542100" cy="515400"/>
            </a:xfrm>
            <a:prstGeom prst="star5">
              <a:avLst>
                <a:gd fmla="val 19098" name="adj"/>
                <a:gd fmla="val 105146" name="hf"/>
                <a:gd fmla="val 110557" name="vf"/>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 name="Google Shape;171;p27"/>
          <p:cNvGrpSpPr/>
          <p:nvPr/>
        </p:nvGrpSpPr>
        <p:grpSpPr>
          <a:xfrm>
            <a:off x="3955309" y="1705030"/>
            <a:ext cx="1233485" cy="1233485"/>
            <a:chOff x="4045050" y="1484544"/>
            <a:chExt cx="1053900" cy="1053900"/>
          </a:xfrm>
        </p:grpSpPr>
        <p:sp>
          <p:nvSpPr>
            <p:cNvPr id="172" name="Google Shape;172;p27"/>
            <p:cNvSpPr/>
            <p:nvPr/>
          </p:nvSpPr>
          <p:spPr>
            <a:xfrm>
              <a:off x="4045050" y="1484544"/>
              <a:ext cx="1053900" cy="1053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7"/>
            <p:cNvSpPr/>
            <p:nvPr/>
          </p:nvSpPr>
          <p:spPr>
            <a:xfrm>
              <a:off x="4300950" y="1715343"/>
              <a:ext cx="542100" cy="515400"/>
            </a:xfrm>
            <a:prstGeom prst="star5">
              <a:avLst>
                <a:gd fmla="val 19098" name="adj"/>
                <a:gd fmla="val 105146" name="hf"/>
                <a:gd fmla="val 110557" name="vf"/>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27"/>
          <p:cNvGrpSpPr/>
          <p:nvPr/>
        </p:nvGrpSpPr>
        <p:grpSpPr>
          <a:xfrm>
            <a:off x="5188811" y="1705030"/>
            <a:ext cx="1233485" cy="1233485"/>
            <a:chOff x="5217300" y="1498632"/>
            <a:chExt cx="1053900" cy="1053900"/>
          </a:xfrm>
        </p:grpSpPr>
        <p:sp>
          <p:nvSpPr>
            <p:cNvPr id="175" name="Google Shape;175;p27"/>
            <p:cNvSpPr/>
            <p:nvPr/>
          </p:nvSpPr>
          <p:spPr>
            <a:xfrm>
              <a:off x="5217300" y="1498632"/>
              <a:ext cx="1053900" cy="1053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7"/>
            <p:cNvSpPr/>
            <p:nvPr/>
          </p:nvSpPr>
          <p:spPr>
            <a:xfrm>
              <a:off x="5473200" y="1729430"/>
              <a:ext cx="542100" cy="515400"/>
            </a:xfrm>
            <a:prstGeom prst="star5">
              <a:avLst>
                <a:gd fmla="val 19098" name="adj"/>
                <a:gd fmla="val 105146" name="hf"/>
                <a:gd fmla="val 110557" name="vf"/>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 name="Google Shape;177;p27"/>
          <p:cNvGrpSpPr/>
          <p:nvPr/>
        </p:nvGrpSpPr>
        <p:grpSpPr>
          <a:xfrm>
            <a:off x="6699312" y="1705030"/>
            <a:ext cx="1233485" cy="1233485"/>
            <a:chOff x="6389550" y="1498632"/>
            <a:chExt cx="1053900" cy="1053900"/>
          </a:xfrm>
        </p:grpSpPr>
        <p:sp>
          <p:nvSpPr>
            <p:cNvPr id="178" name="Google Shape;178;p27"/>
            <p:cNvSpPr/>
            <p:nvPr/>
          </p:nvSpPr>
          <p:spPr>
            <a:xfrm>
              <a:off x="6389550" y="1498632"/>
              <a:ext cx="1053900" cy="1053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7"/>
            <p:cNvSpPr/>
            <p:nvPr/>
          </p:nvSpPr>
          <p:spPr>
            <a:xfrm>
              <a:off x="6645450" y="1729430"/>
              <a:ext cx="542100" cy="515400"/>
            </a:xfrm>
            <a:prstGeom prst="star5">
              <a:avLst>
                <a:gd fmla="val 19098" name="adj"/>
                <a:gd fmla="val 105146" name="hf"/>
                <a:gd fmla="val 110557" name="vf"/>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0" name="Google Shape;180;p27"/>
          <p:cNvSpPr txBox="1"/>
          <p:nvPr>
            <p:ph idx="4294967295" type="body"/>
          </p:nvPr>
        </p:nvSpPr>
        <p:spPr>
          <a:xfrm>
            <a:off x="311700" y="3198825"/>
            <a:ext cx="8520600" cy="1609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400"/>
              <a:t>Outil dynamique mais on peut pas l’utiliser off-line.</a:t>
            </a: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8"/>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sz="1500"/>
              <a:t>Un prototype vient valider les technologies en rendant les interfaces fonctionnelles, tout est testé pour détecter d’éventuels problèmes. Ce concept remonte à bien avant internet, un inventeur devant s’assurer que son objet fonctionne correctement avant de le commercialiser. Le but n’est pas d’inciter le testeur à acheter le produit, il doit seulement le rendre meilleur. Un prototype permet également d’aller démarcher d’éventuels investisseurs.</a:t>
            </a:r>
            <a:endParaRPr sz="1500"/>
          </a:p>
        </p:txBody>
      </p:sp>
      <p:sp>
        <p:nvSpPr>
          <p:cNvPr id="186" name="Google Shape;186;p28"/>
          <p:cNvSpPr txBox="1"/>
          <p:nvPr>
            <p:ph type="title"/>
          </p:nvPr>
        </p:nvSpPr>
        <p:spPr>
          <a:xfrm>
            <a:off x="250150" y="1757175"/>
            <a:ext cx="4045200" cy="150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#3. Balsamiq</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9"/>
          <p:cNvSpPr/>
          <p:nvPr/>
        </p:nvSpPr>
        <p:spPr>
          <a:xfrm>
            <a:off x="0" y="0"/>
            <a:ext cx="9161100" cy="2484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9"/>
          <p:cNvSpPr txBox="1"/>
          <p:nvPr>
            <p:ph idx="4294967295"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accent1"/>
                </a:solidFill>
              </a:rPr>
              <a:t>Review</a:t>
            </a:r>
            <a:endParaRPr>
              <a:solidFill>
                <a:schemeClr val="accent1"/>
              </a:solidFill>
            </a:endParaRPr>
          </a:p>
        </p:txBody>
      </p:sp>
      <p:grpSp>
        <p:nvGrpSpPr>
          <p:cNvPr id="193" name="Google Shape;193;p29"/>
          <p:cNvGrpSpPr/>
          <p:nvPr/>
        </p:nvGrpSpPr>
        <p:grpSpPr>
          <a:xfrm>
            <a:off x="1211307" y="1705030"/>
            <a:ext cx="1233485" cy="1233485"/>
            <a:chOff x="1700550" y="1498632"/>
            <a:chExt cx="1053900" cy="1053900"/>
          </a:xfrm>
        </p:grpSpPr>
        <p:sp>
          <p:nvSpPr>
            <p:cNvPr id="194" name="Google Shape;194;p29"/>
            <p:cNvSpPr/>
            <p:nvPr/>
          </p:nvSpPr>
          <p:spPr>
            <a:xfrm>
              <a:off x="1700550" y="1498632"/>
              <a:ext cx="1053900" cy="1053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9"/>
            <p:cNvSpPr/>
            <p:nvPr/>
          </p:nvSpPr>
          <p:spPr>
            <a:xfrm>
              <a:off x="1956450" y="1729405"/>
              <a:ext cx="542100" cy="515400"/>
            </a:xfrm>
            <a:prstGeom prst="star5">
              <a:avLst>
                <a:gd fmla="val 19098" name="adj"/>
                <a:gd fmla="val 105146" name="hf"/>
                <a:gd fmla="val 110557" name="vf"/>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6" name="Google Shape;196;p29"/>
          <p:cNvGrpSpPr/>
          <p:nvPr/>
        </p:nvGrpSpPr>
        <p:grpSpPr>
          <a:xfrm>
            <a:off x="2583323" y="1705030"/>
            <a:ext cx="1233485" cy="1233485"/>
            <a:chOff x="2872812" y="1498619"/>
            <a:chExt cx="1053900" cy="1053900"/>
          </a:xfrm>
        </p:grpSpPr>
        <p:sp>
          <p:nvSpPr>
            <p:cNvPr id="197" name="Google Shape;197;p29"/>
            <p:cNvSpPr/>
            <p:nvPr/>
          </p:nvSpPr>
          <p:spPr>
            <a:xfrm>
              <a:off x="2872812" y="1498619"/>
              <a:ext cx="1053900" cy="1053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9"/>
            <p:cNvSpPr/>
            <p:nvPr/>
          </p:nvSpPr>
          <p:spPr>
            <a:xfrm>
              <a:off x="3128712" y="1729418"/>
              <a:ext cx="542100" cy="515400"/>
            </a:xfrm>
            <a:prstGeom prst="star5">
              <a:avLst>
                <a:gd fmla="val 19098" name="adj"/>
                <a:gd fmla="val 105146" name="hf"/>
                <a:gd fmla="val 110557" name="vf"/>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9" name="Google Shape;199;p29"/>
          <p:cNvGrpSpPr/>
          <p:nvPr/>
        </p:nvGrpSpPr>
        <p:grpSpPr>
          <a:xfrm>
            <a:off x="3955309" y="1705030"/>
            <a:ext cx="1233485" cy="1233485"/>
            <a:chOff x="4045050" y="1484544"/>
            <a:chExt cx="1053900" cy="1053900"/>
          </a:xfrm>
        </p:grpSpPr>
        <p:sp>
          <p:nvSpPr>
            <p:cNvPr id="200" name="Google Shape;200;p29"/>
            <p:cNvSpPr/>
            <p:nvPr/>
          </p:nvSpPr>
          <p:spPr>
            <a:xfrm>
              <a:off x="4045050" y="1484544"/>
              <a:ext cx="1053900" cy="1053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9"/>
            <p:cNvSpPr/>
            <p:nvPr/>
          </p:nvSpPr>
          <p:spPr>
            <a:xfrm>
              <a:off x="4300950" y="1715343"/>
              <a:ext cx="542100" cy="515400"/>
            </a:xfrm>
            <a:prstGeom prst="star5">
              <a:avLst>
                <a:gd fmla="val 19098" name="adj"/>
                <a:gd fmla="val 105146" name="hf"/>
                <a:gd fmla="val 110557" name="vf"/>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2" name="Google Shape;202;p29"/>
          <p:cNvGrpSpPr/>
          <p:nvPr/>
        </p:nvGrpSpPr>
        <p:grpSpPr>
          <a:xfrm>
            <a:off x="5188811" y="1705030"/>
            <a:ext cx="1233485" cy="1233485"/>
            <a:chOff x="5217300" y="1498632"/>
            <a:chExt cx="1053900" cy="1053900"/>
          </a:xfrm>
        </p:grpSpPr>
        <p:sp>
          <p:nvSpPr>
            <p:cNvPr id="203" name="Google Shape;203;p29"/>
            <p:cNvSpPr/>
            <p:nvPr/>
          </p:nvSpPr>
          <p:spPr>
            <a:xfrm>
              <a:off x="5217300" y="1498632"/>
              <a:ext cx="1053900" cy="1053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9"/>
            <p:cNvSpPr/>
            <p:nvPr/>
          </p:nvSpPr>
          <p:spPr>
            <a:xfrm>
              <a:off x="5473200" y="1729430"/>
              <a:ext cx="542100" cy="515400"/>
            </a:xfrm>
            <a:prstGeom prst="star5">
              <a:avLst>
                <a:gd fmla="val 19098" name="adj"/>
                <a:gd fmla="val 105146" name="hf"/>
                <a:gd fmla="val 110557" name="vf"/>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5" name="Google Shape;205;p29"/>
          <p:cNvGrpSpPr/>
          <p:nvPr/>
        </p:nvGrpSpPr>
        <p:grpSpPr>
          <a:xfrm>
            <a:off x="6699312" y="1705030"/>
            <a:ext cx="1233485" cy="1233485"/>
            <a:chOff x="6389550" y="1498632"/>
            <a:chExt cx="1053900" cy="1053900"/>
          </a:xfrm>
        </p:grpSpPr>
        <p:sp>
          <p:nvSpPr>
            <p:cNvPr id="206" name="Google Shape;206;p29"/>
            <p:cNvSpPr/>
            <p:nvPr/>
          </p:nvSpPr>
          <p:spPr>
            <a:xfrm>
              <a:off x="6389550" y="1498632"/>
              <a:ext cx="1053900" cy="1053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9"/>
            <p:cNvSpPr/>
            <p:nvPr/>
          </p:nvSpPr>
          <p:spPr>
            <a:xfrm>
              <a:off x="6645450" y="1729430"/>
              <a:ext cx="542100" cy="515400"/>
            </a:xfrm>
            <a:prstGeom prst="star5">
              <a:avLst>
                <a:gd fmla="val 19098" name="adj"/>
                <a:gd fmla="val 105146" name="hf"/>
                <a:gd fmla="val 110557" name="vf"/>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8" name="Google Shape;208;p29"/>
          <p:cNvSpPr txBox="1"/>
          <p:nvPr>
            <p:ph idx="4294967295" type="body"/>
          </p:nvPr>
        </p:nvSpPr>
        <p:spPr>
          <a:xfrm>
            <a:off x="311700" y="3198825"/>
            <a:ext cx="8520600" cy="1609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400"/>
              <a:t>Un peu cher pour des licences commerciales complètes.</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0"/>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Charte graphique</a:t>
            </a:r>
            <a:r>
              <a:rPr lang="en"/>
              <a:t> : Définition &amp; exemples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1"/>
          <p:cNvSpPr txBox="1"/>
          <p:nvPr>
            <p:ph idx="2" type="body"/>
          </p:nvPr>
        </p:nvSpPr>
        <p:spPr>
          <a:xfrm>
            <a:off x="4939500" y="724200"/>
            <a:ext cx="3854100" cy="3888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latin typeface="Roboto Slab"/>
                <a:ea typeface="Roboto Slab"/>
                <a:cs typeface="Roboto Slab"/>
                <a:sym typeface="Roboto Slab"/>
              </a:rPr>
              <a:t>L'expression charte graphique correspond à l'ensemble des éléments qui définissent l'</a:t>
            </a:r>
            <a:r>
              <a:rPr lang="en" sz="1400">
                <a:uFill>
                  <a:noFill/>
                </a:uFill>
                <a:latin typeface="Roboto Slab"/>
                <a:ea typeface="Roboto Slab"/>
                <a:cs typeface="Roboto Slab"/>
                <a:sym typeface="Roboto Slab"/>
                <a:hlinkClick r:id="rId3"/>
              </a:rPr>
              <a:t>identité visuelle</a:t>
            </a:r>
            <a:r>
              <a:rPr lang="en" sz="1400">
                <a:latin typeface="Roboto Slab"/>
                <a:ea typeface="Roboto Slab"/>
                <a:cs typeface="Roboto Slab"/>
                <a:sym typeface="Roboto Slab"/>
              </a:rPr>
              <a:t> d'une marque, d'une organisation ou d'une entreprise. C'est un document qui rassemble toutes les règles à suivre par les différents intervenants, qui parlent au nom de la structure représentée.</a:t>
            </a:r>
            <a:endParaRPr sz="1400">
              <a:latin typeface="Roboto Slab"/>
              <a:ea typeface="Roboto Slab"/>
              <a:cs typeface="Roboto Slab"/>
              <a:sym typeface="Roboto Slab"/>
            </a:endParaRPr>
          </a:p>
          <a:p>
            <a:pPr indent="0" lvl="0" marL="0" rtl="0" algn="l">
              <a:spcBef>
                <a:spcPts val="1600"/>
              </a:spcBef>
              <a:spcAft>
                <a:spcPts val="1600"/>
              </a:spcAft>
              <a:buNone/>
            </a:pPr>
            <a:r>
              <a:rPr lang="en" sz="1400">
                <a:latin typeface="Roboto Slab"/>
                <a:ea typeface="Roboto Slab"/>
                <a:cs typeface="Roboto Slab"/>
                <a:sym typeface="Roboto Slab"/>
              </a:rPr>
              <a:t>La charte graphique est instaurée pour que tous les documents émis restent fidèles aux principes graphiques, ce qui permet de maintenir une cohérence visuelle dans l'ensemble de la communication : </a:t>
            </a:r>
            <a:r>
              <a:rPr lang="en" sz="1400">
                <a:uFill>
                  <a:noFill/>
                </a:uFill>
                <a:latin typeface="Roboto Slab"/>
                <a:ea typeface="Roboto Slab"/>
                <a:cs typeface="Roboto Slab"/>
                <a:sym typeface="Roboto Slab"/>
                <a:hlinkClick r:id="rId4"/>
              </a:rPr>
              <a:t>logo</a:t>
            </a:r>
            <a:r>
              <a:rPr lang="en" sz="1400">
                <a:latin typeface="Roboto Slab"/>
                <a:ea typeface="Roboto Slab"/>
                <a:cs typeface="Roboto Slab"/>
                <a:sym typeface="Roboto Slab"/>
              </a:rPr>
              <a:t>, typographie, couleurs, slogans, etc. </a:t>
            </a:r>
            <a:endParaRPr sz="400"/>
          </a:p>
        </p:txBody>
      </p:sp>
      <p:sp>
        <p:nvSpPr>
          <p:cNvPr id="219" name="Google Shape;219;p31"/>
          <p:cNvSpPr txBox="1"/>
          <p:nvPr>
            <p:ph type="title"/>
          </p:nvPr>
        </p:nvSpPr>
        <p:spPr>
          <a:xfrm>
            <a:off x="5716000" y="79500"/>
            <a:ext cx="2160300" cy="644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900"/>
              <a:t>Définition</a:t>
            </a:r>
            <a:endParaRPr sz="2900"/>
          </a:p>
        </p:txBody>
      </p:sp>
      <p:pic>
        <p:nvPicPr>
          <p:cNvPr id="220" name="Google Shape;220;p31"/>
          <p:cNvPicPr preferRelativeResize="0"/>
          <p:nvPr/>
        </p:nvPicPr>
        <p:blipFill>
          <a:blip r:embed="rId5">
            <a:alphaModFix/>
          </a:blip>
          <a:stretch>
            <a:fillRect/>
          </a:stretch>
        </p:blipFill>
        <p:spPr>
          <a:xfrm>
            <a:off x="334925" y="438300"/>
            <a:ext cx="4006078" cy="42668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Zoning</a:t>
            </a:r>
            <a:endParaRPr/>
          </a:p>
          <a:p>
            <a:pPr indent="-342900" lvl="0" marL="457200" rtl="0" algn="l">
              <a:spcBef>
                <a:spcPts val="0"/>
              </a:spcBef>
              <a:spcAft>
                <a:spcPts val="0"/>
              </a:spcAft>
              <a:buSzPts val="1800"/>
              <a:buChar char="●"/>
            </a:pPr>
            <a:r>
              <a:rPr lang="en"/>
              <a:t>Wireframing</a:t>
            </a:r>
            <a:endParaRPr/>
          </a:p>
          <a:p>
            <a:pPr indent="-342900" lvl="0" marL="457200" rtl="0" algn="l">
              <a:spcBef>
                <a:spcPts val="0"/>
              </a:spcBef>
              <a:spcAft>
                <a:spcPts val="0"/>
              </a:spcAft>
              <a:buSzPts val="1800"/>
              <a:buChar char="●"/>
            </a:pPr>
            <a:r>
              <a:rPr lang="en"/>
              <a:t>m</a:t>
            </a:r>
            <a:r>
              <a:rPr lang="en"/>
              <a:t>aquette / mock-up</a:t>
            </a:r>
            <a:endParaRPr/>
          </a:p>
          <a:p>
            <a:pPr indent="-342900" lvl="0" marL="457200" rtl="0" algn="l">
              <a:spcBef>
                <a:spcPts val="0"/>
              </a:spcBef>
              <a:spcAft>
                <a:spcPts val="0"/>
              </a:spcAft>
              <a:buSzPts val="1800"/>
              <a:buChar char="●"/>
            </a:pPr>
            <a:r>
              <a:rPr lang="en"/>
              <a:t>Prototype</a:t>
            </a:r>
            <a:endParaRPr/>
          </a:p>
        </p:txBody>
      </p:sp>
      <p:sp>
        <p:nvSpPr>
          <p:cNvPr id="70" name="Google Shape;70;p14"/>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Maquettage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2"/>
          <p:cNvSpPr txBox="1"/>
          <p:nvPr>
            <p:ph type="title"/>
          </p:nvPr>
        </p:nvSpPr>
        <p:spPr>
          <a:xfrm>
            <a:off x="3000300" y="260875"/>
            <a:ext cx="3143400" cy="9234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a:t>Exemple : </a:t>
            </a:r>
            <a:endParaRPr/>
          </a:p>
        </p:txBody>
      </p:sp>
      <p:pic>
        <p:nvPicPr>
          <p:cNvPr id="226" name="Google Shape;226;p32"/>
          <p:cNvPicPr preferRelativeResize="0"/>
          <p:nvPr/>
        </p:nvPicPr>
        <p:blipFill>
          <a:blip r:embed="rId3">
            <a:alphaModFix/>
          </a:blip>
          <a:stretch>
            <a:fillRect/>
          </a:stretch>
        </p:blipFill>
        <p:spPr>
          <a:xfrm>
            <a:off x="2062351" y="1084725"/>
            <a:ext cx="5437965" cy="39592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3"/>
          <p:cNvSpPr txBox="1"/>
          <p:nvPr>
            <p:ph type="title"/>
          </p:nvPr>
        </p:nvSpPr>
        <p:spPr>
          <a:xfrm>
            <a:off x="490250" y="526350"/>
            <a:ext cx="69594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a:t>
            </a:r>
            <a:r>
              <a:rPr lang="en"/>
              <a:t>léments d'ergonomie informatique.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4"/>
          <p:cNvSpPr txBox="1"/>
          <p:nvPr>
            <p:ph idx="2" type="body"/>
          </p:nvPr>
        </p:nvSpPr>
        <p:spPr>
          <a:xfrm>
            <a:off x="4939500" y="724200"/>
            <a:ext cx="3854100" cy="3888300"/>
          </a:xfrm>
          <a:prstGeom prst="rect">
            <a:avLst/>
          </a:prstGeom>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lang="en" sz="1400">
                <a:latin typeface="Roboto Slab"/>
                <a:ea typeface="Roboto Slab"/>
                <a:cs typeface="Roboto Slab"/>
                <a:sym typeface="Roboto Slab"/>
              </a:rPr>
              <a:t> N’avez-vous jamais abandonné un site web sans avoir trouvé ce que vous étiez venu y chercher ? Ne vous est-il jamais arrivé de renoncer face à un logiciel inutilisable ?</a:t>
            </a:r>
            <a:endParaRPr sz="1400">
              <a:latin typeface="Roboto Slab"/>
              <a:ea typeface="Roboto Slab"/>
              <a:cs typeface="Roboto Slab"/>
              <a:sym typeface="Roboto Slab"/>
            </a:endParaRPr>
          </a:p>
          <a:p>
            <a:pPr indent="0" lvl="0" marL="0" marR="0" rtl="0" algn="l">
              <a:lnSpc>
                <a:spcPct val="115000"/>
              </a:lnSpc>
              <a:spcBef>
                <a:spcPts val="1600"/>
              </a:spcBef>
              <a:spcAft>
                <a:spcPts val="0"/>
              </a:spcAft>
              <a:buNone/>
            </a:pPr>
            <a:r>
              <a:rPr lang="en" sz="1400">
                <a:latin typeface="Roboto Slab"/>
                <a:ea typeface="Roboto Slab"/>
                <a:cs typeface="Roboto Slab"/>
                <a:sym typeface="Roboto Slab"/>
              </a:rPr>
              <a:t>Depuis que l’informatique fait partie de notre quotidien, force est de constater qu’elle n’est pas synonyme de simplicité… Il ne suffit pas d’aller sur un site web pour le comprendre, pas plus qu’il ne suffit d’acheter un logiciel pour savoir le faire fonctionner. Encore faut-il qu’ils soient conçus pour être faciles à utiliser !</a:t>
            </a:r>
            <a:endParaRPr sz="1400">
              <a:latin typeface="Roboto Slab"/>
              <a:ea typeface="Roboto Slab"/>
              <a:cs typeface="Roboto Slab"/>
              <a:sym typeface="Roboto Slab"/>
            </a:endParaRPr>
          </a:p>
          <a:p>
            <a:pPr indent="0" lvl="0" marL="0" marR="0" rtl="0" algn="l">
              <a:lnSpc>
                <a:spcPct val="115000"/>
              </a:lnSpc>
              <a:spcBef>
                <a:spcPts val="1600"/>
              </a:spcBef>
              <a:spcAft>
                <a:spcPts val="0"/>
              </a:spcAft>
              <a:buNone/>
            </a:pPr>
            <a:r>
              <a:rPr b="1" lang="en" sz="1600">
                <a:highlight>
                  <a:schemeClr val="accent5"/>
                </a:highlight>
                <a:uFill>
                  <a:noFill/>
                </a:uFill>
                <a:latin typeface="Roboto Slab"/>
                <a:ea typeface="Roboto Slab"/>
                <a:cs typeface="Roboto Slab"/>
                <a:sym typeface="Roboto Slab"/>
                <a:hlinkClick r:id="rId3"/>
              </a:rPr>
              <a:t>C’est ce qu’on appelle : ergonomie !</a:t>
            </a:r>
            <a:endParaRPr b="1" sz="1600">
              <a:highlight>
                <a:schemeClr val="accent5"/>
              </a:highlight>
              <a:latin typeface="Roboto Slab"/>
              <a:ea typeface="Roboto Slab"/>
              <a:cs typeface="Roboto Slab"/>
              <a:sym typeface="Roboto Slab"/>
            </a:endParaRPr>
          </a:p>
          <a:p>
            <a:pPr indent="0" lvl="0" marL="0" rtl="0" algn="l">
              <a:spcBef>
                <a:spcPts val="1600"/>
              </a:spcBef>
              <a:spcAft>
                <a:spcPts val="1600"/>
              </a:spcAft>
              <a:buNone/>
            </a:pPr>
            <a:r>
              <a:t/>
            </a:r>
            <a:endParaRPr sz="1400">
              <a:latin typeface="Roboto Slab"/>
              <a:ea typeface="Roboto Slab"/>
              <a:cs typeface="Roboto Slab"/>
              <a:sym typeface="Roboto Slab"/>
            </a:endParaRPr>
          </a:p>
        </p:txBody>
      </p:sp>
      <p:pic>
        <p:nvPicPr>
          <p:cNvPr id="237" name="Google Shape;237;p34"/>
          <p:cNvPicPr preferRelativeResize="0"/>
          <p:nvPr/>
        </p:nvPicPr>
        <p:blipFill>
          <a:blip r:embed="rId4">
            <a:alphaModFix/>
          </a:blip>
          <a:stretch>
            <a:fillRect/>
          </a:stretch>
        </p:blipFill>
        <p:spPr>
          <a:xfrm>
            <a:off x="248900" y="1251769"/>
            <a:ext cx="4244450" cy="283317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5"/>
          <p:cNvSpPr txBox="1"/>
          <p:nvPr>
            <p:ph type="title"/>
          </p:nvPr>
        </p:nvSpPr>
        <p:spPr>
          <a:xfrm>
            <a:off x="888475" y="244275"/>
            <a:ext cx="6959400" cy="3597600"/>
          </a:xfrm>
          <a:prstGeom prst="rect">
            <a:avLst/>
          </a:prstGeom>
        </p:spPr>
        <p:txBody>
          <a:bodyPr anchorCtr="0" anchor="ctr" bIns="91425" lIns="91425" spcFirstLastPara="1" rIns="91425" wrap="square" tIns="91425">
            <a:spAutoFit/>
          </a:bodyPr>
          <a:lstStyle/>
          <a:p>
            <a:pPr indent="0" lvl="0" marL="0" rtl="0" algn="l">
              <a:lnSpc>
                <a:spcPct val="150000"/>
              </a:lnSpc>
              <a:spcBef>
                <a:spcPts val="0"/>
              </a:spcBef>
              <a:spcAft>
                <a:spcPts val="0"/>
              </a:spcAft>
              <a:buNone/>
            </a:pPr>
            <a:r>
              <a:rPr lang="en" sz="1400"/>
              <a:t>L’</a:t>
            </a:r>
            <a:r>
              <a:rPr lang="en" sz="1400">
                <a:uFill>
                  <a:noFill/>
                </a:uFill>
                <a:hlinkClick r:id="rId3"/>
              </a:rPr>
              <a:t>ergonomie informatique</a:t>
            </a:r>
            <a:r>
              <a:rPr lang="en" sz="1400"/>
              <a:t>, appelée aussi « </a:t>
            </a:r>
            <a:r>
              <a:rPr lang="en" sz="1400">
                <a:uFill>
                  <a:noFill/>
                </a:uFill>
                <a:hlinkClick r:id="rId4"/>
              </a:rPr>
              <a:t>utilisabilité </a:t>
            </a:r>
            <a:r>
              <a:rPr lang="en" sz="1400"/>
              <a:t>», est la capacité du produit informatique à être facilement utilisé par une personne pour réaliser la tâche pour laquelle il a été conçu.</a:t>
            </a:r>
            <a:endParaRPr sz="1400"/>
          </a:p>
          <a:p>
            <a:pPr indent="0" lvl="0" marL="0" rtl="0" algn="l">
              <a:lnSpc>
                <a:spcPct val="150000"/>
              </a:lnSpc>
              <a:spcBef>
                <a:spcPts val="0"/>
              </a:spcBef>
              <a:spcAft>
                <a:spcPts val="0"/>
              </a:spcAft>
              <a:buNone/>
            </a:pPr>
            <a:r>
              <a:rPr lang="en" sz="1400"/>
              <a:t>La notion d’ergonomie informatique englobe à la fois :</a:t>
            </a:r>
            <a:endParaRPr sz="1400"/>
          </a:p>
          <a:p>
            <a:pPr indent="0" lvl="0" marL="0" rtl="0" algn="l">
              <a:lnSpc>
                <a:spcPct val="150000"/>
              </a:lnSpc>
              <a:spcBef>
                <a:spcPts val="0"/>
              </a:spcBef>
              <a:spcAft>
                <a:spcPts val="0"/>
              </a:spcAft>
              <a:buNone/>
            </a:pPr>
            <a:r>
              <a:t/>
            </a:r>
            <a:endParaRPr sz="1400"/>
          </a:p>
          <a:p>
            <a:pPr indent="-304800" lvl="0" marL="647700" rtl="0" algn="l">
              <a:lnSpc>
                <a:spcPct val="120000"/>
              </a:lnSpc>
              <a:spcBef>
                <a:spcPts val="0"/>
              </a:spcBef>
              <a:spcAft>
                <a:spcPts val="0"/>
              </a:spcAft>
              <a:buClr>
                <a:srgbClr val="151515"/>
              </a:buClr>
              <a:buSzPts val="1200"/>
              <a:buFont typeface="Arial"/>
              <a:buChar char="●"/>
            </a:pPr>
            <a:r>
              <a:rPr lang="en" sz="1400"/>
              <a:t>la performance de </a:t>
            </a:r>
            <a:r>
              <a:rPr lang="en" sz="1400">
                <a:uFill>
                  <a:noFill/>
                </a:uFill>
                <a:hlinkClick r:id="rId5"/>
              </a:rPr>
              <a:t>réalisation de la tâche</a:t>
            </a:r>
            <a:endParaRPr sz="1400"/>
          </a:p>
          <a:p>
            <a:pPr indent="-304800" lvl="0" marL="647700" rtl="0" algn="l">
              <a:lnSpc>
                <a:spcPct val="120000"/>
              </a:lnSpc>
              <a:spcBef>
                <a:spcPts val="0"/>
              </a:spcBef>
              <a:spcAft>
                <a:spcPts val="0"/>
              </a:spcAft>
              <a:buClr>
                <a:srgbClr val="151515"/>
              </a:buClr>
              <a:buSzPts val="1200"/>
              <a:buFont typeface="Arial"/>
              <a:buChar char="●"/>
            </a:pPr>
            <a:r>
              <a:rPr lang="en" sz="1400"/>
              <a:t>la satisfaction que procure l’utilisation du logiciel</a:t>
            </a:r>
            <a:endParaRPr sz="1400"/>
          </a:p>
          <a:p>
            <a:pPr indent="-304800" lvl="0" marL="647700" rtl="0" algn="l">
              <a:lnSpc>
                <a:spcPct val="120000"/>
              </a:lnSpc>
              <a:spcBef>
                <a:spcPts val="0"/>
              </a:spcBef>
              <a:spcAft>
                <a:spcPts val="0"/>
              </a:spcAft>
              <a:buClr>
                <a:srgbClr val="151515"/>
              </a:buClr>
              <a:buSzPts val="1200"/>
              <a:buFont typeface="Arial"/>
              <a:buChar char="●"/>
            </a:pPr>
            <a:r>
              <a:rPr lang="en" sz="1400"/>
              <a:t>la facilité avec laquelle on apprend à s’en servir</a:t>
            </a:r>
            <a:endParaRPr sz="1200">
              <a:solidFill>
                <a:srgbClr val="151515"/>
              </a:solidFill>
              <a:latin typeface="Arial"/>
              <a:ea typeface="Arial"/>
              <a:cs typeface="Arial"/>
              <a:sym typeface="Arial"/>
            </a:endParaRPr>
          </a:p>
          <a:p>
            <a:pPr indent="0" lvl="0" marL="0" rtl="0" algn="l">
              <a:spcBef>
                <a:spcPts val="4600"/>
              </a:spcBef>
              <a:spcAft>
                <a:spcPts val="0"/>
              </a:spcAft>
              <a:buNone/>
            </a:pPr>
            <a:r>
              <a:t/>
            </a:r>
            <a:endParaRPr sz="2800"/>
          </a:p>
        </p:txBody>
      </p:sp>
      <p:pic>
        <p:nvPicPr>
          <p:cNvPr id="243" name="Google Shape;243;p35"/>
          <p:cNvPicPr preferRelativeResize="0"/>
          <p:nvPr/>
        </p:nvPicPr>
        <p:blipFill>
          <a:blip r:embed="rId6">
            <a:alphaModFix/>
          </a:blip>
          <a:stretch>
            <a:fillRect/>
          </a:stretch>
        </p:blipFill>
        <p:spPr>
          <a:xfrm>
            <a:off x="3140300" y="2800525"/>
            <a:ext cx="2455750" cy="22572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6"/>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UX / UI : qu’est-ce que ça signifie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7"/>
          <p:cNvSpPr txBox="1"/>
          <p:nvPr>
            <p:ph type="title"/>
          </p:nvPr>
        </p:nvSpPr>
        <p:spPr>
          <a:xfrm>
            <a:off x="295375" y="3285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UX Designe:</a:t>
            </a:r>
            <a:endParaRPr/>
          </a:p>
        </p:txBody>
      </p:sp>
      <p:sp>
        <p:nvSpPr>
          <p:cNvPr id="254" name="Google Shape;254;p37"/>
          <p:cNvSpPr txBox="1"/>
          <p:nvPr>
            <p:ph idx="1" type="body"/>
          </p:nvPr>
        </p:nvSpPr>
        <p:spPr>
          <a:xfrm>
            <a:off x="295375" y="1181150"/>
            <a:ext cx="7734300" cy="3628500"/>
          </a:xfrm>
          <a:prstGeom prst="rect">
            <a:avLst/>
          </a:prstGeom>
        </p:spPr>
        <p:txBody>
          <a:bodyPr anchorCtr="0" anchor="t" bIns="91425" lIns="91425" spcFirstLastPara="1" rIns="91425" wrap="square" tIns="91425">
            <a:noAutofit/>
          </a:bodyPr>
          <a:lstStyle/>
          <a:p>
            <a:pPr indent="0" lvl="0" marL="0" rtl="0" algn="l">
              <a:lnSpc>
                <a:spcPct val="171428"/>
              </a:lnSpc>
              <a:spcBef>
                <a:spcPts val="0"/>
              </a:spcBef>
              <a:spcAft>
                <a:spcPts val="0"/>
              </a:spcAft>
              <a:buNone/>
            </a:pPr>
            <a:r>
              <a:rPr lang="en" sz="1400"/>
              <a:t>L’UX design se réfère à l’étude des attentes et besoins de l’utilisateur pour la création d’un site web et/ou d’une application mobile. Il s’agit donc de prendre en compte le ressenti d’un utilisateur quand il navigue sur votre support digital. L’objectif de l’UX design est d’améliorer le parcours de l’internaute pour le rendre plus agréable et instinctif. </a:t>
            </a:r>
            <a:endParaRPr sz="1400"/>
          </a:p>
          <a:p>
            <a:pPr indent="0" lvl="0" marL="0" rtl="0" algn="l">
              <a:lnSpc>
                <a:spcPct val="171428"/>
              </a:lnSpc>
              <a:spcBef>
                <a:spcPts val="1500"/>
              </a:spcBef>
              <a:spcAft>
                <a:spcPts val="0"/>
              </a:spcAft>
              <a:buNone/>
            </a:pPr>
            <a:r>
              <a:rPr lang="en" sz="1400"/>
              <a:t>Grâce à l’UX design, la navigation se veut plus fluide et optimale. Ici, pas de place pour l’incompréhension. D’où l’importance d’analyser l’aspect émotionnel des utilisateurs. </a:t>
            </a:r>
            <a:endParaRPr sz="1400"/>
          </a:p>
          <a:p>
            <a:pPr indent="0" lvl="0" marL="0" rtl="0" algn="l">
              <a:lnSpc>
                <a:spcPct val="171428"/>
              </a:lnSpc>
              <a:spcBef>
                <a:spcPts val="1500"/>
              </a:spcBef>
              <a:spcAft>
                <a:spcPts val="1500"/>
              </a:spcAft>
              <a:buNone/>
            </a:pPr>
            <a:r>
              <a:rPr lang="en" sz="1400"/>
              <a:t>En bref, trois mots sont à retenir lors de la création de votre site Internet et/ou application mobile : compréhension, optimisation, satisfaction. Avec l’UX design, vous éviterez les problèmes les plus bêtes, et vous participerez surtout à l’amélioration de votre trafic. </a:t>
            </a:r>
            <a:endParaRPr sz="1400"/>
          </a:p>
        </p:txBody>
      </p:sp>
      <p:pic>
        <p:nvPicPr>
          <p:cNvPr id="255" name="Google Shape;255;p37"/>
          <p:cNvPicPr preferRelativeResize="0"/>
          <p:nvPr/>
        </p:nvPicPr>
        <p:blipFill>
          <a:blip r:embed="rId3">
            <a:alphaModFix/>
          </a:blip>
          <a:stretch>
            <a:fillRect/>
          </a:stretch>
        </p:blipFill>
        <p:spPr>
          <a:xfrm>
            <a:off x="7568800" y="3922700"/>
            <a:ext cx="1575199" cy="122080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UI Designe:</a:t>
            </a:r>
            <a:endParaRPr/>
          </a:p>
        </p:txBody>
      </p:sp>
      <p:sp>
        <p:nvSpPr>
          <p:cNvPr id="261" name="Google Shape;261;p38"/>
          <p:cNvSpPr txBox="1"/>
          <p:nvPr>
            <p:ph idx="1" type="body"/>
          </p:nvPr>
        </p:nvSpPr>
        <p:spPr>
          <a:xfrm>
            <a:off x="387900" y="1286300"/>
            <a:ext cx="7734300" cy="3628500"/>
          </a:xfrm>
          <a:prstGeom prst="rect">
            <a:avLst/>
          </a:prstGeom>
        </p:spPr>
        <p:txBody>
          <a:bodyPr anchorCtr="0" anchor="t" bIns="91425" lIns="91425" spcFirstLastPara="1" rIns="91425" wrap="square" tIns="91425">
            <a:noAutofit/>
          </a:bodyPr>
          <a:lstStyle/>
          <a:p>
            <a:pPr indent="0" lvl="0" marL="0" rtl="0" algn="l">
              <a:lnSpc>
                <a:spcPct val="171428"/>
              </a:lnSpc>
              <a:spcBef>
                <a:spcPts val="0"/>
              </a:spcBef>
              <a:spcAft>
                <a:spcPts val="0"/>
              </a:spcAft>
              <a:buNone/>
            </a:pPr>
            <a:r>
              <a:rPr lang="en" sz="1500"/>
              <a:t>L’UI design sert quant à lui à améliorer l’interaction d’un utilisateur avec un produit.  L’UI intervient dans toutes les étapes du développement de votre site et/ou application mobile sauf celle de la recherche. L’objectif ? Favoriser l’engagement, et donc trouver les outils pour y parvenir. </a:t>
            </a:r>
            <a:endParaRPr sz="1500"/>
          </a:p>
          <a:p>
            <a:pPr indent="0" lvl="0" marL="0" rtl="0" algn="l">
              <a:lnSpc>
                <a:spcPct val="171428"/>
              </a:lnSpc>
              <a:spcBef>
                <a:spcPts val="1500"/>
              </a:spcBef>
              <a:spcAft>
                <a:spcPts val="1500"/>
              </a:spcAft>
              <a:buNone/>
            </a:pPr>
            <a:r>
              <a:rPr lang="en" sz="1500"/>
              <a:t>A la différence de l’UX (qui englobe l’UI), l’UI se centre davantage sur le visuel afin d’attirer le regard de l’utilisateur et de l’inciter à rester sur la page. Attention toutefois à ce que votre site reste efficace ! L’internaute doit comprendre immédiatement de quoi il s’agit. L’UI facilitera ainsi la navigation. </a:t>
            </a:r>
            <a:endParaRPr sz="1250">
              <a:solidFill>
                <a:srgbClr val="212529"/>
              </a:solidFill>
              <a:highlight>
                <a:srgbClr val="FFFFFF"/>
              </a:highlight>
              <a:latin typeface="Arial"/>
              <a:ea typeface="Arial"/>
              <a:cs typeface="Arial"/>
              <a:sym typeface="Arial"/>
            </a:endParaRPr>
          </a:p>
        </p:txBody>
      </p:sp>
      <p:pic>
        <p:nvPicPr>
          <p:cNvPr id="262" name="Google Shape;262;p38"/>
          <p:cNvPicPr preferRelativeResize="0"/>
          <p:nvPr/>
        </p:nvPicPr>
        <p:blipFill>
          <a:blip r:embed="rId3">
            <a:alphaModFix/>
          </a:blip>
          <a:stretch>
            <a:fillRect/>
          </a:stretch>
        </p:blipFill>
        <p:spPr>
          <a:xfrm>
            <a:off x="7568800" y="3922700"/>
            <a:ext cx="1575199" cy="122080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9"/>
          <p:cNvSpPr txBox="1"/>
          <p:nvPr>
            <p:ph type="title"/>
          </p:nvPr>
        </p:nvSpPr>
        <p:spPr>
          <a:xfrm>
            <a:off x="555050" y="0"/>
            <a:ext cx="7659600" cy="2085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900"/>
              <a:t>Diagramme de difference UI/UX</a:t>
            </a:r>
            <a:endParaRPr sz="2900"/>
          </a:p>
          <a:p>
            <a:pPr indent="0" lvl="0" marL="0" rtl="0" algn="l">
              <a:spcBef>
                <a:spcPts val="0"/>
              </a:spcBef>
              <a:spcAft>
                <a:spcPts val="0"/>
              </a:spcAft>
              <a:buNone/>
            </a:pPr>
            <a:r>
              <a:rPr lang="en" sz="2900"/>
              <a:t> </a:t>
            </a:r>
            <a:endParaRPr sz="2900"/>
          </a:p>
        </p:txBody>
      </p:sp>
      <p:pic>
        <p:nvPicPr>
          <p:cNvPr id="268" name="Google Shape;268;p39"/>
          <p:cNvPicPr preferRelativeResize="0"/>
          <p:nvPr/>
        </p:nvPicPr>
        <p:blipFill>
          <a:blip r:embed="rId3">
            <a:alphaModFix/>
          </a:blip>
          <a:stretch>
            <a:fillRect/>
          </a:stretch>
        </p:blipFill>
        <p:spPr>
          <a:xfrm>
            <a:off x="0" y="1147100"/>
            <a:ext cx="9144000" cy="39964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0"/>
          <p:cNvSpPr txBox="1"/>
          <p:nvPr>
            <p:ph type="title"/>
          </p:nvPr>
        </p:nvSpPr>
        <p:spPr>
          <a:xfrm>
            <a:off x="490250" y="526350"/>
            <a:ext cx="59853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Qu’est-ce que le responsive design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Responsive d</a:t>
            </a:r>
            <a:r>
              <a:rPr lang="en"/>
              <a:t>esigne:</a:t>
            </a:r>
            <a:endParaRPr/>
          </a:p>
        </p:txBody>
      </p:sp>
      <p:sp>
        <p:nvSpPr>
          <p:cNvPr id="279" name="Google Shape;279;p41"/>
          <p:cNvSpPr txBox="1"/>
          <p:nvPr>
            <p:ph idx="1" type="body"/>
          </p:nvPr>
        </p:nvSpPr>
        <p:spPr>
          <a:xfrm>
            <a:off x="387900" y="1286300"/>
            <a:ext cx="7734300" cy="3628500"/>
          </a:xfrm>
          <a:prstGeom prst="rect">
            <a:avLst/>
          </a:prstGeom>
        </p:spPr>
        <p:txBody>
          <a:bodyPr anchorCtr="0" anchor="t" bIns="91425" lIns="91425" spcFirstLastPara="1" rIns="91425" wrap="square" tIns="91425">
            <a:noAutofit/>
          </a:bodyPr>
          <a:lstStyle/>
          <a:p>
            <a:pPr indent="0" lvl="0" marL="0" rtl="0" algn="l">
              <a:lnSpc>
                <a:spcPct val="171428"/>
              </a:lnSpc>
              <a:spcBef>
                <a:spcPts val="0"/>
              </a:spcBef>
              <a:spcAft>
                <a:spcPts val="1500"/>
              </a:spcAft>
              <a:buNone/>
            </a:pPr>
            <a:r>
              <a:rPr lang="en" sz="1600">
                <a:latin typeface="Roboto Slab"/>
                <a:ea typeface="Roboto Slab"/>
                <a:cs typeface="Roboto Slab"/>
                <a:sym typeface="Roboto Slab"/>
              </a:rPr>
              <a:t>Le Responsive Design ou plus précisément le Responsive Web Design (RWD) est une technique de conception d’interface digitale qui fait en sorte que l’affichage d’une quelconque page d’un site s’adapte de façon automatique à la taille de l’écran du terminal qui le lit. Il est différent de l’Adaptative Design bien que les deux concepts aient pour but d’améliorer l’ergonomie mobile du site web.</a:t>
            </a:r>
            <a:endParaRPr sz="1600">
              <a:latin typeface="Roboto Slab"/>
              <a:ea typeface="Roboto Slab"/>
              <a:cs typeface="Roboto Slab"/>
              <a:sym typeface="Roboto Slab"/>
            </a:endParaRPr>
          </a:p>
        </p:txBody>
      </p:sp>
      <p:pic>
        <p:nvPicPr>
          <p:cNvPr id="280" name="Google Shape;280;p41"/>
          <p:cNvPicPr preferRelativeResize="0"/>
          <p:nvPr/>
        </p:nvPicPr>
        <p:blipFill>
          <a:blip r:embed="rId3">
            <a:alphaModFix/>
          </a:blip>
          <a:stretch>
            <a:fillRect/>
          </a:stretch>
        </p:blipFill>
        <p:spPr>
          <a:xfrm>
            <a:off x="7318022" y="3635400"/>
            <a:ext cx="1825975" cy="1508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Maquettage </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Le maquettage est une méthode de conception d'interface qui nous permet de vous proposer des interfaces conformes à vos attentes et besoins. Elle permet également à l'agence web de s'assurer que les besoins du client sont adaptés ou non au projet.</a:t>
            </a:r>
            <a:endParaRPr/>
          </a:p>
        </p:txBody>
      </p:sp>
      <p:pic>
        <p:nvPicPr>
          <p:cNvPr id="77" name="Google Shape;77;p15"/>
          <p:cNvPicPr preferRelativeResize="0"/>
          <p:nvPr/>
        </p:nvPicPr>
        <p:blipFill>
          <a:blip r:embed="rId3">
            <a:alphaModFix/>
          </a:blip>
          <a:stretch>
            <a:fillRect/>
          </a:stretch>
        </p:blipFill>
        <p:spPr>
          <a:xfrm>
            <a:off x="6838875" y="3305575"/>
            <a:ext cx="2076525" cy="1609324"/>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2"/>
          <p:cNvSpPr txBox="1"/>
          <p:nvPr>
            <p:ph type="title"/>
          </p:nvPr>
        </p:nvSpPr>
        <p:spPr>
          <a:xfrm>
            <a:off x="0" y="0"/>
            <a:ext cx="7049100" cy="151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100" u="sng"/>
              <a:t>Example</a:t>
            </a:r>
            <a:r>
              <a:rPr lang="en" sz="4100"/>
              <a:t> : </a:t>
            </a:r>
            <a:endParaRPr sz="4100"/>
          </a:p>
          <a:p>
            <a:pPr indent="0" lvl="0" marL="0" rtl="0" algn="l">
              <a:spcBef>
                <a:spcPts val="0"/>
              </a:spcBef>
              <a:spcAft>
                <a:spcPts val="0"/>
              </a:spcAft>
              <a:buNone/>
            </a:pPr>
            <a:r>
              <a:rPr lang="en" sz="4100"/>
              <a:t> </a:t>
            </a:r>
            <a:endParaRPr sz="4100"/>
          </a:p>
          <a:p>
            <a:pPr indent="0" lvl="0" marL="0" rtl="0" algn="l">
              <a:spcBef>
                <a:spcPts val="0"/>
              </a:spcBef>
              <a:spcAft>
                <a:spcPts val="0"/>
              </a:spcAft>
              <a:buNone/>
            </a:pPr>
            <a:r>
              <a:rPr lang="en" sz="2200"/>
              <a:t>Voice</a:t>
            </a:r>
            <a:r>
              <a:rPr lang="en" sz="2200"/>
              <a:t> un </a:t>
            </a:r>
            <a:r>
              <a:rPr lang="en" sz="2200"/>
              <a:t>design</a:t>
            </a:r>
            <a:r>
              <a:rPr lang="en" sz="2200"/>
              <a:t> responsive</a:t>
            </a:r>
            <a:endParaRPr sz="2200"/>
          </a:p>
        </p:txBody>
      </p:sp>
      <p:pic>
        <p:nvPicPr>
          <p:cNvPr id="286" name="Google Shape;286;p42"/>
          <p:cNvPicPr preferRelativeResize="0"/>
          <p:nvPr/>
        </p:nvPicPr>
        <p:blipFill>
          <a:blip r:embed="rId3">
            <a:alphaModFix/>
          </a:blip>
          <a:stretch>
            <a:fillRect/>
          </a:stretch>
        </p:blipFill>
        <p:spPr>
          <a:xfrm>
            <a:off x="1114824" y="1887200"/>
            <a:ext cx="6914351" cy="3256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204075" y="1818600"/>
            <a:ext cx="4045200" cy="150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u="sng"/>
              <a:t>Zoning</a:t>
            </a:r>
            <a:endParaRPr u="sng"/>
          </a:p>
        </p:txBody>
      </p:sp>
      <p:sp>
        <p:nvSpPr>
          <p:cNvPr id="83" name="Google Shape;83;p16"/>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sz="1500"/>
              <a:t>Le zoning est une schématisation grossière de ce que sera la future page web. On utilise des blocs pour déterminer où se trouveront les contenus et fonctionnalités. Cette étape a généralement lieu après la création d’une arborescence, il arrive quelquefois qu’elle soit réalisée en parallèle. Définir l’organisation générale des pages est l’occasion de présenter une première approche au client ou décisionnaire. Celui-ci pourra alors valider ou réajuster les grands axes avant la réalisation des wireframes.</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204075" y="1818600"/>
            <a:ext cx="4045200" cy="150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u="sng"/>
              <a:t>Exemple:</a:t>
            </a:r>
            <a:r>
              <a:rPr lang="en" u="sng"/>
              <a:t>Zoning</a:t>
            </a:r>
            <a:endParaRPr u="sng"/>
          </a:p>
        </p:txBody>
      </p:sp>
      <p:pic>
        <p:nvPicPr>
          <p:cNvPr id="89" name="Google Shape;89;p17"/>
          <p:cNvPicPr preferRelativeResize="0"/>
          <p:nvPr/>
        </p:nvPicPr>
        <p:blipFill>
          <a:blip r:embed="rId3">
            <a:alphaModFix/>
          </a:blip>
          <a:stretch>
            <a:fillRect/>
          </a:stretch>
        </p:blipFill>
        <p:spPr>
          <a:xfrm>
            <a:off x="4917950" y="430225"/>
            <a:ext cx="3810000" cy="4005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sz="1500"/>
              <a:t>Le wireframe (on parle de « maquette fil de fer » en français) est la suite logique du zoning. Chaque bloc réalisé lors de l’étape précédente se voit doté d’image(s), de texte(s) ou de vidéo(s). Ce contenu peut être fictif car les informations finales ne sont pas toujours connues à ce stade du projet. L’objectif est de définir l’organisation des éléments et des formes sans travailler l’aspect visuel, le graphisme n’interviendra que plus tard. On se base davantage sur les standards et souhaits ergonomiques pour orienter la réflexion</a:t>
            </a:r>
            <a:endParaRPr sz="1500"/>
          </a:p>
        </p:txBody>
      </p:sp>
      <p:sp>
        <p:nvSpPr>
          <p:cNvPr id="95" name="Google Shape;95;p18"/>
          <p:cNvSpPr txBox="1"/>
          <p:nvPr>
            <p:ph type="title"/>
          </p:nvPr>
        </p:nvSpPr>
        <p:spPr>
          <a:xfrm>
            <a:off x="250150" y="1757175"/>
            <a:ext cx="4045200" cy="150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u="sng"/>
              <a:t>Wireframe</a:t>
            </a:r>
            <a:endParaRPr u="sng"/>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204075" y="1818600"/>
            <a:ext cx="4045200" cy="150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300" u="sng"/>
              <a:t>Exemple:Wirefrare</a:t>
            </a:r>
            <a:endParaRPr sz="3300" u="sng"/>
          </a:p>
        </p:txBody>
      </p:sp>
      <p:pic>
        <p:nvPicPr>
          <p:cNvPr id="101" name="Google Shape;101;p19"/>
          <p:cNvPicPr preferRelativeResize="0"/>
          <p:nvPr/>
        </p:nvPicPr>
        <p:blipFill>
          <a:blip r:embed="rId3">
            <a:alphaModFix/>
          </a:blip>
          <a:stretch>
            <a:fillRect/>
          </a:stretch>
        </p:blipFill>
        <p:spPr>
          <a:xfrm>
            <a:off x="4665500" y="219900"/>
            <a:ext cx="4287874" cy="4397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sz="1500"/>
              <a:t>Un mockup est une image d’interface qui a été transformée en page HTML dynamique et navigable (opération réalisée via des logiciels de conception d’interfaces). Ce nouveau format autorise l’insertion de liens vers des pages notamment. Il permet aussi de rendre un formulaire fonctionnel afin d’effectuer des simulations. Grâce à l’intégration des exigences techniques, les messages de confirmation ou d’erreur apparaissent. Autant d’actions, qui, même si elles restent sommaires, sont utiles au client pour se projeter davantage.</a:t>
            </a:r>
            <a:endParaRPr sz="1500"/>
          </a:p>
        </p:txBody>
      </p:sp>
      <p:sp>
        <p:nvSpPr>
          <p:cNvPr id="107" name="Google Shape;107;p20"/>
          <p:cNvSpPr txBox="1"/>
          <p:nvPr>
            <p:ph type="title"/>
          </p:nvPr>
        </p:nvSpPr>
        <p:spPr>
          <a:xfrm>
            <a:off x="265500" y="1818600"/>
            <a:ext cx="4045200" cy="150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u="sng"/>
              <a:t>Mock-up</a:t>
            </a:r>
            <a:endParaRPr u="sng"/>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204075" y="1818600"/>
            <a:ext cx="4045200" cy="150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300" u="sng"/>
              <a:t>Exemple:Mock-up</a:t>
            </a:r>
            <a:endParaRPr sz="3300" u="sng"/>
          </a:p>
        </p:txBody>
      </p:sp>
      <p:pic>
        <p:nvPicPr>
          <p:cNvPr id="113" name="Google Shape;113;p21"/>
          <p:cNvPicPr preferRelativeResize="0"/>
          <p:nvPr/>
        </p:nvPicPr>
        <p:blipFill>
          <a:blip r:embed="rId3">
            <a:alphaModFix/>
          </a:blip>
          <a:stretch>
            <a:fillRect/>
          </a:stretch>
        </p:blipFill>
        <p:spPr>
          <a:xfrm>
            <a:off x="4875800" y="152400"/>
            <a:ext cx="4115800" cy="4341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