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Source Code Pro"/>
      <p:regular r:id="rId26"/>
      <p:bold r:id="rId27"/>
      <p:italic r:id="rId28"/>
      <p:boldItalic r:id="rId29"/>
    </p:embeddedFon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regular.fntdata"/><Relationship Id="rId25" Type="http://schemas.openxmlformats.org/officeDocument/2006/relationships/slide" Target="slides/slide21.xml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0f49cdb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0f49cdb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0f49cdb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0f49cdb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0f49cdb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0f49cdb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10e8e85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10e8e85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10e8e851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10e8e851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10e8e851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10e8e851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10e8e851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10e8e851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10e8e85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10e8e8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0f49cdb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0f49cdb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02877d883f506c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02877d883f506c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0f49cd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0f49cd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02877d883f506c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02877d883f506c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0f49cdb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0f49cdb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0f49cdb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0f49cdb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10e8e85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10e8e85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0fb90d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0fb90d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10e8e85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10e8e85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10e8e85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10e8e85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02877d883f506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02877d883f506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0fb90d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0fb90d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Somatic Analysis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Attic Greek Drama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Sociolinguistic Differences Among Speaker Groups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Phillip Barnett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Taha Husain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corpus and usage-based approach to Ancient Greek: from the Archaic period to Koiné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Riga 2018</a:t>
            </a:r>
            <a:endParaRPr sz="14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">
            <a:off x="7407550" y="3115776"/>
            <a:ext cx="1736450" cy="202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97575" y="0"/>
            <a:ext cx="1533400" cy="23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those groups?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our knowledge, there is no concrete list of linguistically interesting speaker groups.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Based on our f</a:t>
            </a:r>
            <a:r>
              <a:rPr lang="en" sz="2400"/>
              <a:t>amiliarity with Ancient Greek plays, we came up with</a:t>
            </a:r>
            <a:r>
              <a:rPr lang="en" sz="2400"/>
              <a:t>: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Age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Gender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Social Class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Ethnicity/Geographic Origin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Ancient Greek Society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Greek pecking order: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Gods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Royalty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Commoners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Servants/slaves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Heavily </a:t>
            </a:r>
            <a:r>
              <a:rPr lang="en" sz="2400"/>
              <a:t>patriarchal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Athenians held other ethnicities in low regard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 there evidence to suggest that speakers use particles to index prestige?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Particles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δ</a:t>
            </a:r>
            <a:r>
              <a:rPr lang="en" sz="2800"/>
              <a:t>ε - “well, however, on the one hand, b</a:t>
            </a:r>
            <a:r>
              <a:rPr lang="en" sz="2800"/>
              <a:t>ut”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δη - adds emphasis or specificit</a:t>
            </a:r>
            <a:r>
              <a:rPr lang="en" sz="2800"/>
              <a:t>y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γε -  “at least, only”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μεν - used only in specific expressions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μ</a:t>
            </a:r>
            <a:r>
              <a:rPr lang="en" sz="2800"/>
              <a:t>ην - “verily, truly”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Other particles were not found to have any special significance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7488"/>
            <a:ext cx="8839199" cy="3937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624300" y="4363400"/>
            <a:ext cx="7895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δη - adds emphasis or specificity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4763"/>
            <a:ext cx="8839200" cy="3933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624300" y="4462300"/>
            <a:ext cx="7895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μεν - used only in specific expressions</a:t>
            </a:r>
            <a:endParaRPr sz="2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13" y="645019"/>
            <a:ext cx="8888974" cy="385345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624300" y="4462300"/>
            <a:ext cx="7895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μην - “verily, truly”</a:t>
            </a:r>
            <a:endParaRPr sz="2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9425"/>
            <a:ext cx="8839203" cy="3924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624300" y="4462300"/>
            <a:ext cx="7895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γε -  “at least, only”</a:t>
            </a:r>
            <a:endParaRPr sz="2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4050"/>
            <a:ext cx="8839201" cy="391539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/>
        </p:nvSpPr>
        <p:spPr>
          <a:xfrm>
            <a:off x="624300" y="4462300"/>
            <a:ext cx="7895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δε - “well, however, on the one hand, but”</a:t>
            </a:r>
            <a:endParaRPr sz="2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δη and μεν were used less by non-Greeks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Clear disfluency marker, shared by class?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μ</a:t>
            </a:r>
            <a:r>
              <a:rPr lang="en"/>
              <a:t>ην used more by royalty and servants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more by Trojans than Greeks, but non-Greeks use it less overall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Trojan Women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μεν and δε are often used together; l</a:t>
            </a:r>
            <a:r>
              <a:rPr lang="en"/>
              <a:t>ess common formality marker?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γ</a:t>
            </a:r>
            <a:r>
              <a:rPr lang="en"/>
              <a:t>ε was used more by Athenians and males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δε is barely used by commoners, the most by servants, followed by royalty and gods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 Aspiration (Labov 1966:66)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While this data is preliminary, we can make some bra</a:t>
            </a:r>
            <a:r>
              <a:rPr lang="en" sz="2100"/>
              <a:t>id conclusions: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δη - fluency marker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μεν - possible fluency marker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μην - class marker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γε - gender &amp; in-group marker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δε - formality marker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speakers identify themselves? (Eckert 1989)  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People index themselves as members of various social groups through a variety of </a:t>
            </a:r>
            <a:r>
              <a:rPr lang="en" sz="2400"/>
              <a:t>indices</a:t>
            </a:r>
            <a:r>
              <a:rPr lang="en" sz="2400"/>
              <a:t> including appearance, mannerisms, and language.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Speakers are often aware of social groupings.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Persona styles encourage variation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Study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La</a:t>
            </a:r>
            <a:r>
              <a:rPr lang="en" sz="2500"/>
              <a:t>nguage change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Literary insight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What groups are socially relevant?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Genre differences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Expand to different gneres, regions, and time periods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Compare to different cultures of theatre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Suggestions?</a:t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Crespo, E.-Conti, L.-Maquieira, H. (2003). Sintaxis del griego clásico, Madrid. Denniston, J. D. (19542). The Greek Particles, Oxford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Bakker, Stephanie; Wakker, Jerry. Discourse Cohesion in Ancient Greek.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Eckert, P. (1989). Jocks and burnouts: Social categories and identity in the high school. New York: Teachers College Press.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Eckert, P., &amp; Rickford, J. R. (eds.) (2002). Style and Sociolinguistic Variation. Cambridge: Cambridge University Press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Labov, William (1966). The Social Stratification of English in New York City. Cambridge: Cambridge University Press. p. 66.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Nevalainen &amp; Raumolin-Brunberg. (2017). Historical Sociolinguistics: Language Change in Tudor and Stuart England.</a:t>
            </a:r>
            <a:r>
              <a:rPr i="1" lang="en" sz="1400"/>
              <a:t> Routledge</a:t>
            </a:r>
            <a:r>
              <a:rPr lang="en" sz="1400"/>
              <a:t>, London.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Soltic, Jorie. (2013). Greek, Roman, and Byzantine Studies 53  390–419.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Phonology of a North Indian Village Dialect. Indian Linguistics 16: 283-295.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Historical Sociolinguistics (Nevalainen &amp; Raumolin-Brunberg 2017:2)</a:t>
            </a:r>
            <a:endParaRPr sz="24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Language change is thought to have social origins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synchronic look at the sociolinguistic situation of an historical context is therefore important for understanding language change.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addition, it answers all the same questions as standard sociolinguistics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60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created a corpus of Attic Greek plays tagged for speaker metadata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queried this corpus which features are the most highly correlated for different speaker groups’ persona styles</a:t>
            </a:r>
            <a:endParaRPr sz="24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699990">
            <a:off x="6659409" y="2202854"/>
            <a:ext cx="2509534" cy="343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Plays?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Historical sociolinguistics often lacks candid variety of speaker groups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Plays provide dialogue that is (often) intended to be representative of actual speech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While not a perfect analog to recorded conversation, play dialogue is the closest we have for the distant past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corpus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the Complete Attic Greek Plays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5 Authors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47 Plays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854,166 Tokens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228,847 Types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3.7325 IDF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Greek beta code: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τί 	δῆτα 	τόξων 	ἔργον, 	εἰ 	δίκην 	ἔχεις;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ti/ 	dh=ta 	to/cwn 	e)/rgon, 	ei) 	di/khn 	e)/xeis;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Metadata Tags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tagged the entire corpus for what we know about the speaker.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line/block of dialogue looks like this: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AF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&lt;SP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CE5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N=</a:t>
            </a:r>
            <a:r>
              <a:rPr lang="en">
                <a:solidFill>
                  <a:srgbClr val="EAD1D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"*)apo/llwn"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CE5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G=</a:t>
            </a:r>
            <a:r>
              <a:rPr lang="en">
                <a:solidFill>
                  <a:srgbClr val="EAD1D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"M"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CE5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S=</a:t>
            </a:r>
            <a:r>
              <a:rPr lang="en">
                <a:solidFill>
                  <a:srgbClr val="EAD1D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"G"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CE5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E=</a:t>
            </a:r>
            <a:r>
              <a:rPr lang="en">
                <a:solidFill>
                  <a:srgbClr val="EAD1D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"D"</a:t>
            </a:r>
            <a:r>
              <a:rPr lang="en">
                <a:solidFill>
                  <a:srgbClr val="C9DAF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C9DAF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qa/rsei: di/khn toi kai\ lo/gous kednou\s e)/xw.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E2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&lt;/SP&gt;</a:t>
            </a:r>
            <a:endParaRPr>
              <a:solidFill>
                <a:srgbClr val="CFE2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Tagging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Unique edge cases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Non-human characters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Sparse information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Hand tagging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37500" y="42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Noteworthy Tags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Source Code Pro"/>
              <a:buChar char="●"/>
            </a:pPr>
            <a:r>
              <a:rPr lang="en" sz="2800">
                <a:latin typeface="Source Code Pro"/>
                <a:ea typeface="Source Code Pro"/>
                <a:cs typeface="Source Code Pro"/>
                <a:sym typeface="Source Code Pro"/>
              </a:rPr>
              <a:t>E="A"	E="BO"	E="M"	E="TH"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Source Code Pro"/>
              <a:buChar char="●"/>
            </a:pPr>
            <a:r>
              <a:rPr lang="en" sz="2800">
                <a:latin typeface="Source Code Pro"/>
                <a:ea typeface="Source Code Pro"/>
                <a:cs typeface="Source Code Pro"/>
                <a:sym typeface="Source Code Pro"/>
              </a:rPr>
              <a:t>G="F"	G="M"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Source Code Pro"/>
              <a:buChar char="●"/>
            </a:pPr>
            <a:r>
              <a:rPr lang="en" sz="2800">
                <a:latin typeface="Source Code Pro"/>
                <a:ea typeface="Source Code Pro"/>
                <a:cs typeface="Source Code Pro"/>
                <a:sym typeface="Source Code Pro"/>
              </a:rPr>
              <a:t>S="C"	S="G”	S="R"	 S="S"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Source Code Pro"/>
              <a:buChar char="●"/>
            </a:pPr>
            <a:r>
              <a:rPr lang="en" sz="2800">
                <a:latin typeface="Source Code Pro"/>
                <a:ea typeface="Source Code Pro"/>
                <a:cs typeface="Source Code Pro"/>
                <a:sym typeface="Source Code Pro"/>
              </a:rPr>
              <a:t>N="xoros"</a:t>
            </a:r>
            <a:endParaRPr sz="2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Greeks &amp; Non-greeks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