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60" r:id="rId7"/>
    <p:sldId id="262" r:id="rId8"/>
    <p:sldId id="261"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IPC</a:t>
            </a:r>
            <a:r>
              <a:rPr lang="en-US" baseline="0"/>
              <a:t> Comparison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manualLayout>
          <c:layoutTarget val="inner"/>
          <c:xMode val="edge"/>
          <c:yMode val="edge"/>
          <c:x val="6.3053550597841929E-2"/>
          <c:y val="0.1352777777777778"/>
          <c:w val="0.91379830125400996"/>
          <c:h val="0.66998656417947755"/>
        </c:manualLayout>
      </c:layout>
      <c:barChart>
        <c:barDir val="col"/>
        <c:grouping val="clustered"/>
        <c:varyColors val="0"/>
        <c:ser>
          <c:idx val="0"/>
          <c:order val="0"/>
          <c:tx>
            <c:strRef>
              <c:f>Sheet1!$B$1</c:f>
              <c:strCache>
                <c:ptCount val="1"/>
                <c:pt idx="0">
                  <c:v>Pipes</c:v>
                </c:pt>
              </c:strCache>
            </c:strRef>
          </c:tx>
          <c:spPr>
            <a:solidFill>
              <a:schemeClr val="accent1"/>
            </a:solidFill>
            <a:ln>
              <a:noFill/>
            </a:ln>
            <a:effectLst/>
          </c:spPr>
          <c:invertIfNegative val="0"/>
          <c:cat>
            <c:strRef>
              <c:f>Sheet1!$A$2:$A$5</c:f>
              <c:strCache>
                <c:ptCount val="3"/>
                <c:pt idx="0">
                  <c:v>Fibonacci Series</c:v>
                </c:pt>
                <c:pt idx="1">
                  <c:v>Bubble Sort</c:v>
                </c:pt>
                <c:pt idx="2">
                  <c:v>Matrix Multiplication</c:v>
                </c:pt>
              </c:strCache>
              <c:extLst/>
            </c:strRef>
          </c:cat>
          <c:val>
            <c:numRef>
              <c:f>Sheet1!$B$2:$B$5</c:f>
              <c:numCache>
                <c:formatCode>General</c:formatCode>
                <c:ptCount val="3"/>
                <c:pt idx="0">
                  <c:v>3.28E-4</c:v>
                </c:pt>
                <c:pt idx="1">
                  <c:v>8.3379999999999999E-4</c:v>
                </c:pt>
                <c:pt idx="2">
                  <c:v>1.317E-3</c:v>
                </c:pt>
              </c:numCache>
              <c:extLst/>
            </c:numRef>
          </c:val>
          <c:extLst>
            <c:ext xmlns:c16="http://schemas.microsoft.com/office/drawing/2014/chart" uri="{C3380CC4-5D6E-409C-BE32-E72D297353CC}">
              <c16:uniqueId val="{00000000-5D74-42BB-A48B-BBA1EF9B0BC9}"/>
            </c:ext>
          </c:extLst>
        </c:ser>
        <c:ser>
          <c:idx val="1"/>
          <c:order val="1"/>
          <c:tx>
            <c:strRef>
              <c:f>Sheet1!$C$1</c:f>
              <c:strCache>
                <c:ptCount val="1"/>
                <c:pt idx="0">
                  <c:v>Shared Memory</c:v>
                </c:pt>
              </c:strCache>
            </c:strRef>
          </c:tx>
          <c:spPr>
            <a:solidFill>
              <a:schemeClr val="accent2"/>
            </a:solidFill>
            <a:ln>
              <a:noFill/>
            </a:ln>
            <a:effectLst/>
          </c:spPr>
          <c:invertIfNegative val="0"/>
          <c:cat>
            <c:strRef>
              <c:f>Sheet1!$A$2:$A$5</c:f>
              <c:strCache>
                <c:ptCount val="3"/>
                <c:pt idx="0">
                  <c:v>Fibonacci Series</c:v>
                </c:pt>
                <c:pt idx="1">
                  <c:v>Bubble Sort</c:v>
                </c:pt>
                <c:pt idx="2">
                  <c:v>Matrix Multiplication</c:v>
                </c:pt>
              </c:strCache>
              <c:extLst/>
            </c:strRef>
          </c:cat>
          <c:val>
            <c:numRef>
              <c:f>Sheet1!$C$2:$C$5</c:f>
              <c:numCache>
                <c:formatCode>General</c:formatCode>
                <c:ptCount val="3"/>
                <c:pt idx="0">
                  <c:v>2.5700000000000001E-4</c:v>
                </c:pt>
                <c:pt idx="1">
                  <c:v>1.143E-4</c:v>
                </c:pt>
                <c:pt idx="2">
                  <c:v>2.4600000000000002E-4</c:v>
                </c:pt>
              </c:numCache>
              <c:extLst/>
            </c:numRef>
          </c:val>
          <c:extLst>
            <c:ext xmlns:c16="http://schemas.microsoft.com/office/drawing/2014/chart" uri="{C3380CC4-5D6E-409C-BE32-E72D297353CC}">
              <c16:uniqueId val="{00000001-5D74-42BB-A48B-BBA1EF9B0BC9}"/>
            </c:ext>
          </c:extLst>
        </c:ser>
        <c:dLbls>
          <c:showLegendKey val="0"/>
          <c:showVal val="0"/>
          <c:showCatName val="0"/>
          <c:showSerName val="0"/>
          <c:showPercent val="0"/>
          <c:showBubbleSize val="0"/>
        </c:dLbls>
        <c:gapWidth val="219"/>
        <c:overlap val="-27"/>
        <c:axId val="981198448"/>
        <c:axId val="981198864"/>
      </c:barChart>
      <c:catAx>
        <c:axId val="98119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981198864"/>
        <c:crosses val="autoZero"/>
        <c:auto val="1"/>
        <c:lblAlgn val="ctr"/>
        <c:lblOffset val="100"/>
        <c:noMultiLvlLbl val="0"/>
      </c:catAx>
      <c:valAx>
        <c:axId val="981198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981198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69C1D-FB17-4E64-AC45-F2FB393DE7F6}" type="datetimeFigureOut">
              <a:rPr lang="en-PK" smtClean="0"/>
              <a:t>24/05/2021</a:t>
            </a:fld>
            <a:endParaRPr lang="en-PK"/>
          </a:p>
        </p:txBody>
      </p:sp>
      <p:sp>
        <p:nvSpPr>
          <p:cNvPr id="5" name="Footer Placeholder 4"/>
          <p:cNvSpPr>
            <a:spLocks noGrp="1"/>
          </p:cNvSpPr>
          <p:nvPr>
            <p:ph type="ftr" sz="quarter" idx="11"/>
          </p:nvPr>
        </p:nvSpPr>
        <p:spPr>
          <a:xfrm>
            <a:off x="2416500" y="329307"/>
            <a:ext cx="4973915" cy="309201"/>
          </a:xfrm>
        </p:spPr>
        <p:txBody>
          <a:bodyPr/>
          <a:lstStyle/>
          <a:p>
            <a:endParaRPr lang="en-PK"/>
          </a:p>
        </p:txBody>
      </p:sp>
      <p:sp>
        <p:nvSpPr>
          <p:cNvPr id="6" name="Slide Number Placeholder 5"/>
          <p:cNvSpPr>
            <a:spLocks noGrp="1"/>
          </p:cNvSpPr>
          <p:nvPr>
            <p:ph type="sldNum" sz="quarter" idx="12"/>
          </p:nvPr>
        </p:nvSpPr>
        <p:spPr>
          <a:xfrm>
            <a:off x="1437664" y="798973"/>
            <a:ext cx="811019" cy="503578"/>
          </a:xfrm>
        </p:spPr>
        <p:txBody>
          <a:bodyPr/>
          <a:lstStyle/>
          <a:p>
            <a:fld id="{106BE703-A266-4B46-B75D-3FFE660ECD02}" type="slidenum">
              <a:rPr lang="en-PK" smtClean="0"/>
              <a:t>‹#›</a:t>
            </a:fld>
            <a:endParaRPr lang="en-P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222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69C1D-FB17-4E64-AC45-F2FB393DE7F6}"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06BE703-A266-4B46-B75D-3FFE660ECD02}" type="slidenum">
              <a:rPr lang="en-PK" smtClean="0"/>
              <a:t>‹#›</a:t>
            </a:fld>
            <a:endParaRPr lang="en-P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531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69C1D-FB17-4E64-AC45-F2FB393DE7F6}"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06BE703-A266-4B46-B75D-3FFE660ECD02}" type="slidenum">
              <a:rPr lang="en-PK" smtClean="0"/>
              <a:t>‹#›</a:t>
            </a:fld>
            <a:endParaRPr lang="en-P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86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69C1D-FB17-4E64-AC45-F2FB393DE7F6}"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06BE703-A266-4B46-B75D-3FFE660ECD02}" type="slidenum">
              <a:rPr lang="en-PK" smtClean="0"/>
              <a:t>‹#›</a:t>
            </a:fld>
            <a:endParaRPr lang="en-P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573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69C1D-FB17-4E64-AC45-F2FB393DE7F6}"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06BE703-A266-4B46-B75D-3FFE660ECD02}" type="slidenum">
              <a:rPr lang="en-PK" smtClean="0"/>
              <a:t>‹#›</a:t>
            </a:fld>
            <a:endParaRPr lang="en-P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491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69C1D-FB17-4E64-AC45-F2FB393DE7F6}" type="datetimeFigureOut">
              <a:rPr lang="en-PK" smtClean="0"/>
              <a:t>24/05/2021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06BE703-A266-4B46-B75D-3FFE660ECD02}" type="slidenum">
              <a:rPr lang="en-PK" smtClean="0"/>
              <a:t>‹#›</a:t>
            </a:fld>
            <a:endParaRPr lang="en-P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71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69C1D-FB17-4E64-AC45-F2FB393DE7F6}" type="datetimeFigureOut">
              <a:rPr lang="en-PK" smtClean="0"/>
              <a:t>24/05/2021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106BE703-A266-4B46-B75D-3FFE660ECD02}" type="slidenum">
              <a:rPr lang="en-PK" smtClean="0"/>
              <a:t>‹#›</a:t>
            </a:fld>
            <a:endParaRPr lang="en-P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95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69C1D-FB17-4E64-AC45-F2FB393DE7F6}" type="datetimeFigureOut">
              <a:rPr lang="en-PK" smtClean="0"/>
              <a:t>24/05/2021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106BE703-A266-4B46-B75D-3FFE660ECD02}" type="slidenum">
              <a:rPr lang="en-PK" smtClean="0"/>
              <a:t>‹#›</a:t>
            </a:fld>
            <a:endParaRPr lang="en-P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3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69C1D-FB17-4E64-AC45-F2FB393DE7F6}" type="datetimeFigureOut">
              <a:rPr lang="en-PK" smtClean="0"/>
              <a:t>24/05/2021</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106BE703-A266-4B46-B75D-3FFE660ECD02}" type="slidenum">
              <a:rPr lang="en-PK" smtClean="0"/>
              <a:t>‹#›</a:t>
            </a:fld>
            <a:endParaRPr lang="en-PK"/>
          </a:p>
        </p:txBody>
      </p:sp>
    </p:spTree>
    <p:extLst>
      <p:ext uri="{BB962C8B-B14F-4D97-AF65-F5344CB8AC3E}">
        <p14:creationId xmlns:p14="http://schemas.microsoft.com/office/powerpoint/2010/main" val="156651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69C1D-FB17-4E64-AC45-F2FB393DE7F6}" type="datetimeFigureOut">
              <a:rPr lang="en-PK" smtClean="0"/>
              <a:t>24/05/2021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06BE703-A266-4B46-B75D-3FFE660ECD02}" type="slidenum">
              <a:rPr lang="en-PK" smtClean="0"/>
              <a:t>‹#›</a:t>
            </a:fld>
            <a:endParaRPr lang="en-P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382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569C1D-FB17-4E64-AC45-F2FB393DE7F6}" type="datetimeFigureOut">
              <a:rPr lang="en-PK" smtClean="0"/>
              <a:t>24/05/2021</a:t>
            </a:fld>
            <a:endParaRPr lang="en-PK"/>
          </a:p>
        </p:txBody>
      </p:sp>
      <p:sp>
        <p:nvSpPr>
          <p:cNvPr id="6" name="Footer Placeholder 5"/>
          <p:cNvSpPr>
            <a:spLocks noGrp="1"/>
          </p:cNvSpPr>
          <p:nvPr>
            <p:ph type="ftr" sz="quarter" idx="11"/>
          </p:nvPr>
        </p:nvSpPr>
        <p:spPr>
          <a:xfrm>
            <a:off x="1447382" y="318640"/>
            <a:ext cx="5541004" cy="320931"/>
          </a:xfrm>
        </p:spPr>
        <p:txBody>
          <a:bodyPr/>
          <a:lstStyle/>
          <a:p>
            <a:endParaRPr lang="en-PK"/>
          </a:p>
        </p:txBody>
      </p:sp>
      <p:sp>
        <p:nvSpPr>
          <p:cNvPr id="7" name="Slide Number Placeholder 6"/>
          <p:cNvSpPr>
            <a:spLocks noGrp="1"/>
          </p:cNvSpPr>
          <p:nvPr>
            <p:ph type="sldNum" sz="quarter" idx="12"/>
          </p:nvPr>
        </p:nvSpPr>
        <p:spPr/>
        <p:txBody>
          <a:bodyPr/>
          <a:lstStyle/>
          <a:p>
            <a:fld id="{106BE703-A266-4B46-B75D-3FFE660ECD02}" type="slidenum">
              <a:rPr lang="en-PK" smtClean="0"/>
              <a:t>‹#›</a:t>
            </a:fld>
            <a:endParaRPr lang="en-P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52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2569C1D-FB17-4E64-AC45-F2FB393DE7F6}" type="datetimeFigureOut">
              <a:rPr lang="en-PK" smtClean="0"/>
              <a:t>24/05/2021</a:t>
            </a:fld>
            <a:endParaRPr lang="en-P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06BE703-A266-4B46-B75D-3FFE660ECD02}" type="slidenum">
              <a:rPr lang="en-PK" smtClean="0"/>
              <a:t>‹#›</a:t>
            </a:fld>
            <a:endParaRPr lang="en-P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8543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nter-process-commun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394B-F5D4-4F6F-93D4-8F99E064BB49}"/>
              </a:ext>
            </a:extLst>
          </p:cNvPr>
          <p:cNvSpPr>
            <a:spLocks noGrp="1"/>
          </p:cNvSpPr>
          <p:nvPr>
            <p:ph type="ctrTitle"/>
          </p:nvPr>
        </p:nvSpPr>
        <p:spPr/>
        <p:txBody>
          <a:bodyPr>
            <a:normAutofit fontScale="90000"/>
          </a:bodyPr>
          <a:lstStyle/>
          <a:p>
            <a:r>
              <a:rPr lang="en-US" dirty="0"/>
              <a:t>Interprocess communication comparison</a:t>
            </a:r>
            <a:endParaRPr lang="en-PK" dirty="0"/>
          </a:p>
        </p:txBody>
      </p:sp>
      <p:sp>
        <p:nvSpPr>
          <p:cNvPr id="3" name="Subtitle 2">
            <a:extLst>
              <a:ext uri="{FF2B5EF4-FFF2-40B4-BE49-F238E27FC236}">
                <a16:creationId xmlns:a16="http://schemas.microsoft.com/office/drawing/2014/main" id="{47CAC425-C21D-416E-878A-24CA2A3B3033}"/>
              </a:ext>
            </a:extLst>
          </p:cNvPr>
          <p:cNvSpPr>
            <a:spLocks noGrp="1"/>
          </p:cNvSpPr>
          <p:nvPr>
            <p:ph type="subTitle" idx="1"/>
          </p:nvPr>
        </p:nvSpPr>
        <p:spPr>
          <a:xfrm>
            <a:off x="2417780" y="3531204"/>
            <a:ext cx="8637072" cy="1676900"/>
          </a:xfrm>
        </p:spPr>
        <p:txBody>
          <a:bodyPr>
            <a:normAutofit fontScale="92500" lnSpcReduction="20000"/>
          </a:bodyPr>
          <a:lstStyle/>
          <a:p>
            <a:r>
              <a:rPr lang="en-US" dirty="0"/>
              <a:t>Group members:</a:t>
            </a:r>
          </a:p>
          <a:p>
            <a:r>
              <a:rPr lang="en-US" dirty="0"/>
              <a:t>Affan Siddiqui</a:t>
            </a:r>
          </a:p>
          <a:p>
            <a:r>
              <a:rPr lang="en-US" dirty="0"/>
              <a:t>Taha Tasleem</a:t>
            </a:r>
          </a:p>
          <a:p>
            <a:r>
              <a:rPr lang="en-US" dirty="0"/>
              <a:t>Sharjeel khan</a:t>
            </a:r>
          </a:p>
          <a:p>
            <a:endParaRPr lang="en-PK" dirty="0"/>
          </a:p>
        </p:txBody>
      </p:sp>
    </p:spTree>
    <p:extLst>
      <p:ext uri="{BB962C8B-B14F-4D97-AF65-F5344CB8AC3E}">
        <p14:creationId xmlns:p14="http://schemas.microsoft.com/office/powerpoint/2010/main" val="13309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7059-DFDE-491B-9D65-4C7F74CE452D}"/>
              </a:ext>
            </a:extLst>
          </p:cNvPr>
          <p:cNvSpPr>
            <a:spLocks noGrp="1"/>
          </p:cNvSpPr>
          <p:nvPr>
            <p:ph type="title"/>
          </p:nvPr>
        </p:nvSpPr>
        <p:spPr/>
        <p:txBody>
          <a:bodyPr>
            <a:normAutofit fontScale="90000"/>
          </a:bodyPr>
          <a:lstStyle/>
          <a:p>
            <a:pPr algn="ctr"/>
            <a:r>
              <a:rPr lang="en-US" sz="4900" dirty="0"/>
              <a:t>Sorting comparison</a:t>
            </a:r>
            <a:br>
              <a:rPr lang="en-US" dirty="0"/>
            </a:br>
            <a:endParaRPr lang="en-PK" dirty="0"/>
          </a:p>
        </p:txBody>
      </p:sp>
      <p:sp>
        <p:nvSpPr>
          <p:cNvPr id="3" name="Content Placeholder 2">
            <a:extLst>
              <a:ext uri="{FF2B5EF4-FFF2-40B4-BE49-F238E27FC236}">
                <a16:creationId xmlns:a16="http://schemas.microsoft.com/office/drawing/2014/main" id="{7D69ABB4-BD7E-4F73-AAC4-A5AD9F541A20}"/>
              </a:ext>
            </a:extLst>
          </p:cNvPr>
          <p:cNvSpPr>
            <a:spLocks noGrp="1"/>
          </p:cNvSpPr>
          <p:nvPr>
            <p:ph idx="1"/>
          </p:nvPr>
        </p:nvSpPr>
        <p:spPr>
          <a:xfrm>
            <a:off x="1451579" y="2015732"/>
            <a:ext cx="9603275" cy="4037749"/>
          </a:xfrm>
        </p:spPr>
        <p:txBody>
          <a:bodyPr>
            <a:noAutofit/>
          </a:bodyPr>
          <a:lstStyle/>
          <a:p>
            <a:pPr>
              <a:lnSpc>
                <a:spcPct val="107000"/>
              </a:lnSpc>
              <a:spcBef>
                <a:spcPts val="200"/>
              </a:spcBef>
            </a:pPr>
            <a:r>
              <a:rPr lang="en-US" b="1" u="sng"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rPr>
              <a:t>USING PIPES:</a:t>
            </a:r>
            <a:endParaRPr lang="en-PK" b="1"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Time for Parent Process: 0.000731</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Time for Child Process: 0.0001028</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Total Time: 0.0008338</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200"/>
              </a:spcBef>
            </a:pPr>
            <a:r>
              <a:rPr lang="en-US" b="1" u="sng"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rPr>
              <a:t>USING SHARED MEMORY:</a:t>
            </a:r>
            <a:endParaRPr lang="en-PK" b="1"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Time for Parent Process: 0.00099</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Time for Child Process: 0.000153</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Total Time: 0.001143</a:t>
            </a:r>
            <a:endParaRPr lang="en-PK"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229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4955-3FAF-4EB2-BF58-960F64B1DF16}"/>
              </a:ext>
            </a:extLst>
          </p:cNvPr>
          <p:cNvSpPr>
            <a:spLocks noGrp="1"/>
          </p:cNvSpPr>
          <p:nvPr>
            <p:ph type="title"/>
          </p:nvPr>
        </p:nvSpPr>
        <p:spPr/>
        <p:txBody>
          <a:bodyPr/>
          <a:lstStyle/>
          <a:p>
            <a:pPr algn="ctr"/>
            <a:r>
              <a:rPr lang="en-US" sz="4400" dirty="0"/>
              <a:t>Matrix multiplication</a:t>
            </a:r>
            <a:endParaRPr lang="en-PK" dirty="0"/>
          </a:p>
        </p:txBody>
      </p:sp>
      <p:sp>
        <p:nvSpPr>
          <p:cNvPr id="3" name="Content Placeholder 2">
            <a:extLst>
              <a:ext uri="{FF2B5EF4-FFF2-40B4-BE49-F238E27FC236}">
                <a16:creationId xmlns:a16="http://schemas.microsoft.com/office/drawing/2014/main" id="{EEDF9264-B10F-48AB-9B65-1809439A8D7B}"/>
              </a:ext>
            </a:extLst>
          </p:cNvPr>
          <p:cNvSpPr>
            <a:spLocks noGrp="1"/>
          </p:cNvSpPr>
          <p:nvPr>
            <p:ph idx="1"/>
          </p:nvPr>
        </p:nvSpPr>
        <p:spPr>
          <a:xfrm>
            <a:off x="1451579" y="2015732"/>
            <a:ext cx="9603275" cy="4037749"/>
          </a:xfrm>
        </p:spPr>
        <p:txBody>
          <a:bodyPr>
            <a:noAutofit/>
          </a:bodyPr>
          <a:lstStyle/>
          <a:p>
            <a:pPr>
              <a:lnSpc>
                <a:spcPct val="107000"/>
              </a:lnSpc>
              <a:spcBef>
                <a:spcPts val="200"/>
              </a:spcBef>
            </a:pPr>
            <a:r>
              <a:rPr lang="en-US" b="1" u="sng"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rPr>
              <a:t>USING PIPES: </a:t>
            </a:r>
            <a:endParaRPr lang="en-PK" b="1"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Time for Parent Process: 0.000282</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Time for Child Process: 0.001035</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Total Time: 0.001317</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200"/>
              </a:spcBef>
            </a:pPr>
            <a:r>
              <a:rPr lang="en-US" b="1" u="sng"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rPr>
              <a:t>USING SHARED MEMORY:</a:t>
            </a:r>
            <a:endParaRPr lang="en-PK" b="1"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Time for Parent Process: 0.000111</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Time for Child Process: 0.000135</a:t>
            </a:r>
            <a:endParaRPr lang="en-PK"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Total Time: 0.000246</a:t>
            </a:r>
            <a:endParaRPr lang="en-PK"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951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D05E-4D4A-4892-B008-927901C77FD3}"/>
              </a:ext>
            </a:extLst>
          </p:cNvPr>
          <p:cNvSpPr>
            <a:spLocks noGrp="1"/>
          </p:cNvSpPr>
          <p:nvPr>
            <p:ph type="title"/>
          </p:nvPr>
        </p:nvSpPr>
        <p:spPr/>
        <p:txBody>
          <a:bodyPr/>
          <a:lstStyle/>
          <a:p>
            <a:pPr algn="ctr"/>
            <a:r>
              <a:rPr lang="en-US" sz="4400" dirty="0"/>
              <a:t>Comparison result</a:t>
            </a:r>
            <a:endParaRPr lang="en-PK" dirty="0"/>
          </a:p>
        </p:txBody>
      </p:sp>
      <p:sp>
        <p:nvSpPr>
          <p:cNvPr id="3" name="Content Placeholder 2">
            <a:extLst>
              <a:ext uri="{FF2B5EF4-FFF2-40B4-BE49-F238E27FC236}">
                <a16:creationId xmlns:a16="http://schemas.microsoft.com/office/drawing/2014/main" id="{C09914D3-076E-4318-AABF-E6033F1A1325}"/>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The result shows that the any problem done with pipes was slower more than 5 times as compared with shared memory. So, we can say that shared memory is better and faster than pipes.</a:t>
            </a:r>
            <a:endParaRPr lang="en-PK"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72310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8431-D8C6-498C-A240-1ED57812DDDF}"/>
              </a:ext>
            </a:extLst>
          </p:cNvPr>
          <p:cNvSpPr>
            <a:spLocks noGrp="1"/>
          </p:cNvSpPr>
          <p:nvPr>
            <p:ph type="title"/>
          </p:nvPr>
        </p:nvSpPr>
        <p:spPr/>
        <p:txBody>
          <a:bodyPr/>
          <a:lstStyle/>
          <a:p>
            <a:pPr algn="ctr"/>
            <a:r>
              <a:rPr lang="en-US" sz="4800" dirty="0"/>
              <a:t>graph</a:t>
            </a:r>
            <a:endParaRPr lang="en-PK" dirty="0"/>
          </a:p>
        </p:txBody>
      </p:sp>
      <p:graphicFrame>
        <p:nvGraphicFramePr>
          <p:cNvPr id="4" name="Chart 3">
            <a:extLst>
              <a:ext uri="{FF2B5EF4-FFF2-40B4-BE49-F238E27FC236}">
                <a16:creationId xmlns:a16="http://schemas.microsoft.com/office/drawing/2014/main" id="{8A10FF63-0309-4B64-9B4F-F2064A8B6223}"/>
              </a:ext>
            </a:extLst>
          </p:cNvPr>
          <p:cNvGraphicFramePr/>
          <p:nvPr>
            <p:extLst>
              <p:ext uri="{D42A27DB-BD31-4B8C-83A1-F6EECF244321}">
                <p14:modId xmlns:p14="http://schemas.microsoft.com/office/powerpoint/2010/main" val="3527707087"/>
              </p:ext>
            </p:extLst>
          </p:nvPr>
        </p:nvGraphicFramePr>
        <p:xfrm>
          <a:off x="1451579" y="1815547"/>
          <a:ext cx="9603275" cy="43202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848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7C5A-304E-4FC1-AC33-158B232E1420}"/>
              </a:ext>
            </a:extLst>
          </p:cNvPr>
          <p:cNvSpPr>
            <a:spLocks noGrp="1"/>
          </p:cNvSpPr>
          <p:nvPr>
            <p:ph type="title"/>
          </p:nvPr>
        </p:nvSpPr>
        <p:spPr>
          <a:xfrm>
            <a:off x="1451579" y="804519"/>
            <a:ext cx="9603275" cy="5066194"/>
          </a:xfrm>
        </p:spPr>
        <p:txBody>
          <a:bodyPr/>
          <a:lstStyle/>
          <a:p>
            <a:pPr algn="ctr"/>
            <a:br>
              <a:rPr lang="en-US" dirty="0"/>
            </a:br>
            <a:br>
              <a:rPr lang="en-US" dirty="0"/>
            </a:br>
            <a:br>
              <a:rPr lang="en-US" dirty="0"/>
            </a:br>
            <a:br>
              <a:rPr lang="en-US" dirty="0"/>
            </a:br>
            <a:br>
              <a:rPr lang="en-US" dirty="0"/>
            </a:br>
            <a:r>
              <a:rPr lang="en-US" sz="4400" dirty="0"/>
              <a:t>Thank you!</a:t>
            </a:r>
            <a:endParaRPr lang="en-PK" dirty="0"/>
          </a:p>
        </p:txBody>
      </p:sp>
    </p:spTree>
    <p:extLst>
      <p:ext uri="{BB962C8B-B14F-4D97-AF65-F5344CB8AC3E}">
        <p14:creationId xmlns:p14="http://schemas.microsoft.com/office/powerpoint/2010/main" val="271010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BC8B-853B-4EBD-9872-0FA973DE4545}"/>
              </a:ext>
            </a:extLst>
          </p:cNvPr>
          <p:cNvSpPr>
            <a:spLocks noGrp="1"/>
          </p:cNvSpPr>
          <p:nvPr>
            <p:ph type="title"/>
          </p:nvPr>
        </p:nvSpPr>
        <p:spPr/>
        <p:txBody>
          <a:bodyPr>
            <a:normAutofit/>
          </a:bodyPr>
          <a:lstStyle/>
          <a:p>
            <a:pPr algn="ctr"/>
            <a:r>
              <a:rPr lang="en-US" sz="5400" dirty="0"/>
              <a:t>introduction</a:t>
            </a:r>
            <a:endParaRPr lang="en-PK" sz="5400" dirty="0"/>
          </a:p>
        </p:txBody>
      </p:sp>
      <p:sp>
        <p:nvSpPr>
          <p:cNvPr id="3" name="Content Placeholder 2">
            <a:extLst>
              <a:ext uri="{FF2B5EF4-FFF2-40B4-BE49-F238E27FC236}">
                <a16:creationId xmlns:a16="http://schemas.microsoft.com/office/drawing/2014/main" id="{6B0BBE95-AACF-4A44-B412-0B86FCE61E5E}"/>
              </a:ext>
            </a:extLst>
          </p:cNvPr>
          <p:cNvSpPr>
            <a:spLocks noGrp="1"/>
          </p:cNvSpPr>
          <p:nvPr>
            <p:ph idx="1"/>
          </p:nvPr>
        </p:nvSpPr>
        <p:spPr/>
        <p:txBody>
          <a:bodyPr>
            <a:normAutofit fontScale="92500"/>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Inter-process Communication (IPC) is the mechanism provided by the Operating System, that allows process to communicate with each other.</a:t>
            </a:r>
            <a:endParaRPr lang="en-PK"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This communication could involve a process letting another process know that some event has occurred or the transferring of data from one process to another.</a:t>
            </a:r>
            <a:endParaRPr lang="en-PK"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There are various ways through which Inter-process communication can be implemented. Some of its mechanisms are Pipes, Shared Memory, Message Queues and etc.</a:t>
            </a:r>
            <a:endParaRPr lang="en-PK"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37404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9705-85B7-4415-8291-1C07D8ECEE7E}"/>
              </a:ext>
            </a:extLst>
          </p:cNvPr>
          <p:cNvSpPr>
            <a:spLocks noGrp="1"/>
          </p:cNvSpPr>
          <p:nvPr>
            <p:ph type="title"/>
          </p:nvPr>
        </p:nvSpPr>
        <p:spPr/>
        <p:txBody>
          <a:bodyPr/>
          <a:lstStyle/>
          <a:p>
            <a:pPr algn="ctr"/>
            <a:r>
              <a:rPr lang="en-US" sz="5400" dirty="0"/>
              <a:t>Project Description</a:t>
            </a:r>
            <a:endParaRPr lang="en-PK" dirty="0"/>
          </a:p>
        </p:txBody>
      </p:sp>
      <p:sp>
        <p:nvSpPr>
          <p:cNvPr id="3" name="Content Placeholder 2">
            <a:extLst>
              <a:ext uri="{FF2B5EF4-FFF2-40B4-BE49-F238E27FC236}">
                <a16:creationId xmlns:a16="http://schemas.microsoft.com/office/drawing/2014/main" id="{DC28B18C-C012-46EC-AD80-CEF3E3576A0A}"/>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In this project we have implemented 3 problems using 2 methods of Interprocess Communication. The 3 problems are Fibonacci Series, Bubble Sorting and Matrix Multiplication. The 2 methods that we have used are Pipes and Shared Memory. </a:t>
            </a:r>
            <a:endParaRPr lang="en-PK"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39364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CFA4-0503-44A6-AE5E-4BF75DD4BDBF}"/>
              </a:ext>
            </a:extLst>
          </p:cNvPr>
          <p:cNvSpPr>
            <a:spLocks noGrp="1"/>
          </p:cNvSpPr>
          <p:nvPr>
            <p:ph type="title"/>
          </p:nvPr>
        </p:nvSpPr>
        <p:spPr/>
        <p:txBody>
          <a:bodyPr/>
          <a:lstStyle/>
          <a:p>
            <a:pPr algn="ctr"/>
            <a:r>
              <a:rPr lang="en-US" sz="5400" dirty="0"/>
              <a:t>Pipes </a:t>
            </a:r>
            <a:endParaRPr lang="en-PK" dirty="0"/>
          </a:p>
        </p:txBody>
      </p:sp>
      <p:sp>
        <p:nvSpPr>
          <p:cNvPr id="3" name="Content Placeholder 2">
            <a:extLst>
              <a:ext uri="{FF2B5EF4-FFF2-40B4-BE49-F238E27FC236}">
                <a16:creationId xmlns:a16="http://schemas.microsoft.com/office/drawing/2014/main" id="{5D7FD1B9-D9B7-4604-BDA1-D3817820C97E}"/>
              </a:ext>
            </a:extLst>
          </p:cNvPr>
          <p:cNvSpPr>
            <a:spLocks noGrp="1"/>
          </p:cNvSpPr>
          <p:nvPr>
            <p:ph idx="1"/>
          </p:nvPr>
        </p:nvSpPr>
        <p:spPr>
          <a:xfrm>
            <a:off x="1451579" y="2002480"/>
            <a:ext cx="9603275" cy="4504337"/>
          </a:xfrm>
        </p:spPr>
        <p:txBody>
          <a:bodyPr>
            <a:normAutofit fontScale="92500"/>
          </a:bodyPr>
          <a:lstStyle/>
          <a:p>
            <a:pPr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pipe() is a system call that facilitates inter-process communication. It opens a </a:t>
            </a:r>
            <a:r>
              <a:rPr lang="en-US" sz="2400" b="1" i="0" dirty="0">
                <a:solidFill>
                  <a:srgbClr val="000000"/>
                </a:solidFill>
                <a:effectLst/>
                <a:latin typeface="Calibri" panose="020F0502020204030204" pitchFamily="34" charset="0"/>
                <a:cs typeface="Calibri" panose="020F0502020204030204" pitchFamily="34" charset="0"/>
              </a:rPr>
              <a:t>pipe</a:t>
            </a:r>
            <a:r>
              <a:rPr lang="en-US" sz="2400" b="0" i="0" dirty="0">
                <a:solidFill>
                  <a:srgbClr val="000000"/>
                </a:solidFill>
                <a:effectLst/>
                <a:latin typeface="Calibri" panose="020F0502020204030204" pitchFamily="34" charset="0"/>
                <a:cs typeface="Calibri" panose="020F0502020204030204" pitchFamily="34" charset="0"/>
              </a:rPr>
              <a:t>, which is an area of main memory that is treated as a "virtual file". The pipe can be used by the creating process, as well as all its child processes, for reading and writing.</a:t>
            </a:r>
          </a:p>
          <a:p>
            <a:pPr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One process can write and another related process can read from it.</a:t>
            </a:r>
          </a:p>
          <a:p>
            <a:pPr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If a process tries to read before something is written to the pipe, the process is suspended until something is written.</a:t>
            </a:r>
          </a:p>
          <a:p>
            <a:pPr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pipe system call finds the first two available positions in the process's open file table and allocates them for the read and write ends of the pipe. Recall that the open system call allocates only one position in the open file table.</a:t>
            </a:r>
          </a:p>
          <a:p>
            <a:endParaRPr lang="en-PK" sz="600" dirty="0"/>
          </a:p>
        </p:txBody>
      </p:sp>
    </p:spTree>
    <p:extLst>
      <p:ext uri="{BB962C8B-B14F-4D97-AF65-F5344CB8AC3E}">
        <p14:creationId xmlns:p14="http://schemas.microsoft.com/office/powerpoint/2010/main" val="157598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perating Systems: Processes">
            <a:extLst>
              <a:ext uri="{FF2B5EF4-FFF2-40B4-BE49-F238E27FC236}">
                <a16:creationId xmlns:a16="http://schemas.microsoft.com/office/drawing/2014/main" id="{320ABB56-0854-45F3-BDC2-689E16F80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739" y="1099930"/>
            <a:ext cx="9660835" cy="359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8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3DE9-E3C7-461A-BFF4-21017C83CB86}"/>
              </a:ext>
            </a:extLst>
          </p:cNvPr>
          <p:cNvSpPr>
            <a:spLocks noGrp="1"/>
          </p:cNvSpPr>
          <p:nvPr>
            <p:ph type="title"/>
          </p:nvPr>
        </p:nvSpPr>
        <p:spPr/>
        <p:txBody>
          <a:bodyPr/>
          <a:lstStyle/>
          <a:p>
            <a:pPr algn="ctr"/>
            <a:r>
              <a:rPr lang="en-US" sz="4400" dirty="0"/>
              <a:t>Shared memory</a:t>
            </a:r>
            <a:endParaRPr lang="en-PK" dirty="0"/>
          </a:p>
        </p:txBody>
      </p:sp>
      <p:sp>
        <p:nvSpPr>
          <p:cNvPr id="3" name="Content Placeholder 2">
            <a:extLst>
              <a:ext uri="{FF2B5EF4-FFF2-40B4-BE49-F238E27FC236}">
                <a16:creationId xmlns:a16="http://schemas.microsoft.com/office/drawing/2014/main" id="{88FCA093-CB1D-498F-AE86-4D788778347B}"/>
              </a:ext>
            </a:extLst>
          </p:cNvPr>
          <p:cNvSpPr>
            <a:spLocks noGrp="1"/>
          </p:cNvSpPr>
          <p:nvPr>
            <p:ph idx="1"/>
          </p:nvPr>
        </p:nvSpPr>
        <p:spPr>
          <a:xfrm>
            <a:off x="1451578" y="2037548"/>
            <a:ext cx="9603275" cy="3450613"/>
          </a:xfrm>
        </p:spPr>
        <p:txBody>
          <a:bodyPr>
            <a:normAutofit/>
          </a:bodyPr>
          <a:lstStyle/>
          <a:p>
            <a:r>
              <a:rPr lang="en-US" sz="2200" b="0" i="0" u="sng" dirty="0">
                <a:effectLst/>
                <a:latin typeface="Calibri" panose="020F0502020204030204" pitchFamily="34" charset="0"/>
                <a:cs typeface="Calibri" panose="020F0502020204030204" pitchFamily="34" charset="0"/>
                <a:hlinkClick r:id="rId2"/>
              </a:rPr>
              <a:t>Inter Process Communication</a:t>
            </a:r>
            <a:r>
              <a:rPr lang="en-US" sz="2200" b="0" i="0" dirty="0">
                <a:solidFill>
                  <a:srgbClr val="40424E"/>
                </a:solidFill>
                <a:effectLst/>
                <a:latin typeface="Calibri" panose="020F0502020204030204" pitchFamily="34" charset="0"/>
                <a:cs typeface="Calibri" panose="020F0502020204030204" pitchFamily="34" charset="0"/>
              </a:rPr>
              <a:t> through shared memory is a concept where two or more process can access the common memory. And communication is done via this shared memory where changes made by one process can be viewed by another process.</a:t>
            </a:r>
            <a:endParaRPr lang="en-PK"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270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ared memory model of process communication">
            <a:extLst>
              <a:ext uri="{FF2B5EF4-FFF2-40B4-BE49-F238E27FC236}">
                <a16:creationId xmlns:a16="http://schemas.microsoft.com/office/drawing/2014/main" id="{6328B9EC-0950-4C7C-B629-98B83A486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705" y="861391"/>
            <a:ext cx="9809149" cy="5205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6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FCEF-C29D-4558-A29F-AB26F0521782}"/>
              </a:ext>
            </a:extLst>
          </p:cNvPr>
          <p:cNvSpPr>
            <a:spLocks noGrp="1"/>
          </p:cNvSpPr>
          <p:nvPr>
            <p:ph type="title"/>
          </p:nvPr>
        </p:nvSpPr>
        <p:spPr/>
        <p:txBody>
          <a:bodyPr/>
          <a:lstStyle/>
          <a:p>
            <a:pPr algn="ctr"/>
            <a:r>
              <a:rPr lang="en-US" sz="4000" dirty="0"/>
              <a:t>Shared memory system calls</a:t>
            </a:r>
            <a:endParaRPr lang="en-PK" dirty="0"/>
          </a:p>
        </p:txBody>
      </p:sp>
      <p:sp>
        <p:nvSpPr>
          <p:cNvPr id="3" name="Content Placeholder 2">
            <a:extLst>
              <a:ext uri="{FF2B5EF4-FFF2-40B4-BE49-F238E27FC236}">
                <a16:creationId xmlns:a16="http://schemas.microsoft.com/office/drawing/2014/main" id="{97481156-677A-44F2-855D-245A69CAF848}"/>
              </a:ext>
            </a:extLst>
          </p:cNvPr>
          <p:cNvSpPr>
            <a:spLocks noGrp="1"/>
          </p:cNvSpPr>
          <p:nvPr>
            <p:ph idx="1"/>
          </p:nvPr>
        </p:nvSpPr>
        <p:spPr/>
        <p:txBody>
          <a:bodyPr>
            <a:noAutofit/>
          </a:bodyPr>
          <a:lstStyle/>
          <a:p>
            <a:pPr algn="just">
              <a:buFont typeface="Arial" panose="020B0604020202020204" pitchFamily="34" charset="0"/>
              <a:buChar char="•"/>
            </a:pPr>
            <a:r>
              <a:rPr lang="en-US" sz="2200" b="0" i="0" dirty="0">
                <a:solidFill>
                  <a:srgbClr val="000000"/>
                </a:solidFill>
                <a:effectLst/>
                <a:latin typeface="Calibri" panose="020F0502020204030204" pitchFamily="34" charset="0"/>
                <a:cs typeface="Calibri" panose="020F0502020204030204" pitchFamily="34" charset="0"/>
              </a:rPr>
              <a:t>Create the shared memory segment or use an already created shared memory segment (</a:t>
            </a:r>
            <a:r>
              <a:rPr lang="en-US" sz="2200" b="0" i="0" dirty="0" err="1">
                <a:solidFill>
                  <a:srgbClr val="000000"/>
                </a:solidFill>
                <a:effectLst/>
                <a:latin typeface="Calibri" panose="020F0502020204030204" pitchFamily="34" charset="0"/>
                <a:cs typeface="Calibri" panose="020F0502020204030204" pitchFamily="34" charset="0"/>
              </a:rPr>
              <a:t>shmget</a:t>
            </a:r>
            <a:r>
              <a:rPr lang="en-US" sz="2200" b="0" i="0" dirty="0">
                <a:solidFill>
                  <a:srgbClr val="000000"/>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200" b="0" i="0" dirty="0">
                <a:solidFill>
                  <a:srgbClr val="000000"/>
                </a:solidFill>
                <a:effectLst/>
                <a:latin typeface="Calibri" panose="020F0502020204030204" pitchFamily="34" charset="0"/>
                <a:cs typeface="Calibri" panose="020F0502020204030204" pitchFamily="34" charset="0"/>
              </a:rPr>
              <a:t>Attach the process to the already created shared memory segment (</a:t>
            </a:r>
            <a:r>
              <a:rPr lang="en-US" sz="2200" b="0" i="0" dirty="0" err="1">
                <a:solidFill>
                  <a:srgbClr val="000000"/>
                </a:solidFill>
                <a:effectLst/>
                <a:latin typeface="Calibri" panose="020F0502020204030204" pitchFamily="34" charset="0"/>
                <a:cs typeface="Calibri" panose="020F0502020204030204" pitchFamily="34" charset="0"/>
              </a:rPr>
              <a:t>shmat</a:t>
            </a:r>
            <a:r>
              <a:rPr lang="en-US" sz="2200" b="0" i="0" dirty="0">
                <a:solidFill>
                  <a:srgbClr val="000000"/>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200" b="0" i="0" dirty="0">
                <a:solidFill>
                  <a:srgbClr val="000000"/>
                </a:solidFill>
                <a:effectLst/>
                <a:latin typeface="Calibri" panose="020F0502020204030204" pitchFamily="34" charset="0"/>
                <a:cs typeface="Calibri" panose="020F0502020204030204" pitchFamily="34" charset="0"/>
              </a:rPr>
              <a:t>Detach the process from the already attached shared memory segment (</a:t>
            </a:r>
            <a:r>
              <a:rPr lang="en-US" sz="2200" b="0" i="0" dirty="0" err="1">
                <a:solidFill>
                  <a:srgbClr val="000000"/>
                </a:solidFill>
                <a:effectLst/>
                <a:latin typeface="Calibri" panose="020F0502020204030204" pitchFamily="34" charset="0"/>
                <a:cs typeface="Calibri" panose="020F0502020204030204" pitchFamily="34" charset="0"/>
              </a:rPr>
              <a:t>shmdt</a:t>
            </a:r>
            <a:r>
              <a:rPr lang="en-US" sz="2200" b="0" i="0" dirty="0">
                <a:solidFill>
                  <a:srgbClr val="000000"/>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200" b="0" i="0" dirty="0">
                <a:solidFill>
                  <a:srgbClr val="000000"/>
                </a:solidFill>
                <a:effectLst/>
                <a:latin typeface="Calibri" panose="020F0502020204030204" pitchFamily="34" charset="0"/>
                <a:cs typeface="Calibri" panose="020F0502020204030204" pitchFamily="34" charset="0"/>
              </a:rPr>
              <a:t>Control operations on the shared memory segment (</a:t>
            </a:r>
            <a:r>
              <a:rPr lang="en-US" sz="2200" b="0" i="0" dirty="0" err="1">
                <a:solidFill>
                  <a:srgbClr val="000000"/>
                </a:solidFill>
                <a:effectLst/>
                <a:latin typeface="Calibri" panose="020F0502020204030204" pitchFamily="34" charset="0"/>
                <a:cs typeface="Calibri" panose="020F0502020204030204" pitchFamily="34" charset="0"/>
              </a:rPr>
              <a:t>shmctl</a:t>
            </a:r>
            <a:r>
              <a:rPr lang="en-US" sz="2200" b="0" i="0" dirty="0">
                <a:solidFill>
                  <a:srgbClr val="000000"/>
                </a:solidFill>
                <a:effectLst/>
                <a:latin typeface="Calibri" panose="020F0502020204030204" pitchFamily="34" charset="0"/>
                <a:cs typeface="Calibri" panose="020F0502020204030204" pitchFamily="34" charset="0"/>
              </a:rPr>
              <a:t>())</a:t>
            </a:r>
          </a:p>
          <a:p>
            <a:endParaRPr lang="en-PK"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251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3D7A-DE3F-495D-BB1E-DCF0A51340F9}"/>
              </a:ext>
            </a:extLst>
          </p:cNvPr>
          <p:cNvSpPr>
            <a:spLocks noGrp="1"/>
          </p:cNvSpPr>
          <p:nvPr>
            <p:ph type="title"/>
          </p:nvPr>
        </p:nvSpPr>
        <p:spPr/>
        <p:txBody>
          <a:bodyPr>
            <a:normAutofit/>
          </a:bodyPr>
          <a:lstStyle/>
          <a:p>
            <a:pPr algn="ctr"/>
            <a:r>
              <a:rPr lang="en-US" sz="4400" dirty="0"/>
              <a:t>Fibonacci series comparison</a:t>
            </a:r>
            <a:endParaRPr lang="en-PK" sz="4400" dirty="0"/>
          </a:p>
        </p:txBody>
      </p:sp>
      <p:sp>
        <p:nvSpPr>
          <p:cNvPr id="3" name="Content Placeholder 2">
            <a:extLst>
              <a:ext uri="{FF2B5EF4-FFF2-40B4-BE49-F238E27FC236}">
                <a16:creationId xmlns:a16="http://schemas.microsoft.com/office/drawing/2014/main" id="{4E456A15-F617-4BEB-8BCF-D1142CE1A12D}"/>
              </a:ext>
            </a:extLst>
          </p:cNvPr>
          <p:cNvSpPr>
            <a:spLocks noGrp="1"/>
          </p:cNvSpPr>
          <p:nvPr>
            <p:ph idx="1"/>
          </p:nvPr>
        </p:nvSpPr>
        <p:spPr>
          <a:xfrm>
            <a:off x="1451579" y="2015732"/>
            <a:ext cx="9603275" cy="4037749"/>
          </a:xfrm>
        </p:spPr>
        <p:txBody>
          <a:bodyPr>
            <a:noAutofit/>
          </a:bodyPr>
          <a:lstStyle/>
          <a:p>
            <a:pPr>
              <a:lnSpc>
                <a:spcPct val="107000"/>
              </a:lnSpc>
              <a:spcBef>
                <a:spcPts val="200"/>
              </a:spcBef>
            </a:pPr>
            <a:r>
              <a:rPr lang="en-US" sz="1800" b="1" u="sng"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rPr>
              <a:t>USING PIPES:</a:t>
            </a:r>
            <a:endParaRPr lang="en-PK" sz="1800" b="1"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Time for Parent Process: 0.000130</a:t>
            </a:r>
            <a:endParaRPr lang="en-PK"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Time for Child Process: 0.000194</a:t>
            </a:r>
            <a:endParaRPr lang="en-PK"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Total Time: 0.000328</a:t>
            </a:r>
            <a:endParaRPr lang="en-PK"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200"/>
              </a:spcBef>
            </a:pPr>
            <a:r>
              <a:rPr lang="en-US" sz="1800" b="1" u="sng"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rPr>
              <a:t>USING SHARED MEMORY:</a:t>
            </a:r>
            <a:endParaRPr lang="en-PK" sz="1800" b="1"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Time for Parent Process: 0.000119</a:t>
            </a:r>
            <a:endParaRPr lang="en-PK"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Time for Child Process: 0.000138</a:t>
            </a:r>
            <a:endParaRPr lang="en-PK"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Total Time: 0.000257</a:t>
            </a:r>
            <a:endParaRPr lang="en-PK" sz="1800" dirty="0">
              <a:effectLst/>
              <a:latin typeface="Calibri" panose="020F0502020204030204" pitchFamily="34" charset="0"/>
              <a:ea typeface="Calibri" panose="020F0502020204030204" pitchFamily="34" charset="0"/>
              <a:cs typeface="Calibri" panose="020F0502020204030204" pitchFamily="34" charset="0"/>
            </a:endParaRPr>
          </a:p>
          <a:p>
            <a:endParaRPr lang="en-PK" sz="1800" dirty="0"/>
          </a:p>
        </p:txBody>
      </p:sp>
    </p:spTree>
    <p:extLst>
      <p:ext uri="{BB962C8B-B14F-4D97-AF65-F5344CB8AC3E}">
        <p14:creationId xmlns:p14="http://schemas.microsoft.com/office/powerpoint/2010/main" val="3809995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TotalTime>
  <Words>543</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Interprocess communication comparison</vt:lpstr>
      <vt:lpstr>introduction</vt:lpstr>
      <vt:lpstr>Project Description</vt:lpstr>
      <vt:lpstr>Pipes </vt:lpstr>
      <vt:lpstr>PowerPoint Presentation</vt:lpstr>
      <vt:lpstr>Shared memory</vt:lpstr>
      <vt:lpstr>PowerPoint Presentation</vt:lpstr>
      <vt:lpstr>Shared memory system calls</vt:lpstr>
      <vt:lpstr>Fibonacci series comparison</vt:lpstr>
      <vt:lpstr>Sorting comparison </vt:lpstr>
      <vt:lpstr>Matrix multiplication</vt:lpstr>
      <vt:lpstr>Comparison result</vt:lpstr>
      <vt:lpstr>graph</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comparison</dc:title>
  <dc:creator>Taha Tasleem</dc:creator>
  <cp:lastModifiedBy>Taha Tasleem</cp:lastModifiedBy>
  <cp:revision>3</cp:revision>
  <dcterms:created xsi:type="dcterms:W3CDTF">2021-05-24T07:53:48Z</dcterms:created>
  <dcterms:modified xsi:type="dcterms:W3CDTF">2021-05-24T08:12:10Z</dcterms:modified>
</cp:coreProperties>
</file>