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64"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260" autoAdjust="0"/>
  </p:normalViewPr>
  <p:slideViewPr>
    <p:cSldViewPr snapToGrid="0">
      <p:cViewPr>
        <p:scale>
          <a:sx n="89" d="100"/>
          <a:sy n="89" d="100"/>
        </p:scale>
        <p:origin x="618"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1795CD-5825-40FD-930B-185B4393C1F6}" type="datetimeFigureOut">
              <a:rPr lang="en-PK" smtClean="0"/>
              <a:t>22/05/2024</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DD8DA-0BBD-4427-A65C-8DF6C3DD84D9}" type="slidenum">
              <a:rPr lang="en-PK" smtClean="0"/>
              <a:t>‹#›</a:t>
            </a:fld>
            <a:endParaRPr lang="en-PK"/>
          </a:p>
        </p:txBody>
      </p:sp>
    </p:spTree>
    <p:extLst>
      <p:ext uri="{BB962C8B-B14F-4D97-AF65-F5344CB8AC3E}">
        <p14:creationId xmlns:p14="http://schemas.microsoft.com/office/powerpoint/2010/main" val="528323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552DD8DA-0BBD-4427-A65C-8DF6C3DD84D9}" type="slidenum">
              <a:rPr lang="en-PK" smtClean="0"/>
              <a:t>3</a:t>
            </a:fld>
            <a:endParaRPr lang="en-PK"/>
          </a:p>
        </p:txBody>
      </p:sp>
    </p:spTree>
    <p:extLst>
      <p:ext uri="{BB962C8B-B14F-4D97-AF65-F5344CB8AC3E}">
        <p14:creationId xmlns:p14="http://schemas.microsoft.com/office/powerpoint/2010/main" val="1842753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7E4B7C-D441-4FA7-BF29-1CEDF882962E}" type="datetimeFigureOut">
              <a:rPr lang="en-PK" smtClean="0"/>
              <a:t>22/05/2024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8D417CE0-3C94-49CE-B8EC-65CCC7BCCDC2}" type="slidenum">
              <a:rPr lang="en-PK" smtClean="0"/>
              <a:t>‹#›</a:t>
            </a:fld>
            <a:endParaRPr lang="en-PK"/>
          </a:p>
        </p:txBody>
      </p:sp>
    </p:spTree>
    <p:extLst>
      <p:ext uri="{BB962C8B-B14F-4D97-AF65-F5344CB8AC3E}">
        <p14:creationId xmlns:p14="http://schemas.microsoft.com/office/powerpoint/2010/main" val="102900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7E4B7C-D441-4FA7-BF29-1CEDF882962E}" type="datetimeFigureOut">
              <a:rPr lang="en-PK" smtClean="0"/>
              <a:t>22/05/2024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8D417CE0-3C94-49CE-B8EC-65CCC7BCCDC2}" type="slidenum">
              <a:rPr lang="en-PK" smtClean="0"/>
              <a:t>‹#›</a:t>
            </a:fld>
            <a:endParaRPr lang="en-PK"/>
          </a:p>
        </p:txBody>
      </p:sp>
    </p:spTree>
    <p:extLst>
      <p:ext uri="{BB962C8B-B14F-4D97-AF65-F5344CB8AC3E}">
        <p14:creationId xmlns:p14="http://schemas.microsoft.com/office/powerpoint/2010/main" val="774812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7E4B7C-D441-4FA7-BF29-1CEDF882962E}" type="datetimeFigureOut">
              <a:rPr lang="en-PK" smtClean="0"/>
              <a:t>22/05/2024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8D417CE0-3C94-49CE-B8EC-65CCC7BCCDC2}" type="slidenum">
              <a:rPr lang="en-PK" smtClean="0"/>
              <a:t>‹#›</a:t>
            </a:fld>
            <a:endParaRPr lang="en-PK"/>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34920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7E4B7C-D441-4FA7-BF29-1CEDF882962E}" type="datetimeFigureOut">
              <a:rPr lang="en-PK" smtClean="0"/>
              <a:t>22/05/2024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8D417CE0-3C94-49CE-B8EC-65CCC7BCCDC2}" type="slidenum">
              <a:rPr lang="en-PK" smtClean="0"/>
              <a:t>‹#›</a:t>
            </a:fld>
            <a:endParaRPr lang="en-PK"/>
          </a:p>
        </p:txBody>
      </p:sp>
    </p:spTree>
    <p:extLst>
      <p:ext uri="{BB962C8B-B14F-4D97-AF65-F5344CB8AC3E}">
        <p14:creationId xmlns:p14="http://schemas.microsoft.com/office/powerpoint/2010/main" val="1208531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7E4B7C-D441-4FA7-BF29-1CEDF882962E}" type="datetimeFigureOut">
              <a:rPr lang="en-PK" smtClean="0"/>
              <a:t>22/05/2024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8D417CE0-3C94-49CE-B8EC-65CCC7BCCDC2}" type="slidenum">
              <a:rPr lang="en-PK" smtClean="0"/>
              <a:t>‹#›</a:t>
            </a:fld>
            <a:endParaRPr lang="en-PK"/>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36808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7E4B7C-D441-4FA7-BF29-1CEDF882962E}" type="datetimeFigureOut">
              <a:rPr lang="en-PK" smtClean="0"/>
              <a:t>22/05/2024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8D417CE0-3C94-49CE-B8EC-65CCC7BCCDC2}" type="slidenum">
              <a:rPr lang="en-PK" smtClean="0"/>
              <a:t>‹#›</a:t>
            </a:fld>
            <a:endParaRPr lang="en-PK"/>
          </a:p>
        </p:txBody>
      </p:sp>
    </p:spTree>
    <p:extLst>
      <p:ext uri="{BB962C8B-B14F-4D97-AF65-F5344CB8AC3E}">
        <p14:creationId xmlns:p14="http://schemas.microsoft.com/office/powerpoint/2010/main" val="1791877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7E4B7C-D441-4FA7-BF29-1CEDF882962E}" type="datetimeFigureOut">
              <a:rPr lang="en-PK" smtClean="0"/>
              <a:t>22/05/2024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8D417CE0-3C94-49CE-B8EC-65CCC7BCCDC2}" type="slidenum">
              <a:rPr lang="en-PK" smtClean="0"/>
              <a:t>‹#›</a:t>
            </a:fld>
            <a:endParaRPr lang="en-PK"/>
          </a:p>
        </p:txBody>
      </p:sp>
    </p:spTree>
    <p:extLst>
      <p:ext uri="{BB962C8B-B14F-4D97-AF65-F5344CB8AC3E}">
        <p14:creationId xmlns:p14="http://schemas.microsoft.com/office/powerpoint/2010/main" val="2277504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7E4B7C-D441-4FA7-BF29-1CEDF882962E}" type="datetimeFigureOut">
              <a:rPr lang="en-PK" smtClean="0"/>
              <a:t>22/05/2024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8D417CE0-3C94-49CE-B8EC-65CCC7BCCDC2}" type="slidenum">
              <a:rPr lang="en-PK" smtClean="0"/>
              <a:t>‹#›</a:t>
            </a:fld>
            <a:endParaRPr lang="en-PK"/>
          </a:p>
        </p:txBody>
      </p:sp>
    </p:spTree>
    <p:extLst>
      <p:ext uri="{BB962C8B-B14F-4D97-AF65-F5344CB8AC3E}">
        <p14:creationId xmlns:p14="http://schemas.microsoft.com/office/powerpoint/2010/main" val="3638090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7E4B7C-D441-4FA7-BF29-1CEDF882962E}" type="datetimeFigureOut">
              <a:rPr lang="en-PK" smtClean="0"/>
              <a:t>22/05/2024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8D417CE0-3C94-49CE-B8EC-65CCC7BCCDC2}" type="slidenum">
              <a:rPr lang="en-PK" smtClean="0"/>
              <a:t>‹#›</a:t>
            </a:fld>
            <a:endParaRPr lang="en-PK"/>
          </a:p>
        </p:txBody>
      </p:sp>
    </p:spTree>
    <p:extLst>
      <p:ext uri="{BB962C8B-B14F-4D97-AF65-F5344CB8AC3E}">
        <p14:creationId xmlns:p14="http://schemas.microsoft.com/office/powerpoint/2010/main" val="409675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7E4B7C-D441-4FA7-BF29-1CEDF882962E}" type="datetimeFigureOut">
              <a:rPr lang="en-PK" smtClean="0"/>
              <a:t>22/05/2024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8D417CE0-3C94-49CE-B8EC-65CCC7BCCDC2}" type="slidenum">
              <a:rPr lang="en-PK" smtClean="0"/>
              <a:t>‹#›</a:t>
            </a:fld>
            <a:endParaRPr lang="en-PK"/>
          </a:p>
        </p:txBody>
      </p:sp>
    </p:spTree>
    <p:extLst>
      <p:ext uri="{BB962C8B-B14F-4D97-AF65-F5344CB8AC3E}">
        <p14:creationId xmlns:p14="http://schemas.microsoft.com/office/powerpoint/2010/main" val="2102958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7E4B7C-D441-4FA7-BF29-1CEDF882962E}" type="datetimeFigureOut">
              <a:rPr lang="en-PK" smtClean="0"/>
              <a:t>22/05/2024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8D417CE0-3C94-49CE-B8EC-65CCC7BCCDC2}" type="slidenum">
              <a:rPr lang="en-PK" smtClean="0"/>
              <a:t>‹#›</a:t>
            </a:fld>
            <a:endParaRPr lang="en-PK"/>
          </a:p>
        </p:txBody>
      </p:sp>
    </p:spTree>
    <p:extLst>
      <p:ext uri="{BB962C8B-B14F-4D97-AF65-F5344CB8AC3E}">
        <p14:creationId xmlns:p14="http://schemas.microsoft.com/office/powerpoint/2010/main" val="1498176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7E4B7C-D441-4FA7-BF29-1CEDF882962E}" type="datetimeFigureOut">
              <a:rPr lang="en-PK" smtClean="0"/>
              <a:t>22/05/2024</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8D417CE0-3C94-49CE-B8EC-65CCC7BCCDC2}" type="slidenum">
              <a:rPr lang="en-PK" smtClean="0"/>
              <a:t>‹#›</a:t>
            </a:fld>
            <a:endParaRPr lang="en-PK"/>
          </a:p>
        </p:txBody>
      </p:sp>
    </p:spTree>
    <p:extLst>
      <p:ext uri="{BB962C8B-B14F-4D97-AF65-F5344CB8AC3E}">
        <p14:creationId xmlns:p14="http://schemas.microsoft.com/office/powerpoint/2010/main" val="4011480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7E4B7C-D441-4FA7-BF29-1CEDF882962E}" type="datetimeFigureOut">
              <a:rPr lang="en-PK" smtClean="0"/>
              <a:t>22/05/2024</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8D417CE0-3C94-49CE-B8EC-65CCC7BCCDC2}" type="slidenum">
              <a:rPr lang="en-PK" smtClean="0"/>
              <a:t>‹#›</a:t>
            </a:fld>
            <a:endParaRPr lang="en-PK"/>
          </a:p>
        </p:txBody>
      </p:sp>
    </p:spTree>
    <p:extLst>
      <p:ext uri="{BB962C8B-B14F-4D97-AF65-F5344CB8AC3E}">
        <p14:creationId xmlns:p14="http://schemas.microsoft.com/office/powerpoint/2010/main" val="1923280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7E4B7C-D441-4FA7-BF29-1CEDF882962E}" type="datetimeFigureOut">
              <a:rPr lang="en-PK" smtClean="0"/>
              <a:t>22/05/2024</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8D417CE0-3C94-49CE-B8EC-65CCC7BCCDC2}" type="slidenum">
              <a:rPr lang="en-PK" smtClean="0"/>
              <a:t>‹#›</a:t>
            </a:fld>
            <a:endParaRPr lang="en-PK"/>
          </a:p>
        </p:txBody>
      </p:sp>
    </p:spTree>
    <p:extLst>
      <p:ext uri="{BB962C8B-B14F-4D97-AF65-F5344CB8AC3E}">
        <p14:creationId xmlns:p14="http://schemas.microsoft.com/office/powerpoint/2010/main" val="352300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7E4B7C-D441-4FA7-BF29-1CEDF882962E}" type="datetimeFigureOut">
              <a:rPr lang="en-PK" smtClean="0"/>
              <a:t>22/05/2024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8D417CE0-3C94-49CE-B8EC-65CCC7BCCDC2}" type="slidenum">
              <a:rPr lang="en-PK" smtClean="0"/>
              <a:t>‹#›</a:t>
            </a:fld>
            <a:endParaRPr lang="en-PK"/>
          </a:p>
        </p:txBody>
      </p:sp>
    </p:spTree>
    <p:extLst>
      <p:ext uri="{BB962C8B-B14F-4D97-AF65-F5344CB8AC3E}">
        <p14:creationId xmlns:p14="http://schemas.microsoft.com/office/powerpoint/2010/main" val="1219808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7E4B7C-D441-4FA7-BF29-1CEDF882962E}" type="datetimeFigureOut">
              <a:rPr lang="en-PK" smtClean="0"/>
              <a:t>22/05/2024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8D417CE0-3C94-49CE-B8EC-65CCC7BCCDC2}" type="slidenum">
              <a:rPr lang="en-PK" smtClean="0"/>
              <a:t>‹#›</a:t>
            </a:fld>
            <a:endParaRPr lang="en-PK"/>
          </a:p>
        </p:txBody>
      </p:sp>
    </p:spTree>
    <p:extLst>
      <p:ext uri="{BB962C8B-B14F-4D97-AF65-F5344CB8AC3E}">
        <p14:creationId xmlns:p14="http://schemas.microsoft.com/office/powerpoint/2010/main" val="1337063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7E4B7C-D441-4FA7-BF29-1CEDF882962E}" type="datetimeFigureOut">
              <a:rPr lang="en-PK" smtClean="0"/>
              <a:t>22/05/2024</a:t>
            </a:fld>
            <a:endParaRPr lang="en-PK"/>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PK"/>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D417CE0-3C94-49CE-B8EC-65CCC7BCCDC2}" type="slidenum">
              <a:rPr lang="en-PK" smtClean="0"/>
              <a:t>‹#›</a:t>
            </a:fld>
            <a:endParaRPr lang="en-PK"/>
          </a:p>
        </p:txBody>
      </p:sp>
    </p:spTree>
    <p:extLst>
      <p:ext uri="{BB962C8B-B14F-4D97-AF65-F5344CB8AC3E}">
        <p14:creationId xmlns:p14="http://schemas.microsoft.com/office/powerpoint/2010/main" val="34564097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9156E-F6A7-CD16-13A6-B69AB97CD8C1}"/>
              </a:ext>
            </a:extLst>
          </p:cNvPr>
          <p:cNvSpPr>
            <a:spLocks noGrp="1"/>
          </p:cNvSpPr>
          <p:nvPr>
            <p:ph type="ctrTitle"/>
          </p:nvPr>
        </p:nvSpPr>
        <p:spPr/>
        <p:txBody>
          <a:bodyPr/>
          <a:lstStyle/>
          <a:p>
            <a:pPr algn="l"/>
            <a:r>
              <a:rPr lang="en-US" dirty="0"/>
              <a:t>ORGANIZATIONAL CHANGE AND INNOVATION </a:t>
            </a:r>
            <a:endParaRPr lang="en-PK" dirty="0"/>
          </a:p>
        </p:txBody>
      </p:sp>
      <p:sp>
        <p:nvSpPr>
          <p:cNvPr id="3" name="Subtitle 2">
            <a:extLst>
              <a:ext uri="{FF2B5EF4-FFF2-40B4-BE49-F238E27FC236}">
                <a16:creationId xmlns:a16="http://schemas.microsoft.com/office/drawing/2014/main" id="{8FCD5DEC-42F4-F4AF-B1CC-50D30E948E44}"/>
              </a:ext>
            </a:extLst>
          </p:cNvPr>
          <p:cNvSpPr>
            <a:spLocks noGrp="1"/>
          </p:cNvSpPr>
          <p:nvPr>
            <p:ph type="subTitle" idx="1"/>
          </p:nvPr>
        </p:nvSpPr>
        <p:spPr>
          <a:xfrm>
            <a:off x="1635162" y="4399878"/>
            <a:ext cx="6648225" cy="1161826"/>
          </a:xfrm>
        </p:spPr>
        <p:txBody>
          <a:bodyPr>
            <a:normAutofit/>
          </a:bodyPr>
          <a:lstStyle/>
          <a:p>
            <a:pPr algn="l"/>
            <a:r>
              <a:rPr lang="en-US" dirty="0"/>
              <a:t>PRINCIPAL OF MANAGEMENT</a:t>
            </a:r>
          </a:p>
        </p:txBody>
      </p:sp>
    </p:spTree>
    <p:extLst>
      <p:ext uri="{BB962C8B-B14F-4D97-AF65-F5344CB8AC3E}">
        <p14:creationId xmlns:p14="http://schemas.microsoft.com/office/powerpoint/2010/main" val="483650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04E7B-E81F-DA96-D6A0-CA974428DC12}"/>
              </a:ext>
            </a:extLst>
          </p:cNvPr>
          <p:cNvSpPr>
            <a:spLocks noGrp="1"/>
          </p:cNvSpPr>
          <p:nvPr>
            <p:ph type="title"/>
          </p:nvPr>
        </p:nvSpPr>
        <p:spPr/>
        <p:txBody>
          <a:bodyPr/>
          <a:lstStyle/>
          <a:p>
            <a:r>
              <a:rPr lang="en-US" dirty="0"/>
              <a:t>Group Members</a:t>
            </a:r>
            <a:endParaRPr lang="en-PK" dirty="0"/>
          </a:p>
        </p:txBody>
      </p:sp>
      <p:sp>
        <p:nvSpPr>
          <p:cNvPr id="3" name="Content Placeholder 2">
            <a:extLst>
              <a:ext uri="{FF2B5EF4-FFF2-40B4-BE49-F238E27FC236}">
                <a16:creationId xmlns:a16="http://schemas.microsoft.com/office/drawing/2014/main" id="{18672219-F05B-3737-E774-B0F41F4C1487}"/>
              </a:ext>
            </a:extLst>
          </p:cNvPr>
          <p:cNvSpPr>
            <a:spLocks noGrp="1"/>
          </p:cNvSpPr>
          <p:nvPr>
            <p:ph idx="1"/>
          </p:nvPr>
        </p:nvSpPr>
        <p:spPr>
          <a:xfrm>
            <a:off x="569757" y="2074527"/>
            <a:ext cx="6831504" cy="2518987"/>
          </a:xfrm>
        </p:spPr>
        <p:txBody>
          <a:bodyPr/>
          <a:lstStyle/>
          <a:p>
            <a:r>
              <a:rPr lang="en-US" dirty="0"/>
              <a:t>Hussain</a:t>
            </a:r>
          </a:p>
          <a:p>
            <a:r>
              <a:rPr lang="en-US" dirty="0"/>
              <a:t>Ahsan </a:t>
            </a:r>
            <a:r>
              <a:rPr lang="en-US" dirty="0" err="1"/>
              <a:t>ijaz</a:t>
            </a:r>
            <a:endParaRPr lang="en-US" dirty="0"/>
          </a:p>
          <a:p>
            <a:r>
              <a:rPr lang="en-US" dirty="0" err="1"/>
              <a:t>Awais</a:t>
            </a:r>
            <a:r>
              <a:rPr lang="en-US" dirty="0"/>
              <a:t> </a:t>
            </a:r>
            <a:r>
              <a:rPr lang="en-US" dirty="0" err="1"/>
              <a:t>umer</a:t>
            </a:r>
            <a:endParaRPr lang="en-US" dirty="0"/>
          </a:p>
          <a:p>
            <a:r>
              <a:rPr lang="en-US" dirty="0" err="1"/>
              <a:t>Hashir</a:t>
            </a:r>
            <a:r>
              <a:rPr lang="en-US" dirty="0"/>
              <a:t> khan</a:t>
            </a:r>
          </a:p>
          <a:p>
            <a:r>
              <a:rPr lang="en-US" dirty="0"/>
              <a:t>Hamza</a:t>
            </a:r>
            <a:endParaRPr lang="en-PK" dirty="0"/>
          </a:p>
        </p:txBody>
      </p:sp>
    </p:spTree>
    <p:extLst>
      <p:ext uri="{BB962C8B-B14F-4D97-AF65-F5344CB8AC3E}">
        <p14:creationId xmlns:p14="http://schemas.microsoft.com/office/powerpoint/2010/main" val="4274897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069317-6CF2-FE3B-3EF6-C86752051754}"/>
              </a:ext>
            </a:extLst>
          </p:cNvPr>
          <p:cNvSpPr txBox="1"/>
          <p:nvPr/>
        </p:nvSpPr>
        <p:spPr>
          <a:xfrm>
            <a:off x="1293471" y="841677"/>
            <a:ext cx="6105644" cy="2369880"/>
          </a:xfrm>
          <a:prstGeom prst="rect">
            <a:avLst/>
          </a:prstGeom>
          <a:noFill/>
        </p:spPr>
        <p:txBody>
          <a:bodyPr wrap="square">
            <a:spAutoFit/>
          </a:bodyPr>
          <a:lstStyle/>
          <a:p>
            <a:pPr algn="ctr"/>
            <a:r>
              <a:rPr lang="en-US" sz="2800" b="1" dirty="0"/>
              <a:t>WHAT IS CHANGE AND INNOVATION</a:t>
            </a:r>
            <a:r>
              <a:rPr lang="en-US" dirty="0"/>
              <a:t>?</a:t>
            </a:r>
          </a:p>
          <a:p>
            <a:pPr algn="ctr"/>
            <a:r>
              <a:rPr lang="en-US" dirty="0"/>
              <a:t> </a:t>
            </a:r>
            <a:r>
              <a:rPr lang="en-US" sz="2000" dirty="0"/>
              <a:t>Change and innovation in business refer to the processes by which organizations adapt to evolving market conditions, technologies, and consumer demands. Change involves modifying existing practices, structures, or strategies to improve performance or address new challenges.</a:t>
            </a:r>
            <a:endParaRPr lang="en-PK" sz="2000" dirty="0"/>
          </a:p>
        </p:txBody>
      </p:sp>
      <p:sp>
        <p:nvSpPr>
          <p:cNvPr id="5" name="TextBox 4">
            <a:extLst>
              <a:ext uri="{FF2B5EF4-FFF2-40B4-BE49-F238E27FC236}">
                <a16:creationId xmlns:a16="http://schemas.microsoft.com/office/drawing/2014/main" id="{A0083025-6C8C-6019-A7BB-835CCC16426D}"/>
              </a:ext>
            </a:extLst>
          </p:cNvPr>
          <p:cNvSpPr txBox="1"/>
          <p:nvPr/>
        </p:nvSpPr>
        <p:spPr>
          <a:xfrm>
            <a:off x="1293471" y="3429000"/>
            <a:ext cx="8764929" cy="2185214"/>
          </a:xfrm>
          <a:prstGeom prst="rect">
            <a:avLst/>
          </a:prstGeom>
          <a:noFill/>
        </p:spPr>
        <p:txBody>
          <a:bodyPr wrap="square">
            <a:spAutoFit/>
          </a:bodyPr>
          <a:lstStyle/>
          <a:p>
            <a:r>
              <a:rPr lang="en-US" sz="2800" b="1" dirty="0"/>
              <a:t>Understanding Organizational Change:</a:t>
            </a:r>
          </a:p>
          <a:p>
            <a:r>
              <a:rPr lang="en-US" dirty="0"/>
              <a:t>We can understand the organizational change by following factors:</a:t>
            </a:r>
          </a:p>
          <a:p>
            <a:r>
              <a:rPr lang="en-US" dirty="0"/>
              <a:t>1.Types of Change</a:t>
            </a:r>
          </a:p>
          <a:p>
            <a:r>
              <a:rPr lang="en-US" dirty="0"/>
              <a:t>2.Change Models</a:t>
            </a:r>
          </a:p>
          <a:p>
            <a:r>
              <a:rPr lang="en-US" dirty="0"/>
              <a:t>3.Resistance</a:t>
            </a:r>
          </a:p>
          <a:p>
            <a:r>
              <a:rPr lang="en-US" dirty="0"/>
              <a:t>4.Leadership</a:t>
            </a:r>
          </a:p>
          <a:p>
            <a:r>
              <a:rPr lang="en-US" dirty="0"/>
              <a:t>5.Evaluation</a:t>
            </a:r>
            <a:endParaRPr lang="en-PK" dirty="0"/>
          </a:p>
        </p:txBody>
      </p:sp>
    </p:spTree>
    <p:extLst>
      <p:ext uri="{BB962C8B-B14F-4D97-AF65-F5344CB8AC3E}">
        <p14:creationId xmlns:p14="http://schemas.microsoft.com/office/powerpoint/2010/main" val="2596115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5F1AA6-3B26-546C-1226-753CD3A12A8E}"/>
              </a:ext>
            </a:extLst>
          </p:cNvPr>
          <p:cNvSpPr txBox="1"/>
          <p:nvPr/>
        </p:nvSpPr>
        <p:spPr>
          <a:xfrm>
            <a:off x="510989" y="581827"/>
            <a:ext cx="6858000" cy="923330"/>
          </a:xfrm>
          <a:prstGeom prst="rect">
            <a:avLst/>
          </a:prstGeom>
          <a:noFill/>
        </p:spPr>
        <p:txBody>
          <a:bodyPr wrap="square">
            <a:spAutoFit/>
          </a:bodyPr>
          <a:lstStyle/>
          <a:p>
            <a:r>
              <a:rPr lang="en-PK" dirty="0"/>
              <a:t>Exploring innovation in the workplace involves focusing on key areas to encourage and harness creative thinking and new ideas. Here are five points to consider:</a:t>
            </a:r>
          </a:p>
        </p:txBody>
      </p:sp>
      <p:sp>
        <p:nvSpPr>
          <p:cNvPr id="5" name="TextBox 4">
            <a:extLst>
              <a:ext uri="{FF2B5EF4-FFF2-40B4-BE49-F238E27FC236}">
                <a16:creationId xmlns:a16="http://schemas.microsoft.com/office/drawing/2014/main" id="{EB3D0690-C73B-056D-0BE7-14210ED00958}"/>
              </a:ext>
            </a:extLst>
          </p:cNvPr>
          <p:cNvSpPr txBox="1"/>
          <p:nvPr/>
        </p:nvSpPr>
        <p:spPr>
          <a:xfrm>
            <a:off x="510989" y="1870044"/>
            <a:ext cx="6099586" cy="369332"/>
          </a:xfrm>
          <a:prstGeom prst="rect">
            <a:avLst/>
          </a:prstGeom>
          <a:noFill/>
        </p:spPr>
        <p:txBody>
          <a:bodyPr wrap="square">
            <a:spAutoFit/>
          </a:bodyPr>
          <a:lstStyle/>
          <a:p>
            <a:r>
              <a:rPr lang="en-PK" dirty="0"/>
              <a:t>1. *Collaborative Workspaces*:</a:t>
            </a:r>
          </a:p>
        </p:txBody>
      </p:sp>
      <p:sp>
        <p:nvSpPr>
          <p:cNvPr id="7" name="TextBox 6">
            <a:extLst>
              <a:ext uri="{FF2B5EF4-FFF2-40B4-BE49-F238E27FC236}">
                <a16:creationId xmlns:a16="http://schemas.microsoft.com/office/drawing/2014/main" id="{287D64F4-4793-717F-FE60-619955F39CE5}"/>
              </a:ext>
            </a:extLst>
          </p:cNvPr>
          <p:cNvSpPr txBox="1"/>
          <p:nvPr/>
        </p:nvSpPr>
        <p:spPr>
          <a:xfrm>
            <a:off x="510989" y="2234931"/>
            <a:ext cx="6099586" cy="369332"/>
          </a:xfrm>
          <a:prstGeom prst="rect">
            <a:avLst/>
          </a:prstGeom>
          <a:noFill/>
        </p:spPr>
        <p:txBody>
          <a:bodyPr wrap="square">
            <a:spAutoFit/>
          </a:bodyPr>
          <a:lstStyle/>
          <a:p>
            <a:r>
              <a:rPr lang="en-PK" dirty="0"/>
              <a:t>2. *Flexible Work Arrangements*:</a:t>
            </a:r>
          </a:p>
        </p:txBody>
      </p:sp>
      <p:sp>
        <p:nvSpPr>
          <p:cNvPr id="9" name="TextBox 8">
            <a:extLst>
              <a:ext uri="{FF2B5EF4-FFF2-40B4-BE49-F238E27FC236}">
                <a16:creationId xmlns:a16="http://schemas.microsoft.com/office/drawing/2014/main" id="{93D48188-928F-0CB0-AA1D-FBC6020282EF}"/>
              </a:ext>
            </a:extLst>
          </p:cNvPr>
          <p:cNvSpPr txBox="1"/>
          <p:nvPr/>
        </p:nvSpPr>
        <p:spPr>
          <a:xfrm>
            <a:off x="510989" y="2599818"/>
            <a:ext cx="6099586" cy="369332"/>
          </a:xfrm>
          <a:prstGeom prst="rect">
            <a:avLst/>
          </a:prstGeom>
          <a:noFill/>
        </p:spPr>
        <p:txBody>
          <a:bodyPr wrap="square">
            <a:spAutoFit/>
          </a:bodyPr>
          <a:lstStyle/>
          <a:p>
            <a:r>
              <a:rPr lang="en-PK" dirty="0"/>
              <a:t>3. *Innovation Programs and Challenges*:</a:t>
            </a:r>
          </a:p>
        </p:txBody>
      </p:sp>
      <p:sp>
        <p:nvSpPr>
          <p:cNvPr id="11" name="TextBox 10">
            <a:extLst>
              <a:ext uri="{FF2B5EF4-FFF2-40B4-BE49-F238E27FC236}">
                <a16:creationId xmlns:a16="http://schemas.microsoft.com/office/drawing/2014/main" id="{8CD7765C-7D90-7C21-62B8-E954B7538476}"/>
              </a:ext>
            </a:extLst>
          </p:cNvPr>
          <p:cNvSpPr txBox="1"/>
          <p:nvPr/>
        </p:nvSpPr>
        <p:spPr>
          <a:xfrm>
            <a:off x="510989" y="2964705"/>
            <a:ext cx="6099586" cy="369332"/>
          </a:xfrm>
          <a:prstGeom prst="rect">
            <a:avLst/>
          </a:prstGeom>
          <a:noFill/>
        </p:spPr>
        <p:txBody>
          <a:bodyPr wrap="square">
            <a:spAutoFit/>
          </a:bodyPr>
          <a:lstStyle/>
          <a:p>
            <a:r>
              <a:rPr lang="en-PK" dirty="0"/>
              <a:t>4. *Leadership and Culture*:</a:t>
            </a:r>
          </a:p>
        </p:txBody>
      </p:sp>
      <p:sp>
        <p:nvSpPr>
          <p:cNvPr id="13" name="TextBox 12">
            <a:extLst>
              <a:ext uri="{FF2B5EF4-FFF2-40B4-BE49-F238E27FC236}">
                <a16:creationId xmlns:a16="http://schemas.microsoft.com/office/drawing/2014/main" id="{185B5C31-FE54-4C06-642F-A4CB3CF4D02E}"/>
              </a:ext>
            </a:extLst>
          </p:cNvPr>
          <p:cNvSpPr txBox="1"/>
          <p:nvPr/>
        </p:nvSpPr>
        <p:spPr>
          <a:xfrm>
            <a:off x="510989" y="3273184"/>
            <a:ext cx="6099586" cy="369332"/>
          </a:xfrm>
          <a:prstGeom prst="rect">
            <a:avLst/>
          </a:prstGeom>
          <a:noFill/>
        </p:spPr>
        <p:txBody>
          <a:bodyPr wrap="square">
            <a:spAutoFit/>
          </a:bodyPr>
          <a:lstStyle/>
          <a:p>
            <a:r>
              <a:rPr lang="en-PK" dirty="0"/>
              <a:t>5. *Continuous Learning and Development*:</a:t>
            </a:r>
          </a:p>
        </p:txBody>
      </p:sp>
      <p:sp>
        <p:nvSpPr>
          <p:cNvPr id="15" name="TextBox 14">
            <a:extLst>
              <a:ext uri="{FF2B5EF4-FFF2-40B4-BE49-F238E27FC236}">
                <a16:creationId xmlns:a16="http://schemas.microsoft.com/office/drawing/2014/main" id="{32A7ED50-14CB-6BAF-E093-67560DB85129}"/>
              </a:ext>
            </a:extLst>
          </p:cNvPr>
          <p:cNvSpPr txBox="1"/>
          <p:nvPr/>
        </p:nvSpPr>
        <p:spPr>
          <a:xfrm>
            <a:off x="510989" y="4067304"/>
            <a:ext cx="6099586" cy="923330"/>
          </a:xfrm>
          <a:prstGeom prst="rect">
            <a:avLst/>
          </a:prstGeom>
          <a:noFill/>
        </p:spPr>
        <p:txBody>
          <a:bodyPr wrap="square">
            <a:spAutoFit/>
          </a:bodyPr>
          <a:lstStyle/>
          <a:p>
            <a:r>
              <a:rPr lang="en-PK" dirty="0"/>
              <a:t>By focusing on these areas, organizations can create a conducive environment for innovation, driving both employee engagement and business growth.</a:t>
            </a:r>
          </a:p>
        </p:txBody>
      </p:sp>
    </p:spTree>
    <p:extLst>
      <p:ext uri="{BB962C8B-B14F-4D97-AF65-F5344CB8AC3E}">
        <p14:creationId xmlns:p14="http://schemas.microsoft.com/office/powerpoint/2010/main" val="3034292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7AF994-CB94-D18B-F624-BEBE065B1FF1}"/>
              </a:ext>
            </a:extLst>
          </p:cNvPr>
          <p:cNvSpPr txBox="1"/>
          <p:nvPr/>
        </p:nvSpPr>
        <p:spPr>
          <a:xfrm>
            <a:off x="554019" y="474250"/>
            <a:ext cx="6099586" cy="923330"/>
          </a:xfrm>
          <a:prstGeom prst="rect">
            <a:avLst/>
          </a:prstGeom>
          <a:noFill/>
        </p:spPr>
        <p:txBody>
          <a:bodyPr wrap="square">
            <a:spAutoFit/>
          </a:bodyPr>
          <a:lstStyle/>
          <a:p>
            <a:r>
              <a:rPr lang="en-PK" dirty="0"/>
              <a:t>Certainly, here are some even simpler points for overcoming common challenges in organizational change and innovation:</a:t>
            </a:r>
          </a:p>
        </p:txBody>
      </p:sp>
      <p:sp>
        <p:nvSpPr>
          <p:cNvPr id="7" name="TextBox 6">
            <a:extLst>
              <a:ext uri="{FF2B5EF4-FFF2-40B4-BE49-F238E27FC236}">
                <a16:creationId xmlns:a16="http://schemas.microsoft.com/office/drawing/2014/main" id="{BD17B211-8048-680E-E56B-ADB0C644BF47}"/>
              </a:ext>
            </a:extLst>
          </p:cNvPr>
          <p:cNvSpPr txBox="1"/>
          <p:nvPr/>
        </p:nvSpPr>
        <p:spPr>
          <a:xfrm>
            <a:off x="554019" y="1913074"/>
            <a:ext cx="6099586" cy="369332"/>
          </a:xfrm>
          <a:prstGeom prst="rect">
            <a:avLst/>
          </a:prstGeom>
          <a:noFill/>
        </p:spPr>
        <p:txBody>
          <a:bodyPr wrap="square">
            <a:spAutoFit/>
          </a:bodyPr>
          <a:lstStyle/>
          <a:p>
            <a:r>
              <a:rPr lang="en-PK" dirty="0"/>
              <a:t>1. *Communicate Clearly*:</a:t>
            </a:r>
          </a:p>
        </p:txBody>
      </p:sp>
      <p:sp>
        <p:nvSpPr>
          <p:cNvPr id="17" name="TextBox 16">
            <a:extLst>
              <a:ext uri="{FF2B5EF4-FFF2-40B4-BE49-F238E27FC236}">
                <a16:creationId xmlns:a16="http://schemas.microsoft.com/office/drawing/2014/main" id="{6FC48411-670C-A485-BF83-42379C679B61}"/>
              </a:ext>
            </a:extLst>
          </p:cNvPr>
          <p:cNvSpPr txBox="1"/>
          <p:nvPr/>
        </p:nvSpPr>
        <p:spPr>
          <a:xfrm>
            <a:off x="554019" y="2282406"/>
            <a:ext cx="6099586" cy="369332"/>
          </a:xfrm>
          <a:prstGeom prst="rect">
            <a:avLst/>
          </a:prstGeom>
          <a:noFill/>
        </p:spPr>
        <p:txBody>
          <a:bodyPr wrap="square">
            <a:spAutoFit/>
          </a:bodyPr>
          <a:lstStyle/>
          <a:p>
            <a:r>
              <a:rPr lang="en-PK" dirty="0"/>
              <a:t>2. *Employee Involvement*:</a:t>
            </a:r>
          </a:p>
        </p:txBody>
      </p:sp>
      <p:sp>
        <p:nvSpPr>
          <p:cNvPr id="19" name="TextBox 18">
            <a:extLst>
              <a:ext uri="{FF2B5EF4-FFF2-40B4-BE49-F238E27FC236}">
                <a16:creationId xmlns:a16="http://schemas.microsoft.com/office/drawing/2014/main" id="{3EEA7B63-54A4-5E09-4ABC-BF6468DD33A5}"/>
              </a:ext>
            </a:extLst>
          </p:cNvPr>
          <p:cNvSpPr txBox="1"/>
          <p:nvPr/>
        </p:nvSpPr>
        <p:spPr>
          <a:xfrm>
            <a:off x="554019" y="2646858"/>
            <a:ext cx="6099586" cy="369332"/>
          </a:xfrm>
          <a:prstGeom prst="rect">
            <a:avLst/>
          </a:prstGeom>
          <a:noFill/>
        </p:spPr>
        <p:txBody>
          <a:bodyPr wrap="square">
            <a:spAutoFit/>
          </a:bodyPr>
          <a:lstStyle/>
          <a:p>
            <a:r>
              <a:rPr lang="en-PK" dirty="0"/>
              <a:t>3. *Training and Support*:</a:t>
            </a:r>
          </a:p>
        </p:txBody>
      </p:sp>
      <p:sp>
        <p:nvSpPr>
          <p:cNvPr id="21" name="TextBox 20">
            <a:extLst>
              <a:ext uri="{FF2B5EF4-FFF2-40B4-BE49-F238E27FC236}">
                <a16:creationId xmlns:a16="http://schemas.microsoft.com/office/drawing/2014/main" id="{5DE8EEB6-8FD7-C688-DEFD-71C6190542F0}"/>
              </a:ext>
            </a:extLst>
          </p:cNvPr>
          <p:cNvSpPr txBox="1"/>
          <p:nvPr/>
        </p:nvSpPr>
        <p:spPr>
          <a:xfrm>
            <a:off x="554019" y="2965518"/>
            <a:ext cx="6099586" cy="369332"/>
          </a:xfrm>
          <a:prstGeom prst="rect">
            <a:avLst/>
          </a:prstGeom>
          <a:noFill/>
        </p:spPr>
        <p:txBody>
          <a:bodyPr wrap="square">
            <a:spAutoFit/>
          </a:bodyPr>
          <a:lstStyle/>
          <a:p>
            <a:r>
              <a:rPr lang="en-PK" dirty="0"/>
              <a:t>4. *Gradual Implementation*:</a:t>
            </a:r>
          </a:p>
        </p:txBody>
      </p:sp>
      <p:sp>
        <p:nvSpPr>
          <p:cNvPr id="23" name="TextBox 22">
            <a:extLst>
              <a:ext uri="{FF2B5EF4-FFF2-40B4-BE49-F238E27FC236}">
                <a16:creationId xmlns:a16="http://schemas.microsoft.com/office/drawing/2014/main" id="{CC4097D1-5C8E-A2C7-FDF1-B0EF3AE33844}"/>
              </a:ext>
            </a:extLst>
          </p:cNvPr>
          <p:cNvSpPr txBox="1"/>
          <p:nvPr/>
        </p:nvSpPr>
        <p:spPr>
          <a:xfrm>
            <a:off x="554019" y="3279298"/>
            <a:ext cx="6099586" cy="369332"/>
          </a:xfrm>
          <a:prstGeom prst="rect">
            <a:avLst/>
          </a:prstGeom>
          <a:noFill/>
        </p:spPr>
        <p:txBody>
          <a:bodyPr wrap="square">
            <a:spAutoFit/>
          </a:bodyPr>
          <a:lstStyle/>
          <a:p>
            <a:r>
              <a:rPr lang="en-PK" dirty="0"/>
              <a:t>5. *Monitoring and Feedback*:</a:t>
            </a:r>
          </a:p>
        </p:txBody>
      </p:sp>
      <p:sp>
        <p:nvSpPr>
          <p:cNvPr id="25" name="TextBox 24">
            <a:extLst>
              <a:ext uri="{FF2B5EF4-FFF2-40B4-BE49-F238E27FC236}">
                <a16:creationId xmlns:a16="http://schemas.microsoft.com/office/drawing/2014/main" id="{FF48418D-190F-2F83-4461-90943EC026C3}"/>
              </a:ext>
            </a:extLst>
          </p:cNvPr>
          <p:cNvSpPr txBox="1"/>
          <p:nvPr/>
        </p:nvSpPr>
        <p:spPr>
          <a:xfrm>
            <a:off x="554019" y="3911738"/>
            <a:ext cx="6099586" cy="1200329"/>
          </a:xfrm>
          <a:prstGeom prst="rect">
            <a:avLst/>
          </a:prstGeom>
          <a:noFill/>
        </p:spPr>
        <p:txBody>
          <a:bodyPr wrap="square">
            <a:spAutoFit/>
          </a:bodyPr>
          <a:lstStyle/>
          <a:p>
            <a:r>
              <a:rPr lang="en-PK" dirty="0"/>
              <a:t>These strategies can help make the process of implementing change more structured, inclusive, and responsive, thereby increasing the likelihood of successful adoption and sustained improvements.</a:t>
            </a:r>
          </a:p>
        </p:txBody>
      </p:sp>
    </p:spTree>
    <p:extLst>
      <p:ext uri="{BB962C8B-B14F-4D97-AF65-F5344CB8AC3E}">
        <p14:creationId xmlns:p14="http://schemas.microsoft.com/office/powerpoint/2010/main" val="2024518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446048-7697-28DD-8EF2-9B8061845BDB}"/>
              </a:ext>
            </a:extLst>
          </p:cNvPr>
          <p:cNvSpPr txBox="1"/>
          <p:nvPr/>
        </p:nvSpPr>
        <p:spPr>
          <a:xfrm>
            <a:off x="704626" y="1238085"/>
            <a:ext cx="6099586" cy="3693319"/>
          </a:xfrm>
          <a:prstGeom prst="rect">
            <a:avLst/>
          </a:prstGeom>
          <a:noFill/>
        </p:spPr>
        <p:txBody>
          <a:bodyPr wrap="square">
            <a:spAutoFit/>
          </a:bodyPr>
          <a:lstStyle/>
          <a:p>
            <a:r>
              <a:rPr lang="en-PK" dirty="0"/>
              <a:t>Fostering a culture of innovation within an organization involves several key strategies:</a:t>
            </a:r>
            <a:endParaRPr lang="en-US" dirty="0"/>
          </a:p>
          <a:p>
            <a:endParaRPr lang="en-US" dirty="0"/>
          </a:p>
          <a:p>
            <a:r>
              <a:rPr lang="en-PK" dirty="0"/>
              <a:t>Encourage Open Communication: Promote an environment where employees feel safe to share ideas and feedback without fear of criticism. This can be facilitated through regular brainstorming sessions, suggestion boxes, and open-door policies.</a:t>
            </a:r>
            <a:endParaRPr lang="en-US" dirty="0"/>
          </a:p>
          <a:p>
            <a:endParaRPr lang="en-US" dirty="0"/>
          </a:p>
          <a:p>
            <a:r>
              <a:rPr lang="en-PK" dirty="0"/>
              <a:t>Support Continuous Learning: Provide opportunities for employees to learn and grow. This includes offering training programs, attending workshops, and encouraging participation in industry conferences.</a:t>
            </a:r>
          </a:p>
        </p:txBody>
      </p:sp>
    </p:spTree>
    <p:extLst>
      <p:ext uri="{BB962C8B-B14F-4D97-AF65-F5344CB8AC3E}">
        <p14:creationId xmlns:p14="http://schemas.microsoft.com/office/powerpoint/2010/main" val="1274782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1B1682-828D-A60E-CF88-A48F9927EF93}"/>
              </a:ext>
            </a:extLst>
          </p:cNvPr>
          <p:cNvSpPr txBox="1"/>
          <p:nvPr/>
        </p:nvSpPr>
        <p:spPr>
          <a:xfrm>
            <a:off x="661595" y="760741"/>
            <a:ext cx="6099586" cy="3693319"/>
          </a:xfrm>
          <a:prstGeom prst="rect">
            <a:avLst/>
          </a:prstGeom>
          <a:noFill/>
        </p:spPr>
        <p:txBody>
          <a:bodyPr wrap="square">
            <a:spAutoFit/>
          </a:bodyPr>
          <a:lstStyle/>
          <a:p>
            <a:r>
              <a:rPr lang="en-PK" dirty="0"/>
              <a:t>Real-world examples of successful change often involve significant transformations in organizations, countries, or social movements. Here are a few notable examples:</a:t>
            </a:r>
            <a:endParaRPr lang="en-US" dirty="0"/>
          </a:p>
          <a:p>
            <a:endParaRPr lang="en-US" dirty="0"/>
          </a:p>
          <a:p>
            <a:r>
              <a:rPr lang="en-PK" dirty="0"/>
              <a:t>Transformation: Under the leadership of Steve Jobs, Apple transitioned from a struggling company in the late 1990s to one of the most successful and influential technology companies in the world.</a:t>
            </a:r>
            <a:endParaRPr lang="en-US" dirty="0"/>
          </a:p>
          <a:p>
            <a:endParaRPr lang="en-US" dirty="0"/>
          </a:p>
          <a:p>
            <a:r>
              <a:rPr lang="en-PK" dirty="0"/>
              <a:t>These examples illustrate how strategic changes, leadership, and innovation can lead to profound and successful transformations across different sectors and societies.</a:t>
            </a:r>
          </a:p>
        </p:txBody>
      </p:sp>
    </p:spTree>
    <p:extLst>
      <p:ext uri="{BB962C8B-B14F-4D97-AF65-F5344CB8AC3E}">
        <p14:creationId xmlns:p14="http://schemas.microsoft.com/office/powerpoint/2010/main" val="1079740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B32815-E429-C8CD-90FF-447B54D6CE84}"/>
              </a:ext>
            </a:extLst>
          </p:cNvPr>
          <p:cNvSpPr txBox="1"/>
          <p:nvPr/>
        </p:nvSpPr>
        <p:spPr>
          <a:xfrm>
            <a:off x="554019" y="431219"/>
            <a:ext cx="6099586" cy="923330"/>
          </a:xfrm>
          <a:prstGeom prst="rect">
            <a:avLst/>
          </a:prstGeom>
          <a:noFill/>
        </p:spPr>
        <p:txBody>
          <a:bodyPr wrap="square">
            <a:spAutoFit/>
          </a:bodyPr>
          <a:lstStyle/>
          <a:p>
            <a:r>
              <a:rPr lang="en-PK" dirty="0"/>
              <a:t>Certainly, here are some even simpler points for overcoming common challenges in organizational change and innovation:</a:t>
            </a:r>
          </a:p>
        </p:txBody>
      </p:sp>
      <p:sp>
        <p:nvSpPr>
          <p:cNvPr id="5" name="TextBox 4">
            <a:extLst>
              <a:ext uri="{FF2B5EF4-FFF2-40B4-BE49-F238E27FC236}">
                <a16:creationId xmlns:a16="http://schemas.microsoft.com/office/drawing/2014/main" id="{747E01C3-2AF3-86D6-6AC4-D57E7BBD5287}"/>
              </a:ext>
            </a:extLst>
          </p:cNvPr>
          <p:cNvSpPr txBox="1"/>
          <p:nvPr/>
        </p:nvSpPr>
        <p:spPr>
          <a:xfrm>
            <a:off x="554019" y="1827014"/>
            <a:ext cx="6099586" cy="369332"/>
          </a:xfrm>
          <a:prstGeom prst="rect">
            <a:avLst/>
          </a:prstGeom>
          <a:noFill/>
        </p:spPr>
        <p:txBody>
          <a:bodyPr wrap="square">
            <a:spAutoFit/>
          </a:bodyPr>
          <a:lstStyle/>
          <a:p>
            <a:r>
              <a:rPr lang="en-PK" dirty="0"/>
              <a:t>1. *Communicate Clearly*:</a:t>
            </a:r>
          </a:p>
        </p:txBody>
      </p:sp>
      <p:sp>
        <p:nvSpPr>
          <p:cNvPr id="7" name="TextBox 6">
            <a:extLst>
              <a:ext uri="{FF2B5EF4-FFF2-40B4-BE49-F238E27FC236}">
                <a16:creationId xmlns:a16="http://schemas.microsoft.com/office/drawing/2014/main" id="{8ED25A47-667D-A690-864D-A4C7A29AE3E0}"/>
              </a:ext>
            </a:extLst>
          </p:cNvPr>
          <p:cNvSpPr txBox="1"/>
          <p:nvPr/>
        </p:nvSpPr>
        <p:spPr>
          <a:xfrm>
            <a:off x="554019" y="2196346"/>
            <a:ext cx="6099586" cy="369332"/>
          </a:xfrm>
          <a:prstGeom prst="rect">
            <a:avLst/>
          </a:prstGeom>
          <a:noFill/>
        </p:spPr>
        <p:txBody>
          <a:bodyPr wrap="square">
            <a:spAutoFit/>
          </a:bodyPr>
          <a:lstStyle/>
          <a:p>
            <a:r>
              <a:rPr lang="en-PK" dirty="0"/>
              <a:t>2. *Get Everyone Involved*:</a:t>
            </a:r>
          </a:p>
        </p:txBody>
      </p:sp>
      <p:sp>
        <p:nvSpPr>
          <p:cNvPr id="9" name="TextBox 8">
            <a:extLst>
              <a:ext uri="{FF2B5EF4-FFF2-40B4-BE49-F238E27FC236}">
                <a16:creationId xmlns:a16="http://schemas.microsoft.com/office/drawing/2014/main" id="{910001FC-A3B1-9CBD-AD0B-E287F97FC00E}"/>
              </a:ext>
            </a:extLst>
          </p:cNvPr>
          <p:cNvSpPr txBox="1"/>
          <p:nvPr/>
        </p:nvSpPr>
        <p:spPr>
          <a:xfrm>
            <a:off x="554019" y="2565678"/>
            <a:ext cx="6099586" cy="369332"/>
          </a:xfrm>
          <a:prstGeom prst="rect">
            <a:avLst/>
          </a:prstGeom>
          <a:noFill/>
        </p:spPr>
        <p:txBody>
          <a:bodyPr wrap="square">
            <a:spAutoFit/>
          </a:bodyPr>
          <a:lstStyle/>
          <a:p>
            <a:r>
              <a:rPr lang="en-PK" dirty="0"/>
              <a:t>3. *Provide Support*:</a:t>
            </a:r>
          </a:p>
        </p:txBody>
      </p:sp>
      <p:sp>
        <p:nvSpPr>
          <p:cNvPr id="11" name="TextBox 10">
            <a:extLst>
              <a:ext uri="{FF2B5EF4-FFF2-40B4-BE49-F238E27FC236}">
                <a16:creationId xmlns:a16="http://schemas.microsoft.com/office/drawing/2014/main" id="{27C2C578-1DA7-AA16-0D74-67E06AB8E425}"/>
              </a:ext>
            </a:extLst>
          </p:cNvPr>
          <p:cNvSpPr txBox="1"/>
          <p:nvPr/>
        </p:nvSpPr>
        <p:spPr>
          <a:xfrm>
            <a:off x="554019" y="2935010"/>
            <a:ext cx="6099586" cy="369332"/>
          </a:xfrm>
          <a:prstGeom prst="rect">
            <a:avLst/>
          </a:prstGeom>
          <a:noFill/>
        </p:spPr>
        <p:txBody>
          <a:bodyPr wrap="square">
            <a:spAutoFit/>
          </a:bodyPr>
          <a:lstStyle/>
          <a:p>
            <a:r>
              <a:rPr lang="en-PK" dirty="0"/>
              <a:t>4. *Take Small Steps*:</a:t>
            </a:r>
          </a:p>
        </p:txBody>
      </p:sp>
    </p:spTree>
    <p:extLst>
      <p:ext uri="{BB962C8B-B14F-4D97-AF65-F5344CB8AC3E}">
        <p14:creationId xmlns:p14="http://schemas.microsoft.com/office/powerpoint/2010/main" val="1822060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389DDC-C1B7-1CD5-2E52-713231276944}"/>
              </a:ext>
            </a:extLst>
          </p:cNvPr>
          <p:cNvSpPr txBox="1"/>
          <p:nvPr/>
        </p:nvSpPr>
        <p:spPr>
          <a:xfrm>
            <a:off x="1441524" y="1775012"/>
            <a:ext cx="5335793" cy="584775"/>
          </a:xfrm>
          <a:prstGeom prst="rect">
            <a:avLst/>
          </a:prstGeom>
          <a:noFill/>
        </p:spPr>
        <p:txBody>
          <a:bodyPr wrap="square" rtlCol="0">
            <a:spAutoFit/>
          </a:bodyPr>
          <a:lstStyle/>
          <a:p>
            <a:r>
              <a:rPr lang="en-US" sz="3200" dirty="0"/>
              <a:t>CONCLUSION:</a:t>
            </a:r>
            <a:endParaRPr lang="en-PK" sz="3200" dirty="0"/>
          </a:p>
        </p:txBody>
      </p:sp>
      <p:sp>
        <p:nvSpPr>
          <p:cNvPr id="4" name="TextBox 3">
            <a:extLst>
              <a:ext uri="{FF2B5EF4-FFF2-40B4-BE49-F238E27FC236}">
                <a16:creationId xmlns:a16="http://schemas.microsoft.com/office/drawing/2014/main" id="{8795659E-F7C3-4787-AC35-0951D5A168B1}"/>
              </a:ext>
            </a:extLst>
          </p:cNvPr>
          <p:cNvSpPr txBox="1"/>
          <p:nvPr/>
        </p:nvSpPr>
        <p:spPr>
          <a:xfrm>
            <a:off x="2431228" y="2690336"/>
            <a:ext cx="6820349" cy="1477328"/>
          </a:xfrm>
          <a:prstGeom prst="rect">
            <a:avLst/>
          </a:prstGeom>
          <a:noFill/>
        </p:spPr>
        <p:txBody>
          <a:bodyPr wrap="square" rtlCol="0">
            <a:spAutoFit/>
          </a:bodyPr>
          <a:lstStyle/>
          <a:p>
            <a:r>
              <a:rPr lang="en-US" dirty="0"/>
              <a:t>Organizational change and innovation are vital for maintaining competitiveness and growth. Embracing change enables adaptation, and fostering innovation drives progress. Effective change management and a culture of continuous improvement are essential foe long-term success.</a:t>
            </a:r>
            <a:endParaRPr lang="en-PK" dirty="0"/>
          </a:p>
        </p:txBody>
      </p:sp>
    </p:spTree>
    <p:extLst>
      <p:ext uri="{BB962C8B-B14F-4D97-AF65-F5344CB8AC3E}">
        <p14:creationId xmlns:p14="http://schemas.microsoft.com/office/powerpoint/2010/main" val="19820974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50</TotalTime>
  <Words>509</Words>
  <Application>Microsoft Office PowerPoint</Application>
  <PresentationFormat>Widescreen</PresentationFormat>
  <Paragraphs>49</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Arial</vt:lpstr>
      <vt:lpstr>Trebuchet MS</vt:lpstr>
      <vt:lpstr>Wingdings 3</vt:lpstr>
      <vt:lpstr>Facet</vt:lpstr>
      <vt:lpstr>ORGANIZATIONAL CHANGE AND INNOVATION </vt:lpstr>
      <vt:lpstr>Group Members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ORGANIZATIONAL CHANGE AND INNOVATION </dc:title>
  <dc:creator>M.Taha Yasin</dc:creator>
  <cp:lastModifiedBy>M.Taha Yasin</cp:lastModifiedBy>
  <cp:revision>1</cp:revision>
  <dcterms:created xsi:type="dcterms:W3CDTF">2024-05-21T20:31:09Z</dcterms:created>
  <dcterms:modified xsi:type="dcterms:W3CDTF">2024-05-21T21:21:26Z</dcterms:modified>
</cp:coreProperties>
</file>